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311" r:id="rId5"/>
    <p:sldId id="401" r:id="rId6"/>
    <p:sldId id="312" r:id="rId7"/>
    <p:sldId id="313" r:id="rId8"/>
    <p:sldId id="368" r:id="rId9"/>
    <p:sldId id="314" r:id="rId10"/>
    <p:sldId id="315" r:id="rId11"/>
    <p:sldId id="402" r:id="rId12"/>
    <p:sldId id="316" r:id="rId13"/>
    <p:sldId id="317" r:id="rId14"/>
    <p:sldId id="318" r:id="rId15"/>
    <p:sldId id="370" r:id="rId16"/>
    <p:sldId id="265" r:id="rId17"/>
    <p:sldId id="369" r:id="rId18"/>
    <p:sldId id="267" r:id="rId19"/>
    <p:sldId id="338" r:id="rId20"/>
    <p:sldId id="341" r:id="rId21"/>
    <p:sldId id="403" r:id="rId22"/>
    <p:sldId id="342" r:id="rId23"/>
    <p:sldId id="343" r:id="rId24"/>
    <p:sldId id="344" r:id="rId25"/>
    <p:sldId id="345" r:id="rId26"/>
    <p:sldId id="321" r:id="rId27"/>
    <p:sldId id="404" r:id="rId28"/>
    <p:sldId id="346" r:id="rId29"/>
    <p:sldId id="347" r:id="rId30"/>
    <p:sldId id="348" r:id="rId31"/>
    <p:sldId id="349" r:id="rId32"/>
    <p:sldId id="350" r:id="rId33"/>
    <p:sldId id="351" r:id="rId34"/>
    <p:sldId id="367" r:id="rId35"/>
    <p:sldId id="352" r:id="rId36"/>
    <p:sldId id="366" r:id="rId37"/>
    <p:sldId id="385" r:id="rId38"/>
    <p:sldId id="372" r:id="rId39"/>
    <p:sldId id="386" r:id="rId40"/>
    <p:sldId id="387" r:id="rId41"/>
    <p:sldId id="354" r:id="rId42"/>
    <p:sldId id="356" r:id="rId43"/>
    <p:sldId id="340" r:id="rId44"/>
    <p:sldId id="274" r:id="rId45"/>
    <p:sldId id="271" r:id="rId46"/>
    <p:sldId id="272" r:id="rId47"/>
    <p:sldId id="407" r:id="rId48"/>
    <p:sldId id="273" r:id="rId49"/>
    <p:sldId id="322" r:id="rId50"/>
    <p:sldId id="276" r:id="rId51"/>
    <p:sldId id="405" r:id="rId52"/>
    <p:sldId id="277" r:id="rId53"/>
    <p:sldId id="278" r:id="rId54"/>
    <p:sldId id="279" r:id="rId55"/>
    <p:sldId id="295" r:id="rId56"/>
    <p:sldId id="388" r:id="rId57"/>
    <p:sldId id="389" r:id="rId58"/>
    <p:sldId id="390" r:id="rId59"/>
    <p:sldId id="391" r:id="rId60"/>
    <p:sldId id="392" r:id="rId61"/>
    <p:sldId id="393" r:id="rId62"/>
    <p:sldId id="280" r:id="rId63"/>
    <p:sldId id="281" r:id="rId64"/>
    <p:sldId id="282" r:id="rId65"/>
    <p:sldId id="283" r:id="rId66"/>
    <p:sldId id="287" r:id="rId67"/>
    <p:sldId id="286" r:id="rId68"/>
    <p:sldId id="289" r:id="rId69"/>
    <p:sldId id="290" r:id="rId70"/>
    <p:sldId id="291" r:id="rId71"/>
    <p:sldId id="292" r:id="rId72"/>
    <p:sldId id="293" r:id="rId73"/>
    <p:sldId id="288" r:id="rId74"/>
    <p:sldId id="408" r:id="rId75"/>
    <p:sldId id="298" r:id="rId76"/>
    <p:sldId id="260" r:id="rId77"/>
    <p:sldId id="301" r:id="rId78"/>
    <p:sldId id="297" r:id="rId79"/>
    <p:sldId id="400" r:id="rId80"/>
    <p:sldId id="261" r:id="rId81"/>
    <p:sldId id="299" r:id="rId82"/>
    <p:sldId id="300" r:id="rId83"/>
    <p:sldId id="302" r:id="rId84"/>
    <p:sldId id="303" r:id="rId85"/>
    <p:sldId id="304" r:id="rId86"/>
    <p:sldId id="325" r:id="rId87"/>
    <p:sldId id="324" r:id="rId88"/>
    <p:sldId id="326" r:id="rId89"/>
    <p:sldId id="394" r:id="rId90"/>
    <p:sldId id="395" r:id="rId91"/>
    <p:sldId id="305" r:id="rId92"/>
    <p:sldId id="262" r:id="rId93"/>
    <p:sldId id="307" r:id="rId94"/>
    <p:sldId id="406" r:id="rId95"/>
    <p:sldId id="329" r:id="rId96"/>
    <p:sldId id="371" r:id="rId97"/>
    <p:sldId id="306" r:id="rId98"/>
    <p:sldId id="355" r:id="rId99"/>
    <p:sldId id="327" r:id="rId100"/>
    <p:sldId id="396" r:id="rId101"/>
    <p:sldId id="397" r:id="rId102"/>
    <p:sldId id="409" r:id="rId103"/>
    <p:sldId id="309"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8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theme" Target="theme/theme1.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7FD10-D859-49D4-BD08-723D6C485B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5C470D-FD34-4128-9C36-122BBE466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01A383F-3DD3-42D6-A65F-B6E3997DD285}"/>
              </a:ext>
            </a:extLst>
          </p:cNvPr>
          <p:cNvSpPr>
            <a:spLocks noGrp="1"/>
          </p:cNvSpPr>
          <p:nvPr>
            <p:ph type="dt" sz="half" idx="10"/>
          </p:nvPr>
        </p:nvSpPr>
        <p:spPr/>
        <p:txBody>
          <a:bodyPr/>
          <a:lstStyle/>
          <a:p>
            <a:fld id="{14379862-2F96-46DB-881D-2E7FF0C0B7A9}" type="datetimeFigureOut">
              <a:rPr lang="en-GB" smtClean="0"/>
              <a:t>03/03/2022</a:t>
            </a:fld>
            <a:endParaRPr lang="en-GB"/>
          </a:p>
        </p:txBody>
      </p:sp>
      <p:sp>
        <p:nvSpPr>
          <p:cNvPr id="5" name="Footer Placeholder 4">
            <a:extLst>
              <a:ext uri="{FF2B5EF4-FFF2-40B4-BE49-F238E27FC236}">
                <a16:creationId xmlns:a16="http://schemas.microsoft.com/office/drawing/2014/main" id="{4A4EB7B0-3B0A-4B23-9107-C9A9AB9A51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ADB317-1C6D-4B29-B2E2-25BC6484AD5F}"/>
              </a:ext>
            </a:extLst>
          </p:cNvPr>
          <p:cNvSpPr>
            <a:spLocks noGrp="1"/>
          </p:cNvSpPr>
          <p:nvPr>
            <p:ph type="sldNum" sz="quarter" idx="12"/>
          </p:nvPr>
        </p:nvSpPr>
        <p:spPr/>
        <p:txBody>
          <a:bodyPr/>
          <a:lstStyle/>
          <a:p>
            <a:fld id="{FCAF9404-F96B-4DAE-AE91-2DBB72B1069B}" type="slidenum">
              <a:rPr lang="en-GB" smtClean="0"/>
              <a:t>‹#›</a:t>
            </a:fld>
            <a:endParaRPr lang="en-GB"/>
          </a:p>
        </p:txBody>
      </p:sp>
    </p:spTree>
    <p:extLst>
      <p:ext uri="{BB962C8B-B14F-4D97-AF65-F5344CB8AC3E}">
        <p14:creationId xmlns:p14="http://schemas.microsoft.com/office/powerpoint/2010/main" val="1700953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6499E-59A8-4826-A22E-8E665D5BBD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D0692F-69EB-4270-930B-294B6E6AFE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34F6F-833A-42CD-8064-519C56B4EE5C}"/>
              </a:ext>
            </a:extLst>
          </p:cNvPr>
          <p:cNvSpPr>
            <a:spLocks noGrp="1"/>
          </p:cNvSpPr>
          <p:nvPr>
            <p:ph type="dt" sz="half" idx="10"/>
          </p:nvPr>
        </p:nvSpPr>
        <p:spPr/>
        <p:txBody>
          <a:bodyPr/>
          <a:lstStyle/>
          <a:p>
            <a:fld id="{14379862-2F96-46DB-881D-2E7FF0C0B7A9}" type="datetimeFigureOut">
              <a:rPr lang="en-GB" smtClean="0"/>
              <a:t>03/03/2022</a:t>
            </a:fld>
            <a:endParaRPr lang="en-GB"/>
          </a:p>
        </p:txBody>
      </p:sp>
      <p:sp>
        <p:nvSpPr>
          <p:cNvPr id="5" name="Footer Placeholder 4">
            <a:extLst>
              <a:ext uri="{FF2B5EF4-FFF2-40B4-BE49-F238E27FC236}">
                <a16:creationId xmlns:a16="http://schemas.microsoft.com/office/drawing/2014/main" id="{DC4019DB-86AD-4A65-B453-4AB172B4B9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FACF6F-5ED1-4C81-880D-0C11F42476CD}"/>
              </a:ext>
            </a:extLst>
          </p:cNvPr>
          <p:cNvSpPr>
            <a:spLocks noGrp="1"/>
          </p:cNvSpPr>
          <p:nvPr>
            <p:ph type="sldNum" sz="quarter" idx="12"/>
          </p:nvPr>
        </p:nvSpPr>
        <p:spPr/>
        <p:txBody>
          <a:bodyPr/>
          <a:lstStyle/>
          <a:p>
            <a:fld id="{FCAF9404-F96B-4DAE-AE91-2DBB72B1069B}" type="slidenum">
              <a:rPr lang="en-GB" smtClean="0"/>
              <a:t>‹#›</a:t>
            </a:fld>
            <a:endParaRPr lang="en-GB"/>
          </a:p>
        </p:txBody>
      </p:sp>
    </p:spTree>
    <p:extLst>
      <p:ext uri="{BB962C8B-B14F-4D97-AF65-F5344CB8AC3E}">
        <p14:creationId xmlns:p14="http://schemas.microsoft.com/office/powerpoint/2010/main" val="2410228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08F742-C433-4219-AE9A-ADB7A1E677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8AA2E7-F3B0-4BA3-B7D8-FC83AD3116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353D4A-88C4-40D1-B726-C8D9364D4A37}"/>
              </a:ext>
            </a:extLst>
          </p:cNvPr>
          <p:cNvSpPr>
            <a:spLocks noGrp="1"/>
          </p:cNvSpPr>
          <p:nvPr>
            <p:ph type="dt" sz="half" idx="10"/>
          </p:nvPr>
        </p:nvSpPr>
        <p:spPr/>
        <p:txBody>
          <a:bodyPr/>
          <a:lstStyle/>
          <a:p>
            <a:fld id="{14379862-2F96-46DB-881D-2E7FF0C0B7A9}" type="datetimeFigureOut">
              <a:rPr lang="en-GB" smtClean="0"/>
              <a:t>03/03/2022</a:t>
            </a:fld>
            <a:endParaRPr lang="en-GB"/>
          </a:p>
        </p:txBody>
      </p:sp>
      <p:sp>
        <p:nvSpPr>
          <p:cNvPr id="5" name="Footer Placeholder 4">
            <a:extLst>
              <a:ext uri="{FF2B5EF4-FFF2-40B4-BE49-F238E27FC236}">
                <a16:creationId xmlns:a16="http://schemas.microsoft.com/office/drawing/2014/main" id="{C35940EC-B199-4986-9DEA-AAEB837D99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335047-9A85-47FA-A29F-E0F35DF7ACCD}"/>
              </a:ext>
            </a:extLst>
          </p:cNvPr>
          <p:cNvSpPr>
            <a:spLocks noGrp="1"/>
          </p:cNvSpPr>
          <p:nvPr>
            <p:ph type="sldNum" sz="quarter" idx="12"/>
          </p:nvPr>
        </p:nvSpPr>
        <p:spPr/>
        <p:txBody>
          <a:bodyPr/>
          <a:lstStyle/>
          <a:p>
            <a:fld id="{FCAF9404-F96B-4DAE-AE91-2DBB72B1069B}" type="slidenum">
              <a:rPr lang="en-GB" smtClean="0"/>
              <a:t>‹#›</a:t>
            </a:fld>
            <a:endParaRPr lang="en-GB"/>
          </a:p>
        </p:txBody>
      </p:sp>
    </p:spTree>
    <p:extLst>
      <p:ext uri="{BB962C8B-B14F-4D97-AF65-F5344CB8AC3E}">
        <p14:creationId xmlns:p14="http://schemas.microsoft.com/office/powerpoint/2010/main" val="3174525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379862-2F96-46DB-881D-2E7FF0C0B7A9}" type="datetimeFigureOut">
              <a:rPr lang="en-GB" smtClean="0"/>
              <a:t>03/03/2022</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FCAF9404-F96B-4DAE-AE91-2DBB72B1069B}"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8134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379862-2F96-46DB-881D-2E7FF0C0B7A9}" type="datetimeFigureOut">
              <a:rPr lang="en-GB" smtClean="0"/>
              <a:t>03/03/2022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AF9404-F96B-4DAE-AE91-2DBB72B1069B}"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9635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379862-2F96-46DB-881D-2E7FF0C0B7A9}" type="datetimeFigureOut">
              <a:rPr lang="en-GB" smtClean="0"/>
              <a:t>03/03/2022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AF9404-F96B-4DAE-AE91-2DBB72B1069B}"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21876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379862-2F96-46DB-881D-2E7FF0C0B7A9}" type="datetimeFigureOut">
              <a:rPr lang="en-GB" smtClean="0"/>
              <a:t>03/03/2022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AF9404-F96B-4DAE-AE91-2DBB72B1069B}"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2437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379862-2F96-46DB-881D-2E7FF0C0B7A9}" type="datetimeFigureOut">
              <a:rPr lang="en-GB" smtClean="0"/>
              <a:t>03/03/2022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AF9404-F96B-4DAE-AE91-2DBB72B1069B}"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82231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379862-2F96-46DB-881D-2E7FF0C0B7A9}" type="datetimeFigureOut">
              <a:rPr lang="en-GB" smtClean="0"/>
              <a:t>03/03/2022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AF9404-F96B-4DAE-AE91-2DBB72B1069B}"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42500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79862-2F96-46DB-881D-2E7FF0C0B7A9}" type="datetimeFigureOut">
              <a:rPr lang="en-GB" smtClean="0"/>
              <a:t>03/03/2022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AF9404-F96B-4DAE-AE91-2DBB72B1069B}" type="slidenum">
              <a:rPr lang="en-GB" smtClean="0"/>
              <a:t>‹#›</a:t>
            </a:fld>
            <a:endParaRPr lang="en-GB"/>
          </a:p>
        </p:txBody>
      </p:sp>
    </p:spTree>
    <p:extLst>
      <p:ext uri="{BB962C8B-B14F-4D97-AF65-F5344CB8AC3E}">
        <p14:creationId xmlns:p14="http://schemas.microsoft.com/office/powerpoint/2010/main" val="3108918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379862-2F96-46DB-881D-2E7FF0C0B7A9}" type="datetimeFigureOut">
              <a:rPr lang="en-GB" smtClean="0"/>
              <a:t>03/03/2022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AF9404-F96B-4DAE-AE91-2DBB72B1069B}"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8848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A208-6AD2-46FA-B88D-BA74D9AE94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562F76-E4D4-4ACA-9DC2-E0023A48C9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030984-27E2-4515-B6A1-47855578B2D6}"/>
              </a:ext>
            </a:extLst>
          </p:cNvPr>
          <p:cNvSpPr>
            <a:spLocks noGrp="1"/>
          </p:cNvSpPr>
          <p:nvPr>
            <p:ph type="dt" sz="half" idx="10"/>
          </p:nvPr>
        </p:nvSpPr>
        <p:spPr/>
        <p:txBody>
          <a:bodyPr/>
          <a:lstStyle/>
          <a:p>
            <a:fld id="{14379862-2F96-46DB-881D-2E7FF0C0B7A9}" type="datetimeFigureOut">
              <a:rPr lang="en-GB" smtClean="0"/>
              <a:t>03/03/2022</a:t>
            </a:fld>
            <a:endParaRPr lang="en-GB"/>
          </a:p>
        </p:txBody>
      </p:sp>
      <p:sp>
        <p:nvSpPr>
          <p:cNvPr id="5" name="Footer Placeholder 4">
            <a:extLst>
              <a:ext uri="{FF2B5EF4-FFF2-40B4-BE49-F238E27FC236}">
                <a16:creationId xmlns:a16="http://schemas.microsoft.com/office/drawing/2014/main" id="{6805BD03-C764-46E3-91AF-E4E2B9AABB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C283B7-F28F-4166-98E5-65F2C8B0A380}"/>
              </a:ext>
            </a:extLst>
          </p:cNvPr>
          <p:cNvSpPr>
            <a:spLocks noGrp="1"/>
          </p:cNvSpPr>
          <p:nvPr>
            <p:ph type="sldNum" sz="quarter" idx="12"/>
          </p:nvPr>
        </p:nvSpPr>
        <p:spPr/>
        <p:txBody>
          <a:bodyPr/>
          <a:lstStyle/>
          <a:p>
            <a:fld id="{FCAF9404-F96B-4DAE-AE91-2DBB72B1069B}" type="slidenum">
              <a:rPr lang="en-GB" smtClean="0"/>
              <a:t>‹#›</a:t>
            </a:fld>
            <a:endParaRPr lang="en-GB"/>
          </a:p>
        </p:txBody>
      </p:sp>
    </p:spTree>
    <p:extLst>
      <p:ext uri="{BB962C8B-B14F-4D97-AF65-F5344CB8AC3E}">
        <p14:creationId xmlns:p14="http://schemas.microsoft.com/office/powerpoint/2010/main" val="564729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4379862-2F96-46DB-881D-2E7FF0C0B7A9}" type="datetimeFigureOut">
              <a:rPr lang="en-GB" smtClean="0"/>
              <a:t>03/03/2022</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FCAF9404-F96B-4DAE-AE91-2DBB72B1069B}"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66089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379862-2F96-46DB-881D-2E7FF0C0B7A9}" type="datetimeFigureOut">
              <a:rPr lang="en-GB" smtClean="0"/>
              <a:t>03/03/2022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AF9404-F96B-4DAE-AE91-2DBB72B1069B}"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81333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379862-2F96-46DB-881D-2E7FF0C0B7A9}" type="datetimeFigureOut">
              <a:rPr lang="en-GB" smtClean="0"/>
              <a:t>03/03/2022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AF9404-F96B-4DAE-AE91-2DBB72B1069B}"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8179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4379862-2F96-46DB-881D-2E7FF0C0B7A9}" type="datetimeFigureOut">
              <a:rPr lang="en-GB" smtClean="0"/>
              <a:t>03/03/2022</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FCAF9404-F96B-4DAE-AE91-2DBB72B1069B}"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1146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379862-2F96-46DB-881D-2E7FF0C0B7A9}" type="datetimeFigureOut">
              <a:rPr lang="en-GB" smtClean="0"/>
              <a:t>03/03/2022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AF9404-F96B-4DAE-AE91-2DBB72B1069B}" type="slidenum">
              <a:rPr lang="en-GB" smtClean="0"/>
              <a:t>‹#›</a:t>
            </a:fld>
            <a:endParaRPr lang="en-GB"/>
          </a:p>
        </p:txBody>
      </p:sp>
    </p:spTree>
    <p:extLst>
      <p:ext uri="{BB962C8B-B14F-4D97-AF65-F5344CB8AC3E}">
        <p14:creationId xmlns:p14="http://schemas.microsoft.com/office/powerpoint/2010/main" val="879663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379862-2F96-46DB-881D-2E7FF0C0B7A9}" type="datetimeFigureOut">
              <a:rPr lang="en-GB" smtClean="0"/>
              <a:t>03/03/2022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AF9404-F96B-4DAE-AE91-2DBB72B1069B}"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14224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379862-2F96-46DB-881D-2E7FF0C0B7A9}" type="datetimeFigureOut">
              <a:rPr lang="en-GB" smtClean="0"/>
              <a:t>03/03/2022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AF9404-F96B-4DAE-AE91-2DBB72B1069B}" type="slidenum">
              <a:rPr lang="en-GB" smtClean="0"/>
              <a:t>‹#›</a:t>
            </a:fld>
            <a:endParaRPr lang="en-GB"/>
          </a:p>
        </p:txBody>
      </p:sp>
    </p:spTree>
    <p:extLst>
      <p:ext uri="{BB962C8B-B14F-4D97-AF65-F5344CB8AC3E}">
        <p14:creationId xmlns:p14="http://schemas.microsoft.com/office/powerpoint/2010/main" val="1781370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379862-2F96-46DB-881D-2E7FF0C0B7A9}" type="datetimeFigureOut">
              <a:rPr lang="en-GB" smtClean="0"/>
              <a:t>03/03/2022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AF9404-F96B-4DAE-AE91-2DBB72B1069B}"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35692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379862-2F96-46DB-881D-2E7FF0C0B7A9}" type="datetimeFigureOut">
              <a:rPr lang="en-GB" smtClean="0"/>
              <a:t>03/03/2022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AF9404-F96B-4DAE-AE91-2DBB72B1069B}"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377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79862-2F96-46DB-881D-2E7FF0C0B7A9}" type="datetimeFigureOut">
              <a:rPr lang="en-GB" smtClean="0"/>
              <a:t>03/03/2022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AF9404-F96B-4DAE-AE91-2DBB72B1069B}" type="slidenum">
              <a:rPr lang="en-GB" smtClean="0"/>
              <a:t>‹#›</a:t>
            </a:fld>
            <a:endParaRPr lang="en-GB"/>
          </a:p>
        </p:txBody>
      </p:sp>
    </p:spTree>
    <p:extLst>
      <p:ext uri="{BB962C8B-B14F-4D97-AF65-F5344CB8AC3E}">
        <p14:creationId xmlns:p14="http://schemas.microsoft.com/office/powerpoint/2010/main" val="3481224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84975-E206-45A1-A691-63C25CE27F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4565E8C-992C-40F5-9DAF-A7AAFF60E6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A30141-A8C4-4A2B-A446-1E35E9FCBD06}"/>
              </a:ext>
            </a:extLst>
          </p:cNvPr>
          <p:cNvSpPr>
            <a:spLocks noGrp="1"/>
          </p:cNvSpPr>
          <p:nvPr>
            <p:ph type="dt" sz="half" idx="10"/>
          </p:nvPr>
        </p:nvSpPr>
        <p:spPr/>
        <p:txBody>
          <a:bodyPr/>
          <a:lstStyle/>
          <a:p>
            <a:fld id="{14379862-2F96-46DB-881D-2E7FF0C0B7A9}" type="datetimeFigureOut">
              <a:rPr lang="en-GB" smtClean="0"/>
              <a:t>03/03/2022</a:t>
            </a:fld>
            <a:endParaRPr lang="en-GB"/>
          </a:p>
        </p:txBody>
      </p:sp>
      <p:sp>
        <p:nvSpPr>
          <p:cNvPr id="5" name="Footer Placeholder 4">
            <a:extLst>
              <a:ext uri="{FF2B5EF4-FFF2-40B4-BE49-F238E27FC236}">
                <a16:creationId xmlns:a16="http://schemas.microsoft.com/office/drawing/2014/main" id="{AC608D01-6DA3-4329-939F-B4E0386219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1D19E4-294A-4820-9ECF-1B883F676F83}"/>
              </a:ext>
            </a:extLst>
          </p:cNvPr>
          <p:cNvSpPr>
            <a:spLocks noGrp="1"/>
          </p:cNvSpPr>
          <p:nvPr>
            <p:ph type="sldNum" sz="quarter" idx="12"/>
          </p:nvPr>
        </p:nvSpPr>
        <p:spPr/>
        <p:txBody>
          <a:bodyPr/>
          <a:lstStyle/>
          <a:p>
            <a:fld id="{FCAF9404-F96B-4DAE-AE91-2DBB72B1069B}" type="slidenum">
              <a:rPr lang="en-GB" smtClean="0"/>
              <a:t>‹#›</a:t>
            </a:fld>
            <a:endParaRPr lang="en-GB"/>
          </a:p>
        </p:txBody>
      </p:sp>
    </p:spTree>
    <p:extLst>
      <p:ext uri="{BB962C8B-B14F-4D97-AF65-F5344CB8AC3E}">
        <p14:creationId xmlns:p14="http://schemas.microsoft.com/office/powerpoint/2010/main" val="39128965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379862-2F96-46DB-881D-2E7FF0C0B7A9}" type="datetimeFigureOut">
              <a:rPr lang="en-GB" smtClean="0"/>
              <a:t>03/03/2022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AF9404-F96B-4DAE-AE91-2DBB72B1069B}"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98958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379862-2F96-46DB-881D-2E7FF0C0B7A9}" type="datetimeFigureOut">
              <a:rPr lang="en-GB" smtClean="0"/>
              <a:t>03/03/2022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AF9404-F96B-4DAE-AE91-2DBB72B1069B}" type="slidenum">
              <a:rPr lang="en-GB" smtClean="0"/>
              <a:t>‹#›</a:t>
            </a:fld>
            <a:endParaRPr lang="en-GB"/>
          </a:p>
        </p:txBody>
      </p:sp>
    </p:spTree>
    <p:extLst>
      <p:ext uri="{BB962C8B-B14F-4D97-AF65-F5344CB8AC3E}">
        <p14:creationId xmlns:p14="http://schemas.microsoft.com/office/powerpoint/2010/main" val="12951638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379862-2F96-46DB-881D-2E7FF0C0B7A9}" type="datetimeFigureOut">
              <a:rPr lang="en-GB" smtClean="0"/>
              <a:t>03/03/2022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AF9404-F96B-4DAE-AE91-2DBB72B1069B}" type="slidenum">
              <a:rPr lang="en-GB" smtClean="0"/>
              <a:t>‹#›</a:t>
            </a:fld>
            <a:endParaRPr lang="en-GB"/>
          </a:p>
        </p:txBody>
      </p:sp>
    </p:spTree>
    <p:extLst>
      <p:ext uri="{BB962C8B-B14F-4D97-AF65-F5344CB8AC3E}">
        <p14:creationId xmlns:p14="http://schemas.microsoft.com/office/powerpoint/2010/main" val="18602572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379862-2F96-46DB-881D-2E7FF0C0B7A9}" type="datetimeFigureOut">
              <a:rPr lang="en-GB" smtClean="0"/>
              <a:t>03/03/2022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AF9404-F96B-4DAE-AE91-2DBB72B1069B}"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06800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379862-2F96-46DB-881D-2E7FF0C0B7A9}" type="datetimeFigureOut">
              <a:rPr lang="en-GB" smtClean="0"/>
              <a:t>03/03/2022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AF9404-F96B-4DAE-AE91-2DBB72B1069B}"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48375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379862-2F96-46DB-881D-2E7FF0C0B7A9}" type="datetimeFigureOut">
              <a:rPr lang="en-GB" smtClean="0"/>
              <a:t>03/03/2022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AF9404-F96B-4DAE-AE91-2DBB72B1069B}" type="slidenum">
              <a:rPr lang="en-GB" smtClean="0"/>
              <a:t>‹#›</a:t>
            </a:fld>
            <a:endParaRPr lang="en-GB"/>
          </a:p>
        </p:txBody>
      </p:sp>
    </p:spTree>
    <p:extLst>
      <p:ext uri="{BB962C8B-B14F-4D97-AF65-F5344CB8AC3E}">
        <p14:creationId xmlns:p14="http://schemas.microsoft.com/office/powerpoint/2010/main" val="8237529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379862-2F96-46DB-881D-2E7FF0C0B7A9}" type="datetimeFigureOut">
              <a:rPr lang="en-GB" smtClean="0"/>
              <a:t>03/03/2022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AF9404-F96B-4DAE-AE91-2DBB72B1069B}"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9755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379862-2F96-46DB-881D-2E7FF0C0B7A9}" type="datetimeFigureOut">
              <a:rPr lang="en-GB" smtClean="0"/>
              <a:t>03/03/2022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AF9404-F96B-4DAE-AE91-2DBB72B1069B}"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61028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379862-2F96-46DB-881D-2E7FF0C0B7A9}" type="datetimeFigureOut">
              <a:rPr lang="en-GB" smtClean="0"/>
              <a:t>03/03/2022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AF9404-F96B-4DAE-AE91-2DBB72B1069B}"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41373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379862-2F96-46DB-881D-2E7FF0C0B7A9}" type="datetimeFigureOut">
              <a:rPr lang="en-GB" smtClean="0"/>
              <a:t>03/03/2022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AF9404-F96B-4DAE-AE91-2DBB72B1069B}"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5937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9926-3A40-455B-AE38-D4838A1FE7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1930DC-C9DF-4849-8E1F-AD38380870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4C9B7CB-86E9-422F-BAC5-43AED33D8E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B5F3E43-295B-4447-9CFF-6BF10BC60FDE}"/>
              </a:ext>
            </a:extLst>
          </p:cNvPr>
          <p:cNvSpPr>
            <a:spLocks noGrp="1"/>
          </p:cNvSpPr>
          <p:nvPr>
            <p:ph type="dt" sz="half" idx="10"/>
          </p:nvPr>
        </p:nvSpPr>
        <p:spPr/>
        <p:txBody>
          <a:bodyPr/>
          <a:lstStyle/>
          <a:p>
            <a:fld id="{14379862-2F96-46DB-881D-2E7FF0C0B7A9}" type="datetimeFigureOut">
              <a:rPr lang="en-GB" smtClean="0"/>
              <a:t>03/03/2022</a:t>
            </a:fld>
            <a:endParaRPr lang="en-GB"/>
          </a:p>
        </p:txBody>
      </p:sp>
      <p:sp>
        <p:nvSpPr>
          <p:cNvPr id="6" name="Footer Placeholder 5">
            <a:extLst>
              <a:ext uri="{FF2B5EF4-FFF2-40B4-BE49-F238E27FC236}">
                <a16:creationId xmlns:a16="http://schemas.microsoft.com/office/drawing/2014/main" id="{D87D1B0F-F53A-485F-A925-610266F62E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FE36E8-C304-41D1-A4E1-5BD851CBCA96}"/>
              </a:ext>
            </a:extLst>
          </p:cNvPr>
          <p:cNvSpPr>
            <a:spLocks noGrp="1"/>
          </p:cNvSpPr>
          <p:nvPr>
            <p:ph type="sldNum" sz="quarter" idx="12"/>
          </p:nvPr>
        </p:nvSpPr>
        <p:spPr/>
        <p:txBody>
          <a:bodyPr/>
          <a:lstStyle/>
          <a:p>
            <a:fld id="{FCAF9404-F96B-4DAE-AE91-2DBB72B1069B}" type="slidenum">
              <a:rPr lang="en-GB" smtClean="0"/>
              <a:t>‹#›</a:t>
            </a:fld>
            <a:endParaRPr lang="en-GB"/>
          </a:p>
        </p:txBody>
      </p:sp>
    </p:spTree>
    <p:extLst>
      <p:ext uri="{BB962C8B-B14F-4D97-AF65-F5344CB8AC3E}">
        <p14:creationId xmlns:p14="http://schemas.microsoft.com/office/powerpoint/2010/main" val="4176235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FC0F-402E-4E02-AC3F-683DD6B816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456A3C-A48D-48C4-90E2-400153E87F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2BC131-FA86-4DF6-9F2E-50B7D0A1C5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AE7A014-88E5-402C-B2D4-EBDC135202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C23BB5-A268-46F3-94BD-89178B2D78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5AD5C8-C390-4827-9EEE-E8810B55C027}"/>
              </a:ext>
            </a:extLst>
          </p:cNvPr>
          <p:cNvSpPr>
            <a:spLocks noGrp="1"/>
          </p:cNvSpPr>
          <p:nvPr>
            <p:ph type="dt" sz="half" idx="10"/>
          </p:nvPr>
        </p:nvSpPr>
        <p:spPr/>
        <p:txBody>
          <a:bodyPr/>
          <a:lstStyle/>
          <a:p>
            <a:fld id="{14379862-2F96-46DB-881D-2E7FF0C0B7A9}" type="datetimeFigureOut">
              <a:rPr lang="en-GB" smtClean="0"/>
              <a:t>03/03/2022</a:t>
            </a:fld>
            <a:endParaRPr lang="en-GB"/>
          </a:p>
        </p:txBody>
      </p:sp>
      <p:sp>
        <p:nvSpPr>
          <p:cNvPr id="8" name="Footer Placeholder 7">
            <a:extLst>
              <a:ext uri="{FF2B5EF4-FFF2-40B4-BE49-F238E27FC236}">
                <a16:creationId xmlns:a16="http://schemas.microsoft.com/office/drawing/2014/main" id="{4EFA89A1-CBE0-40E7-B449-658D4633F83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E8E6009-042F-4B35-B3DC-CDE201E8F8E0}"/>
              </a:ext>
            </a:extLst>
          </p:cNvPr>
          <p:cNvSpPr>
            <a:spLocks noGrp="1"/>
          </p:cNvSpPr>
          <p:nvPr>
            <p:ph type="sldNum" sz="quarter" idx="12"/>
          </p:nvPr>
        </p:nvSpPr>
        <p:spPr/>
        <p:txBody>
          <a:bodyPr/>
          <a:lstStyle/>
          <a:p>
            <a:fld id="{FCAF9404-F96B-4DAE-AE91-2DBB72B1069B}" type="slidenum">
              <a:rPr lang="en-GB" smtClean="0"/>
              <a:t>‹#›</a:t>
            </a:fld>
            <a:endParaRPr lang="en-GB"/>
          </a:p>
        </p:txBody>
      </p:sp>
    </p:spTree>
    <p:extLst>
      <p:ext uri="{BB962C8B-B14F-4D97-AF65-F5344CB8AC3E}">
        <p14:creationId xmlns:p14="http://schemas.microsoft.com/office/powerpoint/2010/main" val="289088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17B72-CE20-415A-801B-45314C8A6C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54E9EC4-1ABC-475D-9CB4-085A1A750E6A}"/>
              </a:ext>
            </a:extLst>
          </p:cNvPr>
          <p:cNvSpPr>
            <a:spLocks noGrp="1"/>
          </p:cNvSpPr>
          <p:nvPr>
            <p:ph type="dt" sz="half" idx="10"/>
          </p:nvPr>
        </p:nvSpPr>
        <p:spPr/>
        <p:txBody>
          <a:bodyPr/>
          <a:lstStyle/>
          <a:p>
            <a:fld id="{14379862-2F96-46DB-881D-2E7FF0C0B7A9}" type="datetimeFigureOut">
              <a:rPr lang="en-GB" smtClean="0"/>
              <a:t>03/03/2022</a:t>
            </a:fld>
            <a:endParaRPr lang="en-GB"/>
          </a:p>
        </p:txBody>
      </p:sp>
      <p:sp>
        <p:nvSpPr>
          <p:cNvPr id="4" name="Footer Placeholder 3">
            <a:extLst>
              <a:ext uri="{FF2B5EF4-FFF2-40B4-BE49-F238E27FC236}">
                <a16:creationId xmlns:a16="http://schemas.microsoft.com/office/drawing/2014/main" id="{AC0300F3-8CDE-44B2-A6CF-7A587738302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0E09AD7-6B2E-435C-A9B1-7F81F2EFE2F9}"/>
              </a:ext>
            </a:extLst>
          </p:cNvPr>
          <p:cNvSpPr>
            <a:spLocks noGrp="1"/>
          </p:cNvSpPr>
          <p:nvPr>
            <p:ph type="sldNum" sz="quarter" idx="12"/>
          </p:nvPr>
        </p:nvSpPr>
        <p:spPr/>
        <p:txBody>
          <a:bodyPr/>
          <a:lstStyle/>
          <a:p>
            <a:fld id="{FCAF9404-F96B-4DAE-AE91-2DBB72B1069B}" type="slidenum">
              <a:rPr lang="en-GB" smtClean="0"/>
              <a:t>‹#›</a:t>
            </a:fld>
            <a:endParaRPr lang="en-GB"/>
          </a:p>
        </p:txBody>
      </p:sp>
    </p:spTree>
    <p:extLst>
      <p:ext uri="{BB962C8B-B14F-4D97-AF65-F5344CB8AC3E}">
        <p14:creationId xmlns:p14="http://schemas.microsoft.com/office/powerpoint/2010/main" val="1427604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432F86-2144-4CBD-B6A2-072AF3769022}"/>
              </a:ext>
            </a:extLst>
          </p:cNvPr>
          <p:cNvSpPr>
            <a:spLocks noGrp="1"/>
          </p:cNvSpPr>
          <p:nvPr>
            <p:ph type="dt" sz="half" idx="10"/>
          </p:nvPr>
        </p:nvSpPr>
        <p:spPr/>
        <p:txBody>
          <a:bodyPr/>
          <a:lstStyle/>
          <a:p>
            <a:fld id="{14379862-2F96-46DB-881D-2E7FF0C0B7A9}" type="datetimeFigureOut">
              <a:rPr lang="en-GB" smtClean="0"/>
              <a:t>03/03/2022</a:t>
            </a:fld>
            <a:endParaRPr lang="en-GB"/>
          </a:p>
        </p:txBody>
      </p:sp>
      <p:sp>
        <p:nvSpPr>
          <p:cNvPr id="3" name="Footer Placeholder 2">
            <a:extLst>
              <a:ext uri="{FF2B5EF4-FFF2-40B4-BE49-F238E27FC236}">
                <a16:creationId xmlns:a16="http://schemas.microsoft.com/office/drawing/2014/main" id="{5B7E6523-A9B7-4CFA-ADF3-3637813D6E8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E7580E6-798A-4011-8FED-928A968C1A5F}"/>
              </a:ext>
            </a:extLst>
          </p:cNvPr>
          <p:cNvSpPr>
            <a:spLocks noGrp="1"/>
          </p:cNvSpPr>
          <p:nvPr>
            <p:ph type="sldNum" sz="quarter" idx="12"/>
          </p:nvPr>
        </p:nvSpPr>
        <p:spPr/>
        <p:txBody>
          <a:bodyPr/>
          <a:lstStyle/>
          <a:p>
            <a:fld id="{FCAF9404-F96B-4DAE-AE91-2DBB72B1069B}" type="slidenum">
              <a:rPr lang="en-GB" smtClean="0"/>
              <a:t>‹#›</a:t>
            </a:fld>
            <a:endParaRPr lang="en-GB"/>
          </a:p>
        </p:txBody>
      </p:sp>
    </p:spTree>
    <p:extLst>
      <p:ext uri="{BB962C8B-B14F-4D97-AF65-F5344CB8AC3E}">
        <p14:creationId xmlns:p14="http://schemas.microsoft.com/office/powerpoint/2010/main" val="1199303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2CC9-8B68-44B0-897A-9FF011EAF6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AB1C16-A8F5-4018-A7D5-D480CC0D23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BDB7B5C-6AC7-4B37-BDA0-C5DE1ADE0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E4A163-E61E-4C24-83C9-F983752BE05B}"/>
              </a:ext>
            </a:extLst>
          </p:cNvPr>
          <p:cNvSpPr>
            <a:spLocks noGrp="1"/>
          </p:cNvSpPr>
          <p:nvPr>
            <p:ph type="dt" sz="half" idx="10"/>
          </p:nvPr>
        </p:nvSpPr>
        <p:spPr/>
        <p:txBody>
          <a:bodyPr/>
          <a:lstStyle/>
          <a:p>
            <a:fld id="{14379862-2F96-46DB-881D-2E7FF0C0B7A9}" type="datetimeFigureOut">
              <a:rPr lang="en-GB" smtClean="0"/>
              <a:t>03/03/2022</a:t>
            </a:fld>
            <a:endParaRPr lang="en-GB"/>
          </a:p>
        </p:txBody>
      </p:sp>
      <p:sp>
        <p:nvSpPr>
          <p:cNvPr id="6" name="Footer Placeholder 5">
            <a:extLst>
              <a:ext uri="{FF2B5EF4-FFF2-40B4-BE49-F238E27FC236}">
                <a16:creationId xmlns:a16="http://schemas.microsoft.com/office/drawing/2014/main" id="{2055522C-3ED1-48D0-94EF-04CE64AA31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06C26B-5529-4F52-809E-36E5C5FF192C}"/>
              </a:ext>
            </a:extLst>
          </p:cNvPr>
          <p:cNvSpPr>
            <a:spLocks noGrp="1"/>
          </p:cNvSpPr>
          <p:nvPr>
            <p:ph type="sldNum" sz="quarter" idx="12"/>
          </p:nvPr>
        </p:nvSpPr>
        <p:spPr/>
        <p:txBody>
          <a:bodyPr/>
          <a:lstStyle/>
          <a:p>
            <a:fld id="{FCAF9404-F96B-4DAE-AE91-2DBB72B1069B}" type="slidenum">
              <a:rPr lang="en-GB" smtClean="0"/>
              <a:t>‹#›</a:t>
            </a:fld>
            <a:endParaRPr lang="en-GB"/>
          </a:p>
        </p:txBody>
      </p:sp>
    </p:spTree>
    <p:extLst>
      <p:ext uri="{BB962C8B-B14F-4D97-AF65-F5344CB8AC3E}">
        <p14:creationId xmlns:p14="http://schemas.microsoft.com/office/powerpoint/2010/main" val="4090994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7C3A9-8967-4AE9-B380-34ACA6429C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A5641D-8E2C-4B76-80BB-498389D803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4FE0B78-948B-4234-BAE3-21339F91A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0AE914-686B-467A-8BC4-C2CCD8ECE55E}"/>
              </a:ext>
            </a:extLst>
          </p:cNvPr>
          <p:cNvSpPr>
            <a:spLocks noGrp="1"/>
          </p:cNvSpPr>
          <p:nvPr>
            <p:ph type="dt" sz="half" idx="10"/>
          </p:nvPr>
        </p:nvSpPr>
        <p:spPr/>
        <p:txBody>
          <a:bodyPr/>
          <a:lstStyle/>
          <a:p>
            <a:fld id="{14379862-2F96-46DB-881D-2E7FF0C0B7A9}" type="datetimeFigureOut">
              <a:rPr lang="en-GB" smtClean="0"/>
              <a:t>03/03/2022</a:t>
            </a:fld>
            <a:endParaRPr lang="en-GB"/>
          </a:p>
        </p:txBody>
      </p:sp>
      <p:sp>
        <p:nvSpPr>
          <p:cNvPr id="6" name="Footer Placeholder 5">
            <a:extLst>
              <a:ext uri="{FF2B5EF4-FFF2-40B4-BE49-F238E27FC236}">
                <a16:creationId xmlns:a16="http://schemas.microsoft.com/office/drawing/2014/main" id="{AB8D4CEF-98E6-4E08-99A8-5C3C860391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EACFE8-5873-4614-A251-831AD1253474}"/>
              </a:ext>
            </a:extLst>
          </p:cNvPr>
          <p:cNvSpPr>
            <a:spLocks noGrp="1"/>
          </p:cNvSpPr>
          <p:nvPr>
            <p:ph type="sldNum" sz="quarter" idx="12"/>
          </p:nvPr>
        </p:nvSpPr>
        <p:spPr/>
        <p:txBody>
          <a:bodyPr/>
          <a:lstStyle/>
          <a:p>
            <a:fld id="{FCAF9404-F96B-4DAE-AE91-2DBB72B1069B}" type="slidenum">
              <a:rPr lang="en-GB" smtClean="0"/>
              <a:t>‹#›</a:t>
            </a:fld>
            <a:endParaRPr lang="en-GB"/>
          </a:p>
        </p:txBody>
      </p:sp>
    </p:spTree>
    <p:extLst>
      <p:ext uri="{BB962C8B-B14F-4D97-AF65-F5344CB8AC3E}">
        <p14:creationId xmlns:p14="http://schemas.microsoft.com/office/powerpoint/2010/main" val="2060606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4.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08B44-C831-4690-9669-64259F1BD9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5C7FE5-45B1-4655-98B8-2E1F0424D8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718650-949E-4579-91FF-5C03882F99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79862-2F96-46DB-881D-2E7FF0C0B7A9}" type="datetimeFigureOut">
              <a:rPr lang="en-GB" smtClean="0"/>
              <a:t>03/03/2022</a:t>
            </a:fld>
            <a:endParaRPr lang="en-GB"/>
          </a:p>
        </p:txBody>
      </p:sp>
      <p:sp>
        <p:nvSpPr>
          <p:cNvPr id="5" name="Footer Placeholder 4">
            <a:extLst>
              <a:ext uri="{FF2B5EF4-FFF2-40B4-BE49-F238E27FC236}">
                <a16:creationId xmlns:a16="http://schemas.microsoft.com/office/drawing/2014/main" id="{C79A5AA8-DB7E-4BF5-93F5-6F07FC9622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51ED741-0992-455D-A1FB-30552CA77F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F9404-F96B-4DAE-AE91-2DBB72B1069B}" type="slidenum">
              <a:rPr lang="en-GB" smtClean="0"/>
              <a:t>‹#›</a:t>
            </a:fld>
            <a:endParaRPr lang="en-GB"/>
          </a:p>
        </p:txBody>
      </p:sp>
    </p:spTree>
    <p:extLst>
      <p:ext uri="{BB962C8B-B14F-4D97-AF65-F5344CB8AC3E}">
        <p14:creationId xmlns:p14="http://schemas.microsoft.com/office/powerpoint/2010/main" val="123944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4379862-2F96-46DB-881D-2E7FF0C0B7A9}" type="datetimeFigureOut">
              <a:rPr lang="en-GB" smtClean="0"/>
              <a:t>03/03/2022</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FCAF9404-F96B-4DAE-AE91-2DBB72B1069B}"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538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4379862-2F96-46DB-881D-2E7FF0C0B7A9}" type="datetimeFigureOut">
              <a:rPr lang="en-GB" smtClean="0"/>
              <a:t>03/03/2022</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CAF9404-F96B-4DAE-AE91-2DBB72B1069B}" type="slidenum">
              <a:rPr lang="en-GB" smtClean="0"/>
              <a:t>‹#›</a:t>
            </a:fld>
            <a:endParaRPr lang="en-GB"/>
          </a:p>
        </p:txBody>
      </p:sp>
    </p:spTree>
    <p:extLst>
      <p:ext uri="{BB962C8B-B14F-4D97-AF65-F5344CB8AC3E}">
        <p14:creationId xmlns:p14="http://schemas.microsoft.com/office/powerpoint/2010/main" val="20429409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ur.gov.lv/faili/UR_reglaments_23.03.2012..pdf" TargetMode="External"/><Relationship Id="rId2" Type="http://schemas.openxmlformats.org/officeDocument/2006/relationships/hyperlink" Target="http://likumi.lv/doc.php?id=72847" TargetMode="Externa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hyperlink" Target="mailto:bitija@inbox.lv"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www.ur.gov.lv/lv/sanem-informaciju/"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s://www.ur.gov.lv/lv/sanem-informaciju/"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ur.gov.lv/lv/registre/organizaciju/biedriba/dibinasana/registracija-uznemumu-registra/aizpildi-registracijas-veidlapu/"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likumi.lv/doc.php?id=178987"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likumi.lv/ta/id/278848-biedribu-un-nodibinajumu-klasificesanas-noteikumi" TargetMode="External"/><Relationship Id="rId2" Type="http://schemas.openxmlformats.org/officeDocument/2006/relationships/hyperlink" Target="http://likumi.lv/doc.php?id=81050" TargetMode="Externa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hyperlink" Target="http://likumi.lv/ta/id/87233-noteikumi-par-valsts-nodevu-ieraksta-izdarisanai-biedribu-un-nodibinajumu-registra" TargetMode="Externa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likumi.lv/ta/id/315287-covid-19-infekcijas-izplatibas-seku-parvaresanas-likums" TargetMode="External"/><Relationship Id="rId2" Type="http://schemas.openxmlformats.org/officeDocument/2006/relationships/hyperlink" Target="https://likumi.lv/ta/id/326729-par-arkartejas-situacijas-izsludinasanu"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likumi.lv/ta/id/81050-biedribu-un-nodibinajumu-likums#p52" TargetMode="External"/><Relationship Id="rId2" Type="http://schemas.openxmlformats.org/officeDocument/2006/relationships/hyperlink" Target="https://likumi.lv/ta/id/81050-biedribu-un-nodibinajumu-likums" TargetMode="External"/><Relationship Id="rId1" Type="http://schemas.openxmlformats.org/officeDocument/2006/relationships/slideLayout" Target="../slideLayouts/slideLayout2.xml"/><Relationship Id="rId4" Type="http://schemas.openxmlformats.org/officeDocument/2006/relationships/hyperlink" Target="https://likumi.lv/ta/id/81050-biedribu-un-nodibinajumu-likums#p102"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www.lvportals.lv/visi/skaidrojumi/208184" TargetMode="External"/><Relationship Id="rId13" Type="http://schemas.openxmlformats.org/officeDocument/2006/relationships/hyperlink" Target="http://www.lvportals.lv/visi/e-konsultacijas/3807" TargetMode="External"/><Relationship Id="rId18" Type="http://schemas.openxmlformats.org/officeDocument/2006/relationships/hyperlink" Target="http://www.lvportals.lv/visi/skaidrojumi/266385" TargetMode="External"/><Relationship Id="rId3" Type="http://schemas.openxmlformats.org/officeDocument/2006/relationships/hyperlink" Target="https://lvportals.lv/norises/302501-religisko-organizaciju-likums-diskusiju-krustugunis-2019" TargetMode="External"/><Relationship Id="rId7" Type="http://schemas.openxmlformats.org/officeDocument/2006/relationships/hyperlink" Target="http://www.lvportals.lv/visi/skaidrojumi/227270" TargetMode="External"/><Relationship Id="rId12" Type="http://schemas.openxmlformats.org/officeDocument/2006/relationships/hyperlink" Target="http://www.lvportals.lv/visi/e-konsultacijas/2132" TargetMode="External"/><Relationship Id="rId17" Type="http://schemas.openxmlformats.org/officeDocument/2006/relationships/hyperlink" Target="http://www.lvportals.lv/visi/e-konsultacijas/2353" TargetMode="External"/><Relationship Id="rId2" Type="http://schemas.openxmlformats.org/officeDocument/2006/relationships/hyperlink" Target="https://lvportals.lv/skaidrojumi/332606-dzivoklu-ipasnieku-biedriba-un-dzivoklu-ipasnieku-kopiba-kas-un-par-ko-lemj-2021" TargetMode="External"/><Relationship Id="rId16" Type="http://schemas.openxmlformats.org/officeDocument/2006/relationships/hyperlink" Target="http://www.lvportals.lv/visi/e-konsultacijas/3057" TargetMode="External"/><Relationship Id="rId20" Type="http://schemas.openxmlformats.org/officeDocument/2006/relationships/hyperlink" Target="http://www.lvportals.lv/visi/e-konsultacijas/3852" TargetMode="External"/><Relationship Id="rId1" Type="http://schemas.openxmlformats.org/officeDocument/2006/relationships/slideLayout" Target="../slideLayouts/slideLayout13.xml"/><Relationship Id="rId6" Type="http://schemas.openxmlformats.org/officeDocument/2006/relationships/hyperlink" Target="http://www.lvportals.lv/visi/skaidrojumi/249808" TargetMode="External"/><Relationship Id="rId11" Type="http://schemas.openxmlformats.org/officeDocument/2006/relationships/hyperlink" Target="http://www.lvportals.lv/visi/e-konsultacijas/2148" TargetMode="External"/><Relationship Id="rId5" Type="http://schemas.openxmlformats.org/officeDocument/2006/relationships/hyperlink" Target="http://www.lvportals.lv/visi/skaidrojumi/249837" TargetMode="External"/><Relationship Id="rId15" Type="http://schemas.openxmlformats.org/officeDocument/2006/relationships/hyperlink" Target="http://www.lvportals.lv/visi/e-konsultacijas/3656" TargetMode="External"/><Relationship Id="rId10" Type="http://schemas.openxmlformats.org/officeDocument/2006/relationships/hyperlink" Target="http://www.lvportals.lv/visi/e-konsultacijas/2178" TargetMode="External"/><Relationship Id="rId19" Type="http://schemas.openxmlformats.org/officeDocument/2006/relationships/hyperlink" Target="http://www.lvportals.lv/visi/e-konsultacijas/4251" TargetMode="External"/><Relationship Id="rId4" Type="http://schemas.openxmlformats.org/officeDocument/2006/relationships/hyperlink" Target="http://www.lvportals.lv/visi/e-konsultacijas/2104" TargetMode="External"/><Relationship Id="rId9" Type="http://schemas.openxmlformats.org/officeDocument/2006/relationships/hyperlink" Target="http://www.lvportals.lv/visi/e-konsultacijas/2296" TargetMode="External"/><Relationship Id="rId14" Type="http://schemas.openxmlformats.org/officeDocument/2006/relationships/hyperlink" Target="http://www.lvportals.lv/visi/e-konsultacijas/3709"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s://www.kadastrs.lv/"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www.kadastrs.lv/" TargetMode="External"/><Relationship Id="rId2" Type="http://schemas.openxmlformats.org/officeDocument/2006/relationships/hyperlink" Target="http://www.kadastrs.lv/"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s://likumi.lv/ta/id/315654-administrativo-teritoriju-un-apdzivoto-vietu-likums"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www.eparaksts.lv/lv/" TargetMode="External"/><Relationship Id="rId2" Type="http://schemas.openxmlformats.org/officeDocument/2006/relationships/hyperlink" Target="https://www.ur.gov.lv/lv/kontakti/ka-iesniegt-dokumentus-elektroniski/" TargetMode="External"/><Relationship Id="rId1" Type="http://schemas.openxmlformats.org/officeDocument/2006/relationships/slideLayout" Target="../slideLayouts/slideLayout24.xml"/><Relationship Id="rId4" Type="http://schemas.openxmlformats.org/officeDocument/2006/relationships/hyperlink" Target="http://www.latvija.lv/"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www.ur.gov.lv/lv/patieso-labuma-guveju-skaidrojums/biedribas-arodbiedribas-politiskas-partijas/" TargetMode="External"/><Relationship Id="rId2" Type="http://schemas.openxmlformats.org/officeDocument/2006/relationships/hyperlink" Target="https://likumi.lv/ta/id/87233-noteikumi-par-valsts-nodevu-ieraksta-izdarisanai-biedribu-un-nodibinajumu-registra"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s://www.ur.gov.lv/lv/veidlapas/?level1=Organiz%c4%81cij%c4%81m&amp;level2=Biedr%c4%abba%2c+arodbiedr%c4%abba%2c+arodbiedr%c4%abbas+apvien%c4%abba%2c+nodibin%c4%81jumi"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F983D-94EC-4AE7-BC69-6CE21712958D}"/>
              </a:ext>
            </a:extLst>
          </p:cNvPr>
          <p:cNvSpPr>
            <a:spLocks noGrp="1"/>
          </p:cNvSpPr>
          <p:nvPr>
            <p:ph type="ctrTitle"/>
          </p:nvPr>
        </p:nvSpPr>
        <p:spPr>
          <a:xfrm>
            <a:off x="1524000" y="1528763"/>
            <a:ext cx="9144000" cy="2387600"/>
          </a:xfrm>
        </p:spPr>
        <p:txBody>
          <a:bodyPr>
            <a:normAutofit fontScale="90000"/>
          </a:bodyPr>
          <a:lstStyle/>
          <a:p>
            <a:r>
              <a:rPr lang="lv-LV" sz="4000" b="1" dirty="0">
                <a:latin typeface="Times New Roman" panose="02020603050405020304" pitchFamily="18" charset="0"/>
                <a:cs typeface="Times New Roman" panose="02020603050405020304" pitchFamily="18" charset="0"/>
              </a:rPr>
              <a:t>Biedrību un nodibinājumu reģistrēšanas pamatdokumenti, izmaiņas dokumentos, to fiksēšana un reģistrācija</a:t>
            </a:r>
            <a:br>
              <a:rPr lang="lv-LV" sz="4000" b="1" dirty="0">
                <a:latin typeface="Times New Roman" panose="02020603050405020304" pitchFamily="18" charset="0"/>
                <a:cs typeface="Times New Roman" panose="02020603050405020304" pitchFamily="18" charset="0"/>
              </a:rPr>
            </a:br>
            <a:r>
              <a:rPr lang="lv-LV" sz="4000" b="1" dirty="0">
                <a:latin typeface="Times New Roman" panose="02020603050405020304" pitchFamily="18" charset="0"/>
                <a:cs typeface="Times New Roman" panose="02020603050405020304" pitchFamily="18" charset="0"/>
              </a:rPr>
              <a:t>jeb </a:t>
            </a:r>
            <a:r>
              <a:rPr lang="lv-LV" sz="4000" b="1" dirty="0">
                <a:solidFill>
                  <a:srgbClr val="FF0000"/>
                </a:solidFill>
                <a:latin typeface="Times New Roman" panose="02020603050405020304" pitchFamily="18" charset="0"/>
                <a:cs typeface="Times New Roman" panose="02020603050405020304" pitchFamily="18" charset="0"/>
              </a:rPr>
              <a:t>Biedrību un nodibinājumu darbība COVID-19 laikā</a:t>
            </a:r>
            <a:endParaRPr lang="en-GB" sz="4000" dirty="0"/>
          </a:p>
        </p:txBody>
      </p:sp>
      <p:sp>
        <p:nvSpPr>
          <p:cNvPr id="3" name="Subtitle 2">
            <a:extLst>
              <a:ext uri="{FF2B5EF4-FFF2-40B4-BE49-F238E27FC236}">
                <a16:creationId xmlns:a16="http://schemas.microsoft.com/office/drawing/2014/main" id="{C90417B0-078D-4789-9C72-071321F69D9E}"/>
              </a:ext>
            </a:extLst>
          </p:cNvPr>
          <p:cNvSpPr>
            <a:spLocks noGrp="1"/>
          </p:cNvSpPr>
          <p:nvPr>
            <p:ph type="subTitle" idx="1"/>
          </p:nvPr>
        </p:nvSpPr>
        <p:spPr>
          <a:xfrm>
            <a:off x="1524000" y="4886960"/>
            <a:ext cx="9144000" cy="1153160"/>
          </a:xfrm>
        </p:spPr>
        <p:txBody>
          <a:bodyPr/>
          <a:lstStyle/>
          <a:p>
            <a:r>
              <a:rPr lang="lv-LV" dirty="0"/>
              <a:t>Dr.iur., </a:t>
            </a:r>
            <a:r>
              <a:rPr lang="lv-LV" dirty="0" err="1"/>
              <a:t>Bc.paed</a:t>
            </a:r>
            <a:r>
              <a:rPr lang="lv-LV" dirty="0"/>
              <a:t>. Kitija Bite</a:t>
            </a:r>
          </a:p>
          <a:p>
            <a:r>
              <a:rPr lang="lv-LV" dirty="0"/>
              <a:t>2022.gada 2. martā</a:t>
            </a:r>
          </a:p>
        </p:txBody>
      </p:sp>
    </p:spTree>
    <p:extLst>
      <p:ext uri="{BB962C8B-B14F-4D97-AF65-F5344CB8AC3E}">
        <p14:creationId xmlns:p14="http://schemas.microsoft.com/office/powerpoint/2010/main" val="1411708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lstStyle/>
          <a:p>
            <a:r>
              <a:rPr lang="lv-LV" b="1" dirty="0">
                <a:latin typeface="Baskerville Old Face" panose="02020602080505020303" pitchFamily="18" charset="0"/>
              </a:rPr>
              <a:t>BN reģistrs</a:t>
            </a:r>
          </a:p>
        </p:txBody>
      </p:sp>
      <p:sp>
        <p:nvSpPr>
          <p:cNvPr id="3" name="Content Placeholder 2"/>
          <p:cNvSpPr>
            <a:spLocks noGrp="1"/>
          </p:cNvSpPr>
          <p:nvPr>
            <p:ph idx="1"/>
          </p:nvPr>
        </p:nvSpPr>
        <p:spPr>
          <a:xfrm>
            <a:off x="1981200" y="1371600"/>
            <a:ext cx="8229600" cy="5181600"/>
          </a:xfrm>
        </p:spPr>
        <p:txBody>
          <a:bodyPr>
            <a:normAutofit/>
          </a:bodyPr>
          <a:lstStyle/>
          <a:p>
            <a:r>
              <a:rPr lang="lv-LV" dirty="0"/>
              <a:t>Tajā ieraksta ziņas par BN;</a:t>
            </a:r>
          </a:p>
          <a:p>
            <a:r>
              <a:rPr lang="lv-LV" dirty="0"/>
              <a:t>Reģistru ved ar likumu tam pilnvarota valsts iestāde:</a:t>
            </a:r>
          </a:p>
          <a:p>
            <a:pPr>
              <a:buFontTx/>
              <a:buChar char="-"/>
            </a:pPr>
            <a:r>
              <a:rPr lang="lv-LV" b="1" dirty="0">
                <a:solidFill>
                  <a:srgbClr val="FF0000"/>
                </a:solidFill>
              </a:rPr>
              <a:t>Likums</a:t>
            </a:r>
            <a:r>
              <a:rPr lang="lv-LV" dirty="0">
                <a:solidFill>
                  <a:srgbClr val="FF0000"/>
                </a:solidFill>
              </a:rPr>
              <a:t> </a:t>
            </a:r>
            <a:r>
              <a:rPr lang="lv-LV" dirty="0"/>
              <a:t>«Par Latvijas Republikas uzņēmumu reģistru» (1990.). Pieejams: </a:t>
            </a:r>
            <a:r>
              <a:rPr lang="lv-LV" dirty="0">
                <a:hlinkClick r:id="rId2"/>
              </a:rPr>
              <a:t>http://likumi.lv/doc.php?id=72847</a:t>
            </a:r>
            <a:r>
              <a:rPr lang="lv-LV" dirty="0"/>
              <a:t> </a:t>
            </a:r>
          </a:p>
          <a:p>
            <a:pPr>
              <a:buFontTx/>
              <a:buChar char="-"/>
            </a:pPr>
            <a:r>
              <a:rPr lang="lv-LV" dirty="0"/>
              <a:t>Saskaņā ar Valsts pārvaldes iekārtas likuma 75.panta pirmo daļu izdots </a:t>
            </a:r>
            <a:r>
              <a:rPr lang="lv-LV" b="1" dirty="0">
                <a:solidFill>
                  <a:srgbClr val="FF0000"/>
                </a:solidFill>
              </a:rPr>
              <a:t>UR reglaments</a:t>
            </a:r>
            <a:r>
              <a:rPr lang="lv-LV" dirty="0"/>
              <a:t>. Pieejams: </a:t>
            </a:r>
            <a:r>
              <a:rPr lang="lv-LV" dirty="0">
                <a:hlinkClick r:id="rId3"/>
              </a:rPr>
              <a:t>http://www.ur.gov.lv/faili/UR_reglaments_23.03.2012..pdf</a:t>
            </a:r>
            <a:r>
              <a:rPr lang="lv-LV" dirty="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371851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42C74A-AF3E-48DE-9945-1B78FA7D02E8}"/>
              </a:ext>
            </a:extLst>
          </p:cNvPr>
          <p:cNvSpPr>
            <a:spLocks noGrp="1"/>
          </p:cNvSpPr>
          <p:nvPr>
            <p:ph idx="1"/>
          </p:nvPr>
        </p:nvSpPr>
        <p:spPr>
          <a:xfrm>
            <a:off x="838200" y="271144"/>
            <a:ext cx="10515600" cy="4971415"/>
          </a:xfrm>
        </p:spPr>
        <p:txBody>
          <a:bodyPr>
            <a:normAutofit fontScale="92500" lnSpcReduction="20000"/>
          </a:bodyPr>
          <a:lstStyle/>
          <a:p>
            <a:pPr marL="0" indent="0">
              <a:buNone/>
            </a:pPr>
            <a:r>
              <a:rPr lang="lv-LV" b="0" i="0" dirty="0">
                <a:solidFill>
                  <a:srgbClr val="000000"/>
                </a:solidFill>
                <a:effectLst/>
                <a:latin typeface="Roboto"/>
              </a:rPr>
              <a:t>8. Akta sastādīšana (fakta konstatēšana). Vai aktu var sastādīt viena persona</a:t>
            </a:r>
            <a:r>
              <a:rPr lang="en-GB" b="0" i="0" dirty="0">
                <a:solidFill>
                  <a:srgbClr val="000000"/>
                </a:solidFill>
                <a:effectLst/>
                <a:latin typeface="Roboto"/>
              </a:rPr>
              <a:t>?</a:t>
            </a:r>
            <a:r>
              <a:rPr lang="lv-LV" b="0" i="0" dirty="0">
                <a:solidFill>
                  <a:srgbClr val="000000"/>
                </a:solidFill>
                <a:effectLst/>
                <a:latin typeface="Roboto"/>
              </a:rPr>
              <a:t> Vai jāmin apstākļi, kāpēc tas sastādīts?</a:t>
            </a:r>
            <a:r>
              <a:rPr lang="lv-LV" dirty="0">
                <a:solidFill>
                  <a:srgbClr val="FF0000"/>
                </a:solidFill>
                <a:latin typeface="Roboto"/>
              </a:rPr>
              <a:t> A</a:t>
            </a:r>
            <a:r>
              <a:rPr lang="en-GB" dirty="0">
                <a:solidFill>
                  <a:srgbClr val="FF0000"/>
                </a:solidFill>
                <a:latin typeface="Roboto"/>
              </a:rPr>
              <a:t>kts </a:t>
            </a:r>
            <a:r>
              <a:rPr lang="en-GB" dirty="0" err="1">
                <a:solidFill>
                  <a:srgbClr val="FF0000"/>
                </a:solidFill>
                <a:latin typeface="Roboto"/>
              </a:rPr>
              <a:t>ir</a:t>
            </a:r>
            <a:r>
              <a:rPr lang="en-GB" dirty="0">
                <a:solidFill>
                  <a:srgbClr val="FF0000"/>
                </a:solidFill>
                <a:latin typeface="Roboto"/>
              </a:rPr>
              <a:t> </a:t>
            </a:r>
            <a:r>
              <a:rPr lang="en-GB" dirty="0" err="1">
                <a:solidFill>
                  <a:srgbClr val="FF0000"/>
                </a:solidFill>
                <a:latin typeface="Roboto"/>
              </a:rPr>
              <a:t>jebkurš</a:t>
            </a:r>
            <a:r>
              <a:rPr lang="en-GB" dirty="0">
                <a:solidFill>
                  <a:srgbClr val="FF0000"/>
                </a:solidFill>
                <a:latin typeface="Roboto"/>
              </a:rPr>
              <a:t> </a:t>
            </a:r>
            <a:r>
              <a:rPr lang="en-GB" dirty="0" err="1">
                <a:solidFill>
                  <a:srgbClr val="FF0000"/>
                </a:solidFill>
                <a:latin typeface="Roboto"/>
              </a:rPr>
              <a:t>rakstisks</a:t>
            </a:r>
            <a:r>
              <a:rPr lang="en-GB" dirty="0">
                <a:solidFill>
                  <a:srgbClr val="FF0000"/>
                </a:solidFill>
                <a:latin typeface="Roboto"/>
              </a:rPr>
              <a:t> </a:t>
            </a:r>
            <a:r>
              <a:rPr lang="en-GB" dirty="0" err="1">
                <a:solidFill>
                  <a:srgbClr val="FF0000"/>
                </a:solidFill>
                <a:latin typeface="Roboto"/>
              </a:rPr>
              <a:t>juridisks</a:t>
            </a:r>
            <a:r>
              <a:rPr lang="en-GB" dirty="0">
                <a:solidFill>
                  <a:srgbClr val="FF0000"/>
                </a:solidFill>
                <a:latin typeface="Roboto"/>
              </a:rPr>
              <a:t> </a:t>
            </a:r>
            <a:r>
              <a:rPr lang="en-GB" dirty="0" err="1">
                <a:solidFill>
                  <a:srgbClr val="FF0000"/>
                </a:solidFill>
                <a:latin typeface="Roboto"/>
              </a:rPr>
              <a:t>dokuments</a:t>
            </a:r>
            <a:r>
              <a:rPr lang="en-GB" dirty="0">
                <a:solidFill>
                  <a:srgbClr val="FF0000"/>
                </a:solidFill>
                <a:latin typeface="Roboto"/>
              </a:rPr>
              <a:t>, </a:t>
            </a:r>
            <a:r>
              <a:rPr lang="en-GB" dirty="0" err="1">
                <a:solidFill>
                  <a:srgbClr val="FF0000"/>
                </a:solidFill>
                <a:latin typeface="Roboto"/>
              </a:rPr>
              <a:t>ar</a:t>
            </a:r>
            <a:r>
              <a:rPr lang="en-GB" dirty="0">
                <a:solidFill>
                  <a:srgbClr val="FF0000"/>
                </a:solidFill>
                <a:latin typeface="Roboto"/>
              </a:rPr>
              <a:t> kuru </a:t>
            </a:r>
            <a:r>
              <a:rPr lang="en-GB" dirty="0" err="1">
                <a:solidFill>
                  <a:srgbClr val="FF0000"/>
                </a:solidFill>
                <a:latin typeface="Roboto"/>
              </a:rPr>
              <a:t>tiek</a:t>
            </a:r>
            <a:r>
              <a:rPr lang="en-GB" dirty="0">
                <a:solidFill>
                  <a:srgbClr val="FF0000"/>
                </a:solidFill>
                <a:latin typeface="Roboto"/>
              </a:rPr>
              <a:t> </a:t>
            </a:r>
            <a:r>
              <a:rPr lang="en-GB" dirty="0" err="1">
                <a:solidFill>
                  <a:srgbClr val="FF0000"/>
                </a:solidFill>
                <a:latin typeface="Roboto"/>
              </a:rPr>
              <a:t>apstiprināta</a:t>
            </a:r>
            <a:r>
              <a:rPr lang="en-GB" dirty="0">
                <a:solidFill>
                  <a:srgbClr val="FF0000"/>
                </a:solidFill>
                <a:latin typeface="Roboto"/>
              </a:rPr>
              <a:t>, </a:t>
            </a:r>
            <a:r>
              <a:rPr lang="lv-LV" dirty="0">
                <a:solidFill>
                  <a:srgbClr val="FF0000"/>
                </a:solidFill>
                <a:latin typeface="Roboto"/>
              </a:rPr>
              <a:t>nodrošināta</a:t>
            </a:r>
            <a:r>
              <a:rPr lang="en-GB" dirty="0">
                <a:solidFill>
                  <a:srgbClr val="FF0000"/>
                </a:solidFill>
                <a:latin typeface="Roboto"/>
              </a:rPr>
              <a:t> </a:t>
            </a:r>
            <a:r>
              <a:rPr lang="en-GB" dirty="0" err="1">
                <a:solidFill>
                  <a:srgbClr val="FF0000"/>
                </a:solidFill>
                <a:latin typeface="Roboto"/>
              </a:rPr>
              <a:t>vai</a:t>
            </a:r>
            <a:r>
              <a:rPr lang="en-GB" dirty="0">
                <a:solidFill>
                  <a:srgbClr val="FF0000"/>
                </a:solidFill>
                <a:latin typeface="Roboto"/>
              </a:rPr>
              <a:t> </a:t>
            </a:r>
            <a:r>
              <a:rPr lang="lv-LV" dirty="0">
                <a:solidFill>
                  <a:srgbClr val="FF0000"/>
                </a:solidFill>
                <a:latin typeface="Roboto"/>
              </a:rPr>
              <a:t>apliecināta</a:t>
            </a:r>
            <a:r>
              <a:rPr lang="en-GB" dirty="0">
                <a:solidFill>
                  <a:srgbClr val="FF0000"/>
                </a:solidFill>
                <a:latin typeface="Roboto"/>
              </a:rPr>
              <a:t> </a:t>
            </a:r>
            <a:r>
              <a:rPr lang="en-GB" dirty="0" err="1">
                <a:solidFill>
                  <a:srgbClr val="FF0000"/>
                </a:solidFill>
                <a:latin typeface="Roboto"/>
              </a:rPr>
              <a:t>interese</a:t>
            </a:r>
            <a:r>
              <a:rPr lang="en-GB" dirty="0">
                <a:solidFill>
                  <a:srgbClr val="FF0000"/>
                </a:solidFill>
                <a:latin typeface="Roboto"/>
              </a:rPr>
              <a:t>, </a:t>
            </a:r>
            <a:r>
              <a:rPr lang="en-GB" dirty="0" err="1">
                <a:solidFill>
                  <a:srgbClr val="FF0000"/>
                </a:solidFill>
                <a:latin typeface="Roboto"/>
              </a:rPr>
              <a:t>tiesības</a:t>
            </a:r>
            <a:r>
              <a:rPr lang="en-GB" dirty="0">
                <a:solidFill>
                  <a:srgbClr val="FF0000"/>
                </a:solidFill>
                <a:latin typeface="Roboto"/>
              </a:rPr>
              <a:t> </a:t>
            </a:r>
            <a:r>
              <a:rPr lang="en-GB" dirty="0" err="1">
                <a:solidFill>
                  <a:srgbClr val="FF0000"/>
                </a:solidFill>
                <a:latin typeface="Roboto"/>
              </a:rPr>
              <a:t>vai</a:t>
            </a:r>
            <a:r>
              <a:rPr lang="en-GB" dirty="0">
                <a:solidFill>
                  <a:srgbClr val="FF0000"/>
                </a:solidFill>
                <a:latin typeface="Roboto"/>
              </a:rPr>
              <a:t> </a:t>
            </a:r>
            <a:r>
              <a:rPr lang="en-GB" dirty="0" err="1">
                <a:solidFill>
                  <a:srgbClr val="FF0000"/>
                </a:solidFill>
                <a:latin typeface="Roboto"/>
              </a:rPr>
              <a:t>īpašums</a:t>
            </a:r>
            <a:r>
              <a:rPr lang="en-GB" dirty="0">
                <a:solidFill>
                  <a:srgbClr val="FF0000"/>
                </a:solidFill>
                <a:latin typeface="Roboto"/>
              </a:rPr>
              <a:t> un kas </a:t>
            </a:r>
            <a:r>
              <a:rPr lang="en-GB" dirty="0" err="1">
                <a:solidFill>
                  <a:srgbClr val="FF0000"/>
                </a:solidFill>
                <a:latin typeface="Roboto"/>
              </a:rPr>
              <a:t>ir</a:t>
            </a:r>
            <a:r>
              <a:rPr lang="en-GB" dirty="0">
                <a:solidFill>
                  <a:srgbClr val="FF0000"/>
                </a:solidFill>
                <a:latin typeface="Roboto"/>
              </a:rPr>
              <a:t> </a:t>
            </a:r>
            <a:r>
              <a:rPr lang="en-GB" dirty="0" err="1">
                <a:solidFill>
                  <a:srgbClr val="FF0000"/>
                </a:solidFill>
                <a:latin typeface="Roboto"/>
              </a:rPr>
              <a:t>parakstīts</a:t>
            </a:r>
            <a:r>
              <a:rPr lang="en-GB" dirty="0">
                <a:solidFill>
                  <a:srgbClr val="FF0000"/>
                </a:solidFill>
                <a:latin typeface="Roboto"/>
              </a:rPr>
              <a:t>, </a:t>
            </a:r>
            <a:r>
              <a:rPr lang="en-GB" dirty="0" err="1">
                <a:solidFill>
                  <a:srgbClr val="FF0000"/>
                </a:solidFill>
                <a:latin typeface="Roboto"/>
              </a:rPr>
              <a:t>apliecināts</a:t>
            </a:r>
            <a:r>
              <a:rPr lang="en-GB" dirty="0">
                <a:solidFill>
                  <a:srgbClr val="FF0000"/>
                </a:solidFill>
                <a:latin typeface="Roboto"/>
              </a:rPr>
              <a:t>, </a:t>
            </a:r>
            <a:r>
              <a:rPr lang="en-GB" dirty="0" err="1">
                <a:solidFill>
                  <a:srgbClr val="FF0000"/>
                </a:solidFill>
                <a:latin typeface="Roboto"/>
              </a:rPr>
              <a:t>piegādāts</a:t>
            </a:r>
            <a:r>
              <a:rPr lang="en-GB" dirty="0">
                <a:solidFill>
                  <a:srgbClr val="FF0000"/>
                </a:solidFill>
                <a:latin typeface="Roboto"/>
              </a:rPr>
              <a:t> un </a:t>
            </a:r>
            <a:r>
              <a:rPr lang="en-GB" dirty="0" err="1">
                <a:solidFill>
                  <a:srgbClr val="FF0000"/>
                </a:solidFill>
                <a:latin typeface="Roboto"/>
              </a:rPr>
              <a:t>dažās</a:t>
            </a:r>
            <a:r>
              <a:rPr lang="en-GB" dirty="0">
                <a:solidFill>
                  <a:srgbClr val="FF0000"/>
                </a:solidFill>
                <a:latin typeface="Roboto"/>
              </a:rPr>
              <a:t> </a:t>
            </a:r>
            <a:r>
              <a:rPr lang="en-GB" dirty="0" err="1">
                <a:solidFill>
                  <a:srgbClr val="FF0000"/>
                </a:solidFill>
                <a:latin typeface="Roboto"/>
              </a:rPr>
              <a:t>jurisdikcijās</a:t>
            </a:r>
            <a:r>
              <a:rPr lang="en-GB" dirty="0">
                <a:solidFill>
                  <a:srgbClr val="FF0000"/>
                </a:solidFill>
                <a:latin typeface="Roboto"/>
              </a:rPr>
              <a:t> </a:t>
            </a:r>
            <a:r>
              <a:rPr lang="en-GB" dirty="0" err="1">
                <a:solidFill>
                  <a:srgbClr val="FF0000"/>
                </a:solidFill>
                <a:latin typeface="Roboto"/>
              </a:rPr>
              <a:t>ir</a:t>
            </a:r>
            <a:r>
              <a:rPr lang="en-GB" dirty="0">
                <a:solidFill>
                  <a:srgbClr val="FF0000"/>
                </a:solidFill>
                <a:latin typeface="Roboto"/>
              </a:rPr>
              <a:t> </a:t>
            </a:r>
            <a:r>
              <a:rPr lang="en-GB" dirty="0" err="1">
                <a:solidFill>
                  <a:srgbClr val="FF0000"/>
                </a:solidFill>
                <a:latin typeface="Roboto"/>
              </a:rPr>
              <a:t>aizzīmogots</a:t>
            </a:r>
            <a:r>
              <a:rPr lang="lv-LV" dirty="0">
                <a:solidFill>
                  <a:srgbClr val="FF0000"/>
                </a:solidFill>
                <a:latin typeface="Roboto"/>
              </a:rPr>
              <a:t>.</a:t>
            </a:r>
          </a:p>
          <a:p>
            <a:r>
              <a:rPr lang="lv-LV" dirty="0">
                <a:solidFill>
                  <a:srgbClr val="FF0000"/>
                </a:solidFill>
                <a:latin typeface="Roboto"/>
              </a:rPr>
              <a:t>Tas ir pārvaldes dokumenta veids, ar kuru fiksē faktu (MKN </a:t>
            </a:r>
            <a:r>
              <a:rPr lang="en-GB" dirty="0" err="1">
                <a:solidFill>
                  <a:srgbClr val="FF0000"/>
                </a:solidFill>
                <a:latin typeface="Roboto"/>
              </a:rPr>
              <a:t>Dokumentu</a:t>
            </a:r>
            <a:r>
              <a:rPr lang="en-GB" dirty="0">
                <a:solidFill>
                  <a:srgbClr val="FF0000"/>
                </a:solidFill>
                <a:latin typeface="Roboto"/>
              </a:rPr>
              <a:t> </a:t>
            </a:r>
            <a:r>
              <a:rPr lang="en-GB" dirty="0" err="1">
                <a:solidFill>
                  <a:srgbClr val="FF0000"/>
                </a:solidFill>
                <a:latin typeface="Roboto"/>
              </a:rPr>
              <a:t>izstrādāšanas</a:t>
            </a:r>
            <a:r>
              <a:rPr lang="en-GB" dirty="0">
                <a:solidFill>
                  <a:srgbClr val="FF0000"/>
                </a:solidFill>
                <a:latin typeface="Roboto"/>
              </a:rPr>
              <a:t> un </a:t>
            </a:r>
            <a:r>
              <a:rPr lang="en-GB" dirty="0" err="1">
                <a:solidFill>
                  <a:srgbClr val="FF0000"/>
                </a:solidFill>
                <a:latin typeface="Roboto"/>
              </a:rPr>
              <a:t>noformēšanas</a:t>
            </a:r>
            <a:r>
              <a:rPr lang="en-GB" dirty="0">
                <a:solidFill>
                  <a:srgbClr val="FF0000"/>
                </a:solidFill>
                <a:latin typeface="Roboto"/>
              </a:rPr>
              <a:t> </a:t>
            </a:r>
            <a:r>
              <a:rPr lang="en-GB" dirty="0" err="1">
                <a:solidFill>
                  <a:srgbClr val="FF0000"/>
                </a:solidFill>
                <a:latin typeface="Roboto"/>
              </a:rPr>
              <a:t>kārtība</a:t>
            </a:r>
            <a:r>
              <a:rPr lang="lv-LV" dirty="0">
                <a:solidFill>
                  <a:srgbClr val="FF0000"/>
                </a:solidFill>
                <a:latin typeface="Roboto"/>
              </a:rPr>
              <a:t> Nr. 558). Norāda brīvā formā, par ko akts sastādīts, datums, vieta, parakstītāji. Nevajag norādīt KĀPĒC sastādīts, bet KO konstatē ar aktu. Nedrīkst aktā dot nekādu vērtējumu. Aktu var sastādīt viena persona, bet vērtīgi būtu padomāt par lieciniekiem, kas to var apliecināt.</a:t>
            </a:r>
          </a:p>
          <a:p>
            <a:pPr marL="0" indent="0">
              <a:buNone/>
            </a:pPr>
            <a:r>
              <a:rPr lang="lv-LV" dirty="0">
                <a:solidFill>
                  <a:srgbClr val="000000"/>
                </a:solidFill>
                <a:latin typeface="Roboto"/>
              </a:rPr>
              <a:t>9. </a:t>
            </a:r>
            <a:r>
              <a:rPr lang="en-GB" dirty="0" err="1">
                <a:solidFill>
                  <a:srgbClr val="000000"/>
                </a:solidFill>
                <a:latin typeface="Roboto"/>
              </a:rPr>
              <a:t>Vai</a:t>
            </a:r>
            <a:r>
              <a:rPr lang="en-GB" dirty="0">
                <a:solidFill>
                  <a:srgbClr val="000000"/>
                </a:solidFill>
                <a:latin typeface="Roboto"/>
              </a:rPr>
              <a:t> </a:t>
            </a:r>
            <a:r>
              <a:rPr lang="en-GB" dirty="0" err="1">
                <a:solidFill>
                  <a:srgbClr val="000000"/>
                </a:solidFill>
                <a:latin typeface="Roboto"/>
              </a:rPr>
              <a:t>iesniedzot</a:t>
            </a:r>
            <a:r>
              <a:rPr lang="en-GB" dirty="0">
                <a:solidFill>
                  <a:srgbClr val="000000"/>
                </a:solidFill>
                <a:latin typeface="Roboto"/>
              </a:rPr>
              <a:t> VID </a:t>
            </a:r>
            <a:r>
              <a:rPr lang="en-GB" dirty="0" err="1">
                <a:solidFill>
                  <a:srgbClr val="000000"/>
                </a:solidFill>
                <a:latin typeface="Roboto"/>
              </a:rPr>
              <a:t>biedrības</a:t>
            </a:r>
            <a:r>
              <a:rPr lang="en-GB" dirty="0">
                <a:solidFill>
                  <a:srgbClr val="000000"/>
                </a:solidFill>
                <a:latin typeface="Roboto"/>
              </a:rPr>
              <a:t> </a:t>
            </a:r>
            <a:r>
              <a:rPr lang="en-GB" dirty="0" err="1">
                <a:solidFill>
                  <a:srgbClr val="000000"/>
                </a:solidFill>
                <a:latin typeface="Roboto"/>
              </a:rPr>
              <a:t>gada</a:t>
            </a:r>
            <a:r>
              <a:rPr lang="en-GB" dirty="0">
                <a:solidFill>
                  <a:srgbClr val="000000"/>
                </a:solidFill>
                <a:latin typeface="Roboto"/>
              </a:rPr>
              <a:t> </a:t>
            </a:r>
            <a:r>
              <a:rPr lang="en-GB" dirty="0" err="1">
                <a:solidFill>
                  <a:srgbClr val="000000"/>
                </a:solidFill>
                <a:latin typeface="Roboto"/>
              </a:rPr>
              <a:t>atskaiti</a:t>
            </a:r>
            <a:r>
              <a:rPr lang="en-GB" dirty="0">
                <a:solidFill>
                  <a:srgbClr val="000000"/>
                </a:solidFill>
                <a:latin typeface="Roboto"/>
              </a:rPr>
              <a:t> </a:t>
            </a:r>
            <a:r>
              <a:rPr lang="en-GB" dirty="0" err="1">
                <a:solidFill>
                  <a:srgbClr val="000000"/>
                </a:solidFill>
                <a:latin typeface="Roboto"/>
              </a:rPr>
              <a:t>obligāti</a:t>
            </a:r>
            <a:r>
              <a:rPr lang="en-GB" dirty="0">
                <a:solidFill>
                  <a:srgbClr val="000000"/>
                </a:solidFill>
                <a:latin typeface="Roboto"/>
              </a:rPr>
              <a:t> </a:t>
            </a:r>
            <a:r>
              <a:rPr lang="en-GB" dirty="0" err="1">
                <a:solidFill>
                  <a:srgbClr val="000000"/>
                </a:solidFill>
                <a:latin typeface="Roboto"/>
              </a:rPr>
              <a:t>vajadzīgs</a:t>
            </a:r>
            <a:r>
              <a:rPr lang="en-GB" dirty="0">
                <a:solidFill>
                  <a:srgbClr val="000000"/>
                </a:solidFill>
                <a:latin typeface="Roboto"/>
              </a:rPr>
              <a:t> </a:t>
            </a:r>
            <a:r>
              <a:rPr lang="en-GB" dirty="0" err="1">
                <a:solidFill>
                  <a:srgbClr val="000000"/>
                </a:solidFill>
                <a:latin typeface="Roboto"/>
              </a:rPr>
              <a:t>arī</a:t>
            </a:r>
            <a:r>
              <a:rPr lang="en-GB" dirty="0">
                <a:solidFill>
                  <a:srgbClr val="000000"/>
                </a:solidFill>
                <a:latin typeface="Roboto"/>
              </a:rPr>
              <a:t> </a:t>
            </a:r>
            <a:r>
              <a:rPr lang="en-GB" dirty="0" err="1">
                <a:solidFill>
                  <a:srgbClr val="000000"/>
                </a:solidFill>
                <a:latin typeface="Roboto"/>
              </a:rPr>
              <a:t>zvērināta</a:t>
            </a:r>
            <a:r>
              <a:rPr lang="en-GB" dirty="0">
                <a:solidFill>
                  <a:srgbClr val="000000"/>
                </a:solidFill>
                <a:latin typeface="Roboto"/>
              </a:rPr>
              <a:t> </a:t>
            </a:r>
            <a:r>
              <a:rPr lang="en-GB" dirty="0" err="1">
                <a:solidFill>
                  <a:srgbClr val="000000"/>
                </a:solidFill>
                <a:latin typeface="Roboto"/>
              </a:rPr>
              <a:t>revidenta</a:t>
            </a:r>
            <a:r>
              <a:rPr lang="en-GB" dirty="0">
                <a:solidFill>
                  <a:srgbClr val="000000"/>
                </a:solidFill>
                <a:latin typeface="Roboto"/>
              </a:rPr>
              <a:t> </a:t>
            </a:r>
            <a:r>
              <a:rPr lang="en-GB" dirty="0" err="1">
                <a:solidFill>
                  <a:srgbClr val="000000"/>
                </a:solidFill>
                <a:latin typeface="Roboto"/>
              </a:rPr>
              <a:t>slēdziens</a:t>
            </a:r>
            <a:r>
              <a:rPr lang="en-GB" dirty="0">
                <a:solidFill>
                  <a:srgbClr val="000000"/>
                </a:solidFill>
                <a:latin typeface="Roboto"/>
              </a:rPr>
              <a:t> par </a:t>
            </a:r>
            <a:r>
              <a:rPr lang="en-GB" dirty="0" err="1">
                <a:solidFill>
                  <a:srgbClr val="000000"/>
                </a:solidFill>
                <a:latin typeface="Roboto"/>
              </a:rPr>
              <a:t>finanšu</a:t>
            </a:r>
            <a:r>
              <a:rPr lang="en-GB" dirty="0">
                <a:solidFill>
                  <a:srgbClr val="000000"/>
                </a:solidFill>
                <a:latin typeface="Roboto"/>
              </a:rPr>
              <a:t> </a:t>
            </a:r>
            <a:r>
              <a:rPr lang="en-GB" dirty="0" err="1">
                <a:solidFill>
                  <a:srgbClr val="000000"/>
                </a:solidFill>
                <a:latin typeface="Roboto"/>
              </a:rPr>
              <a:t>gadu</a:t>
            </a:r>
            <a:r>
              <a:rPr lang="en-GB" dirty="0">
                <a:solidFill>
                  <a:srgbClr val="000000"/>
                </a:solidFill>
                <a:latin typeface="Roboto"/>
              </a:rPr>
              <a:t>?</a:t>
            </a:r>
            <a:r>
              <a:rPr lang="lv-LV" dirty="0">
                <a:solidFill>
                  <a:srgbClr val="000000"/>
                </a:solidFill>
                <a:latin typeface="Roboto"/>
              </a:rPr>
              <a:t> </a:t>
            </a:r>
            <a:r>
              <a:rPr lang="lv-LV" dirty="0">
                <a:solidFill>
                  <a:srgbClr val="FF0000"/>
                </a:solidFill>
                <a:latin typeface="Roboto"/>
              </a:rPr>
              <a:t>Nav šī semināra jautājums, bet atbilde ir NĒ, obligāti nav, tomēr jāskatās, kas statūtos noteikts. BNL par revidentu ļauj būt arī «nezvērinātai» personai.</a:t>
            </a:r>
            <a:endParaRPr lang="lv-LV" dirty="0">
              <a:solidFill>
                <a:srgbClr val="000000"/>
              </a:solidFill>
              <a:latin typeface="Roboto"/>
            </a:endParaRPr>
          </a:p>
        </p:txBody>
      </p:sp>
    </p:spTree>
    <p:extLst>
      <p:ext uri="{BB962C8B-B14F-4D97-AF65-F5344CB8AC3E}">
        <p14:creationId xmlns:p14="http://schemas.microsoft.com/office/powerpoint/2010/main" val="31779464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057400"/>
            <a:ext cx="8229600" cy="1143000"/>
          </a:xfrm>
        </p:spPr>
        <p:txBody>
          <a:bodyPr>
            <a:noAutofit/>
          </a:bodyPr>
          <a:lstStyle/>
          <a:p>
            <a:r>
              <a:rPr lang="lv-LV" sz="6000" b="1" dirty="0">
                <a:latin typeface="Baskerville Old Face" panose="02020602080505020303" pitchFamily="18" charset="0"/>
              </a:rPr>
              <a:t>Jautājumi? Novēlējumi?</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101</a:t>
            </a:fld>
            <a:endParaRPr lang="en-US" dirty="0"/>
          </a:p>
        </p:txBody>
      </p:sp>
      <p:sp>
        <p:nvSpPr>
          <p:cNvPr id="4" name="TextBox 3"/>
          <p:cNvSpPr txBox="1"/>
          <p:nvPr/>
        </p:nvSpPr>
        <p:spPr>
          <a:xfrm>
            <a:off x="3276600" y="3505200"/>
            <a:ext cx="5486400" cy="707886"/>
          </a:xfrm>
          <a:prstGeom prst="rect">
            <a:avLst/>
          </a:prstGeom>
          <a:noFill/>
        </p:spPr>
        <p:txBody>
          <a:bodyPr wrap="square" rtlCol="0">
            <a:spAutoFit/>
          </a:bodyPr>
          <a:lstStyle/>
          <a:p>
            <a:pPr algn="ctr"/>
            <a:r>
              <a:rPr lang="lv-LV" sz="4000" b="1" dirty="0" err="1">
                <a:hlinkClick r:id="rId2"/>
              </a:rPr>
              <a:t>bitija@inbox.lv</a:t>
            </a:r>
            <a:r>
              <a:rPr lang="lv-LV" sz="4000" b="1" dirty="0"/>
              <a:t> </a:t>
            </a:r>
          </a:p>
        </p:txBody>
      </p:sp>
    </p:spTree>
    <p:extLst>
      <p:ext uri="{BB962C8B-B14F-4D97-AF65-F5344CB8AC3E}">
        <p14:creationId xmlns:p14="http://schemas.microsoft.com/office/powerpoint/2010/main" val="216226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normAutofit/>
          </a:bodyPr>
          <a:lstStyle/>
          <a:p>
            <a:r>
              <a:rPr lang="lv-LV" b="1" dirty="0">
                <a:latin typeface="Times New Roman" panose="02020603050405020304" pitchFamily="18" charset="0"/>
                <a:cs typeface="Times New Roman" panose="02020603050405020304" pitchFamily="18" charset="0"/>
              </a:rPr>
              <a:t>Tiesības saņemt ziņas no UR </a:t>
            </a:r>
            <a:br>
              <a:rPr lang="lv-LV" b="1" dirty="0">
                <a:latin typeface="Times New Roman" panose="02020603050405020304" pitchFamily="18" charset="0"/>
                <a:cs typeface="Times New Roman" panose="02020603050405020304" pitchFamily="18" charset="0"/>
              </a:rPr>
            </a:br>
            <a:r>
              <a:rPr lang="lv-LV" b="1" dirty="0">
                <a:latin typeface="Times New Roman" panose="02020603050405020304" pitchFamily="18" charset="0"/>
                <a:cs typeface="Times New Roman" panose="02020603050405020304" pitchFamily="18" charset="0"/>
              </a:rPr>
              <a:t>[BNL 14.pants]</a:t>
            </a:r>
          </a:p>
        </p:txBody>
      </p:sp>
      <p:sp>
        <p:nvSpPr>
          <p:cNvPr id="3" name="Content Placeholder 2"/>
          <p:cNvSpPr>
            <a:spLocks noGrp="1"/>
          </p:cNvSpPr>
          <p:nvPr>
            <p:ph idx="1"/>
          </p:nvPr>
        </p:nvSpPr>
        <p:spPr>
          <a:xfrm>
            <a:off x="1981200" y="1905000"/>
            <a:ext cx="8229600" cy="4572000"/>
          </a:xfrm>
        </p:spPr>
        <p:txBody>
          <a:bodyPr>
            <a:normAutofit/>
          </a:bodyPr>
          <a:lstStyle/>
          <a:p>
            <a:r>
              <a:rPr lang="lv-LV" dirty="0"/>
              <a:t>Ikvienam </a:t>
            </a:r>
            <a:r>
              <a:rPr lang="lv-LV" u="sng" dirty="0"/>
              <a:t>ir tiesības iepazīties </a:t>
            </a:r>
            <a:r>
              <a:rPr lang="lv-LV" dirty="0"/>
              <a:t>ar:</a:t>
            </a:r>
          </a:p>
          <a:p>
            <a:pPr marL="0" indent="0">
              <a:buNone/>
            </a:pPr>
            <a:endParaRPr lang="lv-LV" dirty="0"/>
          </a:p>
          <a:p>
            <a:pPr marL="0" indent="0">
              <a:buNone/>
            </a:pPr>
            <a:endParaRPr lang="lv-LV" dirty="0"/>
          </a:p>
          <a:p>
            <a:pPr marL="0" indent="0">
              <a:buNone/>
            </a:pPr>
            <a:r>
              <a:rPr lang="lv-LV" dirty="0"/>
              <a:t>Lai saņemtu izziņu no UR ierakstiem, kā arī UR lietā esošo dokumenta izrakstu vai kopiju:</a:t>
            </a:r>
          </a:p>
          <a:p>
            <a:pPr>
              <a:buFont typeface="Wingdings" panose="05000000000000000000" pitchFamily="2" charset="2"/>
              <a:buChar char="ü"/>
            </a:pPr>
            <a:r>
              <a:rPr lang="lv-LV" dirty="0"/>
              <a:t>jābūt rakstveida pieprasījumam [UR mājas lapā tipveida veidlapa] </a:t>
            </a:r>
            <a:r>
              <a:rPr lang="lv-LV" dirty="0">
                <a:hlinkClick r:id="rId2"/>
              </a:rPr>
              <a:t>https://www.ur.gov.lv/lv/sanem-informaciju/</a:t>
            </a:r>
            <a:r>
              <a:rPr lang="lv-LV" dirty="0"/>
              <a:t> </a:t>
            </a:r>
          </a:p>
          <a:p>
            <a:pPr>
              <a:buFont typeface="Wingdings" panose="05000000000000000000" pitchFamily="2" charset="2"/>
              <a:buChar char="ü"/>
            </a:pPr>
            <a:r>
              <a:rPr lang="lv-LV" dirty="0"/>
              <a:t>jāsamaksā valsts nodeva.</a:t>
            </a:r>
          </a:p>
          <a:p>
            <a:pPr marL="0" indent="0">
              <a:buNone/>
            </a:pPr>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sp>
        <p:nvSpPr>
          <p:cNvPr id="5" name="Oval 4"/>
          <p:cNvSpPr/>
          <p:nvPr/>
        </p:nvSpPr>
        <p:spPr>
          <a:xfrm>
            <a:off x="2286000" y="2743200"/>
            <a:ext cx="3657600" cy="7620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Reģistra ierakstiem</a:t>
            </a:r>
          </a:p>
        </p:txBody>
      </p:sp>
      <p:sp>
        <p:nvSpPr>
          <p:cNvPr id="6" name="Oval 5"/>
          <p:cNvSpPr/>
          <p:nvPr/>
        </p:nvSpPr>
        <p:spPr>
          <a:xfrm>
            <a:off x="6477000" y="2743200"/>
            <a:ext cx="3657600" cy="7620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UR iesniegtajiem dokumentiem</a:t>
            </a:r>
          </a:p>
        </p:txBody>
      </p:sp>
    </p:spTree>
    <p:extLst>
      <p:ext uri="{BB962C8B-B14F-4D97-AF65-F5344CB8AC3E}">
        <p14:creationId xmlns:p14="http://schemas.microsoft.com/office/powerpoint/2010/main" val="207770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381000"/>
            <a:ext cx="8229600" cy="6172200"/>
          </a:xfrm>
        </p:spPr>
        <p:txBody>
          <a:bodyPr>
            <a:normAutofit/>
          </a:bodyPr>
          <a:lstStyle/>
          <a:p>
            <a:r>
              <a:rPr lang="lv-LV" dirty="0"/>
              <a:t>Var pieprasīt </a:t>
            </a:r>
            <a:r>
              <a:rPr lang="lv-LV" b="1" dirty="0"/>
              <a:t>izziņu</a:t>
            </a:r>
            <a:r>
              <a:rPr lang="lv-LV" dirty="0"/>
              <a:t>, ka:</a:t>
            </a:r>
          </a:p>
          <a:p>
            <a:endParaRPr lang="lv-LV" dirty="0"/>
          </a:p>
          <a:p>
            <a:endParaRPr lang="lv-LV" dirty="0"/>
          </a:p>
          <a:p>
            <a:endParaRPr lang="lv-LV" dirty="0"/>
          </a:p>
          <a:p>
            <a:r>
              <a:rPr lang="lv-LV" dirty="0"/>
              <a:t>UR informācijas izsniegšanas pakalpojumi un cenrādis pieejams: </a:t>
            </a:r>
            <a:r>
              <a:rPr lang="lv-LV" dirty="0">
                <a:hlinkClick r:id="rId2"/>
              </a:rPr>
              <a:t>https://www.ur.gov.lv/lv/sanem-informaciju/</a:t>
            </a:r>
            <a:r>
              <a:rPr lang="lv-LV" dirty="0"/>
              <a:t> UR šo dokumentu ir jāapstiprina, jānorāda izsniegšanas datums, ja to pieprasa dokumenta saņēmējs.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sp>
        <p:nvSpPr>
          <p:cNvPr id="2" name="Rounded Rectangle 1"/>
          <p:cNvSpPr/>
          <p:nvPr/>
        </p:nvSpPr>
        <p:spPr>
          <a:xfrm>
            <a:off x="2819400" y="990600"/>
            <a:ext cx="2286000" cy="1295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FF0000"/>
                </a:solidFill>
              </a:rPr>
              <a:t>UR nav grozīts</a:t>
            </a:r>
          </a:p>
        </p:txBody>
      </p:sp>
      <p:sp>
        <p:nvSpPr>
          <p:cNvPr id="5" name="Rounded Rectangle 4"/>
          <p:cNvSpPr/>
          <p:nvPr/>
        </p:nvSpPr>
        <p:spPr>
          <a:xfrm>
            <a:off x="6019800" y="1012209"/>
            <a:ext cx="2286000" cy="1295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FF0000"/>
                </a:solidFill>
              </a:rPr>
              <a:t>UR nav izdarīts noteikts ieraksts</a:t>
            </a:r>
          </a:p>
        </p:txBody>
      </p:sp>
      <p:sp>
        <p:nvSpPr>
          <p:cNvPr id="6" name="Right Arrow 5"/>
          <p:cNvSpPr/>
          <p:nvPr/>
        </p:nvSpPr>
        <p:spPr>
          <a:xfrm>
            <a:off x="8305800" y="1390650"/>
            <a:ext cx="1524000" cy="4953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Kad būtiski</a:t>
            </a:r>
          </a:p>
        </p:txBody>
      </p:sp>
      <p:sp>
        <p:nvSpPr>
          <p:cNvPr id="7" name="Action Button: Help 6">
            <a:hlinkClick r:id="" action="ppaction://noaction" highlightClick="1"/>
          </p:cNvPr>
          <p:cNvSpPr/>
          <p:nvPr/>
        </p:nvSpPr>
        <p:spPr>
          <a:xfrm>
            <a:off x="9829800" y="990600"/>
            <a:ext cx="838200" cy="1295400"/>
          </a:xfrm>
          <a:prstGeom prst="actionButtonHelp">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Tree>
    <p:extLst>
      <p:ext uri="{BB962C8B-B14F-4D97-AF65-F5344CB8AC3E}">
        <p14:creationId xmlns:p14="http://schemas.microsoft.com/office/powerpoint/2010/main" val="219517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09800"/>
            <a:ext cx="8229600" cy="1143000"/>
          </a:xfrm>
        </p:spPr>
        <p:txBody>
          <a:bodyPr>
            <a:normAutofit fontScale="90000"/>
          </a:bodyPr>
          <a:lstStyle/>
          <a:p>
            <a:pPr marL="514350" indent="-514350" algn="ctr"/>
            <a:r>
              <a:rPr lang="lv-LV" sz="6600" b="1" dirty="0">
                <a:latin typeface="Times New Roman" panose="02020603050405020304" pitchFamily="18" charset="0"/>
                <a:cs typeface="Times New Roman" panose="02020603050405020304" pitchFamily="18" charset="0"/>
              </a:rPr>
              <a:t>Biedrības dibināšanas tiesiskie aspekti</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266792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BN statuss un tā grozīšana</a:t>
            </a:r>
          </a:p>
        </p:txBody>
      </p:sp>
      <p:sp>
        <p:nvSpPr>
          <p:cNvPr id="3" name="Content Placeholder 2"/>
          <p:cNvSpPr>
            <a:spLocks noGrp="1"/>
          </p:cNvSpPr>
          <p:nvPr>
            <p:ph idx="1"/>
          </p:nvPr>
        </p:nvSpPr>
        <p:spPr>
          <a:xfrm>
            <a:off x="558800" y="2092960"/>
            <a:ext cx="10922000" cy="4384040"/>
          </a:xfrm>
        </p:spPr>
        <p:txBody>
          <a:bodyPr>
            <a:normAutofit/>
          </a:bodyPr>
          <a:lstStyle/>
          <a:p>
            <a:r>
              <a:rPr lang="lv-LV" dirty="0"/>
              <a:t>Cik personas var dibināt biedrību?</a:t>
            </a:r>
          </a:p>
          <a:p>
            <a:pPr marL="0" indent="0">
              <a:buNone/>
            </a:pPr>
            <a:r>
              <a:rPr lang="lv-LV" dirty="0">
                <a:solidFill>
                  <a:srgbClr val="FF0000"/>
                </a:solidFill>
              </a:rPr>
              <a:t>Dibinātāju skaits nedrīkst būt mazāks par diviem [BN likums 23.pants otrā daļa]</a:t>
            </a:r>
          </a:p>
          <a:p>
            <a:r>
              <a:rPr lang="lv-LV" i="1" dirty="0"/>
              <a:t>BN iegūst juridiskās personas statusu ar brīdi, kad tie ierakstīti biedrību un nodibinājumu reģistrā </a:t>
            </a:r>
            <a:r>
              <a:rPr lang="lv-LV" dirty="0"/>
              <a:t>[BN likums 3.pants].</a:t>
            </a:r>
          </a:p>
          <a:p>
            <a:pPr marL="0" indent="0">
              <a:buNone/>
            </a:pPr>
            <a:r>
              <a:rPr lang="lv-LV" b="1" dirty="0">
                <a:solidFill>
                  <a:srgbClr val="FF0000"/>
                </a:solidFill>
              </a:rPr>
              <a:t>Secinājums:</a:t>
            </a:r>
            <a:r>
              <a:rPr lang="lv-LV" dirty="0"/>
              <a:t> biedrību var dibināt un tā būs tiesībspējīga, bet tā OBLIGĀTI jāreģistrē, lai iegūtu rīcībspēju!</a:t>
            </a:r>
          </a:p>
          <a:p>
            <a:r>
              <a:rPr lang="lv-LV" dirty="0"/>
              <a:t>Grozījumi, kas notikuši BN, arī ir jāpiereģistrē UR.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295674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44562"/>
          </a:xfrm>
        </p:spPr>
        <p:txBody>
          <a:bodyPr>
            <a:normAutofit/>
          </a:bodyPr>
          <a:lstStyle/>
          <a:p>
            <a:r>
              <a:rPr lang="lv-LV" sz="3200" b="1" dirty="0">
                <a:solidFill>
                  <a:srgbClr val="FF0000"/>
                </a:solidFill>
                <a:latin typeface="Times New Roman" panose="02020603050405020304" pitchFamily="18" charset="0"/>
                <a:cs typeface="Times New Roman" panose="02020603050405020304" pitchFamily="18" charset="0"/>
              </a:rPr>
              <a:t>Tiesībspēja</a:t>
            </a:r>
            <a:r>
              <a:rPr lang="lv-LV" sz="3200" b="1" dirty="0">
                <a:latin typeface="Times New Roman" panose="02020603050405020304" pitchFamily="18" charset="0"/>
                <a:cs typeface="Times New Roman" panose="02020603050405020304" pitchFamily="18" charset="0"/>
              </a:rPr>
              <a:t> = tiesību un pienākumu kopums</a:t>
            </a:r>
          </a:p>
        </p:txBody>
      </p:sp>
      <p:sp>
        <p:nvSpPr>
          <p:cNvPr id="3" name="Content Placeholder 2"/>
          <p:cNvSpPr>
            <a:spLocks noGrp="1"/>
          </p:cNvSpPr>
          <p:nvPr>
            <p:ph idx="1"/>
          </p:nvPr>
        </p:nvSpPr>
        <p:spPr>
          <a:xfrm>
            <a:off x="2305334" y="762000"/>
            <a:ext cx="3886200" cy="2590800"/>
          </a:xfrm>
          <a:ln w="6350">
            <a:solidFill>
              <a:schemeClr val="tx1"/>
            </a:solidFill>
          </a:ln>
        </p:spPr>
        <p:txBody>
          <a:bodyPr/>
          <a:lstStyle/>
          <a:p>
            <a:r>
              <a:rPr lang="lv-LV" dirty="0"/>
              <a:t>Fiziskai personai = ar piedzimšanas brīdi, atsevišķos gadījumos pirms piedzimšanas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sp>
        <p:nvSpPr>
          <p:cNvPr id="5" name="Content Placeholder 2"/>
          <p:cNvSpPr txBox="1">
            <a:spLocks/>
          </p:cNvSpPr>
          <p:nvPr/>
        </p:nvSpPr>
        <p:spPr>
          <a:xfrm>
            <a:off x="6445155" y="762000"/>
            <a:ext cx="3886200" cy="2590800"/>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dirty="0"/>
              <a:t>Juridiskai personai = ar lēmuma pieņemšanu par dibināšanu</a:t>
            </a:r>
          </a:p>
        </p:txBody>
      </p:sp>
      <p:sp>
        <p:nvSpPr>
          <p:cNvPr id="6" name="Rectangle 5"/>
          <p:cNvSpPr/>
          <p:nvPr/>
        </p:nvSpPr>
        <p:spPr>
          <a:xfrm>
            <a:off x="1848134" y="762000"/>
            <a:ext cx="304800" cy="251460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i="1" dirty="0">
                <a:solidFill>
                  <a:srgbClr val="FF0000"/>
                </a:solidFill>
              </a:rPr>
              <a:t>DE FACTO</a:t>
            </a:r>
          </a:p>
        </p:txBody>
      </p:sp>
      <p:sp>
        <p:nvSpPr>
          <p:cNvPr id="7" name="Rectangle 6"/>
          <p:cNvSpPr/>
          <p:nvPr/>
        </p:nvSpPr>
        <p:spPr>
          <a:xfrm>
            <a:off x="1828800" y="4338851"/>
            <a:ext cx="304800" cy="251460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i="1" dirty="0">
                <a:solidFill>
                  <a:srgbClr val="FF0000"/>
                </a:solidFill>
              </a:rPr>
              <a:t>DE IURE</a:t>
            </a:r>
          </a:p>
        </p:txBody>
      </p:sp>
      <p:sp>
        <p:nvSpPr>
          <p:cNvPr id="8" name="Title 1"/>
          <p:cNvSpPr txBox="1">
            <a:spLocks/>
          </p:cNvSpPr>
          <p:nvPr/>
        </p:nvSpPr>
        <p:spPr>
          <a:xfrm>
            <a:off x="1828800" y="3406799"/>
            <a:ext cx="8553734" cy="932052"/>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3200" b="1" dirty="0">
                <a:solidFill>
                  <a:srgbClr val="FF0000"/>
                </a:solidFill>
                <a:latin typeface="Times New Roman" panose="02020603050405020304" pitchFamily="18" charset="0"/>
                <a:cs typeface="Times New Roman" panose="02020603050405020304" pitchFamily="18" charset="0"/>
              </a:rPr>
              <a:t>Rīcībspēja</a:t>
            </a:r>
            <a:r>
              <a:rPr lang="lv-LV" sz="3200" b="1" dirty="0">
                <a:latin typeface="Times New Roman" panose="02020603050405020304" pitchFamily="18" charset="0"/>
                <a:cs typeface="Times New Roman" panose="02020603050405020304" pitchFamily="18" charset="0"/>
              </a:rPr>
              <a:t> = savu tiesību un pienākumu īstenošana</a:t>
            </a:r>
          </a:p>
        </p:txBody>
      </p:sp>
      <p:sp>
        <p:nvSpPr>
          <p:cNvPr id="9" name="Content Placeholder 2"/>
          <p:cNvSpPr txBox="1">
            <a:spLocks/>
          </p:cNvSpPr>
          <p:nvPr/>
        </p:nvSpPr>
        <p:spPr>
          <a:xfrm>
            <a:off x="2457734" y="4262652"/>
            <a:ext cx="3886200" cy="1985749"/>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dirty="0"/>
              <a:t>Fiziskai personai = pieaug ar bērna vecumu</a:t>
            </a:r>
          </a:p>
        </p:txBody>
      </p:sp>
      <p:sp>
        <p:nvSpPr>
          <p:cNvPr id="10" name="Content Placeholder 2"/>
          <p:cNvSpPr txBox="1">
            <a:spLocks/>
          </p:cNvSpPr>
          <p:nvPr/>
        </p:nvSpPr>
        <p:spPr>
          <a:xfrm>
            <a:off x="6487235" y="4262651"/>
            <a:ext cx="3886200" cy="1985749"/>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dirty="0"/>
              <a:t>Juridiskai personai = ar oficiālu reģistrēšanas brīdi</a:t>
            </a:r>
          </a:p>
        </p:txBody>
      </p:sp>
    </p:spTree>
    <p:extLst>
      <p:ext uri="{BB962C8B-B14F-4D97-AF65-F5344CB8AC3E}">
        <p14:creationId xmlns:p14="http://schemas.microsoft.com/office/powerpoint/2010/main" val="340299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heel(1)">
                                      <p:cBhvr>
                                        <p:cTn id="4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5" grpId="0" animBg="1"/>
      <p:bldP spid="6" grpId="0" animBg="1"/>
      <p:bldP spid="7" grpId="0" animBg="1"/>
      <p:bldP spid="8" grpId="0"/>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09800"/>
            <a:ext cx="8229600" cy="1143000"/>
          </a:xfrm>
        </p:spPr>
        <p:txBody>
          <a:bodyPr>
            <a:normAutofit fontScale="90000"/>
          </a:bodyPr>
          <a:lstStyle/>
          <a:p>
            <a:pPr marL="514350" indent="-514350" algn="ctr"/>
            <a:r>
              <a:rPr lang="lv-LV" sz="6600" b="1" dirty="0">
                <a:latin typeface="Times New Roman" panose="02020603050405020304" pitchFamily="18" charset="0"/>
                <a:cs typeface="Times New Roman" panose="02020603050405020304" pitchFamily="18" charset="0"/>
              </a:rPr>
              <a:t>Reģistrā izdarāmie ieraksti</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65088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6000" b="1" dirty="0"/>
              <a:t>Reģistra iestādes ieraksti</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dirty="0"/>
          </a:p>
        </p:txBody>
      </p:sp>
      <p:sp>
        <p:nvSpPr>
          <p:cNvPr id="4" name="Oval 3"/>
          <p:cNvSpPr/>
          <p:nvPr/>
        </p:nvSpPr>
        <p:spPr>
          <a:xfrm>
            <a:off x="2057400" y="2362200"/>
            <a:ext cx="3505200" cy="1676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latin typeface="Comic Sans MS" panose="030F0702030302020204" pitchFamily="66" charset="0"/>
              </a:rPr>
              <a:t>REĢISTRĒŠANAS IERAKSTI</a:t>
            </a:r>
          </a:p>
          <a:p>
            <a:pPr algn="ctr"/>
            <a:r>
              <a:rPr lang="lv-LV" b="1" dirty="0">
                <a:solidFill>
                  <a:srgbClr val="FF0000"/>
                </a:solidFill>
                <a:latin typeface="Comic Sans MS" panose="030F0702030302020204" pitchFamily="66" charset="0"/>
              </a:rPr>
              <a:t>B2 veidlapa</a:t>
            </a:r>
          </a:p>
        </p:txBody>
      </p:sp>
      <p:sp>
        <p:nvSpPr>
          <p:cNvPr id="5" name="Oval 4"/>
          <p:cNvSpPr/>
          <p:nvPr/>
        </p:nvSpPr>
        <p:spPr>
          <a:xfrm>
            <a:off x="6400800" y="2362200"/>
            <a:ext cx="3505200" cy="1676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latin typeface="Comic Sans MS" panose="030F0702030302020204" pitchFamily="66" charset="0"/>
              </a:rPr>
              <a:t>IERAKSTU MAIŅAS REĢISTRĀCIJA</a:t>
            </a:r>
          </a:p>
          <a:p>
            <a:pPr algn="ctr"/>
            <a:r>
              <a:rPr lang="lv-LV" b="1" dirty="0">
                <a:solidFill>
                  <a:srgbClr val="FF0000"/>
                </a:solidFill>
                <a:latin typeface="Comic Sans MS" panose="030F0702030302020204" pitchFamily="66" charset="0"/>
              </a:rPr>
              <a:t>B3 veidlapa</a:t>
            </a:r>
          </a:p>
        </p:txBody>
      </p:sp>
    </p:spTree>
    <p:extLst>
      <p:ext uri="{BB962C8B-B14F-4D97-AF65-F5344CB8AC3E}">
        <p14:creationId xmlns:p14="http://schemas.microsoft.com/office/powerpoint/2010/main" val="1974351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Ideja par NVO dibināšanu</a:t>
            </a:r>
          </a:p>
        </p:txBody>
      </p:sp>
      <p:sp>
        <p:nvSpPr>
          <p:cNvPr id="3" name="Content Placeholder 2"/>
          <p:cNvSpPr>
            <a:spLocks noGrp="1"/>
          </p:cNvSpPr>
          <p:nvPr>
            <p:ph idx="1"/>
          </p:nvPr>
        </p:nvSpPr>
        <p:spPr/>
        <p:txBody>
          <a:bodyPr/>
          <a:lstStyle/>
          <a:p>
            <a:r>
              <a:rPr lang="lv-LV" dirty="0"/>
              <a:t>BNL III nodaļa «Biedrības dibināšana»</a:t>
            </a:r>
          </a:p>
          <a:p>
            <a:r>
              <a:rPr lang="lv-LV" dirty="0">
                <a:solidFill>
                  <a:srgbClr val="FF0000"/>
                </a:solidFill>
              </a:rPr>
              <a:t>Kas var dibināt biedrību?</a:t>
            </a:r>
          </a:p>
        </p:txBody>
      </p:sp>
      <p:sp>
        <p:nvSpPr>
          <p:cNvPr id="4" name="Oval 3"/>
          <p:cNvSpPr/>
          <p:nvPr/>
        </p:nvSpPr>
        <p:spPr>
          <a:xfrm>
            <a:off x="2495600" y="2996952"/>
            <a:ext cx="7416824" cy="1368152"/>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rgbClr val="FF0000"/>
                </a:solidFill>
              </a:rPr>
              <a:t>Vismaz divas personas, kas ir </a:t>
            </a:r>
          </a:p>
        </p:txBody>
      </p:sp>
      <p:sp>
        <p:nvSpPr>
          <p:cNvPr id="5" name="Rounded Rectangle 4"/>
          <p:cNvSpPr/>
          <p:nvPr/>
        </p:nvSpPr>
        <p:spPr>
          <a:xfrm>
            <a:off x="2097979" y="5013176"/>
            <a:ext cx="2304256" cy="1152128"/>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fiziska persona</a:t>
            </a:r>
          </a:p>
        </p:txBody>
      </p:sp>
      <p:sp>
        <p:nvSpPr>
          <p:cNvPr id="6" name="Rounded Rectangle 5"/>
          <p:cNvSpPr/>
          <p:nvPr/>
        </p:nvSpPr>
        <p:spPr>
          <a:xfrm>
            <a:off x="5051884" y="5013176"/>
            <a:ext cx="2304256" cy="1152128"/>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juridiska persona</a:t>
            </a:r>
          </a:p>
        </p:txBody>
      </p:sp>
      <p:sp>
        <p:nvSpPr>
          <p:cNvPr id="7" name="Rounded Rectangle 6"/>
          <p:cNvSpPr/>
          <p:nvPr/>
        </p:nvSpPr>
        <p:spPr>
          <a:xfrm>
            <a:off x="7824192" y="5013176"/>
            <a:ext cx="2448272" cy="1152128"/>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tiesībspējīga personālsabiedrība</a:t>
            </a:r>
          </a:p>
        </p:txBody>
      </p:sp>
      <p:sp>
        <p:nvSpPr>
          <p:cNvPr id="8" name="Slide Number Placeholder 7"/>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282776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0061F-2E9B-47DA-8058-5DADFE65723C}"/>
              </a:ext>
            </a:extLst>
          </p:cNvPr>
          <p:cNvSpPr>
            <a:spLocks noGrp="1"/>
          </p:cNvSpPr>
          <p:nvPr>
            <p:ph type="title"/>
          </p:nvPr>
        </p:nvSpPr>
        <p:spPr/>
        <p:txBody>
          <a:bodyPr/>
          <a:lstStyle/>
          <a:p>
            <a:r>
              <a:rPr lang="lv-LV" b="1" dirty="0">
                <a:solidFill>
                  <a:srgbClr val="FF0000"/>
                </a:solidFill>
                <a:latin typeface="Times New Roman" panose="02020603050405020304" pitchFamily="18" charset="0"/>
                <a:cs typeface="Times New Roman" panose="02020603050405020304" pitchFamily="18" charset="0"/>
              </a:rPr>
              <a:t>? Apkaimju biedrību dibināšana</a:t>
            </a:r>
            <a:endParaRPr lang="en-GB"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2C64787-0D0B-4B89-A4FC-979DA759A313}"/>
              </a:ext>
            </a:extLst>
          </p:cNvPr>
          <p:cNvSpPr>
            <a:spLocks noGrp="1"/>
          </p:cNvSpPr>
          <p:nvPr>
            <p:ph idx="1"/>
          </p:nvPr>
        </p:nvSpPr>
        <p:spPr/>
        <p:txBody>
          <a:bodyPr/>
          <a:lstStyle/>
          <a:p>
            <a:r>
              <a:rPr lang="lv-LV" dirty="0"/>
              <a:t>Apkaimju biedrība pēc juridiskā statusa un dibināšanas nosacījumiem ir līdzvērtīga citām biedrībām;</a:t>
            </a:r>
          </a:p>
          <a:p>
            <a:r>
              <a:rPr lang="lv-LV" dirty="0"/>
              <a:t>Nav īpašu nosacījumu</a:t>
            </a:r>
            <a:endParaRPr lang="en-GB" dirty="0"/>
          </a:p>
        </p:txBody>
      </p:sp>
    </p:spTree>
    <p:extLst>
      <p:ext uri="{BB962C8B-B14F-4D97-AF65-F5344CB8AC3E}">
        <p14:creationId xmlns:p14="http://schemas.microsoft.com/office/powerpoint/2010/main" val="1767384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lstStyle/>
          <a:p>
            <a:r>
              <a:rPr lang="lv-LV" b="1" dirty="0">
                <a:latin typeface="Times New Roman" panose="02020603050405020304" pitchFamily="18" charset="0"/>
                <a:cs typeface="Times New Roman" panose="02020603050405020304" pitchFamily="18" charset="0"/>
              </a:rPr>
              <a:t>Nodarbības saturs:</a:t>
            </a:r>
          </a:p>
        </p:txBody>
      </p:sp>
      <p:sp>
        <p:nvSpPr>
          <p:cNvPr id="3" name="Content Placeholder 2"/>
          <p:cNvSpPr>
            <a:spLocks noGrp="1"/>
          </p:cNvSpPr>
          <p:nvPr>
            <p:ph idx="1"/>
          </p:nvPr>
        </p:nvSpPr>
        <p:spPr>
          <a:xfrm>
            <a:off x="838200" y="1295400"/>
            <a:ext cx="10937240" cy="5410200"/>
          </a:xfrm>
        </p:spPr>
        <p:txBody>
          <a:bodyPr>
            <a:normAutofit fontScale="92500"/>
          </a:bodyPr>
          <a:lstStyle/>
          <a:p>
            <a:r>
              <a:rPr lang="lv-LV" strike="sngStrike" dirty="0"/>
              <a:t>Normatīvais regulējums biedrībām un nodibinājumiem</a:t>
            </a:r>
          </a:p>
          <a:p>
            <a:r>
              <a:rPr lang="lv-LV" dirty="0"/>
              <a:t>Biedrības dibināšanas tiesiskie aspekti</a:t>
            </a:r>
          </a:p>
          <a:p>
            <a:r>
              <a:rPr lang="lv-LV" strike="sngStrike" dirty="0"/>
              <a:t>Reģistra iestāde</a:t>
            </a:r>
          </a:p>
          <a:p>
            <a:r>
              <a:rPr lang="lv-LV" dirty="0"/>
              <a:t>Reģistrā izdarāmie ieraksti</a:t>
            </a:r>
          </a:p>
          <a:p>
            <a:r>
              <a:rPr lang="lv-LV" dirty="0"/>
              <a:t>Dalībnieku sapulces sasaukšana</a:t>
            </a:r>
          </a:p>
          <a:p>
            <a:r>
              <a:rPr lang="lv-LV" dirty="0"/>
              <a:t>Sapulcē pieņemtie lēmumi</a:t>
            </a:r>
          </a:p>
          <a:p>
            <a:r>
              <a:rPr lang="lv-LV" dirty="0"/>
              <a:t>Statūtu grozījumi</a:t>
            </a:r>
          </a:p>
          <a:p>
            <a:r>
              <a:rPr lang="lv-LV" dirty="0"/>
              <a:t>Valdes būtība, darbs attālinātā darba apstākļos un izmaiņas valdes sastāvā</a:t>
            </a:r>
          </a:p>
          <a:p>
            <a:r>
              <a:rPr lang="lv-LV" dirty="0"/>
              <a:t>Citas izmaiņas biedrībā vai nodibinājumā</a:t>
            </a:r>
          </a:p>
          <a:p>
            <a:r>
              <a:rPr lang="lv-LV" dirty="0"/>
              <a:t>Izmaiņu reģistrēšana</a:t>
            </a:r>
          </a:p>
          <a:p>
            <a:r>
              <a:rPr lang="lv-LV" dirty="0"/>
              <a:t>Atbildes uz jautājumiem</a:t>
            </a:r>
          </a:p>
          <a:p>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142664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ircle(in)">
                                      <p:cBhvr>
                                        <p:cTn id="24" dur="2000"/>
                                        <p:tgtEl>
                                          <p:spTgt spid="3">
                                            <p:txEl>
                                              <p:pRg st="5" end="5"/>
                                            </p:txEl>
                                          </p:spTgt>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circle(in)">
                                      <p:cBhvr>
                                        <p:cTn id="30" dur="2000"/>
                                        <p:tgtEl>
                                          <p:spTgt spid="3">
                                            <p:txEl>
                                              <p:pRg st="7" end="7"/>
                                            </p:txEl>
                                          </p:spTgt>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circle(in)">
                                      <p:cBhvr>
                                        <p:cTn id="33" dur="2000"/>
                                        <p:tgtEl>
                                          <p:spTgt spid="3">
                                            <p:txEl>
                                              <p:pRg st="8" end="8"/>
                                            </p:txEl>
                                          </p:spTgt>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circle(in)">
                                      <p:cBhvr>
                                        <p:cTn id="36" dur="2000"/>
                                        <p:tgtEl>
                                          <p:spTgt spid="3">
                                            <p:txEl>
                                              <p:pRg st="9" end="9"/>
                                            </p:txEl>
                                          </p:spTgt>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circle(in)">
                                      <p:cBhvr>
                                        <p:cTn id="39" dur="2000"/>
                                        <p:tgtEl>
                                          <p:spTgt spid="3">
                                            <p:txEl>
                                              <p:pRg st="10" end="10"/>
                                            </p:txEl>
                                          </p:spTgt>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circle(in)">
                                      <p:cBhvr>
                                        <p:cTn id="4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Times New Roman" panose="02020603050405020304" pitchFamily="18" charset="0"/>
                <a:cs typeface="Times New Roman" panose="02020603050405020304" pitchFamily="18" charset="0"/>
              </a:rPr>
              <a:t>Lēmums par biedrības dibināšanu</a:t>
            </a:r>
          </a:p>
        </p:txBody>
      </p:sp>
      <p:sp>
        <p:nvSpPr>
          <p:cNvPr id="3" name="Content Placeholder 2"/>
          <p:cNvSpPr>
            <a:spLocks noGrp="1"/>
          </p:cNvSpPr>
          <p:nvPr>
            <p:ph idx="1"/>
          </p:nvPr>
        </p:nvSpPr>
        <p:spPr>
          <a:xfrm>
            <a:off x="838200" y="1600200"/>
            <a:ext cx="10515600" cy="4997152"/>
          </a:xfrm>
        </p:spPr>
        <p:txBody>
          <a:bodyPr>
            <a:normAutofit/>
          </a:bodyPr>
          <a:lstStyle/>
          <a:p>
            <a:r>
              <a:rPr lang="lv-LV" dirty="0"/>
              <a:t>Lēmumu pieņem biedrības dibinātāji;</a:t>
            </a:r>
          </a:p>
          <a:p>
            <a:r>
              <a:rPr lang="lv-LV" b="1" dirty="0">
                <a:solidFill>
                  <a:srgbClr val="FF0000"/>
                </a:solidFill>
              </a:rPr>
              <a:t>Lēmumu</a:t>
            </a:r>
            <a:r>
              <a:rPr lang="lv-LV" dirty="0">
                <a:solidFill>
                  <a:srgbClr val="FF0000"/>
                </a:solidFill>
              </a:rPr>
              <a:t> </a:t>
            </a:r>
            <a:r>
              <a:rPr lang="lv-LV" dirty="0"/>
              <a:t>noformē rakstveidā;</a:t>
            </a:r>
          </a:p>
          <a:p>
            <a:r>
              <a:rPr lang="lv-LV" dirty="0"/>
              <a:t>Lēmumu paraksta VISI biedrības dibinātāji</a:t>
            </a:r>
          </a:p>
          <a:p>
            <a:pPr marL="0" indent="0">
              <a:buNone/>
            </a:pPr>
            <a:r>
              <a:rPr lang="lv-LV" i="1" dirty="0"/>
              <a:t>- var parakstīt arī dibinātāja pilnvarota persona, kas piedalās lēmuma pieņemšanā (rakstveida pilnvara pievienojama dibināšanas lēmumam);</a:t>
            </a:r>
          </a:p>
          <a:p>
            <a:r>
              <a:rPr lang="lv-LV" dirty="0"/>
              <a:t>Dibinātāji apstiprina </a:t>
            </a:r>
            <a:r>
              <a:rPr lang="lv-LV" b="1" dirty="0">
                <a:solidFill>
                  <a:srgbClr val="FF0000"/>
                </a:solidFill>
              </a:rPr>
              <a:t>statūtus</a:t>
            </a:r>
            <a:r>
              <a:rPr lang="lv-LV" dirty="0"/>
              <a:t>;</a:t>
            </a:r>
          </a:p>
          <a:p>
            <a:r>
              <a:rPr lang="lv-LV" dirty="0"/>
              <a:t>Dibinātāji ievēlē </a:t>
            </a:r>
            <a:r>
              <a:rPr lang="lv-LV" b="1" dirty="0">
                <a:solidFill>
                  <a:srgbClr val="FF0000"/>
                </a:solidFill>
              </a:rPr>
              <a:t>biedrības izpildinstitūciju </a:t>
            </a:r>
            <a:r>
              <a:rPr lang="lv-LV" dirty="0"/>
              <a:t>(citas institūcijas saskaņā ar statūtiem);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51264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solidFill>
                  <a:srgbClr val="FF0000"/>
                </a:solidFill>
                <a:latin typeface="Times New Roman" panose="02020603050405020304" pitchFamily="18" charset="0"/>
                <a:cs typeface="Times New Roman" panose="02020603050405020304" pitchFamily="18" charset="0"/>
              </a:rPr>
              <a:t>Lēmumā</a:t>
            </a:r>
            <a:r>
              <a:rPr lang="lv-LV" b="1" dirty="0">
                <a:latin typeface="Times New Roman" panose="02020603050405020304" pitchFamily="18" charset="0"/>
                <a:cs typeface="Times New Roman" panose="02020603050405020304" pitchFamily="18" charset="0"/>
              </a:rPr>
              <a:t> par biedrības dibināšanu norāda [BNL 24. pants]:</a:t>
            </a:r>
          </a:p>
        </p:txBody>
      </p:sp>
      <p:sp>
        <p:nvSpPr>
          <p:cNvPr id="3" name="Content Placeholder 2"/>
          <p:cNvSpPr>
            <a:spLocks noGrp="1"/>
          </p:cNvSpPr>
          <p:nvPr>
            <p:ph idx="1"/>
          </p:nvPr>
        </p:nvSpPr>
        <p:spPr>
          <a:xfrm>
            <a:off x="914400" y="1889760"/>
            <a:ext cx="10718800" cy="4707592"/>
          </a:xfrm>
        </p:spPr>
        <p:txBody>
          <a:bodyPr>
            <a:normAutofit/>
          </a:bodyPr>
          <a:lstStyle/>
          <a:p>
            <a:pPr marL="514350" indent="-514350">
              <a:buFont typeface="+mj-lt"/>
              <a:buAutoNum type="arabicPeriod"/>
            </a:pPr>
            <a:r>
              <a:rPr lang="lv-LV" dirty="0"/>
              <a:t>Nosaukumu;</a:t>
            </a:r>
          </a:p>
          <a:p>
            <a:pPr marL="514350" indent="-514350">
              <a:buFont typeface="+mj-lt"/>
              <a:buAutoNum type="arabicPeriod"/>
            </a:pPr>
            <a:r>
              <a:rPr lang="lv-LV" dirty="0"/>
              <a:t>Mērķi;</a:t>
            </a:r>
          </a:p>
          <a:p>
            <a:pPr marL="514350" indent="-514350">
              <a:buFont typeface="+mj-lt"/>
              <a:buAutoNum type="arabicPeriod"/>
            </a:pPr>
            <a:r>
              <a:rPr lang="lv-LV" dirty="0"/>
              <a:t>Dibinātāju vārdu, uzvārdu un personas kodu;</a:t>
            </a:r>
          </a:p>
          <a:p>
            <a:pPr marL="0" indent="0">
              <a:buNone/>
            </a:pPr>
            <a:r>
              <a:rPr lang="lv-LV" i="1" dirty="0"/>
              <a:t>- juridiskai personai un personālsabiedrībai – nosaukumu, reģistrācijas numuru un juridisko adresi</a:t>
            </a:r>
          </a:p>
          <a:p>
            <a:pPr marL="0" indent="0">
              <a:buNone/>
            </a:pPr>
            <a:r>
              <a:rPr lang="lv-LV" dirty="0"/>
              <a:t>4.   Dibinātāju tiesības un pienākumus, ja dibinātāji par to vienojas;</a:t>
            </a:r>
          </a:p>
          <a:p>
            <a:pPr marL="0" indent="0">
              <a:buNone/>
            </a:pPr>
            <a:r>
              <a:rPr lang="lv-LV" dirty="0"/>
              <a:t>5.   Pilnvarojumu atsevišķiem dibinātājiem parakstīt statūtus un pieteikumu reģistra iestādei;</a:t>
            </a:r>
          </a:p>
          <a:p>
            <a:pPr marL="0" indent="0">
              <a:buNone/>
            </a:pPr>
            <a:r>
              <a:rPr lang="lv-LV" dirty="0"/>
              <a:t>6.   Citas ziņas, kas dibinātājiem ir svarīgas.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194024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dirty="0"/>
          </a:p>
        </p:txBody>
      </p:sp>
      <p:pic>
        <p:nvPicPr>
          <p:cNvPr id="1026" name="Picture 2" descr="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9912" y="-531439"/>
            <a:ext cx="5716368" cy="786000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392882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863752" y="188640"/>
            <a:ext cx="4392488" cy="8640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000" b="1" dirty="0">
                <a:solidFill>
                  <a:srgbClr val="FF0000"/>
                </a:solidFill>
              </a:rPr>
              <a:t>BIEDRĪBA</a:t>
            </a:r>
          </a:p>
        </p:txBody>
      </p:sp>
      <p:sp>
        <p:nvSpPr>
          <p:cNvPr id="3" name="Rounded Rectangle 2"/>
          <p:cNvSpPr/>
          <p:nvPr/>
        </p:nvSpPr>
        <p:spPr>
          <a:xfrm>
            <a:off x="1854673" y="1268760"/>
            <a:ext cx="8496944" cy="504056"/>
          </a:xfrm>
          <a:prstGeom prst="roundRect">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BIEDRĪBAS DIBINĀTĀJI = NEDRĪKST BŪT MAZĀK PAR DIVIEM</a:t>
            </a:r>
          </a:p>
        </p:txBody>
      </p:sp>
      <p:sp>
        <p:nvSpPr>
          <p:cNvPr id="4" name="Oval 3"/>
          <p:cNvSpPr/>
          <p:nvPr/>
        </p:nvSpPr>
        <p:spPr>
          <a:xfrm>
            <a:off x="1871448" y="2204864"/>
            <a:ext cx="2712384" cy="864096"/>
          </a:xfrm>
          <a:prstGeom prst="ellipse">
            <a:avLst/>
          </a:prstGeom>
          <a:solidFill>
            <a:srgbClr val="FF993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FIZISKA PERSONA</a:t>
            </a:r>
          </a:p>
        </p:txBody>
      </p:sp>
      <p:sp>
        <p:nvSpPr>
          <p:cNvPr id="5" name="Oval 4"/>
          <p:cNvSpPr/>
          <p:nvPr/>
        </p:nvSpPr>
        <p:spPr>
          <a:xfrm>
            <a:off x="4601059" y="2237328"/>
            <a:ext cx="2712384" cy="864096"/>
          </a:xfrm>
          <a:prstGeom prst="ellipse">
            <a:avLst/>
          </a:prstGeom>
          <a:solidFill>
            <a:srgbClr val="FF993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JURIDISKA PERSONA</a:t>
            </a:r>
          </a:p>
        </p:txBody>
      </p:sp>
      <p:sp>
        <p:nvSpPr>
          <p:cNvPr id="6" name="Oval 5"/>
          <p:cNvSpPr/>
          <p:nvPr/>
        </p:nvSpPr>
        <p:spPr>
          <a:xfrm>
            <a:off x="7255037" y="2204864"/>
            <a:ext cx="3096580" cy="864096"/>
          </a:xfrm>
          <a:prstGeom prst="ellipse">
            <a:avLst/>
          </a:prstGeom>
          <a:solidFill>
            <a:srgbClr val="FF993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dirty="0">
                <a:solidFill>
                  <a:schemeClr val="tx1"/>
                </a:solidFill>
              </a:rPr>
              <a:t>TIESĪBSPĒJĪGA PERSONĀLSABIEDRĪBA</a:t>
            </a:r>
          </a:p>
        </p:txBody>
      </p:sp>
      <p:sp>
        <p:nvSpPr>
          <p:cNvPr id="7" name="Oval 6"/>
          <p:cNvSpPr/>
          <p:nvPr/>
        </p:nvSpPr>
        <p:spPr>
          <a:xfrm>
            <a:off x="3034659" y="3426303"/>
            <a:ext cx="6057245" cy="1152128"/>
          </a:xfrm>
          <a:prstGeom prst="ellips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tx1"/>
                </a:solidFill>
              </a:rPr>
              <a:t>Pieņem </a:t>
            </a:r>
            <a:r>
              <a:rPr lang="lv-LV" b="1" dirty="0">
                <a:solidFill>
                  <a:schemeClr val="tx1"/>
                </a:solidFill>
              </a:rPr>
              <a:t>lēmumu</a:t>
            </a:r>
            <a:r>
              <a:rPr lang="lv-LV" dirty="0">
                <a:solidFill>
                  <a:schemeClr val="tx1"/>
                </a:solidFill>
              </a:rPr>
              <a:t> par biedrības dibināšanu</a:t>
            </a:r>
          </a:p>
        </p:txBody>
      </p:sp>
      <p:sp>
        <p:nvSpPr>
          <p:cNvPr id="8" name="Down Arrow 7"/>
          <p:cNvSpPr/>
          <p:nvPr/>
        </p:nvSpPr>
        <p:spPr>
          <a:xfrm>
            <a:off x="3665956" y="4502162"/>
            <a:ext cx="4968552" cy="1139850"/>
          </a:xfrm>
          <a:prstGeom prst="downArrow">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9" name="Rectangle 8"/>
          <p:cNvSpPr/>
          <p:nvPr/>
        </p:nvSpPr>
        <p:spPr>
          <a:xfrm>
            <a:off x="1857531" y="5766868"/>
            <a:ext cx="2326422" cy="6480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Apstiprina statūtus</a:t>
            </a:r>
          </a:p>
        </p:txBody>
      </p:sp>
      <p:sp>
        <p:nvSpPr>
          <p:cNvPr id="10" name="Rectangle 9"/>
          <p:cNvSpPr/>
          <p:nvPr/>
        </p:nvSpPr>
        <p:spPr>
          <a:xfrm>
            <a:off x="4987021" y="6034533"/>
            <a:ext cx="2326422" cy="6480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Ievēl izpildinstitūciju </a:t>
            </a:r>
          </a:p>
        </p:txBody>
      </p:sp>
      <p:sp>
        <p:nvSpPr>
          <p:cNvPr id="11" name="Rectangle 10"/>
          <p:cNvSpPr/>
          <p:nvPr/>
        </p:nvSpPr>
        <p:spPr>
          <a:xfrm>
            <a:off x="7839586" y="5710497"/>
            <a:ext cx="2476802" cy="6480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Ievēl citas institūcijas, ja tās paredzētas statūtos</a:t>
            </a:r>
          </a:p>
        </p:txBody>
      </p:sp>
      <p:sp>
        <p:nvSpPr>
          <p:cNvPr id="12" name="Slide Number Placeholder 11"/>
          <p:cNvSpPr>
            <a:spLocks noGrp="1"/>
          </p:cNvSpPr>
          <p:nvPr>
            <p:ph type="sldNum" sz="quarter" idx="12"/>
          </p:nvPr>
        </p:nvSpPr>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val="12204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heel(1)">
                                      <p:cBhvr>
                                        <p:cTn id="39" dur="2000"/>
                                        <p:tgtEl>
                                          <p:spTgt spid="9"/>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heel(1)">
                                      <p:cBhvr>
                                        <p:cTn id="42" dur="2000"/>
                                        <p:tgtEl>
                                          <p:spTgt spid="10"/>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heel(1)">
                                      <p:cBhvr>
                                        <p:cTn id="4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BNL 3.pants</a:t>
            </a:r>
          </a:p>
        </p:txBody>
      </p:sp>
      <p:sp>
        <p:nvSpPr>
          <p:cNvPr id="3" name="Content Placeholder 2"/>
          <p:cNvSpPr>
            <a:spLocks noGrp="1"/>
          </p:cNvSpPr>
          <p:nvPr>
            <p:ph idx="1"/>
          </p:nvPr>
        </p:nvSpPr>
        <p:spPr/>
        <p:txBody>
          <a:bodyPr/>
          <a:lstStyle/>
          <a:p>
            <a:r>
              <a:rPr lang="lv-LV" dirty="0"/>
              <a:t>BN iegūst juridiskās personas statusu ar brīdi, kad tie ierakstīti </a:t>
            </a:r>
            <a:r>
              <a:rPr lang="lv-LV" b="1" u="sng" dirty="0"/>
              <a:t>biedrību un nodibinājumu reģistrā</a:t>
            </a:r>
            <a:r>
              <a:rPr lang="lv-LV" dirty="0"/>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170060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A3A0E-0C26-4DD5-9883-C9053AF1154A}"/>
              </a:ext>
            </a:extLst>
          </p:cNvPr>
          <p:cNvSpPr>
            <a:spLocks noGrp="1"/>
          </p:cNvSpPr>
          <p:nvPr>
            <p:ph type="title"/>
          </p:nvPr>
        </p:nvSpPr>
        <p:spPr/>
        <p:txBody>
          <a:bodyPr>
            <a:normAutofit fontScale="90000"/>
          </a:bodyPr>
          <a:lstStyle/>
          <a:p>
            <a:r>
              <a:rPr lang="lv-LV" b="1" dirty="0">
                <a:solidFill>
                  <a:srgbClr val="FF0000"/>
                </a:solidFill>
                <a:latin typeface="Times New Roman" panose="02020603050405020304" pitchFamily="18" charset="0"/>
                <a:cs typeface="Times New Roman" panose="02020603050405020304" pitchFamily="18" charset="0"/>
              </a:rPr>
              <a:t>? Kāda ir dibinātāju loma vēlākā biedrības darbībā?</a:t>
            </a:r>
            <a:endParaRPr lang="en-GB"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F90F56F-72F4-432C-B973-3023A5DB3B93}"/>
              </a:ext>
            </a:extLst>
          </p:cNvPr>
          <p:cNvSpPr>
            <a:spLocks noGrp="1"/>
          </p:cNvSpPr>
          <p:nvPr>
            <p:ph idx="1"/>
          </p:nvPr>
        </p:nvSpPr>
        <p:spPr/>
        <p:txBody>
          <a:bodyPr>
            <a:normAutofit fontScale="92500"/>
          </a:bodyPr>
          <a:lstStyle/>
          <a:p>
            <a:r>
              <a:rPr lang="lv-LV" dirty="0"/>
              <a:t>Dibinātāju loma beidzas ar </a:t>
            </a:r>
            <a:r>
              <a:rPr lang="lv-LV" u="sng" dirty="0"/>
              <a:t>lēmumu, statūtiem, izpildinstitūciju</a:t>
            </a:r>
            <a:r>
              <a:rPr lang="lv-LV" dirty="0"/>
              <a:t>. Vēl var būt speciāli pienākumi ar reģistrēšanu saistīti.</a:t>
            </a:r>
          </a:p>
          <a:p>
            <a:pPr marL="0" indent="0">
              <a:buNone/>
            </a:pPr>
            <a:r>
              <a:rPr lang="lv-LV" b="1" dirty="0">
                <a:solidFill>
                  <a:srgbClr val="FF0000"/>
                </a:solidFill>
              </a:rPr>
              <a:t>?Vai dibinātāji var bloķēt lēmumu pieņemšanu biedrībā?</a:t>
            </a:r>
          </a:p>
          <a:p>
            <a:pPr marL="0" indent="0">
              <a:buNone/>
            </a:pPr>
            <a:r>
              <a:rPr lang="lv-LV" dirty="0"/>
              <a:t>Nē, dibinātāji kļūst par ierindas biedru un tiem nav nekādu īpašu privilēģiju lēmumu pieņemšanā. Katram biedram ir balss kopsapulcē un statūtos noteiktās tiesības.</a:t>
            </a:r>
          </a:p>
          <a:p>
            <a:pPr marL="0" indent="0">
              <a:buNone/>
            </a:pPr>
            <a:r>
              <a:rPr lang="lv-LV" b="1" dirty="0">
                <a:solidFill>
                  <a:srgbClr val="FF0000"/>
                </a:solidFill>
              </a:rPr>
              <a:t>?Vai </a:t>
            </a:r>
            <a:r>
              <a:rPr lang="lv-LV" b="1" dirty="0" err="1">
                <a:solidFill>
                  <a:srgbClr val="FF0000"/>
                </a:solidFill>
              </a:rPr>
              <a:t>dibniātāji</a:t>
            </a:r>
            <a:r>
              <a:rPr lang="lv-LV" b="1" dirty="0">
                <a:solidFill>
                  <a:srgbClr val="FF0000"/>
                </a:solidFill>
              </a:rPr>
              <a:t> var ietekmēt valdes maiņu?</a:t>
            </a:r>
          </a:p>
          <a:p>
            <a:pPr marL="0" indent="0">
              <a:buNone/>
            </a:pPr>
            <a:r>
              <a:rPr lang="lv-LV" dirty="0"/>
              <a:t>Nē, valde tiek ievēlēta likumā un statūtos noteiktajā kārtībā.</a:t>
            </a:r>
            <a:endParaRPr lang="en-GB" dirty="0"/>
          </a:p>
        </p:txBody>
      </p:sp>
    </p:spTree>
    <p:extLst>
      <p:ext uri="{BB962C8B-B14F-4D97-AF65-F5344CB8AC3E}">
        <p14:creationId xmlns:p14="http://schemas.microsoft.com/office/powerpoint/2010/main" val="303338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2204864"/>
            <a:ext cx="8229600" cy="1143000"/>
          </a:xfrm>
        </p:spPr>
        <p:txBody>
          <a:bodyPr>
            <a:noAutofit/>
          </a:bodyPr>
          <a:lstStyle/>
          <a:p>
            <a:pPr algn="ctr"/>
            <a:r>
              <a:rPr lang="lv-LV" sz="7200" b="1" dirty="0">
                <a:latin typeface="Times New Roman" panose="02020603050405020304" pitchFamily="18" charset="0"/>
                <a:cs typeface="Times New Roman" panose="02020603050405020304" pitchFamily="18" charset="0"/>
              </a:rPr>
              <a:t>Statūtu noformēšana un reģistrēšana</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dirty="0"/>
          </a:p>
        </p:txBody>
      </p:sp>
    </p:spTree>
    <p:extLst>
      <p:ext uri="{BB962C8B-B14F-4D97-AF65-F5344CB8AC3E}">
        <p14:creationId xmlns:p14="http://schemas.microsoft.com/office/powerpoint/2010/main" val="407987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94122"/>
          </a:xfrm>
        </p:spPr>
        <p:txBody>
          <a:bodyPr/>
          <a:lstStyle/>
          <a:p>
            <a:r>
              <a:rPr lang="lv-LV" b="1" dirty="0">
                <a:solidFill>
                  <a:srgbClr val="FF0000"/>
                </a:solidFill>
                <a:latin typeface="Times New Roman" panose="02020603050405020304" pitchFamily="18" charset="0"/>
                <a:cs typeface="Times New Roman" panose="02020603050405020304" pitchFamily="18" charset="0"/>
              </a:rPr>
              <a:t>Statūti </a:t>
            </a:r>
          </a:p>
        </p:txBody>
      </p:sp>
      <p:sp>
        <p:nvSpPr>
          <p:cNvPr id="3" name="Content Placeholder 2"/>
          <p:cNvSpPr>
            <a:spLocks noGrp="1"/>
          </p:cNvSpPr>
          <p:nvPr>
            <p:ph idx="1"/>
          </p:nvPr>
        </p:nvSpPr>
        <p:spPr>
          <a:xfrm>
            <a:off x="838200" y="1825625"/>
            <a:ext cx="11079480" cy="4351338"/>
          </a:xfrm>
        </p:spPr>
        <p:txBody>
          <a:bodyPr>
            <a:normAutofit/>
          </a:bodyPr>
          <a:lstStyle/>
          <a:p>
            <a:r>
              <a:rPr lang="lv-LV" dirty="0"/>
              <a:t>Rakstiska vienošanās par biedrības biedru turpmāko darbību, tiesībām un pienākumiem.</a:t>
            </a:r>
          </a:p>
          <a:p>
            <a:r>
              <a:rPr lang="lv-LV" dirty="0"/>
              <a:t>Respektīvi – vienošanās par noteikumiem biedrībā.</a:t>
            </a:r>
          </a:p>
          <a:p>
            <a:r>
              <a:rPr lang="lv-LV" dirty="0"/>
              <a:t>Juridiski statūtus raksta pēc lēmuma par biedrības dibināšanas pieņemšanu.</a:t>
            </a:r>
          </a:p>
          <a:p>
            <a:r>
              <a:rPr lang="lv-LV" dirty="0"/>
              <a:t>Faktiski, ja nereģistrē biedrību, statūti var tikt rakstīti vai notikt mutiska vienošanās par sadarbības noteikumiem.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dirty="0"/>
          </a:p>
        </p:txBody>
      </p:sp>
    </p:spTree>
    <p:extLst>
      <p:ext uri="{BB962C8B-B14F-4D97-AF65-F5344CB8AC3E}">
        <p14:creationId xmlns:p14="http://schemas.microsoft.com/office/powerpoint/2010/main" val="176968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Kāpēc statūti jāfiksē rakstiski?</a:t>
            </a:r>
          </a:p>
        </p:txBody>
      </p:sp>
      <p:sp>
        <p:nvSpPr>
          <p:cNvPr id="3" name="Content Placeholder 2"/>
          <p:cNvSpPr>
            <a:spLocks noGrp="1"/>
          </p:cNvSpPr>
          <p:nvPr>
            <p:ph idx="1"/>
          </p:nvPr>
        </p:nvSpPr>
        <p:spPr/>
        <p:txBody>
          <a:bodyPr/>
          <a:lstStyle/>
          <a:p>
            <a:r>
              <a:rPr lang="lv-LV" dirty="0"/>
              <a:t>Ja biedri vienojas par idejas realizāciju, tā nav obligāti oficiāli jāfiksē. Tā ir savstarpēja vienošanās;</a:t>
            </a:r>
          </a:p>
          <a:p>
            <a:r>
              <a:rPr lang="lv-LV" dirty="0"/>
              <a:t>Ja vēlas, lai noteikumi būtu saistoši trešajām personām – tie jāfiksē un jāreģistrē UR.</a:t>
            </a:r>
          </a:p>
          <a:p>
            <a:r>
              <a:rPr lang="lv-LV" dirty="0"/>
              <a:t>Statūti jāparaksta VISIEM dibinātājiem vai vismaz 2 viņu pilnvarotiem pārstāvjiem;</a:t>
            </a:r>
          </a:p>
          <a:p>
            <a:r>
              <a:rPr lang="lv-LV" dirty="0"/>
              <a:t>Statūtos jānorāda to apstiprināšanas datums.</a:t>
            </a:r>
          </a:p>
          <a:p>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dirty="0"/>
          </a:p>
        </p:txBody>
      </p:sp>
    </p:spTree>
    <p:extLst>
      <p:ext uri="{BB962C8B-B14F-4D97-AF65-F5344CB8AC3E}">
        <p14:creationId xmlns:p14="http://schemas.microsoft.com/office/powerpoint/2010/main" val="119702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Statūtos obligāti norāda [BNL 25. pants]:</a:t>
            </a:r>
          </a:p>
        </p:txBody>
      </p:sp>
      <p:sp>
        <p:nvSpPr>
          <p:cNvPr id="3" name="Content Placeholder 2"/>
          <p:cNvSpPr>
            <a:spLocks noGrp="1"/>
          </p:cNvSpPr>
          <p:nvPr>
            <p:ph idx="1"/>
          </p:nvPr>
        </p:nvSpPr>
        <p:spPr>
          <a:xfrm>
            <a:off x="1259840" y="1798320"/>
            <a:ext cx="8950960" cy="4727024"/>
          </a:xfrm>
        </p:spPr>
        <p:txBody>
          <a:bodyPr>
            <a:normAutofit/>
          </a:bodyPr>
          <a:lstStyle/>
          <a:p>
            <a:pPr marL="514350" indent="-514350">
              <a:buFont typeface="+mj-lt"/>
              <a:buAutoNum type="arabicPeriod"/>
            </a:pPr>
            <a:r>
              <a:rPr lang="lv-LV" dirty="0"/>
              <a:t>Biedrības nosaukumu;</a:t>
            </a:r>
          </a:p>
          <a:p>
            <a:pPr marL="514350" indent="-514350">
              <a:buFont typeface="+mj-lt"/>
              <a:buAutoNum type="arabicPeriod"/>
            </a:pPr>
            <a:r>
              <a:rPr lang="lv-LV" dirty="0"/>
              <a:t>Biedrības mērķi;</a:t>
            </a:r>
          </a:p>
          <a:p>
            <a:pPr marL="514350" indent="-514350">
              <a:buFont typeface="+mj-lt"/>
              <a:buAutoNum type="arabicPeriod"/>
            </a:pPr>
            <a:r>
              <a:rPr lang="lv-LV" dirty="0"/>
              <a:t>Biedrības darbības termiņu (ja biedrība tiek dibināta uz laiku);</a:t>
            </a:r>
          </a:p>
          <a:p>
            <a:pPr marL="514350" indent="-514350">
              <a:buFont typeface="+mj-lt"/>
              <a:buAutoNum type="arabicPeriod"/>
            </a:pPr>
            <a:r>
              <a:rPr lang="lv-LV" dirty="0"/>
              <a:t>Biedru iestāšanās un izstāšanās priekšnoteikumus:</a:t>
            </a:r>
          </a:p>
          <a:p>
            <a:pPr>
              <a:buFontTx/>
              <a:buChar char="-"/>
            </a:pPr>
            <a:r>
              <a:rPr lang="lv-LV" i="1" dirty="0"/>
              <a:t>fiziskas personas;</a:t>
            </a:r>
          </a:p>
          <a:p>
            <a:pPr>
              <a:buFontTx/>
              <a:buChar char="-"/>
            </a:pPr>
            <a:r>
              <a:rPr lang="lv-LV" i="1" dirty="0"/>
              <a:t>juridiskas personas;</a:t>
            </a:r>
          </a:p>
          <a:p>
            <a:pPr>
              <a:buFontTx/>
              <a:buChar char="-"/>
            </a:pPr>
            <a:r>
              <a:rPr lang="lv-LV" i="1" dirty="0"/>
              <a:t>fiziskas un juridiskas personas;</a:t>
            </a:r>
          </a:p>
          <a:p>
            <a:pPr marL="0" indent="0">
              <a:buNone/>
            </a:pPr>
            <a:r>
              <a:rPr lang="lv-LV" dirty="0"/>
              <a:t>5. Biedru tiesības un pienākumus;</a:t>
            </a:r>
          </a:p>
          <a:p>
            <a:pPr marL="514350" indent="-514350">
              <a:buFont typeface="+mj-lt"/>
              <a:buAutoNum type="arabicPeriod"/>
            </a:pPr>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dirty="0"/>
          </a:p>
        </p:txBody>
      </p:sp>
    </p:spTree>
    <p:extLst>
      <p:ext uri="{BB962C8B-B14F-4D97-AF65-F5344CB8AC3E}">
        <p14:creationId xmlns:p14="http://schemas.microsoft.com/office/powerpoint/2010/main" val="29896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09800"/>
            <a:ext cx="8229600" cy="1143000"/>
          </a:xfrm>
        </p:spPr>
        <p:txBody>
          <a:bodyPr>
            <a:normAutofit fontScale="90000"/>
          </a:bodyPr>
          <a:lstStyle/>
          <a:p>
            <a:pPr marL="514350" indent="-514350"/>
            <a:r>
              <a:rPr lang="lv-LV" sz="6600" b="1" dirty="0">
                <a:latin typeface="Times New Roman" panose="02020603050405020304" pitchFamily="18" charset="0"/>
                <a:cs typeface="Times New Roman" panose="02020603050405020304" pitchFamily="18" charset="0"/>
              </a:rPr>
              <a:t>Normatīvais regulējums biedrībām un nodibinājumiem</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260915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53440"/>
            <a:ext cx="10515600" cy="5743912"/>
          </a:xfrm>
        </p:spPr>
        <p:txBody>
          <a:bodyPr>
            <a:normAutofit/>
          </a:bodyPr>
          <a:lstStyle/>
          <a:p>
            <a:pPr marL="0" indent="0">
              <a:buNone/>
            </a:pPr>
            <a:r>
              <a:rPr lang="lv-LV" dirty="0"/>
              <a:t>6. kārtību, kādā var notikt biedrības teritoriālo u.c. struktūrvienību (ja tādas tiek dibinātas) tiesības un pienākumus;</a:t>
            </a:r>
          </a:p>
          <a:p>
            <a:pPr marL="0" indent="0">
              <a:buNone/>
            </a:pPr>
            <a:r>
              <a:rPr lang="lv-LV" dirty="0"/>
              <a:t>7. Biedru sapulces sasaukšanas un lēmumu pieņemšanas kārtību;</a:t>
            </a:r>
          </a:p>
          <a:p>
            <a:pPr marL="0" indent="0">
              <a:buNone/>
            </a:pPr>
            <a:r>
              <a:rPr lang="lv-LV" dirty="0"/>
              <a:t>8. Izpildinstitūcijas nosaukumu, tās skaitlisko sastāvu, nosakot izpildinstitūcijas locekļu tiesības pārstāvēt biedrību atsevišķi vai kopīgi;</a:t>
            </a:r>
          </a:p>
          <a:p>
            <a:pPr marL="0" indent="0">
              <a:buNone/>
            </a:pPr>
            <a:r>
              <a:rPr lang="lv-LV" dirty="0"/>
              <a:t>9. Saimnieciskās un finansiālās darbības revīzijas institūcijas uzbūvi, ievēlēšanas kārtību, kompetenci, lēmumu pieņemšanas kārtību un pilnvaru termiņus vai zvērināta revidenta iecelšanas kārtību un pilnvaru laiku.</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30</a:t>
            </a:fld>
            <a:endParaRPr lang="en-US" dirty="0"/>
          </a:p>
        </p:txBody>
      </p:sp>
    </p:spTree>
    <p:extLst>
      <p:ext uri="{BB962C8B-B14F-4D97-AF65-F5344CB8AC3E}">
        <p14:creationId xmlns:p14="http://schemas.microsoft.com/office/powerpoint/2010/main" val="359168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3"/>
          <p:cNvSpPr>
            <a:spLocks noGrp="1" noChangeArrowheads="1"/>
          </p:cNvSpPr>
          <p:nvPr>
            <p:ph type="body"/>
          </p:nvPr>
        </p:nvSpPr>
        <p:spPr>
          <a:xfrm>
            <a:off x="1981201" y="407035"/>
            <a:ext cx="8230235" cy="5720080"/>
          </a:xfrm>
          <a:prstGeom prst="rect">
            <a:avLst/>
          </a:prstGeom>
          <a:noFill/>
          <a:ln w="0" cap="flat" cmpd="sng">
            <a:noFill/>
            <a:prstDash/>
          </a:ln>
        </p:spPr>
        <p:txBody>
          <a:bodyPr vert="horz" wrap="square" lIns="91440" tIns="45720" rIns="91440" bIns="45720" rtlCol="0" anchor="t">
            <a:normAutofit/>
          </a:bodyPr>
          <a:lstStyle/>
          <a:p>
            <a:pPr marL="461645" indent="-461645" defTabSz="508000">
              <a:lnSpc>
                <a:spcPct val="104000"/>
              </a:lnSpc>
              <a:spcBef>
                <a:spcPts val="0"/>
              </a:spcBef>
              <a:buClr>
                <a:srgbClr val="000000"/>
              </a:buClr>
              <a:buFont typeface="Wingdings"/>
              <a:buChar char="Ø"/>
            </a:pPr>
            <a:r>
              <a:rPr lang="en-US" altLang="ko-KR" dirty="0">
                <a:solidFill>
                  <a:srgbClr val="000000"/>
                </a:solidFill>
                <a:latin typeface="Times New Roman" charset="0"/>
              </a:rPr>
              <a:t>Statūtos var paredzēt citus noteikumus, kas nav pretrunā ar likumu.</a:t>
            </a:r>
            <a:endParaRPr lang="ko-KR" altLang="en-US" dirty="0">
              <a:latin typeface="Times New Roman" charset="0"/>
            </a:endParaRPr>
          </a:p>
          <a:p>
            <a:pPr marL="461645" indent="-461645" defTabSz="508000">
              <a:lnSpc>
                <a:spcPct val="104000"/>
              </a:lnSpc>
              <a:spcBef>
                <a:spcPts val="0"/>
              </a:spcBef>
              <a:buClr>
                <a:srgbClr val="000000"/>
              </a:buClr>
              <a:buFont typeface="Wingdings"/>
              <a:buChar char="Ø"/>
            </a:pPr>
            <a:r>
              <a:rPr lang="en-US" altLang="ko-KR" dirty="0">
                <a:solidFill>
                  <a:srgbClr val="000000"/>
                </a:solidFill>
                <a:latin typeface="Times New Roman" charset="0"/>
              </a:rPr>
              <a:t>Ja statūti ir pretrunā ar likumu, piemērojami likuma </a:t>
            </a:r>
            <a:r>
              <a:rPr lang="en-US" altLang="ko-KR" dirty="0" err="1">
                <a:solidFill>
                  <a:srgbClr val="000000"/>
                </a:solidFill>
                <a:latin typeface="Times New Roman" charset="0"/>
              </a:rPr>
              <a:t>noteikumi</a:t>
            </a:r>
            <a:r>
              <a:rPr lang="en-US" altLang="ko-KR" dirty="0">
                <a:solidFill>
                  <a:srgbClr val="000000"/>
                </a:solidFill>
                <a:latin typeface="Times New Roman" charset="0"/>
              </a:rPr>
              <a:t>.</a:t>
            </a:r>
            <a:endParaRPr lang="ko-KR" altLang="en-US" dirty="0">
              <a:latin typeface="Times New Roman"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dirty="0"/>
          </a:p>
        </p:txBody>
      </p:sp>
    </p:spTree>
    <p:extLst>
      <p:ext uri="{BB962C8B-B14F-4D97-AF65-F5344CB8AC3E}">
        <p14:creationId xmlns:p14="http://schemas.microsoft.com/office/powerpoint/2010/main" val="83174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Times New Roman" panose="02020603050405020304" pitchFamily="18" charset="0"/>
                <a:cs typeface="Times New Roman" panose="02020603050405020304" pitchFamily="18" charset="0"/>
              </a:rPr>
              <a:t>UR ierakstāmās ziņas par BN </a:t>
            </a:r>
            <a:br>
              <a:rPr lang="lv-LV" b="1" dirty="0">
                <a:latin typeface="Times New Roman" panose="02020603050405020304" pitchFamily="18" charset="0"/>
                <a:cs typeface="Times New Roman" panose="02020603050405020304" pitchFamily="18" charset="0"/>
              </a:rPr>
            </a:br>
            <a:r>
              <a:rPr lang="lv-LV" b="1" dirty="0">
                <a:latin typeface="Times New Roman" panose="02020603050405020304" pitchFamily="18" charset="0"/>
                <a:cs typeface="Times New Roman" panose="02020603050405020304" pitchFamily="18" charset="0"/>
              </a:rPr>
              <a:t>[BNL 15.pants]</a:t>
            </a:r>
          </a:p>
        </p:txBody>
      </p:sp>
      <p:sp>
        <p:nvSpPr>
          <p:cNvPr id="3" name="Content Placeholder 2"/>
          <p:cNvSpPr>
            <a:spLocks noGrp="1"/>
          </p:cNvSpPr>
          <p:nvPr>
            <p:ph idx="1"/>
          </p:nvPr>
        </p:nvSpPr>
        <p:spPr>
          <a:xfrm>
            <a:off x="629920" y="1600200"/>
            <a:ext cx="10881360" cy="5105400"/>
          </a:xfrm>
        </p:spPr>
        <p:txBody>
          <a:bodyPr>
            <a:normAutofit fontScale="85000" lnSpcReduction="20000"/>
          </a:bodyPr>
          <a:lstStyle/>
          <a:p>
            <a:r>
              <a:rPr lang="lv-LV" b="1" dirty="0">
                <a:solidFill>
                  <a:srgbClr val="FF0000"/>
                </a:solidFill>
              </a:rPr>
              <a:t>Nosaukums,</a:t>
            </a:r>
          </a:p>
          <a:p>
            <a:r>
              <a:rPr lang="lv-LV" b="1" dirty="0">
                <a:solidFill>
                  <a:srgbClr val="FF0000"/>
                </a:solidFill>
              </a:rPr>
              <a:t>Juridiskā adrese,</a:t>
            </a:r>
          </a:p>
          <a:p>
            <a:r>
              <a:rPr lang="lv-LV" b="1" dirty="0">
                <a:solidFill>
                  <a:srgbClr val="FF0000"/>
                </a:solidFill>
              </a:rPr>
              <a:t>BN mērķi,</a:t>
            </a:r>
          </a:p>
          <a:p>
            <a:r>
              <a:rPr lang="lv-LV" b="1" dirty="0">
                <a:solidFill>
                  <a:srgbClr val="FF0000"/>
                </a:solidFill>
              </a:rPr>
              <a:t>Datums, kad pieņemts lēmums par dibināšanu,</a:t>
            </a:r>
          </a:p>
          <a:p>
            <a:r>
              <a:rPr lang="lv-LV" b="1" dirty="0">
                <a:solidFill>
                  <a:srgbClr val="FF0000"/>
                </a:solidFill>
              </a:rPr>
              <a:t>Valdes locekļu vārds, uzvārds, personas kods,</a:t>
            </a:r>
          </a:p>
          <a:p>
            <a:r>
              <a:rPr lang="lv-LV" b="1" dirty="0">
                <a:solidFill>
                  <a:srgbClr val="FF0000"/>
                </a:solidFill>
              </a:rPr>
              <a:t>Valdes locekļu BN pārstāvniecības tiesības,</a:t>
            </a:r>
          </a:p>
          <a:p>
            <a:r>
              <a:rPr lang="lv-LV" b="1" dirty="0">
                <a:solidFill>
                  <a:srgbClr val="FF0000"/>
                </a:solidFill>
              </a:rPr>
              <a:t>BN termiņš (ja dibināts uz laiku),</a:t>
            </a:r>
          </a:p>
          <a:p>
            <a:r>
              <a:rPr lang="lv-LV" b="1" dirty="0">
                <a:solidFill>
                  <a:srgbClr val="7030A0"/>
                </a:solidFill>
              </a:rPr>
              <a:t>Ziņas par BN publiskās/cita veida darbības aizliegumu, darbības izbeigšanu, turpināšanu, BN maksātnespējas procesa pasludināšanu, izbeigšanu, likvidāciju un reorganizāciju,</a:t>
            </a:r>
          </a:p>
          <a:p>
            <a:r>
              <a:rPr lang="lv-LV" b="1" dirty="0">
                <a:solidFill>
                  <a:srgbClr val="7030A0"/>
                </a:solidFill>
              </a:rPr>
              <a:t>Ziņas par likvidatora iecelšanu un pārstāvniecības tiesības,</a:t>
            </a:r>
          </a:p>
          <a:p>
            <a:r>
              <a:rPr lang="lv-LV" b="1" dirty="0">
                <a:solidFill>
                  <a:srgbClr val="7030A0"/>
                </a:solidFill>
              </a:rPr>
              <a:t>Ziņas par administratora iecelšanu maksātnespējas procesa laikā,</a:t>
            </a:r>
          </a:p>
          <a:p>
            <a:r>
              <a:rPr lang="lv-LV" b="1" dirty="0">
                <a:solidFill>
                  <a:srgbClr val="FF0000"/>
                </a:solidFill>
              </a:rPr>
              <a:t>Ieraksta izdarīšanas datums,</a:t>
            </a:r>
          </a:p>
          <a:p>
            <a:r>
              <a:rPr lang="lv-LV" b="1" dirty="0">
                <a:solidFill>
                  <a:srgbClr val="FF0000"/>
                </a:solidFill>
              </a:rPr>
              <a:t>Citas ziņas, ja to tieši paredz likums</a:t>
            </a:r>
            <a:r>
              <a:rPr lang="lv-LV" b="1" dirty="0">
                <a:solidFill>
                  <a:srgbClr val="7030A0"/>
                </a:solidFill>
              </a:rPr>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dirty="0"/>
          </a:p>
        </p:txBody>
      </p:sp>
    </p:spTree>
    <p:extLst>
      <p:ext uri="{BB962C8B-B14F-4D97-AF65-F5344CB8AC3E}">
        <p14:creationId xmlns:p14="http://schemas.microsoft.com/office/powerpoint/2010/main" val="6279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2000"/>
                                        <p:tgtEl>
                                          <p:spTgt spid="2"/>
                                        </p:tgtEl>
                                      </p:cBhvr>
                                    </p:animEffect>
                                  </p:childTnLst>
                                </p:cTn>
                              </p:par>
                              <p:par>
                                <p:cTn id="8" presetID="21" presetClass="entr" presetSubtype="3"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3)">
                                      <p:cBhvr>
                                        <p:cTn id="10" dur="2000"/>
                                        <p:tgtEl>
                                          <p:spTgt spid="3">
                                            <p:txEl>
                                              <p:pRg st="0" end="0"/>
                                            </p:txEl>
                                          </p:spTgt>
                                        </p:tgtEl>
                                      </p:cBhvr>
                                    </p:animEffect>
                                  </p:childTnLst>
                                </p:cTn>
                              </p:par>
                              <p:par>
                                <p:cTn id="11" presetID="21" presetClass="entr" presetSubtype="3"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3)">
                                      <p:cBhvr>
                                        <p:cTn id="13" dur="2000"/>
                                        <p:tgtEl>
                                          <p:spTgt spid="3">
                                            <p:txEl>
                                              <p:pRg st="1" end="1"/>
                                            </p:txEl>
                                          </p:spTgt>
                                        </p:tgtEl>
                                      </p:cBhvr>
                                    </p:animEffect>
                                  </p:childTnLst>
                                </p:cTn>
                              </p:par>
                              <p:par>
                                <p:cTn id="14" presetID="21" presetClass="entr" presetSubtype="3"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heel(3)">
                                      <p:cBhvr>
                                        <p:cTn id="16" dur="2000"/>
                                        <p:tgtEl>
                                          <p:spTgt spid="3">
                                            <p:txEl>
                                              <p:pRg st="2" end="2"/>
                                            </p:txEl>
                                          </p:spTgt>
                                        </p:tgtEl>
                                      </p:cBhvr>
                                    </p:animEffect>
                                  </p:childTnLst>
                                </p:cTn>
                              </p:par>
                              <p:par>
                                <p:cTn id="17" presetID="21" presetClass="entr" presetSubtype="3"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3)">
                                      <p:cBhvr>
                                        <p:cTn id="19" dur="2000"/>
                                        <p:tgtEl>
                                          <p:spTgt spid="3">
                                            <p:txEl>
                                              <p:pRg st="3" end="3"/>
                                            </p:txEl>
                                          </p:spTgt>
                                        </p:tgtEl>
                                      </p:cBhvr>
                                    </p:animEffect>
                                  </p:childTnLst>
                                </p:cTn>
                              </p:par>
                              <p:par>
                                <p:cTn id="20" presetID="21" presetClass="entr" presetSubtype="3"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3)">
                                      <p:cBhvr>
                                        <p:cTn id="22" dur="2000"/>
                                        <p:tgtEl>
                                          <p:spTgt spid="3">
                                            <p:txEl>
                                              <p:pRg st="4" end="4"/>
                                            </p:txEl>
                                          </p:spTgt>
                                        </p:tgtEl>
                                      </p:cBhvr>
                                    </p:animEffect>
                                  </p:childTnLst>
                                </p:cTn>
                              </p:par>
                              <p:par>
                                <p:cTn id="23" presetID="21" presetClass="entr" presetSubtype="3"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heel(3)">
                                      <p:cBhvr>
                                        <p:cTn id="25" dur="2000"/>
                                        <p:tgtEl>
                                          <p:spTgt spid="3">
                                            <p:txEl>
                                              <p:pRg st="5" end="5"/>
                                            </p:txEl>
                                          </p:spTgt>
                                        </p:tgtEl>
                                      </p:cBhvr>
                                    </p:animEffect>
                                  </p:childTnLst>
                                </p:cTn>
                              </p:par>
                              <p:par>
                                <p:cTn id="26" presetID="21" presetClass="entr" presetSubtype="3"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heel(3)">
                                      <p:cBhvr>
                                        <p:cTn id="28" dur="2000"/>
                                        <p:tgtEl>
                                          <p:spTgt spid="3">
                                            <p:txEl>
                                              <p:pRg st="6" end="6"/>
                                            </p:txEl>
                                          </p:spTgt>
                                        </p:tgtEl>
                                      </p:cBhvr>
                                    </p:animEffect>
                                  </p:childTnLst>
                                </p:cTn>
                              </p:par>
                              <p:par>
                                <p:cTn id="29" presetID="21" presetClass="entr" presetSubtype="3"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heel(3)">
                                      <p:cBhvr>
                                        <p:cTn id="31" dur="2000"/>
                                        <p:tgtEl>
                                          <p:spTgt spid="3">
                                            <p:txEl>
                                              <p:pRg st="7" end="7"/>
                                            </p:txEl>
                                          </p:spTgt>
                                        </p:tgtEl>
                                      </p:cBhvr>
                                    </p:animEffect>
                                  </p:childTnLst>
                                </p:cTn>
                              </p:par>
                              <p:par>
                                <p:cTn id="32" presetID="21" presetClass="entr" presetSubtype="3"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heel(3)">
                                      <p:cBhvr>
                                        <p:cTn id="34" dur="2000"/>
                                        <p:tgtEl>
                                          <p:spTgt spid="3">
                                            <p:txEl>
                                              <p:pRg st="8" end="8"/>
                                            </p:txEl>
                                          </p:spTgt>
                                        </p:tgtEl>
                                      </p:cBhvr>
                                    </p:animEffect>
                                  </p:childTnLst>
                                </p:cTn>
                              </p:par>
                              <p:par>
                                <p:cTn id="35" presetID="21" presetClass="entr" presetSubtype="3"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heel(3)">
                                      <p:cBhvr>
                                        <p:cTn id="37" dur="2000"/>
                                        <p:tgtEl>
                                          <p:spTgt spid="3">
                                            <p:txEl>
                                              <p:pRg st="9" end="9"/>
                                            </p:txEl>
                                          </p:spTgt>
                                        </p:tgtEl>
                                      </p:cBhvr>
                                    </p:animEffect>
                                  </p:childTnLst>
                                </p:cTn>
                              </p:par>
                              <p:par>
                                <p:cTn id="38" presetID="21" presetClass="entr" presetSubtype="3"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wheel(3)">
                                      <p:cBhvr>
                                        <p:cTn id="40" dur="2000"/>
                                        <p:tgtEl>
                                          <p:spTgt spid="3">
                                            <p:txEl>
                                              <p:pRg st="10" end="10"/>
                                            </p:txEl>
                                          </p:spTgt>
                                        </p:tgtEl>
                                      </p:cBhvr>
                                    </p:animEffect>
                                  </p:childTnLst>
                                </p:cTn>
                              </p:par>
                              <p:par>
                                <p:cTn id="41" presetID="21" presetClass="entr" presetSubtype="3"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wheel(3)">
                                      <p:cBhvr>
                                        <p:cTn id="43" dur="2000"/>
                                        <p:tgtEl>
                                          <p:spTgt spid="3">
                                            <p:txEl>
                                              <p:pRg st="11" end="11"/>
                                            </p:txEl>
                                          </p:spTgt>
                                        </p:tgtEl>
                                      </p:cBhvr>
                                    </p:animEffect>
                                  </p:childTnLst>
                                </p:cTn>
                              </p:par>
                              <p:par>
                                <p:cTn id="44" presetID="21" presetClass="entr" presetSubtype="3"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heel(3)">
                                      <p:cBhvr>
                                        <p:cTn id="4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94122"/>
          </a:xfrm>
        </p:spPr>
        <p:txBody>
          <a:bodyPr/>
          <a:lstStyle/>
          <a:p>
            <a:r>
              <a:rPr lang="lv-LV" b="1" dirty="0">
                <a:latin typeface="Times New Roman" panose="02020603050405020304" pitchFamily="18" charset="0"/>
                <a:cs typeface="Times New Roman" panose="02020603050405020304" pitchFamily="18" charset="0"/>
              </a:rPr>
              <a:t>Pieteikuma reģistrēšana UR</a:t>
            </a:r>
          </a:p>
        </p:txBody>
      </p:sp>
      <p:sp>
        <p:nvSpPr>
          <p:cNvPr id="3" name="Content Placeholder 2"/>
          <p:cNvSpPr>
            <a:spLocks noGrp="1"/>
          </p:cNvSpPr>
          <p:nvPr>
            <p:ph idx="1"/>
          </p:nvPr>
        </p:nvSpPr>
        <p:spPr>
          <a:xfrm>
            <a:off x="838200" y="1737360"/>
            <a:ext cx="10246360" cy="4787984"/>
          </a:xfrm>
        </p:spPr>
        <p:txBody>
          <a:bodyPr>
            <a:normAutofit/>
          </a:bodyPr>
          <a:lstStyle/>
          <a:p>
            <a:pPr marL="0" indent="0">
              <a:buNone/>
            </a:pPr>
            <a:r>
              <a:rPr lang="lv-LV" dirty="0"/>
              <a:t>1. </a:t>
            </a:r>
            <a:r>
              <a:rPr lang="lv-LV" b="1" dirty="0"/>
              <a:t>Dibinātāji iesniedz UR pieteikumu par biedrības ierakstīšanu reģistrā</a:t>
            </a:r>
            <a:r>
              <a:rPr lang="lv-LV" dirty="0"/>
              <a:t>; </a:t>
            </a:r>
            <a:r>
              <a:rPr lang="lv-LV" dirty="0">
                <a:solidFill>
                  <a:srgbClr val="FF0000"/>
                </a:solidFill>
              </a:rPr>
              <a:t>B2 veidlapa</a:t>
            </a:r>
            <a:endParaRPr lang="lv-LV" dirty="0"/>
          </a:p>
          <a:p>
            <a:r>
              <a:rPr lang="lv-LV" dirty="0"/>
              <a:t>Veidlapu paraksta VISI dibinātāji vai vismaz divi viņu pilnvaroti pārstāvji;</a:t>
            </a:r>
          </a:p>
          <a:p>
            <a:pPr marL="0" indent="0">
              <a:buNone/>
            </a:pPr>
            <a:r>
              <a:rPr lang="lv-LV" dirty="0"/>
              <a:t>2. </a:t>
            </a:r>
            <a:r>
              <a:rPr lang="lv-LV" b="1" dirty="0"/>
              <a:t>Dibinātāji pieteikumam pievieno</a:t>
            </a:r>
            <a:r>
              <a:rPr lang="lv-LV" dirty="0"/>
              <a:t>:</a:t>
            </a:r>
          </a:p>
          <a:p>
            <a:r>
              <a:rPr lang="lv-LV" dirty="0"/>
              <a:t>lēmumu par biedrības dibināšanu;</a:t>
            </a:r>
          </a:p>
          <a:p>
            <a:r>
              <a:rPr lang="lv-LV" dirty="0"/>
              <a:t>statūtus</a:t>
            </a:r>
          </a:p>
          <a:p>
            <a:r>
              <a:rPr lang="lv-LV" dirty="0"/>
              <a:t>katra valdes locekļa piekrišanu būt par valdes locekli.</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dirty="0"/>
          </a:p>
        </p:txBody>
      </p:sp>
    </p:spTree>
    <p:extLst>
      <p:ext uri="{BB962C8B-B14F-4D97-AF65-F5344CB8AC3E}">
        <p14:creationId xmlns:p14="http://schemas.microsoft.com/office/powerpoint/2010/main" val="174721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0"/>
            <a:ext cx="8229600" cy="1143000"/>
          </a:xfrm>
        </p:spPr>
        <p:txBody>
          <a:bodyPr>
            <a:noAutofit/>
          </a:bodyPr>
          <a:lstStyle/>
          <a:p>
            <a:pPr algn="ctr"/>
            <a:r>
              <a:rPr lang="lv-LV" sz="8000" b="1" dirty="0">
                <a:latin typeface="Times New Roman" panose="02020603050405020304" pitchFamily="18" charset="0"/>
                <a:cs typeface="Times New Roman" panose="02020603050405020304" pitchFamily="18" charset="0"/>
              </a:rPr>
              <a:t>B2 veidlapa</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34</a:t>
            </a:fld>
            <a:endParaRPr lang="en-US" dirty="0"/>
          </a:p>
        </p:txBody>
      </p:sp>
      <p:sp>
        <p:nvSpPr>
          <p:cNvPr id="4" name="TextBox 3">
            <a:extLst>
              <a:ext uri="{FF2B5EF4-FFF2-40B4-BE49-F238E27FC236}">
                <a16:creationId xmlns:a16="http://schemas.microsoft.com/office/drawing/2014/main" id="{BB61FBCB-523B-489D-A3AE-20A8CD333DC8}"/>
              </a:ext>
            </a:extLst>
          </p:cNvPr>
          <p:cNvSpPr txBox="1"/>
          <p:nvPr/>
        </p:nvSpPr>
        <p:spPr>
          <a:xfrm>
            <a:off x="1981200" y="5105400"/>
            <a:ext cx="9022080" cy="646331"/>
          </a:xfrm>
          <a:prstGeom prst="rect">
            <a:avLst/>
          </a:prstGeom>
          <a:noFill/>
        </p:spPr>
        <p:txBody>
          <a:bodyPr wrap="square" rtlCol="0">
            <a:spAutoFit/>
          </a:bodyPr>
          <a:lstStyle/>
          <a:p>
            <a:r>
              <a:rPr lang="en-GB" dirty="0">
                <a:hlinkClick r:id="rId2"/>
              </a:rPr>
              <a:t>https://www.ur.gov.lv/lv/registre/organizaciju/biedriba/dibinasana/registracija-uznemumu-registra/aizpildi-registracijas-veidlapu/</a:t>
            </a:r>
            <a:r>
              <a:rPr lang="lv-LV" dirty="0"/>
              <a:t> </a:t>
            </a:r>
            <a:endParaRPr lang="en-GB" dirty="0"/>
          </a:p>
        </p:txBody>
      </p:sp>
    </p:spTree>
    <p:extLst>
      <p:ext uri="{BB962C8B-B14F-4D97-AF65-F5344CB8AC3E}">
        <p14:creationId xmlns:p14="http://schemas.microsoft.com/office/powerpoint/2010/main" val="3244628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1ABA4-3167-47E5-8E53-75D4A6FE7D26}"/>
              </a:ext>
            </a:extLst>
          </p:cNvPr>
          <p:cNvSpPr>
            <a:spLocks noGrp="1"/>
          </p:cNvSpPr>
          <p:nvPr>
            <p:ph type="title"/>
          </p:nvPr>
        </p:nvSpPr>
        <p:spPr>
          <a:xfrm>
            <a:off x="1981200" y="11339"/>
            <a:ext cx="8229600" cy="868362"/>
          </a:xfrm>
        </p:spPr>
        <p:txBody>
          <a:bodyPr/>
          <a:lstStyle/>
          <a:p>
            <a:pPr algn="ctr"/>
            <a:r>
              <a:rPr lang="lv-LV" b="1" dirty="0">
                <a:latin typeface="Times New Roman" panose="02020603050405020304" pitchFamily="18" charset="0"/>
                <a:cs typeface="Times New Roman" panose="02020603050405020304" pitchFamily="18" charset="0"/>
              </a:rPr>
              <a:t>Patiesā labuma guvējs</a:t>
            </a:r>
            <a:endParaRPr lang="en-GB"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EF86E0-E2E7-47B0-AAFF-00877AF0D73B}"/>
              </a:ext>
            </a:extLst>
          </p:cNvPr>
          <p:cNvSpPr>
            <a:spLocks noGrp="1"/>
          </p:cNvSpPr>
          <p:nvPr>
            <p:ph idx="1"/>
          </p:nvPr>
        </p:nvSpPr>
        <p:spPr>
          <a:xfrm>
            <a:off x="609600" y="1452880"/>
            <a:ext cx="11206480" cy="4632960"/>
          </a:xfrm>
        </p:spPr>
        <p:txBody>
          <a:bodyPr>
            <a:noAutofit/>
          </a:bodyPr>
          <a:lstStyle/>
          <a:p>
            <a:pPr marL="0" indent="0">
              <a:buNone/>
            </a:pPr>
            <a:r>
              <a:rPr lang="lv-LV" sz="2300" b="1" dirty="0"/>
              <a:t>Noziedzīgi iegūtu līdzekļu legalizācijas un terorisma un </a:t>
            </a:r>
            <a:r>
              <a:rPr lang="lv-LV" sz="2300" b="1" dirty="0" err="1"/>
              <a:t>proliferācijas</a:t>
            </a:r>
            <a:r>
              <a:rPr lang="lv-LV" sz="2300" b="1" dirty="0"/>
              <a:t> finansēšanas novēršanas likums</a:t>
            </a:r>
            <a:r>
              <a:rPr lang="lv-LV" sz="2300" dirty="0"/>
              <a:t> </a:t>
            </a:r>
            <a:r>
              <a:rPr lang="en-GB" sz="2300" dirty="0">
                <a:hlinkClick r:id="rId2"/>
              </a:rPr>
              <a:t>https://likumi.lv/doc.php?id=178987</a:t>
            </a:r>
            <a:endParaRPr lang="lv-LV" sz="2300" dirty="0"/>
          </a:p>
          <a:p>
            <a:r>
              <a:rPr lang="en-GB" sz="1600" b="1" i="0" dirty="0" err="1">
                <a:solidFill>
                  <a:srgbClr val="000000"/>
                </a:solidFill>
                <a:effectLst/>
                <a:latin typeface="Verdana" panose="020B0604030504040204" pitchFamily="34" charset="0"/>
              </a:rPr>
              <a:t>Proliferācija</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ir</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masveida</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iznīcināšanas</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ieroču</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izgatavošana</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glabāšana</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pārvietošana</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lietošana</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vai</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izplatīšana</a:t>
            </a:r>
            <a:endParaRPr lang="lv-LV" sz="2300" b="1" dirty="0"/>
          </a:p>
          <a:p>
            <a:r>
              <a:rPr lang="lv-LV" sz="2300" b="1" dirty="0"/>
              <a:t>1. panta 5. punkts: patiesais labuma guvējs</a:t>
            </a:r>
            <a:r>
              <a:rPr lang="lv-LV" sz="2300" dirty="0"/>
              <a:t> — </a:t>
            </a:r>
            <a:r>
              <a:rPr lang="lv-LV" sz="2300" dirty="0">
                <a:solidFill>
                  <a:srgbClr val="FF0000"/>
                </a:solidFill>
              </a:rPr>
              <a:t>fiziskā persona</a:t>
            </a:r>
            <a:r>
              <a:rPr lang="lv-LV" sz="2300" dirty="0"/>
              <a:t>, kura ir klienta — juridiskās personas — īpašnieks vai kura kontrolē klientu, vai kuras vārdā, labā, interesēs tiek nodibinātas darījuma attiecības vai tiek veikts gadījuma rakstura darījums, un tā ir vismaz:</a:t>
            </a:r>
          </a:p>
          <a:p>
            <a:pPr marL="0" indent="0">
              <a:buNone/>
            </a:pPr>
            <a:r>
              <a:rPr lang="lv-LV" sz="2300" dirty="0"/>
              <a:t>a) attiecībā uz juridiskajām personām — fiziskā persona, kurai tiešas vai netiešas līdzdalības veidā pieder vairāk nekā </a:t>
            </a:r>
            <a:r>
              <a:rPr lang="lv-LV" sz="2300" u="sng" dirty="0"/>
              <a:t>25 procenti no juridiskās personas kapitāla daļām vai balsstiesīgajām akcijām vai kura to tiešā vai netiešā veidā kontrolē</a:t>
            </a:r>
            <a:r>
              <a:rPr lang="lv-LV" sz="2300" dirty="0"/>
              <a:t>,</a:t>
            </a:r>
          </a:p>
          <a:p>
            <a:pPr marL="0" indent="0">
              <a:buNone/>
            </a:pPr>
            <a:r>
              <a:rPr lang="lv-LV" sz="2300" dirty="0"/>
              <a:t>b) attiecībā uz juridiskiem veidojumiem — fiziskā persona, kurai </a:t>
            </a:r>
            <a:r>
              <a:rPr lang="lv-LV" sz="2300" u="sng" dirty="0"/>
              <a:t>pieder vai kuras interesēs ir izveidots vai darbojas juridisks veidojums vai kura tiešā vai netiešā veidā īsteno kontroli pār to</a:t>
            </a:r>
            <a:r>
              <a:rPr lang="lv-LV" sz="2300" dirty="0"/>
              <a:t>, tostarp kura ir šāda veidojuma dibinātājs, pilnvarnieks vai pārraudzītājs (pārvaldnieks).</a:t>
            </a:r>
          </a:p>
        </p:txBody>
      </p:sp>
      <p:sp>
        <p:nvSpPr>
          <p:cNvPr id="4" name="Slide Number Placeholder 3">
            <a:extLst>
              <a:ext uri="{FF2B5EF4-FFF2-40B4-BE49-F238E27FC236}">
                <a16:creationId xmlns:a16="http://schemas.microsoft.com/office/drawing/2014/main" id="{2889A165-05C1-4DC1-90ED-D9C9F75E8F2E}"/>
              </a:ext>
            </a:extLst>
          </p:cNvPr>
          <p:cNvSpPr>
            <a:spLocks noGrp="1"/>
          </p:cNvSpPr>
          <p:nvPr>
            <p:ph type="sldNum" sz="quarter" idx="12"/>
          </p:nvPr>
        </p:nvSpPr>
        <p:spPr/>
        <p:txBody>
          <a:bodyPr/>
          <a:lstStyle/>
          <a:p>
            <a:fld id="{B6F15528-21DE-4FAA-801E-634DDDAF4B2B}" type="slidenum">
              <a:rPr lang="en-US" smtClean="0"/>
              <a:pPr/>
              <a:t>35</a:t>
            </a:fld>
            <a:endParaRPr lang="en-US"/>
          </a:p>
        </p:txBody>
      </p:sp>
      <p:sp>
        <p:nvSpPr>
          <p:cNvPr id="5" name="TextBox 4">
            <a:extLst>
              <a:ext uri="{FF2B5EF4-FFF2-40B4-BE49-F238E27FC236}">
                <a16:creationId xmlns:a16="http://schemas.microsoft.com/office/drawing/2014/main" id="{D99AEE12-D1D0-48C1-8E93-55E28C59CA74}"/>
              </a:ext>
            </a:extLst>
          </p:cNvPr>
          <p:cNvSpPr txBox="1"/>
          <p:nvPr/>
        </p:nvSpPr>
        <p:spPr>
          <a:xfrm>
            <a:off x="838200" y="6289687"/>
            <a:ext cx="9865360" cy="369332"/>
          </a:xfrm>
          <a:prstGeom prst="rect">
            <a:avLst/>
          </a:prstGeom>
          <a:noFill/>
        </p:spPr>
        <p:txBody>
          <a:bodyPr wrap="square" rtlCol="0">
            <a:spAutoFit/>
          </a:bodyPr>
          <a:lstStyle/>
          <a:p>
            <a:r>
              <a:rPr lang="lv-LV" b="1" dirty="0">
                <a:solidFill>
                  <a:srgbClr val="FF0000"/>
                </a:solidFill>
                <a:latin typeface="Comic Sans MS" panose="030F0702030302020204" pitchFamily="66" charset="0"/>
              </a:rPr>
              <a:t>Tas, ko meklēs UR, ir persona, kuras interesēs dibināts vai darbojas NVO.</a:t>
            </a:r>
            <a:endParaRPr lang="en-GB"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893016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E2602A1-5032-46D0-B50C-648482A3008F}"/>
              </a:ext>
            </a:extLst>
          </p:cNvPr>
          <p:cNvGraphicFramePr>
            <a:graphicFrameLocks noGrp="1"/>
          </p:cNvGraphicFramePr>
          <p:nvPr>
            <p:ph idx="1"/>
            <p:extLst>
              <p:ext uri="{D42A27DB-BD31-4B8C-83A1-F6EECF244321}">
                <p14:modId xmlns:p14="http://schemas.microsoft.com/office/powerpoint/2010/main" val="3406759792"/>
              </p:ext>
            </p:extLst>
          </p:nvPr>
        </p:nvGraphicFramePr>
        <p:xfrm>
          <a:off x="838201" y="457201"/>
          <a:ext cx="5257802" cy="6264275"/>
        </p:xfrm>
        <a:graphic>
          <a:graphicData uri="http://schemas.openxmlformats.org/drawingml/2006/table">
            <a:tbl>
              <a:tblPr firstRow="1" firstCol="1" bandRow="1" bandCol="1">
                <a:tableStyleId>{5C22544A-7EE6-4342-B048-85BDC9FD1C3A}</a:tableStyleId>
              </a:tblPr>
              <a:tblGrid>
                <a:gridCol w="5257802">
                  <a:extLst>
                    <a:ext uri="{9D8B030D-6E8A-4147-A177-3AD203B41FA5}">
                      <a16:colId xmlns:a16="http://schemas.microsoft.com/office/drawing/2014/main" val="2017168592"/>
                    </a:ext>
                  </a:extLst>
                </a:gridCol>
              </a:tblGrid>
              <a:tr h="625065">
                <a:tc>
                  <a:txBody>
                    <a:bodyPr/>
                    <a:lstStyle/>
                    <a:p>
                      <a:pPr marL="0" marR="0">
                        <a:spcBef>
                          <a:spcPts val="0"/>
                        </a:spcBef>
                        <a:spcAft>
                          <a:spcPts val="0"/>
                        </a:spcAft>
                      </a:pPr>
                      <a:r>
                        <a:rPr lang="lv-LV" sz="1800">
                          <a:solidFill>
                            <a:schemeClr val="tx1"/>
                          </a:solidFill>
                          <a:effectLst/>
                        </a:rPr>
                        <a:t>10.4. Apliecinājums, ja patieso labuma guvēju noskaidrot nav iespējams</a:t>
                      </a:r>
                      <a:endParaRPr lang="en-GB"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3947120012"/>
                  </a:ext>
                </a:extLst>
              </a:tr>
              <a:tr h="2538432">
                <a:tc>
                  <a:txBody>
                    <a:bodyPr/>
                    <a:lstStyle/>
                    <a:p>
                      <a:pPr marL="0" marR="0" algn="just">
                        <a:spcBef>
                          <a:spcPts val="0"/>
                        </a:spcBef>
                        <a:spcAft>
                          <a:spcPts val="0"/>
                        </a:spcAft>
                      </a:pPr>
                      <a:r>
                        <a:rPr lang="en-US" sz="1200" dirty="0">
                          <a:solidFill>
                            <a:schemeClr val="tx1"/>
                          </a:solidFill>
                          <a:effectLst/>
                        </a:rPr>
                        <a:t>X</a:t>
                      </a:r>
                      <a:r>
                        <a:rPr lang="lv-LV" sz="1200" dirty="0">
                          <a:solidFill>
                            <a:schemeClr val="tx1"/>
                          </a:solidFill>
                          <a:effectLst/>
                        </a:rPr>
                        <a:t> Apliecinu/-</a:t>
                      </a:r>
                      <a:r>
                        <a:rPr lang="lv-LV" sz="1200" dirty="0" err="1">
                          <a:solidFill>
                            <a:schemeClr val="tx1"/>
                          </a:solidFill>
                          <a:effectLst/>
                        </a:rPr>
                        <a:t>ām</a:t>
                      </a:r>
                      <a:r>
                        <a:rPr lang="lv-LV" sz="1200" dirty="0">
                          <a:solidFill>
                            <a:schemeClr val="tx1"/>
                          </a:solidFill>
                          <a:effectLst/>
                        </a:rPr>
                        <a:t>, ka, izmantojot visus iespējamos noskaidrošanas līdzekļus secināts, ka nav iespējams noskaidrot nevienu fizisko personu  —  patieso labuma guvēju Noziedzīgi iegūtu līdzekļu legalizācijas un terorisma un  </a:t>
                      </a:r>
                      <a:r>
                        <a:rPr lang="lv-LV" sz="1200" dirty="0" err="1">
                          <a:solidFill>
                            <a:schemeClr val="tx1"/>
                          </a:solidFill>
                          <a:effectLst/>
                        </a:rPr>
                        <a:t>proliferācijas</a:t>
                      </a:r>
                      <a:r>
                        <a:rPr lang="lv-LV" sz="1200" dirty="0">
                          <a:solidFill>
                            <a:schemeClr val="tx1"/>
                          </a:solidFill>
                          <a:effectLst/>
                        </a:rPr>
                        <a:t> finansēšanas novēršanas likuma 1. panta 5. punkta izpratnē —, kā arī ir izslēgtas šaubas, ka juridiskajai personai ir patiesais labuma guvējs.</a:t>
                      </a:r>
                      <a:endParaRPr lang="en-GB"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3484108301"/>
                  </a:ext>
                </a:extLst>
              </a:tr>
              <a:tr h="312532">
                <a:tc>
                  <a:txBody>
                    <a:bodyPr/>
                    <a:lstStyle/>
                    <a:p>
                      <a:pPr marL="0" marR="0" algn="just">
                        <a:spcBef>
                          <a:spcPts val="0"/>
                        </a:spcBef>
                        <a:spcAft>
                          <a:spcPts val="0"/>
                        </a:spcAft>
                      </a:pPr>
                      <a:r>
                        <a:rPr lang="lv-LV" sz="1200" dirty="0">
                          <a:solidFill>
                            <a:schemeClr val="tx1"/>
                          </a:solidFill>
                          <a:effectLst/>
                        </a:rPr>
                        <a:t>Pamatojums (norādāms obligāti):</a:t>
                      </a:r>
                      <a:endParaRPr lang="en-GB"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1582331010"/>
                  </a:ext>
                </a:extLst>
              </a:tr>
              <a:tr h="2788246">
                <a:tc>
                  <a:txBody>
                    <a:bodyPr/>
                    <a:lstStyle/>
                    <a:p>
                      <a:pPr marL="0" marR="0" algn="just">
                        <a:spcBef>
                          <a:spcPts val="0"/>
                        </a:spcBef>
                        <a:spcAft>
                          <a:spcPts val="0"/>
                        </a:spcAft>
                      </a:pPr>
                      <a:r>
                        <a:rPr lang="lv-LV" sz="1800" dirty="0">
                          <a:solidFill>
                            <a:schemeClr val="tx1"/>
                          </a:solidFill>
                          <a:effectLst/>
                        </a:rPr>
                        <a:t>Tā kā biedrības mērķi vērsti uz sabiedrības izglītošanu un specifisku interešu īstenošanu, nav iespējams noskaidrot konkrētas personas, kuras gūst labumu. Respektīvi, patiesie labuma guvēji ir tā sabiedrības daļa, kuras intereses sakrīt ar biedrības mērķiem</a:t>
                      </a:r>
                      <a:r>
                        <a:rPr lang="en-US" sz="1800" dirty="0">
                          <a:solidFill>
                            <a:schemeClr val="tx1"/>
                          </a:solidFill>
                          <a:effectLst/>
                        </a:rPr>
                        <a:t> </a:t>
                      </a:r>
                      <a:r>
                        <a:rPr lang="lv-LV" sz="1800" dirty="0">
                          <a:solidFill>
                            <a:schemeClr val="tx1"/>
                          </a:solidFill>
                          <a:effectLst/>
                        </a:rPr>
                        <a:t>.</a:t>
                      </a:r>
                      <a:endParaRPr lang="en-GB" sz="1800" dirty="0">
                        <a:solidFill>
                          <a:schemeClr val="tx1"/>
                        </a:solidFill>
                        <a:effectLst/>
                      </a:endParaRPr>
                    </a:p>
                    <a:p>
                      <a:pPr marL="0" marR="0" algn="just">
                        <a:spcBef>
                          <a:spcPts val="0"/>
                        </a:spcBef>
                        <a:spcAft>
                          <a:spcPts val="0"/>
                        </a:spcAft>
                      </a:pPr>
                      <a:r>
                        <a:rPr lang="lv-LV" sz="1800" dirty="0">
                          <a:solidFill>
                            <a:schemeClr val="tx1"/>
                          </a:solidFill>
                          <a:effectLst/>
                        </a:rPr>
                        <a:t> </a:t>
                      </a:r>
                      <a:endParaRPr lang="en-GB" sz="1800" dirty="0">
                        <a:solidFill>
                          <a:schemeClr val="tx1"/>
                        </a:solidFill>
                        <a:effectLst/>
                      </a:endParaRPr>
                    </a:p>
                    <a:p>
                      <a:pPr marL="0" marR="0" algn="just">
                        <a:spcBef>
                          <a:spcPts val="0"/>
                        </a:spcBef>
                        <a:spcAft>
                          <a:spcPts val="0"/>
                        </a:spcAft>
                      </a:pPr>
                      <a:r>
                        <a:rPr lang="lv-LV" sz="1800" dirty="0">
                          <a:solidFill>
                            <a:schemeClr val="tx1"/>
                          </a:solidFill>
                          <a:effectLst/>
                        </a:rPr>
                        <a:t> </a:t>
                      </a:r>
                      <a:endParaRPr lang="en-GB" sz="1800" dirty="0">
                        <a:solidFill>
                          <a:schemeClr val="tx1"/>
                        </a:solidFill>
                        <a:effectLst/>
                      </a:endParaRPr>
                    </a:p>
                    <a:p>
                      <a:pPr marL="0" marR="0" algn="just">
                        <a:spcBef>
                          <a:spcPts val="0"/>
                        </a:spcBef>
                        <a:spcAft>
                          <a:spcPts val="0"/>
                        </a:spcAft>
                      </a:pPr>
                      <a:r>
                        <a:rPr lang="lv-LV" sz="1800" dirty="0">
                          <a:solidFill>
                            <a:schemeClr val="tx1"/>
                          </a:solidFill>
                          <a:effectLst/>
                        </a:rPr>
                        <a:t> </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1171484096"/>
                  </a:ext>
                </a:extLst>
              </a:tr>
            </a:tbl>
          </a:graphicData>
        </a:graphic>
      </p:graphicFrame>
      <p:sp>
        <p:nvSpPr>
          <p:cNvPr id="4" name="Slide Number Placeholder 3">
            <a:extLst>
              <a:ext uri="{FF2B5EF4-FFF2-40B4-BE49-F238E27FC236}">
                <a16:creationId xmlns:a16="http://schemas.microsoft.com/office/drawing/2014/main" id="{8D2B303A-6EBF-4140-9B61-48CCB4B5775F}"/>
              </a:ext>
            </a:extLst>
          </p:cNvPr>
          <p:cNvSpPr>
            <a:spLocks noGrp="1"/>
          </p:cNvSpPr>
          <p:nvPr>
            <p:ph type="sldNum" sz="quarter" idx="12"/>
          </p:nvPr>
        </p:nvSpPr>
        <p:spPr/>
        <p:txBody>
          <a:bodyPr/>
          <a:lstStyle/>
          <a:p>
            <a:fld id="{B6F15528-21DE-4FAA-801E-634DDDAF4B2B}" type="slidenum">
              <a:rPr lang="en-US" smtClean="0"/>
              <a:pPr/>
              <a:t>36</a:t>
            </a:fld>
            <a:endParaRPr lang="en-US"/>
          </a:p>
        </p:txBody>
      </p:sp>
      <p:graphicFrame>
        <p:nvGraphicFramePr>
          <p:cNvPr id="10" name="Content Placeholder 4">
            <a:extLst>
              <a:ext uri="{FF2B5EF4-FFF2-40B4-BE49-F238E27FC236}">
                <a16:creationId xmlns:a16="http://schemas.microsoft.com/office/drawing/2014/main" id="{3B272A4C-74A7-4DFD-B502-F1208E3F74F1}"/>
              </a:ext>
            </a:extLst>
          </p:cNvPr>
          <p:cNvGraphicFramePr>
            <a:graphicFrameLocks/>
          </p:cNvGraphicFramePr>
          <p:nvPr>
            <p:extLst>
              <p:ext uri="{D42A27DB-BD31-4B8C-83A1-F6EECF244321}">
                <p14:modId xmlns:p14="http://schemas.microsoft.com/office/powerpoint/2010/main" val="3269996105"/>
              </p:ext>
            </p:extLst>
          </p:nvPr>
        </p:nvGraphicFramePr>
        <p:xfrm>
          <a:off x="6248401" y="457201"/>
          <a:ext cx="5257802" cy="6437595"/>
        </p:xfrm>
        <a:graphic>
          <a:graphicData uri="http://schemas.openxmlformats.org/drawingml/2006/table">
            <a:tbl>
              <a:tblPr firstRow="1" firstCol="1" bandRow="1" bandCol="1">
                <a:tableStyleId>{5C22544A-7EE6-4342-B048-85BDC9FD1C3A}</a:tableStyleId>
              </a:tblPr>
              <a:tblGrid>
                <a:gridCol w="5257802">
                  <a:extLst>
                    <a:ext uri="{9D8B030D-6E8A-4147-A177-3AD203B41FA5}">
                      <a16:colId xmlns:a16="http://schemas.microsoft.com/office/drawing/2014/main" val="2017168592"/>
                    </a:ext>
                  </a:extLst>
                </a:gridCol>
              </a:tblGrid>
              <a:tr h="669186">
                <a:tc>
                  <a:txBody>
                    <a:bodyPr/>
                    <a:lstStyle/>
                    <a:p>
                      <a:pPr marL="0" marR="0">
                        <a:spcBef>
                          <a:spcPts val="0"/>
                        </a:spcBef>
                        <a:spcAft>
                          <a:spcPts val="0"/>
                        </a:spcAft>
                      </a:pPr>
                      <a:r>
                        <a:rPr lang="lv-LV" sz="1800">
                          <a:solidFill>
                            <a:schemeClr val="tx1"/>
                          </a:solidFill>
                          <a:effectLst/>
                        </a:rPr>
                        <a:t>10.4. Apliecinājums, ja patieso labuma guvēju noskaidrot nav iespējams</a:t>
                      </a:r>
                      <a:endParaRPr lang="en-GB"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3947120012"/>
                  </a:ext>
                </a:extLst>
              </a:tr>
              <a:tr h="2342152">
                <a:tc>
                  <a:txBody>
                    <a:bodyPr/>
                    <a:lstStyle/>
                    <a:p>
                      <a:pPr marL="0" marR="0" algn="just">
                        <a:spcBef>
                          <a:spcPts val="0"/>
                        </a:spcBef>
                        <a:spcAft>
                          <a:spcPts val="0"/>
                        </a:spcAft>
                      </a:pPr>
                      <a:r>
                        <a:rPr lang="en-US" sz="1200" dirty="0">
                          <a:solidFill>
                            <a:schemeClr val="tx1"/>
                          </a:solidFill>
                          <a:effectLst/>
                        </a:rPr>
                        <a:t>X</a:t>
                      </a:r>
                      <a:r>
                        <a:rPr lang="lv-LV" sz="1200" dirty="0">
                          <a:solidFill>
                            <a:schemeClr val="tx1"/>
                          </a:solidFill>
                          <a:effectLst/>
                        </a:rPr>
                        <a:t> Apliecinu/-</a:t>
                      </a:r>
                      <a:r>
                        <a:rPr lang="lv-LV" sz="1200" dirty="0" err="1">
                          <a:solidFill>
                            <a:schemeClr val="tx1"/>
                          </a:solidFill>
                          <a:effectLst/>
                        </a:rPr>
                        <a:t>ām</a:t>
                      </a:r>
                      <a:r>
                        <a:rPr lang="lv-LV" sz="1200" dirty="0">
                          <a:solidFill>
                            <a:schemeClr val="tx1"/>
                          </a:solidFill>
                          <a:effectLst/>
                        </a:rPr>
                        <a:t>, ka, izmantojot visus iespējamos noskaidrošanas līdzekļus secināts, ka nav iespējams noskaidrot nevienu fizisko personu  —  patieso labuma guvēju Noziedzīgi iegūtu līdzekļu legalizācijas un terorisma un  </a:t>
                      </a:r>
                      <a:r>
                        <a:rPr lang="lv-LV" sz="1200" dirty="0" err="1">
                          <a:solidFill>
                            <a:schemeClr val="tx1"/>
                          </a:solidFill>
                          <a:effectLst/>
                        </a:rPr>
                        <a:t>proliferācijas</a:t>
                      </a:r>
                      <a:r>
                        <a:rPr lang="lv-LV" sz="1200" dirty="0">
                          <a:solidFill>
                            <a:schemeClr val="tx1"/>
                          </a:solidFill>
                          <a:effectLst/>
                        </a:rPr>
                        <a:t> finansēšanas novēršanas likuma 1. panta 5. punkta izpratnē —, kā arī ir izslēgtas šaubas, ka juridiskajai personai ir patiesais labuma guvējs.</a:t>
                      </a:r>
                      <a:endParaRPr lang="en-GB"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3484108301"/>
                  </a:ext>
                </a:extLst>
              </a:tr>
              <a:tr h="334592">
                <a:tc>
                  <a:txBody>
                    <a:bodyPr/>
                    <a:lstStyle/>
                    <a:p>
                      <a:pPr marL="0" marR="0" algn="just">
                        <a:spcBef>
                          <a:spcPts val="0"/>
                        </a:spcBef>
                        <a:spcAft>
                          <a:spcPts val="0"/>
                        </a:spcAft>
                      </a:pPr>
                      <a:r>
                        <a:rPr lang="lv-LV" sz="1200" dirty="0">
                          <a:solidFill>
                            <a:schemeClr val="tx1"/>
                          </a:solidFill>
                          <a:effectLst/>
                        </a:rPr>
                        <a:t>Pamatojums (norādāms obligāti):</a:t>
                      </a:r>
                      <a:endParaRPr lang="en-GB"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1582331010"/>
                  </a:ext>
                </a:extLst>
              </a:tr>
              <a:tr h="3091665">
                <a:tc>
                  <a:txBody>
                    <a:bodyPr/>
                    <a:lstStyle/>
                    <a:p>
                      <a:pPr marL="0" marR="0" algn="just">
                        <a:spcBef>
                          <a:spcPts val="0"/>
                        </a:spcBef>
                        <a:spcAft>
                          <a:spcPts val="0"/>
                        </a:spcAft>
                      </a:pPr>
                      <a:r>
                        <a:rPr lang="lv-LV" sz="1800" dirty="0">
                          <a:solidFill>
                            <a:srgbClr val="7030A0"/>
                          </a:solidFill>
                          <a:effectLst/>
                        </a:rPr>
                        <a:t>Patiesā labuma guvēju nav iespējams noskaidrot, jo biedrība nenodarbojas ar saimniecisko darbību, savukārt biedrības biedri, būdami vienlīdzīgi lemttiesīgi un vienlaicīgi būdami augstākā lēmējinstitūcija biedrībā, statūtos noteiktās kompetences ietvaros īsteno savas tiesības likumā un statūtos noteiktajā kārtībā.</a:t>
                      </a:r>
                      <a:r>
                        <a:rPr lang="lv-LV" sz="1800" dirty="0">
                          <a:solidFill>
                            <a:schemeClr val="tx1"/>
                          </a:solidFill>
                          <a:effectLst/>
                        </a:rPr>
                        <a:t> </a:t>
                      </a:r>
                      <a:endParaRPr lang="en-GB" sz="1800" dirty="0">
                        <a:solidFill>
                          <a:schemeClr val="tx1"/>
                        </a:solidFill>
                        <a:effectLst/>
                      </a:endParaRPr>
                    </a:p>
                    <a:p>
                      <a:pPr marL="0" marR="0" algn="just">
                        <a:spcBef>
                          <a:spcPts val="0"/>
                        </a:spcBef>
                        <a:spcAft>
                          <a:spcPts val="0"/>
                        </a:spcAft>
                      </a:pPr>
                      <a:r>
                        <a:rPr lang="lv-LV" sz="1800" dirty="0">
                          <a:solidFill>
                            <a:schemeClr val="tx1"/>
                          </a:solidFill>
                          <a:effectLst/>
                        </a:rPr>
                        <a:t> </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1171484096"/>
                  </a:ext>
                </a:extLst>
              </a:tr>
            </a:tbl>
          </a:graphicData>
        </a:graphic>
      </p:graphicFrame>
      <p:sp>
        <p:nvSpPr>
          <p:cNvPr id="2" name="Oval 1">
            <a:extLst>
              <a:ext uri="{FF2B5EF4-FFF2-40B4-BE49-F238E27FC236}">
                <a16:creationId xmlns:a16="http://schemas.microsoft.com/office/drawing/2014/main" id="{67661D96-162A-4637-AA14-813DA90F0ED1}"/>
              </a:ext>
            </a:extLst>
          </p:cNvPr>
          <p:cNvSpPr/>
          <p:nvPr/>
        </p:nvSpPr>
        <p:spPr>
          <a:xfrm>
            <a:off x="3962400" y="5740400"/>
            <a:ext cx="3789680" cy="98107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Šīs versijas UR neapstiprināja</a:t>
            </a:r>
            <a:endParaRPr lang="en-GB" b="1" dirty="0">
              <a:solidFill>
                <a:srgbClr val="FF0000"/>
              </a:solidFill>
            </a:endParaRPr>
          </a:p>
        </p:txBody>
      </p:sp>
    </p:spTree>
    <p:extLst>
      <p:ext uri="{BB962C8B-B14F-4D97-AF65-F5344CB8AC3E}">
        <p14:creationId xmlns:p14="http://schemas.microsoft.com/office/powerpoint/2010/main" val="2289401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0F72-2782-4860-8C15-C8580E2117C8}"/>
              </a:ext>
            </a:extLst>
          </p:cNvPr>
          <p:cNvSpPr>
            <a:spLocks noGrp="1"/>
          </p:cNvSpPr>
          <p:nvPr>
            <p:ph type="title"/>
          </p:nvPr>
        </p:nvSpPr>
        <p:spPr/>
        <p:txBody>
          <a:bodyPr>
            <a:normAutofit/>
          </a:bodyPr>
          <a:lstStyle/>
          <a:p>
            <a:r>
              <a:rPr lang="lv-LV" dirty="0"/>
              <a:t>Variants kā norādīt, ka PLG nav iespējams noskaidrot:</a:t>
            </a:r>
            <a:endParaRPr lang="en-GB" dirty="0"/>
          </a:p>
        </p:txBody>
      </p:sp>
      <p:sp>
        <p:nvSpPr>
          <p:cNvPr id="3" name="Content Placeholder 2">
            <a:extLst>
              <a:ext uri="{FF2B5EF4-FFF2-40B4-BE49-F238E27FC236}">
                <a16:creationId xmlns:a16="http://schemas.microsoft.com/office/drawing/2014/main" id="{265B97A2-53A7-427B-83E7-1981DC1F0A6A}"/>
              </a:ext>
            </a:extLst>
          </p:cNvPr>
          <p:cNvSpPr>
            <a:spLocks noGrp="1"/>
          </p:cNvSpPr>
          <p:nvPr>
            <p:ph idx="1"/>
          </p:nvPr>
        </p:nvSpPr>
        <p:spPr>
          <a:xfrm>
            <a:off x="711200" y="1907494"/>
            <a:ext cx="10515600" cy="3944666"/>
          </a:xfrm>
        </p:spPr>
        <p:txBody>
          <a:bodyPr>
            <a:normAutofit/>
          </a:bodyPr>
          <a:lstStyle/>
          <a:p>
            <a:r>
              <a:rPr lang="lv-LV" dirty="0"/>
              <a:t>Izmantojot visus iespējamos līdzekļus, nav iespējams noskaidrot PLG – fizisku personu, kura kontrolē vai kuras vārdā, labā, interesēs tiek nodibinātas darījuma attiecības. Biedrība nav saimnieciskās darbības veicējs, tai nav arī kapitāla daļas, kuras kāds varētu kontrolēt. Biedrība nav veidota kādas personas interesēs un neviens juridisks veidojums to nekontrolē. Biedrības izveidošanas mērķis ir noteikts statūtos. Biedrības biedri kā augstākā lēmējinstitūcija ar vienādām tiesībām īsteno savas tiesības likumā un statūtos noteiktajā kārtībā.</a:t>
            </a:r>
            <a:endParaRPr lang="en-GB" dirty="0"/>
          </a:p>
        </p:txBody>
      </p:sp>
      <p:sp>
        <p:nvSpPr>
          <p:cNvPr id="4" name="Slide Number Placeholder 3">
            <a:extLst>
              <a:ext uri="{FF2B5EF4-FFF2-40B4-BE49-F238E27FC236}">
                <a16:creationId xmlns:a16="http://schemas.microsoft.com/office/drawing/2014/main" id="{D4A8B2E1-96EF-4F2A-A1FA-7FF737CE5AE6}"/>
              </a:ext>
            </a:extLst>
          </p:cNvPr>
          <p:cNvSpPr>
            <a:spLocks noGrp="1"/>
          </p:cNvSpPr>
          <p:nvPr>
            <p:ph type="sldNum" sz="quarter" idx="12"/>
          </p:nvPr>
        </p:nvSpPr>
        <p:spPr/>
        <p:txBody>
          <a:bodyPr/>
          <a:lstStyle/>
          <a:p>
            <a:fld id="{B6F15528-21DE-4FAA-801E-634DDDAF4B2B}" type="slidenum">
              <a:rPr lang="en-US" smtClean="0"/>
              <a:pPr/>
              <a:t>37</a:t>
            </a:fld>
            <a:endParaRPr lang="en-US"/>
          </a:p>
        </p:txBody>
      </p:sp>
      <p:sp>
        <p:nvSpPr>
          <p:cNvPr id="5" name="Oval 4">
            <a:extLst>
              <a:ext uri="{FF2B5EF4-FFF2-40B4-BE49-F238E27FC236}">
                <a16:creationId xmlns:a16="http://schemas.microsoft.com/office/drawing/2014/main" id="{ADA0B8B1-CE9C-4554-8000-B07C297C0302}"/>
              </a:ext>
            </a:extLst>
          </p:cNvPr>
          <p:cNvSpPr/>
          <p:nvPr/>
        </p:nvSpPr>
        <p:spPr>
          <a:xfrm>
            <a:off x="3962400" y="5740400"/>
            <a:ext cx="3789680" cy="98107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Par šo versiju nav sniegta atgriezeniskā saite, vai ir apstiprināts</a:t>
            </a:r>
            <a:endParaRPr lang="en-GB" b="1" dirty="0">
              <a:solidFill>
                <a:srgbClr val="FF0000"/>
              </a:solidFill>
            </a:endParaRPr>
          </a:p>
        </p:txBody>
      </p:sp>
    </p:spTree>
    <p:extLst>
      <p:ext uri="{BB962C8B-B14F-4D97-AF65-F5344CB8AC3E}">
        <p14:creationId xmlns:p14="http://schemas.microsoft.com/office/powerpoint/2010/main" val="23159766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9D2B6-0240-458A-A9E4-6DAF6ADA8A54}"/>
              </a:ext>
            </a:extLst>
          </p:cNvPr>
          <p:cNvSpPr>
            <a:spLocks noGrp="1"/>
          </p:cNvSpPr>
          <p:nvPr>
            <p:ph type="title"/>
          </p:nvPr>
        </p:nvSpPr>
        <p:spPr>
          <a:xfrm>
            <a:off x="838200" y="365125"/>
            <a:ext cx="10515600" cy="1169035"/>
          </a:xfrm>
        </p:spPr>
        <p:txBody>
          <a:bodyPr>
            <a:normAutofit fontScale="90000"/>
          </a:bodyPr>
          <a:lstStyle/>
          <a:p>
            <a:pPr algn="ctr"/>
            <a:r>
              <a:rPr lang="lv-LV" sz="4000" b="1" dirty="0">
                <a:latin typeface="Times New Roman" panose="02020603050405020304" pitchFamily="18" charset="0"/>
                <a:cs typeface="Times New Roman" panose="02020603050405020304" pitchFamily="18" charset="0"/>
              </a:rPr>
              <a:t>Pēdējā versija, ko iesniegt B2/B3	 veidlapā. Aizgāja</a:t>
            </a:r>
            <a:r>
              <a:rPr lang="lv-LV" sz="4000" b="1" dirty="0">
                <a:latin typeface="Times New Roman" panose="02020603050405020304" pitchFamily="18" charset="0"/>
                <a:cs typeface="Times New Roman" panose="02020603050405020304" pitchFamily="18" charset="0"/>
                <a:sym typeface="Wingdings" panose="05000000000000000000" pitchFamily="2" charset="2"/>
              </a:rPr>
              <a:t></a:t>
            </a:r>
            <a:endParaRPr lang="en-GB"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401B725-BC28-49B3-AB68-A5C7794BBB35}"/>
              </a:ext>
            </a:extLst>
          </p:cNvPr>
          <p:cNvSpPr>
            <a:spLocks noGrp="1"/>
          </p:cNvSpPr>
          <p:nvPr>
            <p:ph idx="1"/>
          </p:nvPr>
        </p:nvSpPr>
        <p:spPr>
          <a:xfrm>
            <a:off x="304800" y="1825625"/>
            <a:ext cx="11531600" cy="4667250"/>
          </a:xfrm>
        </p:spPr>
        <p:txBody>
          <a:bodyPr>
            <a:noAutofit/>
          </a:bodyPr>
          <a:lstStyle/>
          <a:p>
            <a:pPr marL="0" marR="0" algn="just">
              <a:spcBef>
                <a:spcPts val="0"/>
              </a:spcBef>
              <a:spcAft>
                <a:spcPts val="0"/>
              </a:spcAft>
            </a:pPr>
            <a:r>
              <a:rPr lang="lv-LV" sz="2400" dirty="0">
                <a:solidFill>
                  <a:srgbClr val="000000"/>
                </a:solidFill>
                <a:effectLst/>
                <a:latin typeface="Times New Roman" panose="02020603050405020304" pitchFamily="18" charset="0"/>
                <a:ea typeface="Calibri" panose="020F0502020204030204" pitchFamily="34" charset="0"/>
              </a:rPr>
              <a:t>Biedrība nav izveidota kādas fiziskas personas interesēs, bet tās mērķis ir </a:t>
            </a:r>
            <a:r>
              <a:rPr lang="lv-LV" sz="2400" dirty="0" err="1">
                <a:solidFill>
                  <a:srgbClr val="000000"/>
                </a:solidFill>
                <a:effectLst/>
                <a:highlight>
                  <a:srgbClr val="00FF00"/>
                </a:highlight>
                <a:latin typeface="Times New Roman" panose="02020603050405020304" pitchFamily="18" charset="0"/>
                <a:ea typeface="Calibri" panose="020F0502020204030204" pitchFamily="34" charset="0"/>
              </a:rPr>
              <a:t>xxxxxxxxxxxx</a:t>
            </a:r>
            <a:r>
              <a:rPr lang="lv-LV" sz="2400" dirty="0">
                <a:solidFill>
                  <a:srgbClr val="000000"/>
                </a:solidFill>
                <a:effectLst/>
                <a:latin typeface="Times New Roman" panose="02020603050405020304" pitchFamily="18" charset="0"/>
                <a:ea typeface="Calibri" panose="020F0502020204030204" pitchFamily="34" charset="0"/>
              </a:rPr>
              <a:t>. Biedrībā augstākā lēmējinstitūcija ir biedru sapulce, kura tiek sasaukta ne retāk kā reizi gadā un kura pieņem lēmumus, kas attiecas uz biedrības mērķu izpildi. Valde kā biedru lēmumu īstenotāja veic praktiskās darbības mērķu sasniegšanai. Piemēram, </a:t>
            </a:r>
            <a:r>
              <a:rPr lang="lv-LV" sz="2400" dirty="0">
                <a:solidFill>
                  <a:srgbClr val="000000"/>
                </a:solidFill>
                <a:effectLst/>
                <a:highlight>
                  <a:srgbClr val="00FF00"/>
                </a:highlight>
                <a:latin typeface="Times New Roman" panose="02020603050405020304" pitchFamily="18" charset="0"/>
                <a:ea typeface="Calibri" panose="020F0502020204030204" pitchFamily="34" charset="0"/>
              </a:rPr>
              <a:t>uztur mājas lapu, komunicē sociālajos tīklos, organizē atklātas valdes sēdes, organizē seminārus, mācības/meistarklases gan biedriem, gan citiem interesentiem, piedalās festivālos, forumos un  veic citas darbības</a:t>
            </a:r>
            <a:r>
              <a:rPr lang="lv-LV" sz="2400" dirty="0">
                <a:solidFill>
                  <a:srgbClr val="000000"/>
                </a:solidFill>
                <a:effectLst/>
                <a:latin typeface="Times New Roman" panose="02020603050405020304" pitchFamily="18" charset="0"/>
                <a:ea typeface="Calibri" panose="020F0502020204030204" pitchFamily="34" charset="0"/>
              </a:rPr>
              <a:t>.</a:t>
            </a:r>
            <a:endParaRPr lang="en-GB" sz="2400" dirty="0">
              <a:solidFill>
                <a:srgbClr val="000000"/>
              </a:solidFill>
              <a:effectLst/>
              <a:latin typeface="Times New Roman" panose="02020603050405020304" pitchFamily="18" charset="0"/>
              <a:ea typeface="Times New Roman" panose="02020603050405020304" pitchFamily="18" charset="0"/>
            </a:endParaRPr>
          </a:p>
          <a:p>
            <a:r>
              <a:rPr lang="lv-LV" sz="2400" dirty="0">
                <a:effectLst/>
                <a:latin typeface="Times New Roman" panose="02020603050405020304" pitchFamily="18" charset="0"/>
                <a:ea typeface="Calibri" panose="020F0502020204030204" pitchFamily="34" charset="0"/>
              </a:rPr>
              <a:t>Valde, kura sastāv no </a:t>
            </a:r>
            <a:r>
              <a:rPr lang="lv-LV" sz="2400" dirty="0">
                <a:effectLst/>
                <a:highlight>
                  <a:srgbClr val="00FF00"/>
                </a:highlight>
                <a:latin typeface="Times New Roman" panose="02020603050405020304" pitchFamily="18" charset="0"/>
                <a:ea typeface="Calibri" panose="020F0502020204030204" pitchFamily="34" charset="0"/>
              </a:rPr>
              <a:t>3 biedriem </a:t>
            </a:r>
            <a:r>
              <a:rPr lang="lv-LV" sz="2400" i="1" dirty="0">
                <a:effectLst/>
                <a:latin typeface="Times New Roman" panose="02020603050405020304" pitchFamily="18" charset="0"/>
                <a:ea typeface="Calibri" panose="020F0502020204030204" pitchFamily="34" charset="0"/>
              </a:rPr>
              <a:t>Noziedzīgi iegūtu līdzekļu legalizācijas un terorisma un  </a:t>
            </a:r>
            <a:r>
              <a:rPr lang="lv-LV" sz="2400" i="1" dirty="0" err="1">
                <a:effectLst/>
                <a:latin typeface="Times New Roman" panose="02020603050405020304" pitchFamily="18" charset="0"/>
                <a:ea typeface="Calibri" panose="020F0502020204030204" pitchFamily="34" charset="0"/>
              </a:rPr>
              <a:t>proliferācijas</a:t>
            </a:r>
            <a:r>
              <a:rPr lang="lv-LV" sz="2400" i="1" dirty="0">
                <a:effectLst/>
                <a:latin typeface="Times New Roman" panose="02020603050405020304" pitchFamily="18" charset="0"/>
                <a:ea typeface="Calibri" panose="020F0502020204030204" pitchFamily="34" charset="0"/>
              </a:rPr>
              <a:t> finansēšanas novēršanas likuma</a:t>
            </a:r>
            <a:r>
              <a:rPr lang="lv-LV" sz="2400" dirty="0">
                <a:effectLst/>
                <a:latin typeface="Times New Roman" panose="02020603050405020304" pitchFamily="18" charset="0"/>
                <a:ea typeface="Calibri" panose="020F0502020204030204" pitchFamily="34" charset="0"/>
              </a:rPr>
              <a:t> izpratnē it kā īsteno vairāk kā 25% no visa balsojuma kopsummas, bet biedrībā valde pieņem lēmumus atklātā un caurspīdīgā veidā. </a:t>
            </a:r>
            <a:r>
              <a:rPr lang="lv-LV" sz="2400" dirty="0">
                <a:effectLst/>
                <a:highlight>
                  <a:srgbClr val="00FF00"/>
                </a:highlight>
                <a:latin typeface="Times New Roman" panose="02020603050405020304" pitchFamily="18" charset="0"/>
                <a:ea typeface="Calibri" panose="020F0502020204030204" pitchFamily="34" charset="0"/>
              </a:rPr>
              <a:t>Proti, valdes sēdes ir atklātas un uz tām tiek aicināti visi biedri. Balsojumā par darba kārtības u.c. jautājumiem balso visi klātesošie valdes sēdē, bet protokolā fiksē valdes locekļu balsu sadalījumu</a:t>
            </a:r>
            <a:r>
              <a:rPr lang="lv-LV" sz="2400" dirty="0">
                <a:effectLst/>
                <a:latin typeface="Times New Roman" panose="02020603050405020304" pitchFamily="18" charset="0"/>
                <a:ea typeface="Calibri" panose="020F0502020204030204" pitchFamily="34" charset="0"/>
              </a:rPr>
              <a:t>. Tādejādi tiek mazināta iespēja, ka lēmumi ir pieņemti kādas fiziskas vai fizisku personu labā.</a:t>
            </a:r>
            <a:endParaRPr lang="en-GB" sz="2400" dirty="0"/>
          </a:p>
        </p:txBody>
      </p:sp>
    </p:spTree>
    <p:extLst>
      <p:ext uri="{BB962C8B-B14F-4D97-AF65-F5344CB8AC3E}">
        <p14:creationId xmlns:p14="http://schemas.microsoft.com/office/powerpoint/2010/main" val="1663037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332656"/>
            <a:ext cx="8229600" cy="1143000"/>
          </a:xfrm>
        </p:spPr>
        <p:txBody>
          <a:bodyPr/>
          <a:lstStyle/>
          <a:p>
            <a:r>
              <a:rPr lang="lv-LV" b="1" dirty="0">
                <a:latin typeface="Times New Roman" panose="02020603050405020304" pitchFamily="18" charset="0"/>
                <a:cs typeface="Times New Roman" panose="02020603050405020304" pitchFamily="18" charset="0"/>
              </a:rPr>
              <a:t>Pieteikums UR iesniedzams:</a:t>
            </a:r>
          </a:p>
        </p:txBody>
      </p:sp>
      <p:sp>
        <p:nvSpPr>
          <p:cNvPr id="3" name="Content Placeholder 2"/>
          <p:cNvSpPr>
            <a:spLocks noGrp="1"/>
          </p:cNvSpPr>
          <p:nvPr>
            <p:ph idx="1"/>
          </p:nvPr>
        </p:nvSpPr>
        <p:spPr/>
        <p:txBody>
          <a:bodyPr/>
          <a:lstStyle/>
          <a:p>
            <a:r>
              <a:rPr lang="lv-LV" b="1" dirty="0">
                <a:solidFill>
                  <a:srgbClr val="FF0000"/>
                </a:solidFill>
              </a:rPr>
              <a:t>14 dienu</a:t>
            </a:r>
            <a:r>
              <a:rPr lang="lv-LV" b="1" dirty="0"/>
              <a:t> laikā no attiecīgā lēmuma pieņemšanas dienas, ja BNL nav noteikts cits termiņš.</a:t>
            </a:r>
          </a:p>
          <a:p>
            <a:endParaRPr lang="lv-LV" b="1" dirty="0"/>
          </a:p>
          <a:p>
            <a:r>
              <a:rPr lang="lv-LV" b="1" dirty="0"/>
              <a:t>Tas attiecas arī uz </a:t>
            </a:r>
            <a:r>
              <a:rPr lang="lv-LV" b="1" dirty="0" err="1"/>
              <a:t>pārreģistrāciju</a:t>
            </a:r>
            <a:r>
              <a:rPr lang="lv-LV" b="1" dirty="0"/>
              <a:t>!!!</a:t>
            </a:r>
          </a:p>
          <a:p>
            <a:r>
              <a:rPr lang="lv-LV" b="1" dirty="0"/>
              <a:t>14 dienu termiņš ir arī PLG reģistrēšanai, ja tāds noskaidrots.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dirty="0"/>
          </a:p>
        </p:txBody>
      </p:sp>
    </p:spTree>
    <p:extLst>
      <p:ext uri="{BB962C8B-B14F-4D97-AF65-F5344CB8AC3E}">
        <p14:creationId xmlns:p14="http://schemas.microsoft.com/office/powerpoint/2010/main" val="197273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Tiesiskais regulējums</a:t>
            </a:r>
          </a:p>
        </p:txBody>
      </p:sp>
      <p:sp>
        <p:nvSpPr>
          <p:cNvPr id="3" name="Content Placeholder 2"/>
          <p:cNvSpPr>
            <a:spLocks noGrp="1"/>
          </p:cNvSpPr>
          <p:nvPr>
            <p:ph idx="1"/>
          </p:nvPr>
        </p:nvSpPr>
        <p:spPr>
          <a:xfrm>
            <a:off x="587205" y="2169160"/>
            <a:ext cx="11188235" cy="5105400"/>
          </a:xfrm>
        </p:spPr>
        <p:txBody>
          <a:bodyPr>
            <a:normAutofit/>
          </a:bodyPr>
          <a:lstStyle/>
          <a:p>
            <a:r>
              <a:rPr lang="lv-LV" b="1" dirty="0">
                <a:solidFill>
                  <a:srgbClr val="FF0000"/>
                </a:solidFill>
              </a:rPr>
              <a:t>Satversmes 102.pants. </a:t>
            </a:r>
            <a:r>
              <a:rPr lang="lv-LV" dirty="0"/>
              <a:t>Ikvienam ir tiesības apvienoties biedrībās, politiskās partijās un citās sabiedriskās organizācijās</a:t>
            </a:r>
          </a:p>
          <a:p>
            <a:r>
              <a:rPr lang="lv-LV" b="1" dirty="0">
                <a:solidFill>
                  <a:srgbClr val="FF0000"/>
                </a:solidFill>
              </a:rPr>
              <a:t>Biedrību un nodibinājumu likums</a:t>
            </a:r>
            <a:r>
              <a:rPr lang="lv-LV" dirty="0"/>
              <a:t>. Latvijas Vēstnesis Nr.61, 14.11.2003. Pieejams: </a:t>
            </a:r>
            <a:r>
              <a:rPr lang="lv-LV" dirty="0">
                <a:hlinkClick r:id="rId2"/>
              </a:rPr>
              <a:t>http://likumi.lv/doc.php?id=81050</a:t>
            </a:r>
            <a:endParaRPr lang="lv-LV" dirty="0"/>
          </a:p>
          <a:p>
            <a:r>
              <a:rPr lang="lv-LV" dirty="0"/>
              <a:t>Ministru kabineta noteikumi:</a:t>
            </a:r>
          </a:p>
          <a:p>
            <a:pPr>
              <a:buFontTx/>
              <a:buChar char="-"/>
            </a:pPr>
            <a:r>
              <a:rPr lang="lv-LV" dirty="0"/>
              <a:t>Nr. 779 </a:t>
            </a:r>
            <a:r>
              <a:rPr lang="lv-LV" b="1" dirty="0">
                <a:solidFill>
                  <a:srgbClr val="FF0000"/>
                </a:solidFill>
              </a:rPr>
              <a:t>Biedrību un nodibinājumu klasificēšanas noteikum</a:t>
            </a:r>
            <a:r>
              <a:rPr lang="lv-LV" dirty="0"/>
              <a:t>i. Latvijas Vēstnesis Nr. 252, 28.12.2015. Pieejams: </a:t>
            </a:r>
            <a:r>
              <a:rPr lang="lv-LV" dirty="0">
                <a:hlinkClick r:id="rId3"/>
              </a:rPr>
              <a:t>http://likumi.lv/ta/id/278848-biedribu-un-nodibinajumu-klasificesanas-noteikumi</a:t>
            </a:r>
            <a:r>
              <a:rPr lang="lv-LV" dirty="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240347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4800" b="1" dirty="0"/>
              <a:t>Biedrības dibināšana</a:t>
            </a:r>
          </a:p>
        </p:txBody>
      </p:sp>
      <p:sp>
        <p:nvSpPr>
          <p:cNvPr id="4" name="Oval 3"/>
          <p:cNvSpPr/>
          <p:nvPr/>
        </p:nvSpPr>
        <p:spPr>
          <a:xfrm>
            <a:off x="2135560" y="1700808"/>
            <a:ext cx="3384376" cy="1080120"/>
          </a:xfrm>
          <a:prstGeom prst="ellips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Dibinātāji pieņem lēmumu par biedrības dibināšanu</a:t>
            </a:r>
          </a:p>
        </p:txBody>
      </p:sp>
      <p:sp>
        <p:nvSpPr>
          <p:cNvPr id="5" name="Oval 4"/>
          <p:cNvSpPr/>
          <p:nvPr/>
        </p:nvSpPr>
        <p:spPr>
          <a:xfrm>
            <a:off x="6312024" y="2564904"/>
            <a:ext cx="3384376" cy="1080120"/>
          </a:xfrm>
          <a:prstGeom prst="ellips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Dibinātāji apstiprina biedrības statūtus</a:t>
            </a:r>
          </a:p>
        </p:txBody>
      </p:sp>
      <p:sp>
        <p:nvSpPr>
          <p:cNvPr id="6" name="Oval 5"/>
          <p:cNvSpPr/>
          <p:nvPr/>
        </p:nvSpPr>
        <p:spPr>
          <a:xfrm>
            <a:off x="2214589" y="3861048"/>
            <a:ext cx="3384376" cy="1080120"/>
          </a:xfrm>
          <a:prstGeom prst="ellips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Dibinātāji ievēl izpildinstitūciju</a:t>
            </a:r>
          </a:p>
        </p:txBody>
      </p:sp>
      <p:sp>
        <p:nvSpPr>
          <p:cNvPr id="8" name="Oval 7"/>
          <p:cNvSpPr/>
          <p:nvPr/>
        </p:nvSpPr>
        <p:spPr>
          <a:xfrm>
            <a:off x="6858000" y="5009128"/>
            <a:ext cx="3384376" cy="1080120"/>
          </a:xfrm>
          <a:prstGeom prst="ellips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Dibinātāji reģistrē biedrību UR.</a:t>
            </a:r>
          </a:p>
        </p:txBody>
      </p:sp>
      <p:sp>
        <p:nvSpPr>
          <p:cNvPr id="9" name="Curved Down Arrow 8"/>
          <p:cNvSpPr/>
          <p:nvPr/>
        </p:nvSpPr>
        <p:spPr>
          <a:xfrm rot="718744">
            <a:off x="5306478" y="1786107"/>
            <a:ext cx="2700300" cy="504056"/>
          </a:xfrm>
          <a:prstGeom prst="curvedDownArrow">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1"/>
              </a:solidFill>
            </a:endParaRPr>
          </a:p>
        </p:txBody>
      </p:sp>
      <p:sp>
        <p:nvSpPr>
          <p:cNvPr id="11" name="Curved Up Arrow 10"/>
          <p:cNvSpPr/>
          <p:nvPr/>
        </p:nvSpPr>
        <p:spPr>
          <a:xfrm rot="20650894" flipH="1">
            <a:off x="5493034" y="4004423"/>
            <a:ext cx="3433959" cy="540060"/>
          </a:xfrm>
          <a:prstGeom prst="curvedUpArrow">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1"/>
              </a:solidFill>
            </a:endParaRPr>
          </a:p>
        </p:txBody>
      </p:sp>
      <p:sp>
        <p:nvSpPr>
          <p:cNvPr id="12" name="Curved Up Arrow 11"/>
          <p:cNvSpPr/>
          <p:nvPr/>
        </p:nvSpPr>
        <p:spPr>
          <a:xfrm rot="453302">
            <a:off x="2880519" y="5175523"/>
            <a:ext cx="4083789" cy="648072"/>
          </a:xfrm>
          <a:prstGeom prst="curvedUpArrow">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1"/>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40</a:t>
            </a:fld>
            <a:endParaRPr lang="en-US" dirty="0"/>
          </a:p>
        </p:txBody>
      </p:sp>
    </p:spTree>
    <p:extLst>
      <p:ext uri="{BB962C8B-B14F-4D97-AF65-F5344CB8AC3E}">
        <p14:creationId xmlns:p14="http://schemas.microsoft.com/office/powerpoint/2010/main" val="205181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8" grpId="0" animBg="1"/>
      <p:bldP spid="9" grpId="0" animBg="1"/>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09800"/>
            <a:ext cx="8229600" cy="1143000"/>
          </a:xfrm>
        </p:spPr>
        <p:txBody>
          <a:bodyPr>
            <a:noAutofit/>
          </a:bodyPr>
          <a:lstStyle/>
          <a:p>
            <a:r>
              <a:rPr lang="lv-LV" sz="7200" b="1" dirty="0">
                <a:latin typeface="Times New Roman" panose="02020603050405020304" pitchFamily="18" charset="0"/>
                <a:cs typeface="Times New Roman" panose="02020603050405020304" pitchFamily="18" charset="0"/>
              </a:rPr>
              <a:t>Grozītās ziņas UR</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41</a:t>
            </a:fld>
            <a:endParaRPr lang="en-US" dirty="0"/>
          </a:p>
        </p:txBody>
      </p:sp>
    </p:spTree>
    <p:extLst>
      <p:ext uri="{BB962C8B-B14F-4D97-AF65-F5344CB8AC3E}">
        <p14:creationId xmlns:p14="http://schemas.microsoft.com/office/powerpoint/2010/main" val="2162798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lv-LV" b="1" dirty="0">
                <a:latin typeface="Times New Roman" panose="02020603050405020304" pitchFamily="18" charset="0"/>
                <a:cs typeface="Times New Roman" panose="02020603050405020304" pitchFamily="18" charset="0"/>
              </a:rPr>
              <a:t>Kas var būt par pamatu ziņu grozīšanai UR:</a:t>
            </a:r>
          </a:p>
        </p:txBody>
      </p:sp>
      <p:sp>
        <p:nvSpPr>
          <p:cNvPr id="4" name="Slide Number Placeholder 3"/>
          <p:cNvSpPr>
            <a:spLocks noGrp="1"/>
          </p:cNvSpPr>
          <p:nvPr>
            <p:ph type="sldNum" sz="quarter" idx="12"/>
          </p:nvPr>
        </p:nvSpPr>
        <p:spPr>
          <a:noFill/>
        </p:spPr>
        <p:txBody>
          <a:bodyPr/>
          <a:lstStyle/>
          <a:p>
            <a:fld id="{B6F15528-21DE-4FAA-801E-634DDDAF4B2B}" type="slidenum">
              <a:rPr lang="en-US" b="1" smtClean="0">
                <a:solidFill>
                  <a:srgbClr val="FF0000"/>
                </a:solidFill>
              </a:rPr>
              <a:pPr/>
              <a:t>42</a:t>
            </a:fld>
            <a:endParaRPr lang="en-US" b="1" dirty="0">
              <a:solidFill>
                <a:srgbClr val="FF0000"/>
              </a:solidFill>
            </a:endParaRPr>
          </a:p>
        </p:txBody>
      </p:sp>
      <p:sp>
        <p:nvSpPr>
          <p:cNvPr id="5" name="Flowchart: Document 4"/>
          <p:cNvSpPr/>
          <p:nvPr/>
        </p:nvSpPr>
        <p:spPr>
          <a:xfrm>
            <a:off x="1752600" y="1431878"/>
            <a:ext cx="1676400" cy="1981200"/>
          </a:xfrm>
          <a:prstGeom prst="flowChart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Juridiskās adreses maiņa</a:t>
            </a:r>
          </a:p>
        </p:txBody>
      </p:sp>
      <p:sp>
        <p:nvSpPr>
          <p:cNvPr id="6" name="Flowchart: Document 5"/>
          <p:cNvSpPr/>
          <p:nvPr/>
        </p:nvSpPr>
        <p:spPr>
          <a:xfrm>
            <a:off x="2562367" y="2707943"/>
            <a:ext cx="1676400" cy="1981200"/>
          </a:xfrm>
          <a:prstGeom prst="flowChart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Statūtu grozījumi</a:t>
            </a:r>
          </a:p>
        </p:txBody>
      </p:sp>
      <p:sp>
        <p:nvSpPr>
          <p:cNvPr id="7" name="Flowchart: Document 6"/>
          <p:cNvSpPr/>
          <p:nvPr/>
        </p:nvSpPr>
        <p:spPr>
          <a:xfrm>
            <a:off x="3657600" y="4038600"/>
            <a:ext cx="1676400" cy="1981200"/>
          </a:xfrm>
          <a:prstGeom prst="flowChart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Mērķu maiņa</a:t>
            </a:r>
          </a:p>
        </p:txBody>
      </p:sp>
      <p:sp>
        <p:nvSpPr>
          <p:cNvPr id="8" name="Flowchart: Document 7"/>
          <p:cNvSpPr/>
          <p:nvPr/>
        </p:nvSpPr>
        <p:spPr>
          <a:xfrm>
            <a:off x="5029200" y="4930254"/>
            <a:ext cx="1676400" cy="1981200"/>
          </a:xfrm>
          <a:prstGeom prst="flowChart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Nosaukuma maiņa</a:t>
            </a:r>
          </a:p>
        </p:txBody>
      </p:sp>
      <p:sp>
        <p:nvSpPr>
          <p:cNvPr id="9" name="Flowchart: Document 8"/>
          <p:cNvSpPr/>
          <p:nvPr/>
        </p:nvSpPr>
        <p:spPr>
          <a:xfrm>
            <a:off x="6096000" y="3581400"/>
            <a:ext cx="1676400" cy="1981200"/>
          </a:xfrm>
          <a:prstGeom prst="flowChart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Pilnvarojuma maiņa</a:t>
            </a:r>
          </a:p>
        </p:txBody>
      </p:sp>
      <p:sp>
        <p:nvSpPr>
          <p:cNvPr id="10" name="Flowchart: Document 9"/>
          <p:cNvSpPr/>
          <p:nvPr/>
        </p:nvSpPr>
        <p:spPr>
          <a:xfrm>
            <a:off x="8001000" y="3276600"/>
            <a:ext cx="1676400" cy="1981200"/>
          </a:xfrm>
          <a:prstGeom prst="flowChart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Valdes locekļu maiņa</a:t>
            </a:r>
          </a:p>
        </p:txBody>
      </p:sp>
      <p:sp>
        <p:nvSpPr>
          <p:cNvPr id="12" name="Flowchart: Multidocument 11"/>
          <p:cNvSpPr/>
          <p:nvPr/>
        </p:nvSpPr>
        <p:spPr>
          <a:xfrm>
            <a:off x="8486633" y="4381500"/>
            <a:ext cx="1676400" cy="2362200"/>
          </a:xfrm>
          <a:prstGeom prst="flowChartMulti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u.c.</a:t>
            </a:r>
          </a:p>
        </p:txBody>
      </p:sp>
      <p:sp>
        <p:nvSpPr>
          <p:cNvPr id="14" name="Flowchart: Document 13"/>
          <p:cNvSpPr/>
          <p:nvPr/>
        </p:nvSpPr>
        <p:spPr>
          <a:xfrm>
            <a:off x="7037696" y="2077872"/>
            <a:ext cx="1676400" cy="1981200"/>
          </a:xfrm>
          <a:prstGeom prst="flowChart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Lēmums par likvidāciju, reorganizāciju</a:t>
            </a:r>
          </a:p>
        </p:txBody>
      </p:sp>
    </p:spTree>
    <p:extLst>
      <p:ext uri="{BB962C8B-B14F-4D97-AF65-F5344CB8AC3E}">
        <p14:creationId xmlns:p14="http://schemas.microsoft.com/office/powerpoint/2010/main" val="349846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circle(in)">
                                      <p:cBhvr>
                                        <p:cTn id="44" dur="2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circle(in)">
                                      <p:cBhvr>
                                        <p:cTn id="4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animBg="1"/>
      <p:bldP spid="12"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Times New Roman" panose="02020603050405020304" pitchFamily="18" charset="0"/>
                <a:cs typeface="Times New Roman" panose="02020603050405020304" pitchFamily="18" charset="0"/>
              </a:rPr>
              <a:t>UR ierakstāmās ziņas par BN </a:t>
            </a:r>
            <a:br>
              <a:rPr lang="lv-LV" b="1" dirty="0">
                <a:latin typeface="Times New Roman" panose="02020603050405020304" pitchFamily="18" charset="0"/>
                <a:cs typeface="Times New Roman" panose="02020603050405020304" pitchFamily="18" charset="0"/>
              </a:rPr>
            </a:br>
            <a:r>
              <a:rPr lang="lv-LV" b="1" dirty="0">
                <a:latin typeface="Times New Roman" panose="02020603050405020304" pitchFamily="18" charset="0"/>
                <a:cs typeface="Times New Roman" panose="02020603050405020304" pitchFamily="18" charset="0"/>
              </a:rPr>
              <a:t>(grozītie ieraksti) [BNL 15.pants]</a:t>
            </a:r>
          </a:p>
        </p:txBody>
      </p:sp>
      <p:sp>
        <p:nvSpPr>
          <p:cNvPr id="3" name="Content Placeholder 2"/>
          <p:cNvSpPr>
            <a:spLocks noGrp="1"/>
          </p:cNvSpPr>
          <p:nvPr>
            <p:ph idx="1"/>
          </p:nvPr>
        </p:nvSpPr>
        <p:spPr>
          <a:xfrm>
            <a:off x="1981200" y="1600200"/>
            <a:ext cx="8229600" cy="5105400"/>
          </a:xfrm>
        </p:spPr>
        <p:txBody>
          <a:bodyPr>
            <a:normAutofit fontScale="77500" lnSpcReduction="20000"/>
          </a:bodyPr>
          <a:lstStyle/>
          <a:p>
            <a:r>
              <a:rPr lang="lv-LV" dirty="0">
                <a:solidFill>
                  <a:srgbClr val="FF0000"/>
                </a:solidFill>
              </a:rPr>
              <a:t>Nosaukums,</a:t>
            </a:r>
          </a:p>
          <a:p>
            <a:r>
              <a:rPr lang="lv-LV" dirty="0">
                <a:solidFill>
                  <a:srgbClr val="FF0000"/>
                </a:solidFill>
              </a:rPr>
              <a:t>Juridiskā adrese,</a:t>
            </a:r>
          </a:p>
          <a:p>
            <a:r>
              <a:rPr lang="lv-LV" dirty="0">
                <a:solidFill>
                  <a:srgbClr val="FF0000"/>
                </a:solidFill>
              </a:rPr>
              <a:t>BN mērķi,</a:t>
            </a:r>
          </a:p>
          <a:p>
            <a:r>
              <a:rPr lang="lv-LV" dirty="0"/>
              <a:t>Datums, kad pieņemts lēmums par dibināšanu,</a:t>
            </a:r>
          </a:p>
          <a:p>
            <a:r>
              <a:rPr lang="lv-LV" dirty="0">
                <a:solidFill>
                  <a:srgbClr val="FF0000"/>
                </a:solidFill>
              </a:rPr>
              <a:t>Valdes locekļu vārds, uzvārds, personas kods,</a:t>
            </a:r>
          </a:p>
          <a:p>
            <a:r>
              <a:rPr lang="lv-LV" dirty="0">
                <a:solidFill>
                  <a:srgbClr val="FF0000"/>
                </a:solidFill>
              </a:rPr>
              <a:t>Valdes locekļu BN pārstāvniecības tiesības,</a:t>
            </a:r>
          </a:p>
          <a:p>
            <a:r>
              <a:rPr lang="lv-LV" dirty="0"/>
              <a:t>BN termiņš (ja dibināts uz laiku),</a:t>
            </a:r>
          </a:p>
          <a:p>
            <a:r>
              <a:rPr lang="lv-LV" dirty="0"/>
              <a:t>Ziņas par BN publiskās/cita veida darbības aizliegumu, darbības izbeigšanu, turpināšanu, BN maksātnespējas procesa pasludināšanu, izbeigšanu, likvidāciju un reorganizāciju,</a:t>
            </a:r>
          </a:p>
          <a:p>
            <a:r>
              <a:rPr lang="lv-LV" dirty="0"/>
              <a:t>Ziņas par likvidatora iecelšanu un pārstāvniecības tiesības,</a:t>
            </a:r>
          </a:p>
          <a:p>
            <a:r>
              <a:rPr lang="lv-LV" dirty="0"/>
              <a:t>Ziņas par administratora iecelšanu maksātnespējas procesa laikā,</a:t>
            </a:r>
          </a:p>
          <a:p>
            <a:r>
              <a:rPr lang="lv-LV" dirty="0"/>
              <a:t>Ieraksta izdarīšanas datums,</a:t>
            </a:r>
          </a:p>
          <a:p>
            <a:r>
              <a:rPr lang="lv-LV" dirty="0"/>
              <a:t>Citas ziņas, ja to tieši paredz likums.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dirty="0"/>
          </a:p>
        </p:txBody>
      </p:sp>
    </p:spTree>
    <p:extLst>
      <p:ext uri="{BB962C8B-B14F-4D97-AF65-F5344CB8AC3E}">
        <p14:creationId xmlns:p14="http://schemas.microsoft.com/office/powerpoint/2010/main" val="275991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2000"/>
                                        <p:tgtEl>
                                          <p:spTgt spid="2"/>
                                        </p:tgtEl>
                                      </p:cBhvr>
                                    </p:animEffect>
                                  </p:childTnLst>
                                </p:cTn>
                              </p:par>
                              <p:par>
                                <p:cTn id="8" presetID="21" presetClass="entr" presetSubtype="3"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3)">
                                      <p:cBhvr>
                                        <p:cTn id="10" dur="2000"/>
                                        <p:tgtEl>
                                          <p:spTgt spid="3">
                                            <p:txEl>
                                              <p:pRg st="0" end="0"/>
                                            </p:txEl>
                                          </p:spTgt>
                                        </p:tgtEl>
                                      </p:cBhvr>
                                    </p:animEffect>
                                  </p:childTnLst>
                                </p:cTn>
                              </p:par>
                              <p:par>
                                <p:cTn id="11" presetID="21" presetClass="entr" presetSubtype="3"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3)">
                                      <p:cBhvr>
                                        <p:cTn id="13" dur="2000"/>
                                        <p:tgtEl>
                                          <p:spTgt spid="3">
                                            <p:txEl>
                                              <p:pRg st="1" end="1"/>
                                            </p:txEl>
                                          </p:spTgt>
                                        </p:tgtEl>
                                      </p:cBhvr>
                                    </p:animEffect>
                                  </p:childTnLst>
                                </p:cTn>
                              </p:par>
                              <p:par>
                                <p:cTn id="14" presetID="21" presetClass="entr" presetSubtype="3"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heel(3)">
                                      <p:cBhvr>
                                        <p:cTn id="16" dur="2000"/>
                                        <p:tgtEl>
                                          <p:spTgt spid="3">
                                            <p:txEl>
                                              <p:pRg st="2" end="2"/>
                                            </p:txEl>
                                          </p:spTgt>
                                        </p:tgtEl>
                                      </p:cBhvr>
                                    </p:animEffect>
                                  </p:childTnLst>
                                </p:cTn>
                              </p:par>
                              <p:par>
                                <p:cTn id="17" presetID="21" presetClass="entr" presetSubtype="3"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3)">
                                      <p:cBhvr>
                                        <p:cTn id="19" dur="2000"/>
                                        <p:tgtEl>
                                          <p:spTgt spid="3">
                                            <p:txEl>
                                              <p:pRg st="3" end="3"/>
                                            </p:txEl>
                                          </p:spTgt>
                                        </p:tgtEl>
                                      </p:cBhvr>
                                    </p:animEffect>
                                  </p:childTnLst>
                                </p:cTn>
                              </p:par>
                              <p:par>
                                <p:cTn id="20" presetID="21" presetClass="entr" presetSubtype="3"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3)">
                                      <p:cBhvr>
                                        <p:cTn id="22" dur="2000"/>
                                        <p:tgtEl>
                                          <p:spTgt spid="3">
                                            <p:txEl>
                                              <p:pRg st="4" end="4"/>
                                            </p:txEl>
                                          </p:spTgt>
                                        </p:tgtEl>
                                      </p:cBhvr>
                                    </p:animEffect>
                                  </p:childTnLst>
                                </p:cTn>
                              </p:par>
                              <p:par>
                                <p:cTn id="23" presetID="21" presetClass="entr" presetSubtype="3"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heel(3)">
                                      <p:cBhvr>
                                        <p:cTn id="25" dur="2000"/>
                                        <p:tgtEl>
                                          <p:spTgt spid="3">
                                            <p:txEl>
                                              <p:pRg st="5" end="5"/>
                                            </p:txEl>
                                          </p:spTgt>
                                        </p:tgtEl>
                                      </p:cBhvr>
                                    </p:animEffect>
                                  </p:childTnLst>
                                </p:cTn>
                              </p:par>
                              <p:par>
                                <p:cTn id="26" presetID="21" presetClass="entr" presetSubtype="3"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heel(3)">
                                      <p:cBhvr>
                                        <p:cTn id="28" dur="2000"/>
                                        <p:tgtEl>
                                          <p:spTgt spid="3">
                                            <p:txEl>
                                              <p:pRg st="6" end="6"/>
                                            </p:txEl>
                                          </p:spTgt>
                                        </p:tgtEl>
                                      </p:cBhvr>
                                    </p:animEffect>
                                  </p:childTnLst>
                                </p:cTn>
                              </p:par>
                              <p:par>
                                <p:cTn id="29" presetID="21" presetClass="entr" presetSubtype="3"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heel(3)">
                                      <p:cBhvr>
                                        <p:cTn id="31" dur="2000"/>
                                        <p:tgtEl>
                                          <p:spTgt spid="3">
                                            <p:txEl>
                                              <p:pRg st="7" end="7"/>
                                            </p:txEl>
                                          </p:spTgt>
                                        </p:tgtEl>
                                      </p:cBhvr>
                                    </p:animEffect>
                                  </p:childTnLst>
                                </p:cTn>
                              </p:par>
                              <p:par>
                                <p:cTn id="32" presetID="21" presetClass="entr" presetSubtype="3"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heel(3)">
                                      <p:cBhvr>
                                        <p:cTn id="34" dur="2000"/>
                                        <p:tgtEl>
                                          <p:spTgt spid="3">
                                            <p:txEl>
                                              <p:pRg st="8" end="8"/>
                                            </p:txEl>
                                          </p:spTgt>
                                        </p:tgtEl>
                                      </p:cBhvr>
                                    </p:animEffect>
                                  </p:childTnLst>
                                </p:cTn>
                              </p:par>
                              <p:par>
                                <p:cTn id="35" presetID="21" presetClass="entr" presetSubtype="3"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heel(3)">
                                      <p:cBhvr>
                                        <p:cTn id="37" dur="2000"/>
                                        <p:tgtEl>
                                          <p:spTgt spid="3">
                                            <p:txEl>
                                              <p:pRg st="9" end="9"/>
                                            </p:txEl>
                                          </p:spTgt>
                                        </p:tgtEl>
                                      </p:cBhvr>
                                    </p:animEffect>
                                  </p:childTnLst>
                                </p:cTn>
                              </p:par>
                              <p:par>
                                <p:cTn id="38" presetID="21" presetClass="entr" presetSubtype="3"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wheel(3)">
                                      <p:cBhvr>
                                        <p:cTn id="40" dur="2000"/>
                                        <p:tgtEl>
                                          <p:spTgt spid="3">
                                            <p:txEl>
                                              <p:pRg st="10" end="10"/>
                                            </p:txEl>
                                          </p:spTgt>
                                        </p:tgtEl>
                                      </p:cBhvr>
                                    </p:animEffect>
                                  </p:childTnLst>
                                </p:cTn>
                              </p:par>
                              <p:par>
                                <p:cTn id="41" presetID="21" presetClass="entr" presetSubtype="3"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wheel(3)">
                                      <p:cBhvr>
                                        <p:cTn id="43" dur="2000"/>
                                        <p:tgtEl>
                                          <p:spTgt spid="3">
                                            <p:txEl>
                                              <p:pRg st="11" end="11"/>
                                            </p:txEl>
                                          </p:spTgt>
                                        </p:tgtEl>
                                      </p:cBhvr>
                                    </p:animEffect>
                                  </p:childTnLst>
                                </p:cTn>
                              </p:par>
                              <p:par>
                                <p:cTn id="44" presetID="21" presetClass="entr" presetSubtype="3"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heel(3)">
                                      <p:cBhvr>
                                        <p:cTn id="4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Times New Roman" panose="02020603050405020304" pitchFamily="18" charset="0"/>
                <a:cs typeface="Times New Roman" panose="02020603050405020304" pitchFamily="18" charset="0"/>
              </a:rPr>
              <a:t>UR iesniedzamie dokumenti </a:t>
            </a:r>
            <a:br>
              <a:rPr lang="lv-LV" b="1" dirty="0">
                <a:latin typeface="Times New Roman" panose="02020603050405020304" pitchFamily="18" charset="0"/>
                <a:cs typeface="Times New Roman" panose="02020603050405020304" pitchFamily="18" charset="0"/>
              </a:rPr>
            </a:br>
            <a:r>
              <a:rPr lang="lv-LV" b="1" dirty="0">
                <a:latin typeface="Times New Roman" panose="02020603050405020304" pitchFamily="18" charset="0"/>
                <a:cs typeface="Times New Roman" panose="02020603050405020304" pitchFamily="18" charset="0"/>
              </a:rPr>
              <a:t>[BNL 16.pants]</a:t>
            </a:r>
          </a:p>
        </p:txBody>
      </p:sp>
      <p:sp>
        <p:nvSpPr>
          <p:cNvPr id="3" name="Content Placeholder 2"/>
          <p:cNvSpPr>
            <a:spLocks noGrp="1"/>
          </p:cNvSpPr>
          <p:nvPr>
            <p:ph idx="1"/>
          </p:nvPr>
        </p:nvSpPr>
        <p:spPr>
          <a:xfrm>
            <a:off x="1981200" y="1752600"/>
            <a:ext cx="8229600" cy="4876800"/>
          </a:xfrm>
        </p:spPr>
        <p:txBody>
          <a:bodyPr>
            <a:normAutofit/>
          </a:bodyPr>
          <a:lstStyle/>
          <a:p>
            <a:r>
              <a:rPr lang="lv-LV" dirty="0"/>
              <a:t>Dokumenti, kas pamato ieraksta izdarīšanu UR un to grozījumus;</a:t>
            </a:r>
          </a:p>
          <a:p>
            <a:r>
              <a:rPr lang="lv-LV" dirty="0"/>
              <a:t>Iesniedzami dokumentu oriģināli vai apliecinātu dokumenta atvasinājumu (p, kopiju),</a:t>
            </a:r>
          </a:p>
          <a:p>
            <a:r>
              <a:rPr lang="lv-LV" dirty="0"/>
              <a:t>Papīra formāts vai elektroniski.</a:t>
            </a:r>
          </a:p>
          <a:p>
            <a:r>
              <a:rPr lang="lv-LV" dirty="0"/>
              <a:t>Dokumenti glabājas UR attiecīgā reģistrācijas lietā, ja ieraksts UR ir izdarīts.</a:t>
            </a:r>
          </a:p>
          <a:p>
            <a:pPr marL="0" indent="0">
              <a:buNone/>
            </a:pPr>
            <a:r>
              <a:rPr lang="lv-LV" b="1" dirty="0">
                <a:solidFill>
                  <a:srgbClr val="FF0000"/>
                </a:solidFill>
              </a:rPr>
              <a:t>! UR var pieprasīt sniegt rakstveidā ziņas par </a:t>
            </a:r>
            <a:r>
              <a:rPr lang="lv-LV" b="1" u="sng" dirty="0">
                <a:solidFill>
                  <a:srgbClr val="FF0000"/>
                </a:solidFill>
              </a:rPr>
              <a:t>biedru skaitu</a:t>
            </a:r>
            <a:r>
              <a:rPr lang="lv-LV" b="1" dirty="0">
                <a:solidFill>
                  <a:srgbClr val="FF0000"/>
                </a:solidFill>
              </a:rPr>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dirty="0"/>
          </a:p>
        </p:txBody>
      </p:sp>
    </p:spTree>
    <p:extLst>
      <p:ext uri="{BB962C8B-B14F-4D97-AF65-F5344CB8AC3E}">
        <p14:creationId xmlns:p14="http://schemas.microsoft.com/office/powerpoint/2010/main" val="1176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2000"/>
                                        <p:tgtEl>
                                          <p:spTgt spid="3">
                                            <p:txEl>
                                              <p:pRg st="0" end="0"/>
                                            </p:txEl>
                                          </p:spTgt>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out)">
                                      <p:cBhvr>
                                        <p:cTn id="10" dur="2000"/>
                                        <p:tgtEl>
                                          <p:spTgt spid="3">
                                            <p:txEl>
                                              <p:pRg st="1" end="1"/>
                                            </p:txEl>
                                          </p:spTgt>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out)">
                                      <p:cBhvr>
                                        <p:cTn id="13" dur="2000"/>
                                        <p:tgtEl>
                                          <p:spTgt spid="3">
                                            <p:txEl>
                                              <p:pRg st="2" end="2"/>
                                            </p:txEl>
                                          </p:spTgt>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out)">
                                      <p:cBhvr>
                                        <p:cTn id="16" dur="2000"/>
                                        <p:tgtEl>
                                          <p:spTgt spid="3">
                                            <p:txEl>
                                              <p:pRg st="3" end="3"/>
                                            </p:txEl>
                                          </p:spTgt>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out)">
                                      <p:cBhvr>
                                        <p:cTn id="19" dur="2000"/>
                                        <p:tgtEl>
                                          <p:spTgt spid="3">
                                            <p:txEl>
                                              <p:pRg st="4" end="4"/>
                                            </p:txEl>
                                          </p:spTgt>
                                        </p:tgtEl>
                                      </p:cBhvr>
                                    </p:animEffect>
                                  </p:childTnLst>
                                </p:cTn>
                              </p:par>
                              <p:par>
                                <p:cTn id="20" presetID="6" presetClass="entr" presetSubtype="32"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out)">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141F6-9C9A-4360-BCC4-1B819A296A29}"/>
              </a:ext>
            </a:extLst>
          </p:cNvPr>
          <p:cNvSpPr>
            <a:spLocks noGrp="1"/>
          </p:cNvSpPr>
          <p:nvPr>
            <p:ph type="title"/>
          </p:nvPr>
        </p:nvSpPr>
        <p:spPr/>
        <p:txBody>
          <a:bodyPr/>
          <a:lstStyle/>
          <a:p>
            <a:r>
              <a:rPr lang="lv-LV" b="1" dirty="0">
                <a:solidFill>
                  <a:srgbClr val="FF0000"/>
                </a:solidFill>
              </a:rPr>
              <a:t>?Kā aktualizēt biedru datus?</a:t>
            </a:r>
            <a:endParaRPr lang="en-GB" b="1" dirty="0">
              <a:solidFill>
                <a:srgbClr val="FF0000"/>
              </a:solidFill>
            </a:endParaRPr>
          </a:p>
        </p:txBody>
      </p:sp>
      <p:sp>
        <p:nvSpPr>
          <p:cNvPr id="3" name="Content Placeholder 2">
            <a:extLst>
              <a:ext uri="{FF2B5EF4-FFF2-40B4-BE49-F238E27FC236}">
                <a16:creationId xmlns:a16="http://schemas.microsoft.com/office/drawing/2014/main" id="{70D8687E-AD0C-4E08-96BE-9D98E1DF48CE}"/>
              </a:ext>
            </a:extLst>
          </p:cNvPr>
          <p:cNvSpPr>
            <a:spLocks noGrp="1"/>
          </p:cNvSpPr>
          <p:nvPr>
            <p:ph idx="1"/>
          </p:nvPr>
        </p:nvSpPr>
        <p:spPr/>
        <p:txBody>
          <a:bodyPr/>
          <a:lstStyle/>
          <a:p>
            <a:r>
              <a:rPr lang="lv-LV" dirty="0"/>
              <a:t>Valsts šo jomu neregulē, tā ir biedrības/valdes kompetence;</a:t>
            </a:r>
          </a:p>
          <a:p>
            <a:r>
              <a:rPr lang="lv-LV" dirty="0"/>
              <a:t>Var izmantot anketas, e-pastus;</a:t>
            </a:r>
          </a:p>
          <a:p>
            <a:r>
              <a:rPr lang="lv-LV" dirty="0"/>
              <a:t>Kādam biedram uzdod pienākumu sekot līdzi biedru izmaiņām un uzturēt sarakstus aktuālus;</a:t>
            </a:r>
          </a:p>
          <a:p>
            <a:r>
              <a:rPr lang="lv-LV" dirty="0"/>
              <a:t>Jāatceras sarakstus ar biedru datiem neizsūtīt publiski. Pat parakstu lapa klātienē ir jāraksta tā, lai neredz citu biedru datus.</a:t>
            </a:r>
            <a:endParaRPr lang="en-GB" dirty="0"/>
          </a:p>
        </p:txBody>
      </p:sp>
    </p:spTree>
    <p:extLst>
      <p:ext uri="{BB962C8B-B14F-4D97-AF65-F5344CB8AC3E}">
        <p14:creationId xmlns:p14="http://schemas.microsoft.com/office/powerpoint/2010/main" val="8876021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09800"/>
            <a:ext cx="8229600" cy="1143000"/>
          </a:xfrm>
        </p:spPr>
        <p:txBody>
          <a:bodyPr>
            <a:noAutofit/>
          </a:bodyPr>
          <a:lstStyle/>
          <a:p>
            <a:pPr algn="ctr"/>
            <a:r>
              <a:rPr lang="lv-LV" sz="4800" b="1" dirty="0">
                <a:latin typeface="Baskerville Old Face" panose="02020602080505020303" pitchFamily="18" charset="0"/>
              </a:rPr>
              <a:t>BN rīcība pirms ziņu iesniegšanas jeb darbības, kas ir par pamatu ieraksta </a:t>
            </a:r>
            <a:br>
              <a:rPr lang="lv-LV" sz="4800" b="1" dirty="0">
                <a:latin typeface="Baskerville Old Face" panose="02020602080505020303" pitchFamily="18" charset="0"/>
              </a:rPr>
            </a:br>
            <a:r>
              <a:rPr lang="lv-LV" sz="4800" b="1" dirty="0">
                <a:latin typeface="Baskerville Old Face" panose="02020602080505020303" pitchFamily="18" charset="0"/>
              </a:rPr>
              <a:t>grozīšanai UR</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46</a:t>
            </a:fld>
            <a:endParaRPr lang="en-US" dirty="0"/>
          </a:p>
        </p:txBody>
      </p:sp>
    </p:spTree>
    <p:extLst>
      <p:ext uri="{BB962C8B-B14F-4D97-AF65-F5344CB8AC3E}">
        <p14:creationId xmlns:p14="http://schemas.microsoft.com/office/powerpoint/2010/main" val="317487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Ko var grozīt:</a:t>
            </a:r>
          </a:p>
        </p:txBody>
      </p:sp>
      <p:sp>
        <p:nvSpPr>
          <p:cNvPr id="3" name="Content Placeholder 2"/>
          <p:cNvSpPr>
            <a:spLocks noGrp="1"/>
          </p:cNvSpPr>
          <p:nvPr>
            <p:ph idx="1"/>
          </p:nvPr>
        </p:nvSpPr>
        <p:spPr/>
        <p:txBody>
          <a:bodyPr/>
          <a:lstStyle/>
          <a:p>
            <a:r>
              <a:rPr lang="lv-LV" dirty="0"/>
              <a:t>Statūtu grozījumi – sapulce </a:t>
            </a:r>
          </a:p>
          <a:p>
            <a:r>
              <a:rPr lang="lv-LV" dirty="0"/>
              <a:t>Valdes locekļu pārvēlēšana – sapulce</a:t>
            </a:r>
          </a:p>
          <a:p>
            <a:r>
              <a:rPr lang="lv-LV" b="1" i="1" dirty="0">
                <a:solidFill>
                  <a:srgbClr val="0070C0"/>
                </a:solidFill>
              </a:rPr>
              <a:t>Biedrības adreses maiņa</a:t>
            </a:r>
          </a:p>
          <a:p>
            <a:r>
              <a:rPr lang="lv-LV" b="1" i="1" dirty="0">
                <a:solidFill>
                  <a:srgbClr val="0070C0"/>
                </a:solidFill>
              </a:rPr>
              <a:t>Biedrības nosaukuma maiņa</a:t>
            </a:r>
          </a:p>
          <a:p>
            <a:r>
              <a:rPr lang="lv-LV" b="1" i="1" dirty="0">
                <a:solidFill>
                  <a:srgbClr val="0070C0"/>
                </a:solidFill>
              </a:rPr>
              <a:t>Biedrības mērķa maiņa</a:t>
            </a:r>
          </a:p>
          <a:p>
            <a:r>
              <a:rPr lang="lv-LV" dirty="0"/>
              <a:t>Citi jautājumi, kas minēti statūtos – sapulce.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dirty="0"/>
          </a:p>
        </p:txBody>
      </p:sp>
      <p:sp>
        <p:nvSpPr>
          <p:cNvPr id="5" name="Oval 4"/>
          <p:cNvSpPr/>
          <p:nvPr/>
        </p:nvSpPr>
        <p:spPr>
          <a:xfrm>
            <a:off x="2057400" y="5562600"/>
            <a:ext cx="3810000" cy="838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rgbClr val="FFFF00"/>
                </a:solidFill>
                <a:latin typeface="Times New Roman" panose="02020603050405020304" pitchFamily="18" charset="0"/>
                <a:cs typeface="Times New Roman" panose="02020603050405020304" pitchFamily="18" charset="0"/>
              </a:rPr>
              <a:t>Biedru sapulces lēmums</a:t>
            </a:r>
          </a:p>
        </p:txBody>
      </p:sp>
      <p:sp>
        <p:nvSpPr>
          <p:cNvPr id="6" name="Oval 5"/>
          <p:cNvSpPr/>
          <p:nvPr/>
        </p:nvSpPr>
        <p:spPr>
          <a:xfrm>
            <a:off x="6400800" y="5562600"/>
            <a:ext cx="3810000" cy="838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rgbClr val="FFFF00"/>
                </a:solidFill>
                <a:latin typeface="Times New Roman" panose="02020603050405020304" pitchFamily="18" charset="0"/>
                <a:cs typeface="Times New Roman" panose="02020603050405020304" pitchFamily="18" charset="0"/>
              </a:rPr>
              <a:t>Valdes lēmums</a:t>
            </a:r>
          </a:p>
        </p:txBody>
      </p:sp>
    </p:spTree>
    <p:extLst>
      <p:ext uri="{BB962C8B-B14F-4D97-AF65-F5344CB8AC3E}">
        <p14:creationId xmlns:p14="http://schemas.microsoft.com/office/powerpoint/2010/main" val="12858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Baskerville Old Face" panose="02020602080505020303" pitchFamily="18" charset="0"/>
              </a:rPr>
              <a:t>Biedru sapulces sasaukšana </a:t>
            </a:r>
            <a:br>
              <a:rPr lang="lv-LV" b="1" dirty="0">
                <a:latin typeface="Baskerville Old Face" panose="02020602080505020303" pitchFamily="18" charset="0"/>
              </a:rPr>
            </a:br>
            <a:r>
              <a:rPr lang="lv-LV" b="1" dirty="0">
                <a:latin typeface="Baskerville Old Face" panose="02020602080505020303" pitchFamily="18" charset="0"/>
              </a:rPr>
              <a:t>[BNL 36.pants]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dirty="0"/>
          </a:p>
        </p:txBody>
      </p:sp>
      <p:sp>
        <p:nvSpPr>
          <p:cNvPr id="6" name="Flowchart: Alternate Process 5"/>
          <p:cNvSpPr/>
          <p:nvPr/>
        </p:nvSpPr>
        <p:spPr>
          <a:xfrm>
            <a:off x="3810000" y="1600200"/>
            <a:ext cx="4495800" cy="914400"/>
          </a:xfrm>
          <a:prstGeom prst="flowChartAlternate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Sapulci sasauc VALDE</a:t>
            </a:r>
          </a:p>
        </p:txBody>
      </p:sp>
      <p:sp>
        <p:nvSpPr>
          <p:cNvPr id="7" name="Flowchart: Decision 6"/>
          <p:cNvSpPr/>
          <p:nvPr/>
        </p:nvSpPr>
        <p:spPr>
          <a:xfrm>
            <a:off x="4419600" y="2667000"/>
            <a:ext cx="3276600" cy="609600"/>
          </a:xfrm>
          <a:prstGeom prst="flowChartDecisi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u="sng" dirty="0">
                <a:solidFill>
                  <a:srgbClr val="FF0000"/>
                </a:solidFill>
              </a:rPr>
              <a:t>saskaņā ar</a:t>
            </a:r>
            <a:r>
              <a:rPr lang="lv-LV" sz="2000" b="1" dirty="0">
                <a:solidFill>
                  <a:srgbClr val="FF0000"/>
                </a:solidFill>
              </a:rPr>
              <a:t>:</a:t>
            </a:r>
          </a:p>
        </p:txBody>
      </p:sp>
      <p:sp>
        <p:nvSpPr>
          <p:cNvPr id="8" name="Flowchart: Alternate Process 7"/>
          <p:cNvSpPr/>
          <p:nvPr/>
        </p:nvSpPr>
        <p:spPr>
          <a:xfrm>
            <a:off x="2667000" y="3505200"/>
            <a:ext cx="6781800" cy="914400"/>
          </a:xfrm>
          <a:prstGeom prst="flowChartAlternate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likumā vai </a:t>
            </a:r>
            <a:r>
              <a:rPr lang="lv-LV" sz="2000" b="1" u="sng" dirty="0">
                <a:solidFill>
                  <a:srgbClr val="FF0000"/>
                </a:solidFill>
              </a:rPr>
              <a:t>statūtos noteikto kārtību</a:t>
            </a:r>
            <a:endParaRPr lang="lv-LV" sz="2000" b="1" dirty="0">
              <a:solidFill>
                <a:srgbClr val="FF0000"/>
              </a:solidFill>
            </a:endParaRPr>
          </a:p>
        </p:txBody>
      </p:sp>
      <p:sp>
        <p:nvSpPr>
          <p:cNvPr id="9" name="Flowchart: Connector 8"/>
          <p:cNvSpPr/>
          <p:nvPr/>
        </p:nvSpPr>
        <p:spPr>
          <a:xfrm>
            <a:off x="2667000" y="4876800"/>
            <a:ext cx="2895600" cy="1676400"/>
          </a:xfrm>
          <a:prstGeom prst="flowChartConnec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statūtos noteiktajos gadījumos </a:t>
            </a:r>
          </a:p>
        </p:txBody>
      </p:sp>
      <p:sp>
        <p:nvSpPr>
          <p:cNvPr id="10" name="Flowchart: Connector 9"/>
          <p:cNvSpPr/>
          <p:nvPr/>
        </p:nvSpPr>
        <p:spPr>
          <a:xfrm>
            <a:off x="6553200" y="4876800"/>
            <a:ext cx="2895600" cy="1676400"/>
          </a:xfrm>
          <a:prstGeom prst="flowChartConnec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ja sapulces sasaukšana nepieciešama biedru interesēs.</a:t>
            </a:r>
          </a:p>
          <a:p>
            <a:pPr algn="ctr"/>
            <a:endParaRPr lang="lv-LV" sz="2000" b="1" dirty="0">
              <a:solidFill>
                <a:srgbClr val="FF0000"/>
              </a:solidFill>
            </a:endParaRPr>
          </a:p>
        </p:txBody>
      </p:sp>
      <p:cxnSp>
        <p:nvCxnSpPr>
          <p:cNvPr id="13" name="Straight Arrow Connector 12"/>
          <p:cNvCxnSpPr>
            <a:stCxn id="8" idx="2"/>
            <a:endCxn id="9" idx="0"/>
          </p:cNvCxnSpPr>
          <p:nvPr/>
        </p:nvCxnSpPr>
        <p:spPr>
          <a:xfrm flipH="1">
            <a:off x="4114800" y="4419600"/>
            <a:ext cx="1943100" cy="457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2"/>
            <a:endCxn id="10" idx="0"/>
          </p:cNvCxnSpPr>
          <p:nvPr/>
        </p:nvCxnSpPr>
        <p:spPr>
          <a:xfrm>
            <a:off x="6057900" y="4419600"/>
            <a:ext cx="1943100" cy="457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10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par>
                                <p:cTn id="26" presetID="21" presetClass="entr" presetSubtype="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heel(1)">
                                      <p:cBhvr>
                                        <p:cTn id="28" dur="2000"/>
                                        <p:tgtEl>
                                          <p:spTgt spid="13"/>
                                        </p:tgtEl>
                                      </p:cBhvr>
                                    </p:animEffect>
                                  </p:childTnLst>
                                </p:cTn>
                              </p:par>
                              <p:par>
                                <p:cTn id="29" presetID="21" presetClass="entr" presetSubtype="1"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1)">
                                      <p:cBhvr>
                                        <p:cTn id="31" dur="2000"/>
                                        <p:tgtEl>
                                          <p:spTgt spid="15"/>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2000"/>
                                        <p:tgtEl>
                                          <p:spTgt spid="9"/>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9CAB-AB18-48F8-BA89-6287B40D8284}"/>
              </a:ext>
            </a:extLst>
          </p:cNvPr>
          <p:cNvSpPr>
            <a:spLocks noGrp="1"/>
          </p:cNvSpPr>
          <p:nvPr>
            <p:ph type="title"/>
          </p:nvPr>
        </p:nvSpPr>
        <p:spPr/>
        <p:txBody>
          <a:bodyPr>
            <a:normAutofit fontScale="90000"/>
          </a:bodyPr>
          <a:lstStyle/>
          <a:p>
            <a:r>
              <a:rPr lang="lv-LV" b="1" dirty="0">
                <a:solidFill>
                  <a:srgbClr val="FF0000"/>
                </a:solidFill>
                <a:latin typeface="Times New Roman" panose="02020603050405020304" pitchFamily="18" charset="0"/>
                <a:cs typeface="Times New Roman" panose="02020603050405020304" pitchFamily="18" charset="0"/>
              </a:rPr>
              <a:t>? Kā rīkoties, sasaucot biedru sapulci, ja nokavēts valdes pārvēlēšanas termiņš?</a:t>
            </a:r>
            <a:endParaRPr lang="en-GB"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85D61B9-21B7-4B86-8AA6-C41E6DA31765}"/>
              </a:ext>
            </a:extLst>
          </p:cNvPr>
          <p:cNvSpPr>
            <a:spLocks noGrp="1"/>
          </p:cNvSpPr>
          <p:nvPr>
            <p:ph idx="1"/>
          </p:nvPr>
        </p:nvSpPr>
        <p:spPr/>
        <p:txBody>
          <a:bodyPr>
            <a:normAutofit fontScale="85000" lnSpcReduction="10000"/>
          </a:bodyPr>
          <a:lstStyle/>
          <a:p>
            <a:r>
              <a:rPr lang="lv-LV" dirty="0"/>
              <a:t>BNL 36. pants:</a:t>
            </a:r>
          </a:p>
          <a:p>
            <a:r>
              <a:rPr lang="lv-LV" dirty="0"/>
              <a:t>(</a:t>
            </a:r>
            <a:r>
              <a:rPr lang="lv-LV" dirty="0">
                <a:solidFill>
                  <a:srgbClr val="414142"/>
                </a:solidFill>
                <a:latin typeface="Arial" panose="020B0604020202020204" pitchFamily="34" charset="0"/>
              </a:rPr>
              <a:t>1) Valde sasauc biedru sapulci </a:t>
            </a:r>
            <a:r>
              <a:rPr lang="lv-LV" u="sng" dirty="0">
                <a:solidFill>
                  <a:srgbClr val="414142"/>
                </a:solidFill>
                <a:latin typeface="Arial" panose="020B0604020202020204" pitchFamily="34" charset="0"/>
              </a:rPr>
              <a:t>saskaņā ar likumā vai statūtos noteikto kārtību </a:t>
            </a:r>
            <a:r>
              <a:rPr lang="lv-LV" dirty="0">
                <a:solidFill>
                  <a:srgbClr val="414142"/>
                </a:solidFill>
                <a:latin typeface="Arial" panose="020B0604020202020204" pitchFamily="34" charset="0"/>
              </a:rPr>
              <a:t>likumā vai statūtos noteiktajos gadījumos vai tad, ja biedru sapulces sasaukšana nepieciešama biedru interesēs.</a:t>
            </a:r>
          </a:p>
          <a:p>
            <a:pPr algn="just"/>
            <a:r>
              <a:rPr lang="lv-LV" b="0" i="0" dirty="0">
                <a:solidFill>
                  <a:srgbClr val="414142"/>
                </a:solidFill>
                <a:effectLst/>
                <a:latin typeface="Arial" panose="020B0604020202020204" pitchFamily="34" charset="0"/>
              </a:rPr>
              <a:t>(2) </a:t>
            </a:r>
            <a:r>
              <a:rPr lang="lv-LV" b="0" i="0" u="sng" dirty="0">
                <a:solidFill>
                  <a:srgbClr val="FF0000"/>
                </a:solidFill>
                <a:effectLst/>
                <a:latin typeface="Arial" panose="020B0604020202020204" pitchFamily="34" charset="0"/>
              </a:rPr>
              <a:t>Valde nekavējoties </a:t>
            </a:r>
            <a:r>
              <a:rPr lang="lv-LV" b="0" i="0" dirty="0">
                <a:solidFill>
                  <a:srgbClr val="414142"/>
                </a:solidFill>
                <a:effectLst/>
                <a:latin typeface="Arial" panose="020B0604020202020204" pitchFamily="34" charset="0"/>
              </a:rPr>
              <a:t>(bez vainojamas vilcināšanās) </a:t>
            </a:r>
            <a:r>
              <a:rPr lang="lv-LV" b="0" i="0" u="sng" dirty="0">
                <a:solidFill>
                  <a:srgbClr val="FF0000"/>
                </a:solidFill>
                <a:effectLst/>
                <a:latin typeface="Arial" panose="020B0604020202020204" pitchFamily="34" charset="0"/>
              </a:rPr>
              <a:t>sasauc</a:t>
            </a:r>
            <a:r>
              <a:rPr lang="lv-LV" b="0" i="0" dirty="0">
                <a:solidFill>
                  <a:srgbClr val="414142"/>
                </a:solidFill>
                <a:effectLst/>
                <a:latin typeface="Arial" panose="020B0604020202020204" pitchFamily="34" charset="0"/>
              </a:rPr>
              <a:t> biedru sapulci, ja to rakstveidā, norādot sasaukšanas iemeslu, prasa ne mazāk kā viena desmitdaļa biedru un ja statūtos nav noteikts mazāks biedru skaits.</a:t>
            </a:r>
          </a:p>
          <a:p>
            <a:pPr algn="just"/>
            <a:r>
              <a:rPr lang="lv-LV" b="0" i="0" dirty="0">
                <a:solidFill>
                  <a:srgbClr val="414142"/>
                </a:solidFill>
                <a:effectLst/>
                <a:latin typeface="Arial" panose="020B0604020202020204" pitchFamily="34" charset="0"/>
              </a:rPr>
              <a:t>(3) </a:t>
            </a:r>
            <a:r>
              <a:rPr lang="lv-LV" b="0" i="0" u="sng" dirty="0">
                <a:solidFill>
                  <a:srgbClr val="FF0000"/>
                </a:solidFill>
                <a:effectLst/>
                <a:latin typeface="Arial" panose="020B0604020202020204" pitchFamily="34" charset="0"/>
              </a:rPr>
              <a:t>Ja valde nesasauc biedru sapulci, pamatojoties uz šā panta otro daļu</a:t>
            </a:r>
            <a:r>
              <a:rPr lang="lv-LV" b="0" i="0" dirty="0">
                <a:solidFill>
                  <a:srgbClr val="414142"/>
                </a:solidFill>
                <a:effectLst/>
                <a:latin typeface="Arial" panose="020B0604020202020204" pitchFamily="34" charset="0"/>
              </a:rPr>
              <a:t>, biedri, kuri prasa sapulces sasaukšanu, var patstāvīgi sasaukt biedru sapulci, ievērojot noteikto sapulces sasaukšanas kārtību.</a:t>
            </a:r>
          </a:p>
        </p:txBody>
      </p:sp>
    </p:spTree>
    <p:extLst>
      <p:ext uri="{BB962C8B-B14F-4D97-AF65-F5344CB8AC3E}">
        <p14:creationId xmlns:p14="http://schemas.microsoft.com/office/powerpoint/2010/main" val="1364836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8640" y="2245360"/>
            <a:ext cx="8229600" cy="6019800"/>
          </a:xfrm>
        </p:spPr>
        <p:txBody>
          <a:bodyPr>
            <a:normAutofit/>
          </a:bodyPr>
          <a:lstStyle/>
          <a:p>
            <a:pPr marL="0" indent="0">
              <a:buNone/>
            </a:pPr>
            <a:r>
              <a:rPr lang="lv-LV" dirty="0"/>
              <a:t>- Nr.308; </a:t>
            </a:r>
            <a:r>
              <a:rPr lang="lv-LV" b="1" dirty="0">
                <a:solidFill>
                  <a:srgbClr val="FF0000"/>
                </a:solidFill>
              </a:rPr>
              <a:t>Par valsts nodevu ieraksta izdarīšanai biedrību un nodibinājumu reģistrā. </a:t>
            </a:r>
            <a:r>
              <a:rPr lang="lv-LV" dirty="0"/>
              <a:t>Latvijas Vēstnesis Nr.61, 20.04.2004. Pieejams: </a:t>
            </a:r>
            <a:r>
              <a:rPr lang="lv-LV" b="1" dirty="0">
                <a:solidFill>
                  <a:srgbClr val="FF0000"/>
                </a:solidFill>
                <a:hlinkClick r:id="rId2"/>
              </a:rPr>
              <a:t>http://likumi.lv/ta/id/87233-noteikumi-par-valsts-nodevu-ieraksta-izdarisanai-biedribu-un-nodibinajumu-registra</a:t>
            </a:r>
            <a:r>
              <a:rPr lang="lv-LV" b="1" dirty="0">
                <a:solidFill>
                  <a:srgbClr val="FF0000"/>
                </a:solidFill>
              </a:rPr>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385688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Baskerville Old Face" panose="02020602080505020303" pitchFamily="18" charset="0"/>
              </a:rPr>
              <a:t>Sapulces sasaukšana biedru interesēs:</a:t>
            </a:r>
          </a:p>
        </p:txBody>
      </p:sp>
      <p:sp>
        <p:nvSpPr>
          <p:cNvPr id="3" name="Content Placeholder 2"/>
          <p:cNvSpPr>
            <a:spLocks noGrp="1"/>
          </p:cNvSpPr>
          <p:nvPr>
            <p:ph idx="1"/>
          </p:nvPr>
        </p:nvSpPr>
        <p:spPr/>
        <p:txBody>
          <a:bodyPr/>
          <a:lstStyle/>
          <a:p>
            <a:r>
              <a:rPr lang="lv-LV" dirty="0"/>
              <a:t>Ja to rakstveidā pieprasa </a:t>
            </a:r>
            <a:r>
              <a:rPr lang="lv-LV" u="sng" dirty="0"/>
              <a:t>ne mazāk kā viena desmitdaļa biedru</a:t>
            </a:r>
            <a:r>
              <a:rPr lang="lv-LV" dirty="0"/>
              <a:t> (ja statūtos nav noteikts mazāks biedru skaits);</a:t>
            </a:r>
          </a:p>
          <a:p>
            <a:r>
              <a:rPr lang="lv-LV" dirty="0"/>
              <a:t>Jānorāda sasaukšanas iemesls</a:t>
            </a:r>
          </a:p>
          <a:p>
            <a:r>
              <a:rPr lang="lv-LV" b="1" dirty="0">
                <a:solidFill>
                  <a:srgbClr val="FF0000"/>
                </a:solidFill>
              </a:rPr>
              <a:t>Valde</a:t>
            </a:r>
            <a:r>
              <a:rPr lang="lv-LV" dirty="0"/>
              <a:t> biedru sapulci sasauc nekavējoties</a:t>
            </a:r>
          </a:p>
          <a:p>
            <a:r>
              <a:rPr lang="lv-LV" dirty="0"/>
              <a:t>Likums nosaka, ko nekavējoties nozīmē, bet tiesas šo skaidro kā - «bez vainojamas vilcināšanās».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dirty="0"/>
          </a:p>
        </p:txBody>
      </p:sp>
    </p:spTree>
    <p:extLst>
      <p:ext uri="{BB962C8B-B14F-4D97-AF65-F5344CB8AC3E}">
        <p14:creationId xmlns:p14="http://schemas.microsoft.com/office/powerpoint/2010/main" val="157512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Ja valde nesasauc biedru sapulci:</a:t>
            </a:r>
          </a:p>
        </p:txBody>
      </p:sp>
      <p:sp>
        <p:nvSpPr>
          <p:cNvPr id="3" name="Content Placeholder 2"/>
          <p:cNvSpPr>
            <a:spLocks noGrp="1"/>
          </p:cNvSpPr>
          <p:nvPr>
            <p:ph idx="1"/>
          </p:nvPr>
        </p:nvSpPr>
        <p:spPr/>
        <p:txBody>
          <a:bodyPr/>
          <a:lstStyle/>
          <a:p>
            <a:r>
              <a:rPr lang="lv-LV" dirty="0"/>
              <a:t>Šī </a:t>
            </a:r>
            <a:r>
              <a:rPr lang="lv-LV" u="sng" dirty="0"/>
              <a:t>ne mazāk kā viena desmitdaļa biedru </a:t>
            </a:r>
            <a:r>
              <a:rPr lang="lv-LV" dirty="0"/>
              <a:t>var patstāvīgi sasaukt biedru sapulci, ievērojot sapulces sasaukšanas kārtību.</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dirty="0"/>
          </a:p>
        </p:txBody>
      </p:sp>
      <p:sp>
        <p:nvSpPr>
          <p:cNvPr id="5" name="Oval 4"/>
          <p:cNvSpPr/>
          <p:nvPr/>
        </p:nvSpPr>
        <p:spPr>
          <a:xfrm>
            <a:off x="2819400" y="4191000"/>
            <a:ext cx="6324600" cy="1828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b="1" dirty="0">
                <a:solidFill>
                  <a:srgbClr val="FF0000"/>
                </a:solidFill>
              </a:rPr>
              <a:t>Biedru sapulce ir augstākā institūcija biedrībā</a:t>
            </a:r>
          </a:p>
        </p:txBody>
      </p:sp>
    </p:spTree>
    <p:extLst>
      <p:ext uri="{BB962C8B-B14F-4D97-AF65-F5344CB8AC3E}">
        <p14:creationId xmlns:p14="http://schemas.microsoft.com/office/powerpoint/2010/main" val="134162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Baskerville Old Face" panose="02020602080505020303" pitchFamily="18" charset="0"/>
              </a:rPr>
              <a:t>Biedru sapulces kompetence </a:t>
            </a:r>
            <a:br>
              <a:rPr lang="lv-LV" b="1" dirty="0">
                <a:latin typeface="Baskerville Old Face" panose="02020602080505020303" pitchFamily="18" charset="0"/>
              </a:rPr>
            </a:br>
            <a:r>
              <a:rPr lang="lv-LV" b="1" dirty="0">
                <a:latin typeface="Baskerville Old Face" panose="02020602080505020303" pitchFamily="18" charset="0"/>
              </a:rPr>
              <a:t>[BNL 35.pants]</a:t>
            </a:r>
          </a:p>
        </p:txBody>
      </p:sp>
      <p:sp>
        <p:nvSpPr>
          <p:cNvPr id="3" name="Content Placeholder 2"/>
          <p:cNvSpPr>
            <a:spLocks noGrp="1"/>
          </p:cNvSpPr>
          <p:nvPr>
            <p:ph idx="1"/>
          </p:nvPr>
        </p:nvSpPr>
        <p:spPr>
          <a:xfrm>
            <a:off x="924560" y="1600201"/>
            <a:ext cx="10515600" cy="3886200"/>
          </a:xfrm>
        </p:spPr>
        <p:txBody>
          <a:bodyPr>
            <a:normAutofit/>
          </a:bodyPr>
          <a:lstStyle/>
          <a:p>
            <a:r>
              <a:rPr lang="lv-LV" dirty="0"/>
              <a:t>grozījumu izdarīšana statūtos,</a:t>
            </a:r>
          </a:p>
          <a:p>
            <a:r>
              <a:rPr lang="lv-LV" dirty="0"/>
              <a:t>valdes un revīzijas institūciju locekļu ievēlēšana un atsaukšana (jāskatās, vai statūtos šīs tiesības nav noteiktas citai pārvaldes institūcijai),</a:t>
            </a:r>
          </a:p>
          <a:p>
            <a:r>
              <a:rPr lang="lv-LV" dirty="0"/>
              <a:t>lēmumu pieņemšana par biedrības darbības izbeigšanu, turpināšanu vai reorganizāciju,</a:t>
            </a:r>
          </a:p>
          <a:p>
            <a:r>
              <a:rPr lang="lv-LV" dirty="0"/>
              <a:t>citi jautājumi, kuri saskaņā ar likumu vai statūtiem ir biedru sapulces kompetencē.</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dirty="0"/>
          </a:p>
        </p:txBody>
      </p:sp>
      <p:sp>
        <p:nvSpPr>
          <p:cNvPr id="5" name="Rounded Rectangle 4"/>
          <p:cNvSpPr/>
          <p:nvPr/>
        </p:nvSpPr>
        <p:spPr>
          <a:xfrm>
            <a:off x="2209800" y="5410200"/>
            <a:ext cx="8001000" cy="1295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200" b="1" dirty="0">
                <a:solidFill>
                  <a:srgbClr val="FFFF00"/>
                </a:solidFill>
              </a:rPr>
              <a:t>Biedru sapulcei ir tiesības pieņemt arī tādus lēmumus, kas ietilpst valdes u.c. statūtos paredzēto institūciju kompetencē, ja statūtos nav noteikts citādi</a:t>
            </a:r>
          </a:p>
        </p:txBody>
      </p:sp>
    </p:spTree>
    <p:extLst>
      <p:ext uri="{BB962C8B-B14F-4D97-AF65-F5344CB8AC3E}">
        <p14:creationId xmlns:p14="http://schemas.microsoft.com/office/powerpoint/2010/main" val="383191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Baskerville Old Face" panose="02020602080505020303" pitchFamily="18" charset="0"/>
              </a:rPr>
              <a:t>Balsošanas tiesības </a:t>
            </a:r>
            <a:br>
              <a:rPr lang="lv-LV" b="1" dirty="0">
                <a:latin typeface="Baskerville Old Face" panose="02020602080505020303" pitchFamily="18" charset="0"/>
              </a:rPr>
            </a:br>
            <a:r>
              <a:rPr lang="lv-LV" b="1" dirty="0">
                <a:latin typeface="Baskerville Old Face" panose="02020602080505020303" pitchFamily="18" charset="0"/>
              </a:rPr>
              <a:t>[BNL 34.pants otrā daļa]</a:t>
            </a:r>
          </a:p>
        </p:txBody>
      </p:sp>
      <p:sp>
        <p:nvSpPr>
          <p:cNvPr id="3" name="Content Placeholder 2"/>
          <p:cNvSpPr>
            <a:spLocks noGrp="1"/>
          </p:cNvSpPr>
          <p:nvPr>
            <p:ph idx="1"/>
          </p:nvPr>
        </p:nvSpPr>
        <p:spPr>
          <a:xfrm>
            <a:off x="939800" y="2087881"/>
            <a:ext cx="10896600" cy="4525963"/>
          </a:xfrm>
        </p:spPr>
        <p:txBody>
          <a:bodyPr>
            <a:normAutofit/>
          </a:bodyPr>
          <a:lstStyle/>
          <a:p>
            <a:r>
              <a:rPr lang="lv-LV" altLang="ko-KR" dirty="0">
                <a:solidFill>
                  <a:srgbClr val="000000"/>
                </a:solidFill>
                <a:latin typeface="Calibri" charset="0"/>
              </a:rPr>
              <a:t>Visiem biedriem ir </a:t>
            </a:r>
            <a:r>
              <a:rPr lang="lv-LV" altLang="ko-KR" u="sng" dirty="0">
                <a:solidFill>
                  <a:srgbClr val="000000"/>
                </a:solidFill>
                <a:latin typeface="Calibri" charset="0"/>
              </a:rPr>
              <a:t>tiesības piedalīties </a:t>
            </a:r>
            <a:r>
              <a:rPr lang="lv-LV" altLang="ko-KR" dirty="0">
                <a:solidFill>
                  <a:srgbClr val="000000"/>
                </a:solidFill>
                <a:latin typeface="Calibri" charset="0"/>
              </a:rPr>
              <a:t>biedru sapulcē (ja likumā nav noteikts citādi);</a:t>
            </a:r>
          </a:p>
          <a:p>
            <a:r>
              <a:rPr lang="lv-LV" altLang="ko-KR" dirty="0">
                <a:solidFill>
                  <a:srgbClr val="000000"/>
                </a:solidFill>
                <a:latin typeface="Calibri" charset="0"/>
              </a:rPr>
              <a:t>Biedrs var piedalīties sapulcē ar pārstāvja starpniecību, ja biedrības statūti nenosaka citādi;</a:t>
            </a:r>
          </a:p>
          <a:p>
            <a:r>
              <a:rPr lang="lv-LV" altLang="ko-KR" dirty="0">
                <a:solidFill>
                  <a:srgbClr val="000000"/>
                </a:solidFill>
                <a:latin typeface="Calibri" charset="0"/>
              </a:rPr>
              <a:t>Pilnvara piedalīties un balsot sapulcē pārstāvim jānoformē rakstveidā;</a:t>
            </a:r>
          </a:p>
          <a:p>
            <a:r>
              <a:rPr lang="lv-LV" altLang="ko-KR" dirty="0">
                <a:solidFill>
                  <a:srgbClr val="000000"/>
                </a:solidFill>
                <a:latin typeface="Calibri" charset="0"/>
              </a:rPr>
              <a:t>Jāņem vērā </a:t>
            </a:r>
            <a:r>
              <a:rPr lang="lv-LV" altLang="ko-KR" u="sng" dirty="0">
                <a:solidFill>
                  <a:srgbClr val="000000"/>
                </a:solidFill>
                <a:latin typeface="Calibri" charset="0"/>
              </a:rPr>
              <a:t>balsstiesību ierobežojumi </a:t>
            </a:r>
            <a:r>
              <a:rPr lang="lv-LV" altLang="ko-KR" dirty="0">
                <a:solidFill>
                  <a:srgbClr val="000000"/>
                </a:solidFill>
                <a:latin typeface="Calibri" charset="0"/>
              </a:rPr>
              <a:t>– saskaņā ar LIKUMU un tikai!!!</a:t>
            </a:r>
          </a:p>
          <a:p>
            <a:r>
              <a:rPr lang="lv-LV" altLang="ko-KR" dirty="0">
                <a:solidFill>
                  <a:srgbClr val="000000"/>
                </a:solidFill>
                <a:latin typeface="Calibri" charset="0"/>
              </a:rPr>
              <a:t>Katram biedram sapulcē ir VIENA balss: gan fiziskai, gan juridiskai personai.</a:t>
            </a:r>
            <a:endParaRPr lang="ko-KR" altLang="en-US" dirty="0">
              <a:latin typeface="Calibri"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dirty="0"/>
          </a:p>
        </p:txBody>
      </p:sp>
    </p:spTree>
    <p:extLst>
      <p:ext uri="{BB962C8B-B14F-4D97-AF65-F5344CB8AC3E}">
        <p14:creationId xmlns:p14="http://schemas.microsoft.com/office/powerpoint/2010/main" val="262732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A851-3378-44F2-AC56-E1979A58E0BD}"/>
              </a:ext>
            </a:extLst>
          </p:cNvPr>
          <p:cNvSpPr>
            <a:spLocks noGrp="1"/>
          </p:cNvSpPr>
          <p:nvPr>
            <p:ph type="title"/>
          </p:nvPr>
        </p:nvSpPr>
        <p:spPr/>
        <p:txBody>
          <a:bodyPr/>
          <a:lstStyle/>
          <a:p>
            <a:pPr algn="ctr"/>
            <a:r>
              <a:rPr lang="lv-LV" b="1" dirty="0">
                <a:latin typeface="Times New Roman" panose="02020603050405020304" pitchFamily="18" charset="0"/>
                <a:cs typeface="Times New Roman" panose="02020603050405020304" pitchFamily="18" charset="0"/>
              </a:rPr>
              <a:t>Aktualitātes COVID-19 laikā</a:t>
            </a:r>
            <a:endParaRPr lang="en-GB"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2E3F05B-CA97-4573-BD30-07274044E25C}"/>
              </a:ext>
            </a:extLst>
          </p:cNvPr>
          <p:cNvSpPr>
            <a:spLocks noGrp="1"/>
          </p:cNvSpPr>
          <p:nvPr>
            <p:ph idx="1"/>
          </p:nvPr>
        </p:nvSpPr>
        <p:spPr/>
        <p:txBody>
          <a:bodyPr/>
          <a:lstStyle/>
          <a:p>
            <a:r>
              <a:rPr lang="lv-LV" dirty="0"/>
              <a:t>Vispirms normatīvie akti, kas noderīgi BN:</a:t>
            </a:r>
          </a:p>
          <a:p>
            <a:r>
              <a:rPr lang="lv-LV" dirty="0"/>
              <a:t>Ministru kabineta rīkojums </a:t>
            </a:r>
            <a:r>
              <a:rPr lang="en-GB" b="1" i="1" dirty="0">
                <a:solidFill>
                  <a:srgbClr val="414142"/>
                </a:solidFill>
                <a:effectLst/>
                <a:latin typeface="Arial" panose="020B0604020202020204" pitchFamily="34" charset="0"/>
              </a:rPr>
              <a:t>Par </a:t>
            </a:r>
            <a:r>
              <a:rPr lang="en-GB" b="1" i="1" dirty="0" err="1">
                <a:solidFill>
                  <a:srgbClr val="414142"/>
                </a:solidFill>
                <a:effectLst/>
                <a:latin typeface="Arial" panose="020B0604020202020204" pitchFamily="34" charset="0"/>
              </a:rPr>
              <a:t>ārkārtējās</a:t>
            </a:r>
            <a:r>
              <a:rPr lang="en-GB" b="1" i="1" dirty="0">
                <a:solidFill>
                  <a:srgbClr val="414142"/>
                </a:solidFill>
                <a:effectLst/>
                <a:latin typeface="Arial" panose="020B0604020202020204" pitchFamily="34" charset="0"/>
              </a:rPr>
              <a:t> </a:t>
            </a:r>
            <a:r>
              <a:rPr lang="en-GB" b="1" i="1" dirty="0" err="1">
                <a:solidFill>
                  <a:srgbClr val="414142"/>
                </a:solidFill>
                <a:effectLst/>
                <a:latin typeface="Arial" panose="020B0604020202020204" pitchFamily="34" charset="0"/>
              </a:rPr>
              <a:t>situācijas</a:t>
            </a:r>
            <a:r>
              <a:rPr lang="en-GB" b="1" i="1" dirty="0">
                <a:solidFill>
                  <a:srgbClr val="414142"/>
                </a:solidFill>
                <a:effectLst/>
                <a:latin typeface="Arial" panose="020B0604020202020204" pitchFamily="34" charset="0"/>
              </a:rPr>
              <a:t> </a:t>
            </a:r>
            <a:r>
              <a:rPr lang="en-GB" b="1" i="1" dirty="0" err="1">
                <a:solidFill>
                  <a:srgbClr val="414142"/>
                </a:solidFill>
                <a:effectLst/>
                <a:latin typeface="Arial" panose="020B0604020202020204" pitchFamily="34" charset="0"/>
              </a:rPr>
              <a:t>izsludināšanu</a:t>
            </a:r>
            <a:r>
              <a:rPr lang="lv-LV" b="1" i="1" dirty="0">
                <a:solidFill>
                  <a:srgbClr val="414142"/>
                </a:solidFill>
                <a:effectLst/>
                <a:latin typeface="Arial" panose="020B0604020202020204" pitchFamily="34" charset="0"/>
              </a:rPr>
              <a:t> </a:t>
            </a:r>
            <a:r>
              <a:rPr lang="lv-LV" dirty="0">
                <a:solidFill>
                  <a:srgbClr val="414142"/>
                </a:solidFill>
                <a:effectLst/>
                <a:latin typeface="Arial" panose="020B0604020202020204" pitchFamily="34" charset="0"/>
                <a:hlinkClick r:id="rId2"/>
              </a:rPr>
              <a:t>https://likumi.lv/ta/id/326729-par-arkartejas-situacijas-izsludinasanu</a:t>
            </a:r>
            <a:r>
              <a:rPr lang="lv-LV" dirty="0">
                <a:solidFill>
                  <a:srgbClr val="414142"/>
                </a:solidFill>
                <a:effectLst/>
                <a:latin typeface="Arial" panose="020B0604020202020204" pitchFamily="34" charset="0"/>
              </a:rPr>
              <a:t> </a:t>
            </a:r>
          </a:p>
          <a:p>
            <a:r>
              <a:rPr lang="en-GB" b="1" i="1" dirty="0">
                <a:solidFill>
                  <a:srgbClr val="414142"/>
                </a:solidFill>
                <a:effectLst/>
                <a:latin typeface="Arial" panose="020B0604020202020204" pitchFamily="34" charset="0"/>
              </a:rPr>
              <a:t>Covid-19 </a:t>
            </a:r>
            <a:r>
              <a:rPr lang="en-GB" b="1" i="1" dirty="0" err="1">
                <a:solidFill>
                  <a:srgbClr val="414142"/>
                </a:solidFill>
                <a:effectLst/>
                <a:latin typeface="Arial" panose="020B0604020202020204" pitchFamily="34" charset="0"/>
              </a:rPr>
              <a:t>infekcijas</a:t>
            </a:r>
            <a:r>
              <a:rPr lang="en-GB" b="1" i="1" dirty="0">
                <a:solidFill>
                  <a:srgbClr val="414142"/>
                </a:solidFill>
                <a:effectLst/>
                <a:latin typeface="Arial" panose="020B0604020202020204" pitchFamily="34" charset="0"/>
              </a:rPr>
              <a:t> </a:t>
            </a:r>
            <a:r>
              <a:rPr lang="en-GB" b="1" i="1" dirty="0" err="1">
                <a:solidFill>
                  <a:srgbClr val="414142"/>
                </a:solidFill>
                <a:effectLst/>
                <a:latin typeface="Arial" panose="020B0604020202020204" pitchFamily="34" charset="0"/>
              </a:rPr>
              <a:t>izplatības</a:t>
            </a:r>
            <a:r>
              <a:rPr lang="en-GB" b="1" i="1" dirty="0">
                <a:solidFill>
                  <a:srgbClr val="414142"/>
                </a:solidFill>
                <a:effectLst/>
                <a:latin typeface="Arial" panose="020B0604020202020204" pitchFamily="34" charset="0"/>
              </a:rPr>
              <a:t> </a:t>
            </a:r>
            <a:r>
              <a:rPr lang="en-GB" b="1" i="1" dirty="0" err="1">
                <a:solidFill>
                  <a:srgbClr val="414142"/>
                </a:solidFill>
                <a:effectLst/>
                <a:latin typeface="Arial" panose="020B0604020202020204" pitchFamily="34" charset="0"/>
              </a:rPr>
              <a:t>seku</a:t>
            </a:r>
            <a:r>
              <a:rPr lang="en-GB" b="1" i="1" dirty="0">
                <a:solidFill>
                  <a:srgbClr val="414142"/>
                </a:solidFill>
                <a:effectLst/>
                <a:latin typeface="Arial" panose="020B0604020202020204" pitchFamily="34" charset="0"/>
              </a:rPr>
              <a:t> </a:t>
            </a:r>
            <a:r>
              <a:rPr lang="en-GB" b="1" i="1" dirty="0" err="1">
                <a:solidFill>
                  <a:srgbClr val="414142"/>
                </a:solidFill>
                <a:effectLst/>
                <a:latin typeface="Arial" panose="020B0604020202020204" pitchFamily="34" charset="0"/>
              </a:rPr>
              <a:t>pārvarēšanas</a:t>
            </a:r>
            <a:r>
              <a:rPr lang="en-GB" b="1" i="1" dirty="0">
                <a:solidFill>
                  <a:srgbClr val="414142"/>
                </a:solidFill>
                <a:effectLst/>
                <a:latin typeface="Arial" panose="020B0604020202020204" pitchFamily="34" charset="0"/>
              </a:rPr>
              <a:t> </a:t>
            </a:r>
            <a:r>
              <a:rPr lang="en-GB" b="1" i="1" dirty="0" err="1">
                <a:solidFill>
                  <a:srgbClr val="414142"/>
                </a:solidFill>
                <a:effectLst/>
                <a:latin typeface="Arial" panose="020B0604020202020204" pitchFamily="34" charset="0"/>
              </a:rPr>
              <a:t>likums</a:t>
            </a:r>
            <a:r>
              <a:rPr lang="lv-LV" b="1" i="1" dirty="0">
                <a:solidFill>
                  <a:srgbClr val="414142"/>
                </a:solidFill>
                <a:effectLst/>
                <a:latin typeface="Arial" panose="020B0604020202020204" pitchFamily="34" charset="0"/>
              </a:rPr>
              <a:t> </a:t>
            </a:r>
            <a:r>
              <a:rPr lang="lv-LV" dirty="0">
                <a:solidFill>
                  <a:srgbClr val="414142"/>
                </a:solidFill>
                <a:effectLst/>
                <a:latin typeface="Arial" panose="020B0604020202020204" pitchFamily="34" charset="0"/>
                <a:hlinkClick r:id="rId3"/>
              </a:rPr>
              <a:t>https://likumi.lv/ta/id/315287-covid-19-infekcijas-izplatibas-seku-parvaresanas-likums</a:t>
            </a:r>
            <a:r>
              <a:rPr lang="lv-LV" dirty="0">
                <a:solidFill>
                  <a:srgbClr val="414142"/>
                </a:solidFill>
                <a:effectLst/>
                <a:latin typeface="Arial" panose="020B0604020202020204" pitchFamily="34" charset="0"/>
              </a:rPr>
              <a:t> </a:t>
            </a:r>
            <a:endParaRPr lang="en-GB" dirty="0"/>
          </a:p>
        </p:txBody>
      </p:sp>
    </p:spTree>
    <p:extLst>
      <p:ext uri="{BB962C8B-B14F-4D97-AF65-F5344CB8AC3E}">
        <p14:creationId xmlns:p14="http://schemas.microsoft.com/office/powerpoint/2010/main" val="34553277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3B28F-7F48-42CA-9666-13A17B1EC833}"/>
              </a:ext>
            </a:extLst>
          </p:cNvPr>
          <p:cNvSpPr>
            <a:spLocks noGrp="1"/>
          </p:cNvSpPr>
          <p:nvPr>
            <p:ph type="title"/>
          </p:nvPr>
        </p:nvSpPr>
        <p:spPr>
          <a:xfrm>
            <a:off x="838200" y="365125"/>
            <a:ext cx="10515600" cy="854075"/>
          </a:xfrm>
        </p:spPr>
        <p:txBody>
          <a:bodyPr/>
          <a:lstStyle/>
          <a:p>
            <a:pPr algn="ctr"/>
            <a:r>
              <a:rPr lang="lv-LV" b="1" dirty="0">
                <a:latin typeface="Times New Roman" panose="02020603050405020304" pitchFamily="18" charset="0"/>
                <a:cs typeface="Times New Roman" panose="02020603050405020304" pitchFamily="18" charset="0"/>
              </a:rPr>
              <a:t>Īsumā:</a:t>
            </a:r>
            <a:endParaRPr lang="en-GB"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D39753-A09A-48AE-891B-2B143306235F}"/>
              </a:ext>
            </a:extLst>
          </p:cNvPr>
          <p:cNvSpPr>
            <a:spLocks noGrp="1"/>
          </p:cNvSpPr>
          <p:nvPr>
            <p:ph idx="1"/>
          </p:nvPr>
        </p:nvSpPr>
        <p:spPr>
          <a:xfrm>
            <a:off x="838200" y="1219201"/>
            <a:ext cx="11059160" cy="5466080"/>
          </a:xfrm>
        </p:spPr>
        <p:txBody>
          <a:bodyPr>
            <a:normAutofit fontScale="55000" lnSpcReduction="20000"/>
          </a:bodyPr>
          <a:lstStyle/>
          <a:p>
            <a:r>
              <a:rPr lang="lv-LV" b="0" i="0" dirty="0">
                <a:solidFill>
                  <a:srgbClr val="414142"/>
                </a:solidFill>
                <a:effectLst/>
                <a:latin typeface="Arial" panose="020B0604020202020204" pitchFamily="34" charset="0"/>
              </a:rPr>
              <a:t>MK rīkojums Nr. 720:</a:t>
            </a:r>
          </a:p>
          <a:p>
            <a:pPr marL="0" indent="0">
              <a:buNone/>
            </a:pPr>
            <a:r>
              <a:rPr lang="en-GB" b="0" i="0" dirty="0">
                <a:solidFill>
                  <a:srgbClr val="414142"/>
                </a:solidFill>
                <a:effectLst/>
                <a:latin typeface="Arial" panose="020B0604020202020204" pitchFamily="34" charset="0"/>
              </a:rPr>
              <a:t>1. </a:t>
            </a:r>
            <a:r>
              <a:rPr lang="en-GB" b="0" i="0" dirty="0" err="1">
                <a:solidFill>
                  <a:srgbClr val="414142"/>
                </a:solidFill>
                <a:effectLst/>
                <a:latin typeface="Arial" panose="020B0604020202020204" pitchFamily="34" charset="0"/>
              </a:rPr>
              <a:t>Izsludināt</a:t>
            </a:r>
            <a:r>
              <a:rPr lang="en-GB" b="0" i="0" dirty="0">
                <a:solidFill>
                  <a:srgbClr val="414142"/>
                </a:solidFill>
                <a:effectLst/>
                <a:latin typeface="Arial" panose="020B0604020202020204" pitchFamily="34" charset="0"/>
              </a:rPr>
              <a:t> </a:t>
            </a:r>
            <a:r>
              <a:rPr lang="en-GB" b="0" i="0" dirty="0" err="1">
                <a:solidFill>
                  <a:srgbClr val="414142"/>
                </a:solidFill>
                <a:effectLst/>
                <a:latin typeface="Arial" panose="020B0604020202020204" pitchFamily="34" charset="0"/>
              </a:rPr>
              <a:t>visā</a:t>
            </a:r>
            <a:r>
              <a:rPr lang="en-GB" b="0" i="0" dirty="0">
                <a:solidFill>
                  <a:srgbClr val="414142"/>
                </a:solidFill>
                <a:effectLst/>
                <a:latin typeface="Arial" panose="020B0604020202020204" pitchFamily="34" charset="0"/>
              </a:rPr>
              <a:t> </a:t>
            </a:r>
            <a:r>
              <a:rPr lang="en-GB" b="0" i="0" dirty="0" err="1">
                <a:solidFill>
                  <a:srgbClr val="414142"/>
                </a:solidFill>
                <a:effectLst/>
                <a:latin typeface="Arial" panose="020B0604020202020204" pitchFamily="34" charset="0"/>
              </a:rPr>
              <a:t>valsts</a:t>
            </a:r>
            <a:r>
              <a:rPr lang="en-GB" b="0" i="0" dirty="0">
                <a:solidFill>
                  <a:srgbClr val="414142"/>
                </a:solidFill>
                <a:effectLst/>
                <a:latin typeface="Arial" panose="020B0604020202020204" pitchFamily="34" charset="0"/>
              </a:rPr>
              <a:t> </a:t>
            </a:r>
            <a:r>
              <a:rPr lang="en-GB" b="0" i="0" dirty="0" err="1">
                <a:solidFill>
                  <a:srgbClr val="414142"/>
                </a:solidFill>
                <a:effectLst/>
                <a:latin typeface="Arial" panose="020B0604020202020204" pitchFamily="34" charset="0"/>
              </a:rPr>
              <a:t>teritorijā</a:t>
            </a:r>
            <a:r>
              <a:rPr lang="en-GB" b="0" i="0" dirty="0">
                <a:solidFill>
                  <a:srgbClr val="414142"/>
                </a:solidFill>
                <a:effectLst/>
                <a:latin typeface="Arial" panose="020B0604020202020204" pitchFamily="34" charset="0"/>
              </a:rPr>
              <a:t> </a:t>
            </a:r>
            <a:r>
              <a:rPr lang="en-GB" b="0" i="0" dirty="0" err="1">
                <a:solidFill>
                  <a:srgbClr val="414142"/>
                </a:solidFill>
                <a:effectLst/>
                <a:latin typeface="Arial" panose="020B0604020202020204" pitchFamily="34" charset="0"/>
              </a:rPr>
              <a:t>ārkārtējo</a:t>
            </a:r>
            <a:r>
              <a:rPr lang="en-GB" b="0" i="0" dirty="0">
                <a:solidFill>
                  <a:srgbClr val="414142"/>
                </a:solidFill>
                <a:effectLst/>
                <a:latin typeface="Arial" panose="020B0604020202020204" pitchFamily="34" charset="0"/>
              </a:rPr>
              <a:t> </a:t>
            </a:r>
            <a:r>
              <a:rPr lang="en-GB" b="0" i="0" dirty="0" err="1">
                <a:solidFill>
                  <a:srgbClr val="414142"/>
                </a:solidFill>
                <a:effectLst/>
                <a:latin typeface="Arial" panose="020B0604020202020204" pitchFamily="34" charset="0"/>
              </a:rPr>
              <a:t>situāciju</a:t>
            </a:r>
            <a:r>
              <a:rPr lang="en-GB" b="0" i="0" dirty="0">
                <a:solidFill>
                  <a:srgbClr val="414142"/>
                </a:solidFill>
                <a:effectLst/>
                <a:latin typeface="Arial" panose="020B0604020202020204" pitchFamily="34" charset="0"/>
              </a:rPr>
              <a:t> no 202</a:t>
            </a:r>
            <a:r>
              <a:rPr lang="lv-LV" b="0" i="0" dirty="0">
                <a:solidFill>
                  <a:srgbClr val="414142"/>
                </a:solidFill>
                <a:effectLst/>
                <a:latin typeface="Arial" panose="020B0604020202020204" pitchFamily="34" charset="0"/>
              </a:rPr>
              <a:t>1</a:t>
            </a:r>
            <a:r>
              <a:rPr lang="en-GB" b="0" i="0" dirty="0">
                <a:solidFill>
                  <a:srgbClr val="414142"/>
                </a:solidFill>
                <a:effectLst/>
                <a:latin typeface="Arial" panose="020B0604020202020204" pitchFamily="34" charset="0"/>
              </a:rPr>
              <a:t>. </a:t>
            </a:r>
            <a:r>
              <a:rPr lang="en-GB" b="0" i="0" dirty="0" err="1">
                <a:solidFill>
                  <a:srgbClr val="414142"/>
                </a:solidFill>
                <a:effectLst/>
                <a:latin typeface="Arial" panose="020B0604020202020204" pitchFamily="34" charset="0"/>
              </a:rPr>
              <a:t>gada</a:t>
            </a:r>
            <a:r>
              <a:rPr lang="en-GB" b="0" i="0" dirty="0">
                <a:solidFill>
                  <a:srgbClr val="414142"/>
                </a:solidFill>
                <a:effectLst/>
                <a:latin typeface="Arial" panose="020B0604020202020204" pitchFamily="34" charset="0"/>
              </a:rPr>
              <a:t> </a:t>
            </a:r>
            <a:r>
              <a:rPr lang="lv-LV" b="0" i="0" dirty="0">
                <a:solidFill>
                  <a:srgbClr val="414142"/>
                </a:solidFill>
                <a:effectLst/>
                <a:latin typeface="Arial" panose="020B0604020202020204" pitchFamily="34" charset="0"/>
              </a:rPr>
              <a:t>11</a:t>
            </a:r>
            <a:r>
              <a:rPr lang="en-GB" b="0" i="0" dirty="0">
                <a:solidFill>
                  <a:srgbClr val="414142"/>
                </a:solidFill>
                <a:effectLst/>
                <a:latin typeface="Arial" panose="020B0604020202020204" pitchFamily="34" charset="0"/>
              </a:rPr>
              <a:t>. </a:t>
            </a:r>
            <a:r>
              <a:rPr lang="lv-LV" b="0" i="0" dirty="0">
                <a:solidFill>
                  <a:srgbClr val="414142"/>
                </a:solidFill>
                <a:effectLst/>
                <a:latin typeface="Arial" panose="020B0604020202020204" pitchFamily="34" charset="0"/>
              </a:rPr>
              <a:t>oktobra</a:t>
            </a:r>
            <a:r>
              <a:rPr lang="en-GB" b="0" i="0" dirty="0">
                <a:solidFill>
                  <a:srgbClr val="414142"/>
                </a:solidFill>
                <a:effectLst/>
                <a:latin typeface="Arial" panose="020B0604020202020204" pitchFamily="34" charset="0"/>
              </a:rPr>
              <a:t> </a:t>
            </a:r>
            <a:r>
              <a:rPr lang="en-GB" b="0" i="0" dirty="0" err="1">
                <a:solidFill>
                  <a:srgbClr val="414142"/>
                </a:solidFill>
                <a:effectLst/>
                <a:latin typeface="Arial" panose="020B0604020202020204" pitchFamily="34" charset="0"/>
              </a:rPr>
              <a:t>līdz</a:t>
            </a:r>
            <a:r>
              <a:rPr lang="en-GB" b="0" i="0" dirty="0">
                <a:solidFill>
                  <a:srgbClr val="414142"/>
                </a:solidFill>
                <a:effectLst/>
                <a:latin typeface="Arial" panose="020B0604020202020204" pitchFamily="34" charset="0"/>
              </a:rPr>
              <a:t> 202</a:t>
            </a:r>
            <a:r>
              <a:rPr lang="lv-LV" b="0" i="0" dirty="0">
                <a:solidFill>
                  <a:srgbClr val="414142"/>
                </a:solidFill>
                <a:effectLst/>
                <a:latin typeface="Arial" panose="020B0604020202020204" pitchFamily="34" charset="0"/>
              </a:rPr>
              <a:t>2</a:t>
            </a:r>
            <a:r>
              <a:rPr lang="en-GB" b="0" i="0" dirty="0">
                <a:solidFill>
                  <a:srgbClr val="414142"/>
                </a:solidFill>
                <a:effectLst/>
                <a:latin typeface="Arial" panose="020B0604020202020204" pitchFamily="34" charset="0"/>
              </a:rPr>
              <a:t>. </a:t>
            </a:r>
            <a:r>
              <a:rPr lang="en-GB" b="0" i="0" dirty="0" err="1">
                <a:solidFill>
                  <a:srgbClr val="414142"/>
                </a:solidFill>
                <a:effectLst/>
                <a:latin typeface="Arial" panose="020B0604020202020204" pitchFamily="34" charset="0"/>
              </a:rPr>
              <a:t>gada</a:t>
            </a:r>
            <a:r>
              <a:rPr lang="en-GB" b="0" i="0" dirty="0">
                <a:solidFill>
                  <a:srgbClr val="414142"/>
                </a:solidFill>
                <a:effectLst/>
                <a:latin typeface="Arial" panose="020B0604020202020204" pitchFamily="34" charset="0"/>
              </a:rPr>
              <a:t> </a:t>
            </a:r>
            <a:r>
              <a:rPr lang="lv-LV" dirty="0">
                <a:solidFill>
                  <a:srgbClr val="414142"/>
                </a:solidFill>
                <a:latin typeface="Arial" panose="020B0604020202020204" pitchFamily="34" charset="0"/>
              </a:rPr>
              <a:t>28</a:t>
            </a:r>
            <a:r>
              <a:rPr lang="en-GB" b="0" i="0" dirty="0">
                <a:solidFill>
                  <a:srgbClr val="414142"/>
                </a:solidFill>
                <a:effectLst/>
                <a:latin typeface="Arial" panose="020B0604020202020204" pitchFamily="34" charset="0"/>
              </a:rPr>
              <a:t>. </a:t>
            </a:r>
            <a:r>
              <a:rPr lang="lv-LV" b="0" i="0" dirty="0" err="1">
                <a:solidFill>
                  <a:srgbClr val="414142"/>
                </a:solidFill>
                <a:effectLst/>
                <a:latin typeface="Arial" panose="020B0604020202020204" pitchFamily="34" charset="0"/>
              </a:rPr>
              <a:t>februār</a:t>
            </a:r>
            <a:r>
              <a:rPr lang="en-GB" b="0" i="0" dirty="0" err="1">
                <a:solidFill>
                  <a:srgbClr val="414142"/>
                </a:solidFill>
                <a:effectLst/>
                <a:latin typeface="Arial" panose="020B0604020202020204" pitchFamily="34" charset="0"/>
              </a:rPr>
              <a:t>im</a:t>
            </a:r>
            <a:r>
              <a:rPr lang="en-GB" b="0" i="0" dirty="0">
                <a:solidFill>
                  <a:srgbClr val="414142"/>
                </a:solidFill>
                <a:effectLst/>
                <a:latin typeface="Arial" panose="020B0604020202020204" pitchFamily="34" charset="0"/>
              </a:rPr>
              <a:t>.</a:t>
            </a:r>
            <a:endParaRPr lang="lv-LV" b="0" i="0" dirty="0">
              <a:solidFill>
                <a:srgbClr val="414142"/>
              </a:solidFill>
              <a:effectLst/>
              <a:latin typeface="Arial" panose="020B0604020202020204" pitchFamily="34" charset="0"/>
            </a:endParaRPr>
          </a:p>
          <a:p>
            <a:pPr marL="0" indent="0" algn="just">
              <a:buNone/>
            </a:pPr>
            <a:r>
              <a:rPr lang="lv-LV" b="0" i="0" dirty="0">
                <a:solidFill>
                  <a:srgbClr val="414142"/>
                </a:solidFill>
                <a:effectLst/>
                <a:latin typeface="Arial" panose="020B0604020202020204" pitchFamily="34" charset="0"/>
              </a:rPr>
              <a:t>5. Ārkārtējās situācijas laikā:</a:t>
            </a:r>
          </a:p>
          <a:p>
            <a:pPr algn="just"/>
            <a:r>
              <a:rPr lang="lv-LV" b="0" i="0" dirty="0">
                <a:solidFill>
                  <a:srgbClr val="414142"/>
                </a:solidFill>
                <a:effectLst/>
                <a:latin typeface="Arial" panose="020B0604020202020204" pitchFamily="34" charset="0"/>
              </a:rPr>
              <a:t>5.10. saņemt un sniegt saimnieciskos pakalpojumus (tai skaitā kultūras pakalpojumus vai atrakcijas </a:t>
            </a:r>
            <a:r>
              <a:rPr lang="lv-LV" sz="2700" dirty="0" err="1">
                <a:solidFill>
                  <a:srgbClr val="414142"/>
                </a:solidFill>
                <a:latin typeface="Arial" panose="020B0604020202020204" pitchFamily="34" charset="0"/>
              </a:rPr>
              <a:t>ārtelpās</a:t>
            </a:r>
            <a:r>
              <a:rPr lang="lv-LV" sz="2700" dirty="0">
                <a:solidFill>
                  <a:srgbClr val="414142"/>
                </a:solidFill>
                <a:latin typeface="Arial" panose="020B0604020202020204" pitchFamily="34" charset="0"/>
              </a:rPr>
              <a:t>), organizēt un apmeklēt pasākumus, kā arī apmeklēt sporta sacensības var tikai epidemioloģiski drošā vidē, ja tiek nodrošināts, ka: </a:t>
            </a:r>
          </a:p>
          <a:p>
            <a:pPr marL="0" indent="0" algn="just">
              <a:buNone/>
            </a:pPr>
            <a:r>
              <a:rPr lang="lv-LV" sz="2700" dirty="0">
                <a:solidFill>
                  <a:srgbClr val="414142"/>
                </a:solidFill>
                <a:latin typeface="Arial" panose="020B0604020202020204" pitchFamily="34" charset="0"/>
              </a:rPr>
              <a:t>	5.10.1. tiek veikta vakcinācijas vai pārslimošanas sertifikātu verifikācija; </a:t>
            </a:r>
          </a:p>
          <a:p>
            <a:pPr marL="0" indent="0" algn="just">
              <a:buNone/>
            </a:pPr>
            <a:r>
              <a:rPr lang="lv-LV" b="0" i="0" dirty="0">
                <a:solidFill>
                  <a:srgbClr val="414142"/>
                </a:solidFill>
                <a:effectLst/>
                <a:latin typeface="Arial" panose="020B0604020202020204" pitchFamily="34" charset="0"/>
              </a:rPr>
              <a:t>	5.10.2. netiek pieļauta tādu personu klātbūtne, kuras neatbilst prasībām, lai uzturētos epidemioloģiski drošā vidē, izņemot bērnus līdz 18 gadu vecumam;</a:t>
            </a:r>
          </a:p>
          <a:p>
            <a:pPr marL="0" indent="0" algn="just">
              <a:buNone/>
            </a:pPr>
            <a:r>
              <a:rPr lang="lv-LV" b="0" i="0" dirty="0">
                <a:solidFill>
                  <a:srgbClr val="414142"/>
                </a:solidFill>
                <a:effectLst/>
                <a:latin typeface="Arial" panose="020B0604020202020204" pitchFamily="34" charset="0"/>
              </a:rPr>
              <a:t>	5.10.3. tiek nodrošināta šajā rīkojumā noteikto vispārējo un specifisko epidemioloģiskās drošības noteikumu ievērošana; </a:t>
            </a:r>
          </a:p>
          <a:p>
            <a:pPr marL="0" indent="0" algn="just">
              <a:buNone/>
            </a:pPr>
            <a:r>
              <a:rPr lang="lv-LV" b="0" i="0" dirty="0">
                <a:solidFill>
                  <a:srgbClr val="414142"/>
                </a:solidFill>
                <a:effectLst/>
                <a:latin typeface="Arial" panose="020B0604020202020204" pitchFamily="34" charset="0"/>
              </a:rPr>
              <a:t>	5.10.4. tiek lietotas sejas maskas. Sejas masku var nelietot fizisko aktivitāšu un sporta treniņu laikā, kā arī sportisti fizisko aktivitāšu laikā sporta sacensībās; </a:t>
            </a:r>
          </a:p>
          <a:p>
            <a:pPr algn="just"/>
            <a:endParaRPr lang="lv-LV" b="0" i="0" dirty="0">
              <a:solidFill>
                <a:srgbClr val="414142"/>
              </a:solidFill>
              <a:effectLst/>
              <a:latin typeface="Arial" panose="020B0604020202020204" pitchFamily="34" charset="0"/>
            </a:endParaRPr>
          </a:p>
          <a:p>
            <a:pPr algn="just"/>
            <a:r>
              <a:rPr lang="lv-LV" b="0" i="0" dirty="0">
                <a:solidFill>
                  <a:srgbClr val="414142"/>
                </a:solidFill>
                <a:effectLst/>
                <a:latin typeface="Arial" panose="020B0604020202020204" pitchFamily="34" charset="0"/>
              </a:rPr>
              <a:t>5.12.</a:t>
            </a:r>
            <a:r>
              <a:rPr lang="lv-LV" b="0" i="0" baseline="30000" dirty="0">
                <a:solidFill>
                  <a:srgbClr val="414142"/>
                </a:solidFill>
                <a:effectLst/>
                <a:latin typeface="Arial" panose="020B0604020202020204" pitchFamily="34" charset="0"/>
              </a:rPr>
              <a:t>1</a:t>
            </a:r>
            <a:r>
              <a:rPr lang="lv-LV" b="0" i="0" dirty="0">
                <a:solidFill>
                  <a:srgbClr val="414142"/>
                </a:solidFill>
                <a:effectLst/>
                <a:latin typeface="Arial" panose="020B0604020202020204" pitchFamily="34" charset="0"/>
              </a:rPr>
              <a:t> atļauts pulcēties privātos pasākumos un aizsargātas miermīlīgas pulcēšanās brīvības izpausmēs (sapulcēs, gājienos un piketos), ja tiek ievēroti šādi nosacījumi:</a:t>
            </a:r>
          </a:p>
          <a:p>
            <a:pPr marL="0" indent="0" algn="just">
              <a:buNone/>
            </a:pPr>
            <a:r>
              <a:rPr lang="lv-LV" b="0" i="0" dirty="0">
                <a:solidFill>
                  <a:srgbClr val="414142"/>
                </a:solidFill>
                <a:effectLst/>
                <a:latin typeface="Arial" panose="020B0604020202020204" pitchFamily="34" charset="0"/>
              </a:rPr>
              <a:t>	5.12.</a:t>
            </a:r>
            <a:r>
              <a:rPr lang="lv-LV" b="0" i="0" baseline="30000" dirty="0">
                <a:solidFill>
                  <a:srgbClr val="414142"/>
                </a:solidFill>
                <a:effectLst/>
                <a:latin typeface="Arial" panose="020B0604020202020204" pitchFamily="34" charset="0"/>
              </a:rPr>
              <a:t>1</a:t>
            </a:r>
            <a:r>
              <a:rPr lang="lv-LV" b="0" i="0" dirty="0">
                <a:solidFill>
                  <a:srgbClr val="414142"/>
                </a:solidFill>
                <a:effectLst/>
                <a:latin typeface="Arial" panose="020B0604020202020204" pitchFamily="34" charset="0"/>
              </a:rPr>
              <a:t>1. iekštelpās pulcējas ne vairāk kā 10 personas;</a:t>
            </a:r>
          </a:p>
          <a:p>
            <a:pPr marL="0" indent="0" algn="just">
              <a:buNone/>
            </a:pPr>
            <a:r>
              <a:rPr lang="lv-LV" b="0" i="0" dirty="0">
                <a:solidFill>
                  <a:srgbClr val="414142"/>
                </a:solidFill>
                <a:effectLst/>
                <a:latin typeface="Arial" panose="020B0604020202020204" pitchFamily="34" charset="0"/>
              </a:rPr>
              <a:t>	5.12.</a:t>
            </a:r>
            <a:r>
              <a:rPr lang="lv-LV" b="0" i="0" baseline="30000" dirty="0">
                <a:solidFill>
                  <a:srgbClr val="414142"/>
                </a:solidFill>
                <a:effectLst/>
                <a:latin typeface="Arial" panose="020B0604020202020204" pitchFamily="34" charset="0"/>
              </a:rPr>
              <a:t>1</a:t>
            </a:r>
            <a:r>
              <a:rPr lang="lv-LV" b="0" i="0" dirty="0">
                <a:solidFill>
                  <a:srgbClr val="414142"/>
                </a:solidFill>
                <a:effectLst/>
                <a:latin typeface="Arial" panose="020B0604020202020204" pitchFamily="34" charset="0"/>
              </a:rPr>
              <a:t>2. </a:t>
            </a:r>
            <a:r>
              <a:rPr lang="lv-LV" b="0" i="0" dirty="0" err="1">
                <a:solidFill>
                  <a:srgbClr val="414142"/>
                </a:solidFill>
                <a:effectLst/>
                <a:latin typeface="Arial" panose="020B0604020202020204" pitchFamily="34" charset="0"/>
              </a:rPr>
              <a:t>ārtelpās</a:t>
            </a:r>
            <a:r>
              <a:rPr lang="lv-LV" b="0" i="0" dirty="0">
                <a:solidFill>
                  <a:srgbClr val="414142"/>
                </a:solidFill>
                <a:effectLst/>
                <a:latin typeface="Arial" panose="020B0604020202020204" pitchFamily="34" charset="0"/>
              </a:rPr>
              <a:t> privāti pulcējas ne vairāk kā 20 personas;</a:t>
            </a:r>
          </a:p>
          <a:p>
            <a:pPr marL="0" indent="0" algn="just">
              <a:buNone/>
            </a:pPr>
            <a:endParaRPr lang="lv-LV" b="0" i="0" dirty="0">
              <a:solidFill>
                <a:srgbClr val="414142"/>
              </a:solidFill>
              <a:effectLst/>
              <a:latin typeface="Arial" panose="020B0604020202020204" pitchFamily="34" charset="0"/>
            </a:endParaRPr>
          </a:p>
          <a:p>
            <a:pPr algn="just"/>
            <a:r>
              <a:rPr lang="en-GB" b="0" i="0" dirty="0">
                <a:solidFill>
                  <a:srgbClr val="414142"/>
                </a:solidFill>
                <a:effectLst/>
                <a:latin typeface="Arial" panose="020B0604020202020204" pitchFamily="34" charset="0"/>
              </a:rPr>
              <a:t>5.13.</a:t>
            </a:r>
            <a:r>
              <a:rPr lang="en-GB" b="0" i="0" baseline="30000" dirty="0">
                <a:solidFill>
                  <a:srgbClr val="414142"/>
                </a:solidFill>
                <a:effectLst/>
                <a:latin typeface="Arial" panose="020B0604020202020204" pitchFamily="34" charset="0"/>
              </a:rPr>
              <a:t>2</a:t>
            </a:r>
            <a:r>
              <a:rPr lang="en-GB" b="0" i="0" dirty="0">
                <a:solidFill>
                  <a:srgbClr val="414142"/>
                </a:solidFill>
                <a:effectLst/>
                <a:latin typeface="Arial" panose="020B0604020202020204" pitchFamily="34" charset="0"/>
              </a:rPr>
              <a:t> </a:t>
            </a:r>
            <a:r>
              <a:rPr lang="en-GB" b="1" i="0" dirty="0" err="1">
                <a:solidFill>
                  <a:srgbClr val="414142"/>
                </a:solidFill>
                <a:effectLst/>
                <a:latin typeface="Arial" panose="020B0604020202020204" pitchFamily="34" charset="0"/>
              </a:rPr>
              <a:t>publisko</a:t>
            </a:r>
            <a:r>
              <a:rPr lang="en-GB" b="1" i="0" dirty="0">
                <a:solidFill>
                  <a:srgbClr val="414142"/>
                </a:solidFill>
                <a:effectLst/>
                <a:latin typeface="Arial" panose="020B0604020202020204" pitchFamily="34" charset="0"/>
              </a:rPr>
              <a:t> </a:t>
            </a:r>
            <a:r>
              <a:rPr lang="en-GB" b="1" i="0" dirty="0" err="1">
                <a:solidFill>
                  <a:srgbClr val="414142"/>
                </a:solidFill>
                <a:effectLst/>
                <a:latin typeface="Arial" panose="020B0604020202020204" pitchFamily="34" charset="0"/>
              </a:rPr>
              <a:t>pakalpojumu</a:t>
            </a:r>
            <a:r>
              <a:rPr lang="en-GB" b="1" i="0" dirty="0">
                <a:solidFill>
                  <a:srgbClr val="414142"/>
                </a:solidFill>
                <a:effectLst/>
                <a:latin typeface="Arial" panose="020B0604020202020204" pitchFamily="34" charset="0"/>
              </a:rPr>
              <a:t> </a:t>
            </a:r>
            <a:r>
              <a:rPr lang="en-GB" b="1" i="0" dirty="0" err="1">
                <a:solidFill>
                  <a:srgbClr val="414142"/>
                </a:solidFill>
                <a:effectLst/>
                <a:latin typeface="Arial" panose="020B0604020202020204" pitchFamily="34" charset="0"/>
              </a:rPr>
              <a:t>sniegšanā</a:t>
            </a:r>
            <a:r>
              <a:rPr lang="en-GB" b="1" i="0" dirty="0">
                <a:solidFill>
                  <a:srgbClr val="414142"/>
                </a:solidFill>
                <a:effectLst/>
                <a:latin typeface="Arial" panose="020B0604020202020204" pitchFamily="34" charset="0"/>
              </a:rPr>
              <a:t> </a:t>
            </a:r>
            <a:r>
              <a:rPr lang="en-GB" b="1" i="0" dirty="0" err="1">
                <a:solidFill>
                  <a:srgbClr val="414142"/>
                </a:solidFill>
                <a:effectLst/>
                <a:latin typeface="Arial" panose="020B0604020202020204" pitchFamily="34" charset="0"/>
              </a:rPr>
              <a:t>ievēro</a:t>
            </a:r>
            <a:r>
              <a:rPr lang="en-GB" b="1" i="0" dirty="0">
                <a:solidFill>
                  <a:srgbClr val="414142"/>
                </a:solidFill>
                <a:effectLst/>
                <a:latin typeface="Arial" panose="020B0604020202020204" pitchFamily="34" charset="0"/>
              </a:rPr>
              <a:t> </a:t>
            </a:r>
            <a:r>
              <a:rPr lang="en-GB" b="1" i="0" dirty="0" err="1">
                <a:solidFill>
                  <a:srgbClr val="414142"/>
                </a:solidFill>
                <a:effectLst/>
                <a:latin typeface="Arial" panose="020B0604020202020204" pitchFamily="34" charset="0"/>
              </a:rPr>
              <a:t>šādus</a:t>
            </a:r>
            <a:r>
              <a:rPr lang="en-GB" b="1" i="0" dirty="0">
                <a:solidFill>
                  <a:srgbClr val="414142"/>
                </a:solidFill>
                <a:effectLst/>
                <a:latin typeface="Arial" panose="020B0604020202020204" pitchFamily="34" charset="0"/>
              </a:rPr>
              <a:t> </a:t>
            </a:r>
            <a:r>
              <a:rPr lang="en-GB" b="1" i="0" dirty="0" err="1">
                <a:solidFill>
                  <a:srgbClr val="414142"/>
                </a:solidFill>
                <a:effectLst/>
                <a:latin typeface="Arial" panose="020B0604020202020204" pitchFamily="34" charset="0"/>
              </a:rPr>
              <a:t>nosacījumus</a:t>
            </a:r>
            <a:r>
              <a:rPr lang="en-GB" b="0" i="0" dirty="0">
                <a:solidFill>
                  <a:srgbClr val="414142"/>
                </a:solidFill>
                <a:effectLst/>
                <a:latin typeface="Arial" panose="020B0604020202020204" pitchFamily="34" charset="0"/>
              </a:rPr>
              <a:t>:</a:t>
            </a:r>
          </a:p>
          <a:p>
            <a:pPr marL="0" indent="0" algn="just">
              <a:buNone/>
            </a:pPr>
            <a:r>
              <a:rPr lang="lv-LV" b="0" i="0" dirty="0">
                <a:solidFill>
                  <a:srgbClr val="414142"/>
                </a:solidFill>
                <a:effectLst/>
                <a:latin typeface="Arial" panose="020B0604020202020204" pitchFamily="34" charset="0"/>
              </a:rPr>
              <a:t>	</a:t>
            </a:r>
            <a:r>
              <a:rPr lang="en-GB" b="1" i="0" dirty="0">
                <a:solidFill>
                  <a:srgbClr val="FF0000"/>
                </a:solidFill>
                <a:effectLst/>
                <a:latin typeface="Arial" panose="020B0604020202020204" pitchFamily="34" charset="0"/>
              </a:rPr>
              <a:t>5.13.</a:t>
            </a:r>
            <a:r>
              <a:rPr lang="en-GB" b="1" i="0" baseline="30000" dirty="0">
                <a:solidFill>
                  <a:srgbClr val="FF0000"/>
                </a:solidFill>
                <a:effectLst/>
                <a:latin typeface="Arial" panose="020B0604020202020204" pitchFamily="34" charset="0"/>
              </a:rPr>
              <a:t>2</a:t>
            </a:r>
            <a:r>
              <a:rPr lang="en-GB" b="1" i="0" dirty="0">
                <a:solidFill>
                  <a:srgbClr val="FF0000"/>
                </a:solidFill>
                <a:effectLst/>
                <a:latin typeface="Arial" panose="020B0604020202020204" pitchFamily="34" charset="0"/>
              </a:rPr>
              <a:t> 1. </a:t>
            </a:r>
            <a:r>
              <a:rPr lang="en-GB" b="1" i="0" dirty="0" err="1">
                <a:solidFill>
                  <a:srgbClr val="FF0000"/>
                </a:solidFill>
                <a:effectLst/>
                <a:latin typeface="Arial" panose="020B0604020202020204" pitchFamily="34" charset="0"/>
              </a:rPr>
              <a:t>pakalpojumu</a:t>
            </a:r>
            <a:r>
              <a:rPr lang="en-GB" b="1" i="0" dirty="0">
                <a:solidFill>
                  <a:srgbClr val="FF0000"/>
                </a:solidFill>
                <a:effectLst/>
                <a:latin typeface="Arial" panose="020B0604020202020204" pitchFamily="34" charset="0"/>
              </a:rPr>
              <a:t> </a:t>
            </a:r>
            <a:r>
              <a:rPr lang="en-GB" b="1" i="0" dirty="0" err="1">
                <a:solidFill>
                  <a:srgbClr val="FF0000"/>
                </a:solidFill>
                <a:effectLst/>
                <a:latin typeface="Arial" panose="020B0604020202020204" pitchFamily="34" charset="0"/>
              </a:rPr>
              <a:t>sniedz</a:t>
            </a:r>
            <a:r>
              <a:rPr lang="en-GB" b="1" i="0" dirty="0">
                <a:solidFill>
                  <a:srgbClr val="FF0000"/>
                </a:solidFill>
                <a:effectLst/>
                <a:latin typeface="Arial" panose="020B0604020202020204" pitchFamily="34" charset="0"/>
              </a:rPr>
              <a:t> </a:t>
            </a:r>
            <a:r>
              <a:rPr lang="en-GB" b="1" i="0" dirty="0" err="1">
                <a:solidFill>
                  <a:srgbClr val="FF0000"/>
                </a:solidFill>
                <a:effectLst/>
                <a:latin typeface="Arial" panose="020B0604020202020204" pitchFamily="34" charset="0"/>
              </a:rPr>
              <a:t>pilnībā</a:t>
            </a:r>
            <a:r>
              <a:rPr lang="en-GB" b="1" i="0" dirty="0">
                <a:solidFill>
                  <a:srgbClr val="FF0000"/>
                </a:solidFill>
                <a:effectLst/>
                <a:latin typeface="Arial" panose="020B0604020202020204" pitchFamily="34" charset="0"/>
              </a:rPr>
              <a:t> </a:t>
            </a:r>
            <a:r>
              <a:rPr lang="en-GB" b="1" i="0" dirty="0" err="1">
                <a:solidFill>
                  <a:srgbClr val="FF0000"/>
                </a:solidFill>
                <a:effectLst/>
                <a:latin typeface="Arial" panose="020B0604020202020204" pitchFamily="34" charset="0"/>
              </a:rPr>
              <a:t>attālināti</a:t>
            </a:r>
            <a:r>
              <a:rPr lang="lv-LV" b="0" i="0" dirty="0">
                <a:solidFill>
                  <a:srgbClr val="414142"/>
                </a:solidFill>
                <a:effectLst/>
                <a:latin typeface="Arial" panose="020B0604020202020204" pitchFamily="34" charset="0"/>
              </a:rPr>
              <a:t>.</a:t>
            </a:r>
          </a:p>
          <a:p>
            <a:pPr marL="0" indent="0" algn="just">
              <a:buNone/>
            </a:pPr>
            <a:endParaRPr lang="lv-LV" b="0" i="0" dirty="0">
              <a:solidFill>
                <a:srgbClr val="414142"/>
              </a:solidFill>
              <a:effectLst/>
              <a:latin typeface="Arial" panose="020B0604020202020204" pitchFamily="34" charset="0"/>
            </a:endParaRPr>
          </a:p>
        </p:txBody>
      </p:sp>
    </p:spTree>
    <p:extLst>
      <p:ext uri="{BB962C8B-B14F-4D97-AF65-F5344CB8AC3E}">
        <p14:creationId xmlns:p14="http://schemas.microsoft.com/office/powerpoint/2010/main" val="18862797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91DE67-A008-4B4C-9A82-B0177D3272CD}"/>
              </a:ext>
            </a:extLst>
          </p:cNvPr>
          <p:cNvSpPr>
            <a:spLocks noGrp="1"/>
          </p:cNvSpPr>
          <p:nvPr>
            <p:ph idx="1"/>
          </p:nvPr>
        </p:nvSpPr>
        <p:spPr>
          <a:xfrm>
            <a:off x="838200" y="426720"/>
            <a:ext cx="10515600" cy="5486400"/>
          </a:xfrm>
        </p:spPr>
        <p:txBody>
          <a:bodyPr>
            <a:normAutofit/>
          </a:bodyPr>
          <a:lstStyle/>
          <a:p>
            <a:r>
              <a:rPr lang="lv-LV" b="0" i="0" dirty="0">
                <a:solidFill>
                  <a:srgbClr val="414142"/>
                </a:solidFill>
                <a:effectLst/>
                <a:latin typeface="Arial" panose="020B0604020202020204" pitchFamily="34" charset="0"/>
              </a:rPr>
              <a:t>Likumā:</a:t>
            </a:r>
          </a:p>
          <a:p>
            <a:r>
              <a:rPr lang="lv-LV" b="0" i="0" dirty="0">
                <a:solidFill>
                  <a:srgbClr val="414142"/>
                </a:solidFill>
                <a:effectLst/>
                <a:latin typeface="Arial" panose="020B0604020202020204" pitchFamily="34" charset="0"/>
              </a:rPr>
              <a:t>23. panta otrajā daļā: Biedrība vai nodibinājums, kas gada pārskatu iesniedz termiņā, kurš pārsniedz </a:t>
            </a:r>
            <a:r>
              <a:rPr lang="lv-LV" b="0" i="0" u="none" strike="noStrike" dirty="0">
                <a:solidFill>
                  <a:srgbClr val="16497B"/>
                </a:solidFill>
                <a:effectLst/>
                <a:latin typeface="Arial" panose="020B0604020202020204" pitchFamily="34" charset="0"/>
                <a:hlinkClick r:id="rId2"/>
              </a:rPr>
              <a:t>Biedrību un nodibinājumu likuma</a:t>
            </a:r>
            <a:r>
              <a:rPr lang="lv-LV" b="0" i="0" dirty="0">
                <a:solidFill>
                  <a:srgbClr val="414142"/>
                </a:solidFill>
                <a:effectLst/>
                <a:latin typeface="Arial" panose="020B0604020202020204" pitchFamily="34" charset="0"/>
              </a:rPr>
              <a:t> </a:t>
            </a:r>
            <a:r>
              <a:rPr lang="lv-LV" b="0" i="0" u="none" strike="noStrike" dirty="0">
                <a:solidFill>
                  <a:srgbClr val="16497B"/>
                </a:solidFill>
                <a:effectLst/>
                <a:latin typeface="Arial" panose="020B0604020202020204" pitchFamily="34" charset="0"/>
                <a:hlinkClick r:id="rId3"/>
              </a:rPr>
              <a:t>52.</a:t>
            </a:r>
            <a:r>
              <a:rPr lang="lv-LV" b="0" i="0" dirty="0">
                <a:solidFill>
                  <a:srgbClr val="414142"/>
                </a:solidFill>
                <a:effectLst/>
                <a:latin typeface="Arial" panose="020B0604020202020204" pitchFamily="34" charset="0"/>
              </a:rPr>
              <a:t> panta trešajā daļā un </a:t>
            </a:r>
            <a:r>
              <a:rPr lang="lv-LV" b="0" i="0" u="none" strike="noStrike" dirty="0">
                <a:solidFill>
                  <a:srgbClr val="16497B"/>
                </a:solidFill>
                <a:effectLst/>
                <a:latin typeface="Arial" panose="020B0604020202020204" pitchFamily="34" charset="0"/>
                <a:hlinkClick r:id="rId4"/>
              </a:rPr>
              <a:t>102.</a:t>
            </a:r>
            <a:r>
              <a:rPr lang="lv-LV" b="0" i="0" dirty="0">
                <a:solidFill>
                  <a:srgbClr val="414142"/>
                </a:solidFill>
                <a:effectLst/>
                <a:latin typeface="Arial" panose="020B0604020202020204" pitchFamily="34" charset="0"/>
              </a:rPr>
              <a:t> pantā noteikto gada pārskata iesniegšanas termiņu, ir tiesīgi iesniegt Valsts ieņēmumu dienestam gada pārskatu vai tā daļu par 2019., 2020. un 2021. gadu attiecīgi līdz 2020. gada 31. jūlijam, 2021. gada 30. jūnijam un </a:t>
            </a:r>
            <a:r>
              <a:rPr lang="lv-LV" b="1" i="0" dirty="0">
                <a:solidFill>
                  <a:srgbClr val="FF0000"/>
                </a:solidFill>
                <a:effectLst/>
                <a:latin typeface="Arial" panose="020B0604020202020204" pitchFamily="34" charset="0"/>
              </a:rPr>
              <a:t>2022. gada 30. jūnijam</a:t>
            </a:r>
            <a:r>
              <a:rPr lang="lv-LV" b="0" i="0" dirty="0">
                <a:solidFill>
                  <a:srgbClr val="414142"/>
                </a:solidFill>
                <a:effectLst/>
                <a:latin typeface="Arial" panose="020B0604020202020204" pitchFamily="34" charset="0"/>
              </a:rPr>
              <a:t>.</a:t>
            </a:r>
            <a:endParaRPr lang="en-GB" dirty="0"/>
          </a:p>
        </p:txBody>
      </p:sp>
    </p:spTree>
    <p:extLst>
      <p:ext uri="{BB962C8B-B14F-4D97-AF65-F5344CB8AC3E}">
        <p14:creationId xmlns:p14="http://schemas.microsoft.com/office/powerpoint/2010/main" val="5869039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EA773-7DE1-4A75-8AFE-23FDA48F16FB}"/>
              </a:ext>
            </a:extLst>
          </p:cNvPr>
          <p:cNvSpPr>
            <a:spLocks noGrp="1"/>
          </p:cNvSpPr>
          <p:nvPr>
            <p:ph type="title"/>
          </p:nvPr>
        </p:nvSpPr>
        <p:spPr>
          <a:xfrm>
            <a:off x="838200" y="365125"/>
            <a:ext cx="10515600" cy="1057275"/>
          </a:xfrm>
        </p:spPr>
        <p:txBody>
          <a:bodyPr/>
          <a:lstStyle/>
          <a:p>
            <a:r>
              <a:rPr lang="lv-LV" b="1" dirty="0">
                <a:latin typeface="Times New Roman" panose="02020603050405020304" pitchFamily="18" charset="0"/>
                <a:cs typeface="Times New Roman" panose="02020603050405020304" pitchFamily="18" charset="0"/>
              </a:rPr>
              <a:t>Likuma 37. pants:</a:t>
            </a:r>
            <a:endParaRPr lang="en-GB"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B5C8937-117E-42DD-8F73-613AA640A23C}"/>
              </a:ext>
            </a:extLst>
          </p:cNvPr>
          <p:cNvSpPr>
            <a:spLocks noGrp="1"/>
          </p:cNvSpPr>
          <p:nvPr>
            <p:ph idx="1"/>
          </p:nvPr>
        </p:nvSpPr>
        <p:spPr>
          <a:xfrm>
            <a:off x="386080" y="1422400"/>
            <a:ext cx="10967720" cy="5262880"/>
          </a:xfrm>
        </p:spPr>
        <p:txBody>
          <a:bodyPr>
            <a:normAutofit/>
          </a:bodyPr>
          <a:lstStyle/>
          <a:p>
            <a:pPr marL="0" indent="0" algn="just">
              <a:buNone/>
            </a:pPr>
            <a:r>
              <a:rPr lang="lv-LV" b="0" i="0" dirty="0">
                <a:solidFill>
                  <a:srgbClr val="414142"/>
                </a:solidFill>
                <a:effectLst/>
                <a:latin typeface="Arial" panose="020B0604020202020204" pitchFamily="34" charset="0"/>
              </a:rPr>
              <a:t>(1) Biedrības vai kooperatīvās sabiedrības biedram </a:t>
            </a:r>
            <a:r>
              <a:rPr lang="lv-LV" b="1" i="0" dirty="0">
                <a:solidFill>
                  <a:srgbClr val="FF0000"/>
                </a:solidFill>
                <a:effectLst/>
                <a:latin typeface="Arial" panose="020B0604020202020204" pitchFamily="34" charset="0"/>
              </a:rPr>
              <a:t>ir tiesības </a:t>
            </a:r>
            <a:r>
              <a:rPr lang="lv-LV" b="0" i="0" dirty="0">
                <a:solidFill>
                  <a:srgbClr val="414142"/>
                </a:solidFill>
                <a:effectLst/>
                <a:latin typeface="Arial" panose="020B0604020202020204" pitchFamily="34" charset="0"/>
              </a:rPr>
              <a:t>piedalīties un </a:t>
            </a:r>
            <a:r>
              <a:rPr lang="lv-LV" b="1" i="0" dirty="0">
                <a:solidFill>
                  <a:srgbClr val="FF0000"/>
                </a:solidFill>
                <a:effectLst/>
                <a:latin typeface="Arial" panose="020B0604020202020204" pitchFamily="34" charset="0"/>
              </a:rPr>
              <a:t>balsot</a:t>
            </a:r>
            <a:r>
              <a:rPr lang="lv-LV" b="0" i="0" dirty="0">
                <a:solidFill>
                  <a:srgbClr val="414142"/>
                </a:solidFill>
                <a:effectLst/>
                <a:latin typeface="Arial" panose="020B0604020202020204" pitchFamily="34" charset="0"/>
              </a:rPr>
              <a:t> biedru </a:t>
            </a:r>
            <a:r>
              <a:rPr lang="lv-LV" b="1" i="0" dirty="0">
                <a:solidFill>
                  <a:srgbClr val="FF0000"/>
                </a:solidFill>
                <a:effectLst/>
                <a:latin typeface="Arial" panose="020B0604020202020204" pitchFamily="34" charset="0"/>
              </a:rPr>
              <a:t>kopsapulcē attālināti</a:t>
            </a:r>
            <a:r>
              <a:rPr lang="lv-LV" b="0" i="0" dirty="0">
                <a:solidFill>
                  <a:srgbClr val="414142"/>
                </a:solidFill>
                <a:effectLst/>
                <a:latin typeface="Arial" panose="020B0604020202020204" pitchFamily="34" charset="0"/>
              </a:rPr>
              <a:t>.</a:t>
            </a:r>
          </a:p>
          <a:p>
            <a:pPr marL="0" indent="0" algn="just">
              <a:buNone/>
            </a:pPr>
            <a:r>
              <a:rPr lang="lv-LV" b="0" i="0" dirty="0">
                <a:solidFill>
                  <a:srgbClr val="414142"/>
                </a:solidFill>
                <a:effectLst/>
                <a:latin typeface="Arial" panose="020B0604020202020204" pitchFamily="34" charset="0"/>
              </a:rPr>
              <a:t>(2) Paziņojumā par biedru kopsapulces sasaukšanu norāda kārtību un termiņus, kādos biedri var izmantot tiesības balsot pirms biedru kopsapulces vai piedalīties un balsot biedru kopsapulcē, izmantojot elektroniskos saziņas līdzekļus.</a:t>
            </a:r>
          </a:p>
          <a:p>
            <a:pPr marL="0" indent="0" algn="just">
              <a:buNone/>
            </a:pPr>
            <a:r>
              <a:rPr lang="lv-LV" b="0" i="0" dirty="0">
                <a:solidFill>
                  <a:srgbClr val="414142"/>
                </a:solidFill>
                <a:effectLst/>
                <a:latin typeface="Arial" panose="020B0604020202020204" pitchFamily="34" charset="0"/>
              </a:rPr>
              <a:t>(3) Biedram ir tiesības rakstveidā (tai skaitā izmantojot elektroniskos saziņas līdzekļus) balsot pirms biedru kopsapulces, ja ir izpildīti šādi nosacījumi:</a:t>
            </a:r>
          </a:p>
          <a:p>
            <a:pPr marL="457200" lvl="1" indent="0" algn="just">
              <a:buNone/>
            </a:pPr>
            <a:r>
              <a:rPr lang="lv-LV" b="0" i="0" dirty="0">
                <a:solidFill>
                  <a:srgbClr val="414142"/>
                </a:solidFill>
                <a:effectLst/>
                <a:latin typeface="Arial" panose="020B0604020202020204" pitchFamily="34" charset="0"/>
              </a:rPr>
              <a:t>1) balsojums tiek nodots tādā veidā, kas ļauj biedrībai vai kooperatīvajai sabiedrībai biedru identificēt;</a:t>
            </a:r>
          </a:p>
          <a:p>
            <a:pPr marL="457200" lvl="1" indent="0" algn="just">
              <a:buNone/>
            </a:pPr>
            <a:r>
              <a:rPr lang="lv-LV" b="0" i="0" dirty="0">
                <a:solidFill>
                  <a:srgbClr val="414142"/>
                </a:solidFill>
                <a:effectLst/>
                <a:latin typeface="Arial" panose="020B0604020202020204" pitchFamily="34" charset="0"/>
              </a:rPr>
              <a:t>2) balsojums tiek biedrībai vai kooperatīvajai sabiedrībai nodots vismaz iepriekšējā dienā pirms biedru kopsapulces norises dienas.</a:t>
            </a:r>
          </a:p>
        </p:txBody>
      </p:sp>
    </p:spTree>
    <p:extLst>
      <p:ext uri="{BB962C8B-B14F-4D97-AF65-F5344CB8AC3E}">
        <p14:creationId xmlns:p14="http://schemas.microsoft.com/office/powerpoint/2010/main" val="31914621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018984-9675-4E32-8BFF-2E2B36BDAF43}"/>
              </a:ext>
            </a:extLst>
          </p:cNvPr>
          <p:cNvSpPr>
            <a:spLocks noGrp="1"/>
          </p:cNvSpPr>
          <p:nvPr>
            <p:ph idx="1"/>
          </p:nvPr>
        </p:nvSpPr>
        <p:spPr>
          <a:xfrm>
            <a:off x="548640" y="447040"/>
            <a:ext cx="10805160" cy="5729923"/>
          </a:xfrm>
        </p:spPr>
        <p:txBody>
          <a:bodyPr>
            <a:noAutofit/>
          </a:bodyPr>
          <a:lstStyle/>
          <a:p>
            <a:pPr marL="0" indent="0" algn="just">
              <a:buNone/>
            </a:pPr>
            <a:r>
              <a:rPr lang="lv-LV" b="0" i="0" dirty="0">
                <a:solidFill>
                  <a:srgbClr val="414142"/>
                </a:solidFill>
                <a:effectLst/>
                <a:latin typeface="Arial" panose="020B0604020202020204" pitchFamily="34" charset="0"/>
              </a:rPr>
              <a:t>(4) Biedrs, kurš balsojis pirms biedru kopsapulces, var lūgt biedrību vai kooperatīvo sabiedrību apstiprināt balsojuma saņemšanu. Biedrība vai kooperatīvā sabiedrība pēc biedra balsojuma saņemšanas nekavējoties nosūta biedram apstiprinājumu, bet pēc balsošanas beigām publisko visu biedru balsojumus.</a:t>
            </a:r>
          </a:p>
          <a:p>
            <a:pPr marL="0" indent="0" algn="just">
              <a:buNone/>
            </a:pPr>
            <a:r>
              <a:rPr lang="lv-LV" b="0" i="0" dirty="0">
                <a:solidFill>
                  <a:srgbClr val="414142"/>
                </a:solidFill>
                <a:effectLst/>
                <a:latin typeface="Arial" panose="020B0604020202020204" pitchFamily="34" charset="0"/>
              </a:rPr>
              <a:t>(5) </a:t>
            </a:r>
            <a:r>
              <a:rPr lang="lv-LV" b="0" i="0" dirty="0">
                <a:solidFill>
                  <a:srgbClr val="FF0000"/>
                </a:solidFill>
                <a:effectLst/>
                <a:latin typeface="Arial" panose="020B0604020202020204" pitchFamily="34" charset="0"/>
              </a:rPr>
              <a:t>Valde pēc savas iniciatīvas </a:t>
            </a:r>
            <a:r>
              <a:rPr lang="lv-LV" b="0" i="0" dirty="0">
                <a:solidFill>
                  <a:srgbClr val="414142"/>
                </a:solidFill>
                <a:effectLst/>
                <a:latin typeface="Arial" panose="020B0604020202020204" pitchFamily="34" charset="0"/>
              </a:rPr>
              <a:t>vai pēc to biedru pieprasījuma, kuri kopā pārstāv vismaz 20 procentus no biedrības vai kooperatīvās sabiedrības biedru skaita, </a:t>
            </a:r>
            <a:r>
              <a:rPr lang="lv-LV" b="0" i="0" dirty="0">
                <a:solidFill>
                  <a:srgbClr val="FF0000"/>
                </a:solidFill>
                <a:effectLst/>
                <a:latin typeface="Arial" panose="020B0604020202020204" pitchFamily="34" charset="0"/>
              </a:rPr>
              <a:t>nodrošina biedram tiesības piedalīties un balsot biedru kopsapulcē, izmantojot elektroniskos saziņas līdzekļus. </a:t>
            </a:r>
            <a:r>
              <a:rPr lang="lv-LV" b="0" i="0" dirty="0">
                <a:solidFill>
                  <a:srgbClr val="414142"/>
                </a:solidFill>
                <a:effectLst/>
                <a:latin typeface="Arial" panose="020B0604020202020204" pitchFamily="34" charset="0"/>
              </a:rPr>
              <a:t>Šādā gadījumā valde nosaka prasības attiecībā uz biedru identifikāciju un kārtību, kādā biedri var šīs tiesības izmantot.</a:t>
            </a:r>
          </a:p>
          <a:p>
            <a:pPr marL="0" indent="0" algn="just">
              <a:buNone/>
            </a:pPr>
            <a:r>
              <a:rPr lang="lv-LV" b="0" i="0" dirty="0">
                <a:solidFill>
                  <a:srgbClr val="414142"/>
                </a:solidFill>
                <a:effectLst/>
                <a:latin typeface="Arial" panose="020B0604020202020204" pitchFamily="34" charset="0"/>
              </a:rPr>
              <a:t>(6) Biedra tiesības piedalīties un balsot biedru kopsapulcē, izmantojot elektroniskos saziņas līdzekļus, neierobežo biedra tiesības piedalīties un balsot biedru kopsapulcē klātienē.</a:t>
            </a:r>
          </a:p>
        </p:txBody>
      </p:sp>
    </p:spTree>
    <p:extLst>
      <p:ext uri="{BB962C8B-B14F-4D97-AF65-F5344CB8AC3E}">
        <p14:creationId xmlns:p14="http://schemas.microsoft.com/office/powerpoint/2010/main" val="23336567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F7BC9E-0C22-44AA-8860-57AACA4A83BF}"/>
              </a:ext>
            </a:extLst>
          </p:cNvPr>
          <p:cNvSpPr>
            <a:spLocks noGrp="1"/>
          </p:cNvSpPr>
          <p:nvPr>
            <p:ph idx="1"/>
          </p:nvPr>
        </p:nvSpPr>
        <p:spPr>
          <a:xfrm>
            <a:off x="838200" y="254000"/>
            <a:ext cx="10515600" cy="6360160"/>
          </a:xfrm>
        </p:spPr>
        <p:txBody>
          <a:bodyPr>
            <a:normAutofit fontScale="92500" lnSpcReduction="10000"/>
          </a:bodyPr>
          <a:lstStyle/>
          <a:p>
            <a:pPr marL="0" indent="0" algn="just">
              <a:buNone/>
            </a:pPr>
            <a:r>
              <a:rPr lang="lv-LV" b="0" i="0" dirty="0">
                <a:solidFill>
                  <a:srgbClr val="414142"/>
                </a:solidFill>
                <a:effectLst/>
                <a:latin typeface="Arial" panose="020B0604020202020204" pitchFamily="34" charset="0"/>
              </a:rPr>
              <a:t>(6</a:t>
            </a:r>
            <a:r>
              <a:rPr lang="lv-LV" b="0" i="0" baseline="30000" dirty="0">
                <a:solidFill>
                  <a:srgbClr val="414142"/>
                </a:solidFill>
                <a:effectLst/>
                <a:latin typeface="Arial" panose="020B0604020202020204" pitchFamily="34" charset="0"/>
              </a:rPr>
              <a:t>1</a:t>
            </a:r>
            <a:r>
              <a:rPr lang="lv-LV" b="0" i="0" dirty="0">
                <a:solidFill>
                  <a:srgbClr val="414142"/>
                </a:solidFill>
                <a:effectLst/>
                <a:latin typeface="Arial" panose="020B0604020202020204" pitchFamily="34" charset="0"/>
              </a:rPr>
              <a:t>) Valdei pēc savas iniciatīvas vai pēc to biedru pieprasījuma, kuri kopā pārstāv vismaz 20 procentus no biedrības vai kooperatīvās sabiedrības biedru skaita, </a:t>
            </a:r>
            <a:r>
              <a:rPr lang="lv-LV" b="1" i="0" dirty="0">
                <a:solidFill>
                  <a:srgbClr val="FF0000"/>
                </a:solidFill>
                <a:effectLst/>
                <a:latin typeface="Arial" panose="020B0604020202020204" pitchFamily="34" charset="0"/>
              </a:rPr>
              <a:t>ir tiesības noteikt</a:t>
            </a:r>
            <a:r>
              <a:rPr lang="lv-LV" b="0" i="0" dirty="0">
                <a:solidFill>
                  <a:srgbClr val="414142"/>
                </a:solidFill>
                <a:effectLst/>
                <a:latin typeface="Arial" panose="020B0604020202020204" pitchFamily="34" charset="0"/>
              </a:rPr>
              <a:t>, ka biedru kopsapulce notiek tikai elektroniski un biedri piedalās un balso, izmantojot elektroniskos saziņas līdzekļus. Šādā gadījumā </a:t>
            </a:r>
            <a:r>
              <a:rPr lang="lv-LV" b="0" i="0" u="sng" dirty="0">
                <a:solidFill>
                  <a:srgbClr val="414142"/>
                </a:solidFill>
                <a:effectLst/>
                <a:latin typeface="Arial" panose="020B0604020202020204" pitchFamily="34" charset="0"/>
              </a:rPr>
              <a:t>valde nosaka prasības attiecībā uz biedru identifikāciju un kārtību, kādā biedri piedalās un balso biedru kopsapulcē</a:t>
            </a:r>
            <a:r>
              <a:rPr lang="lv-LV" b="0" i="0" dirty="0">
                <a:solidFill>
                  <a:srgbClr val="414142"/>
                </a:solidFill>
                <a:effectLst/>
                <a:latin typeface="Arial" panose="020B0604020202020204" pitchFamily="34" charset="0"/>
              </a:rPr>
              <a:t>.</a:t>
            </a:r>
          </a:p>
          <a:p>
            <a:pPr marL="0" indent="0" algn="just">
              <a:buNone/>
            </a:pPr>
            <a:r>
              <a:rPr lang="lv-LV" b="0" i="0" dirty="0">
                <a:solidFill>
                  <a:srgbClr val="414142"/>
                </a:solidFill>
                <a:effectLst/>
                <a:latin typeface="Arial" panose="020B0604020202020204" pitchFamily="34" charset="0"/>
              </a:rPr>
              <a:t>(7) </a:t>
            </a:r>
            <a:r>
              <a:rPr lang="lv-LV" b="0" i="0" dirty="0">
                <a:solidFill>
                  <a:srgbClr val="FF0000"/>
                </a:solidFill>
                <a:effectLst/>
                <a:latin typeface="Arial" panose="020B0604020202020204" pitchFamily="34" charset="0"/>
              </a:rPr>
              <a:t>Biedrs</a:t>
            </a:r>
            <a:r>
              <a:rPr lang="lv-LV" b="0" i="0" dirty="0">
                <a:solidFill>
                  <a:srgbClr val="414142"/>
                </a:solidFill>
                <a:effectLst/>
                <a:latin typeface="Arial" panose="020B0604020202020204" pitchFamily="34" charset="0"/>
              </a:rPr>
              <a:t>, kurš balso pirms biedru kopsapulces vai piedalās un balso biedru kopsapulcē, izmantojot elektroniskos saziņas līdzekļus, </a:t>
            </a:r>
            <a:r>
              <a:rPr lang="lv-LV" b="0" i="0" dirty="0">
                <a:solidFill>
                  <a:srgbClr val="FF0000"/>
                </a:solidFill>
                <a:effectLst/>
                <a:latin typeface="Arial" panose="020B0604020202020204" pitchFamily="34" charset="0"/>
              </a:rPr>
              <a:t>ir uzskatāms par biedru kopsapulcē </a:t>
            </a:r>
            <a:r>
              <a:rPr lang="lv-LV" b="0" i="0" dirty="0" err="1">
                <a:solidFill>
                  <a:srgbClr val="FF0000"/>
                </a:solidFill>
                <a:effectLst/>
                <a:latin typeface="Arial" panose="020B0604020202020204" pitchFamily="34" charset="0"/>
              </a:rPr>
              <a:t>klātesošu</a:t>
            </a:r>
            <a:r>
              <a:rPr lang="lv-LV" b="0" i="0" dirty="0">
                <a:solidFill>
                  <a:srgbClr val="FF0000"/>
                </a:solidFill>
                <a:effectLst/>
                <a:latin typeface="Arial" panose="020B0604020202020204" pitchFamily="34" charset="0"/>
              </a:rPr>
              <a:t> </a:t>
            </a:r>
            <a:r>
              <a:rPr lang="lv-LV" b="0" i="0" dirty="0">
                <a:solidFill>
                  <a:srgbClr val="414142"/>
                </a:solidFill>
                <a:effectLst/>
                <a:latin typeface="Arial" panose="020B0604020202020204" pitchFamily="34" charset="0"/>
              </a:rPr>
              <a:t>un ierakstāms klātesošo biedru sarakstā.</a:t>
            </a:r>
          </a:p>
          <a:p>
            <a:pPr marL="0" indent="0" algn="just">
              <a:buNone/>
            </a:pPr>
            <a:r>
              <a:rPr lang="lv-LV" b="0" i="0" dirty="0">
                <a:solidFill>
                  <a:srgbClr val="414142"/>
                </a:solidFill>
                <a:effectLst/>
                <a:latin typeface="Arial" panose="020B0604020202020204" pitchFamily="34" charset="0"/>
              </a:rPr>
              <a:t>(8) Ja biedrs piedalās un balso biedru kopsapulcē, izmantojot elektroniskos saziņas līdzekļus, </a:t>
            </a:r>
            <a:r>
              <a:rPr lang="lv-LV" b="0" i="0" dirty="0">
                <a:solidFill>
                  <a:srgbClr val="FF0000"/>
                </a:solidFill>
                <a:effectLst/>
                <a:latin typeface="Arial" panose="020B0604020202020204" pitchFamily="34" charset="0"/>
              </a:rPr>
              <a:t>biedrība</a:t>
            </a:r>
            <a:r>
              <a:rPr lang="lv-LV" b="0" i="0" dirty="0">
                <a:solidFill>
                  <a:srgbClr val="414142"/>
                </a:solidFill>
                <a:effectLst/>
                <a:latin typeface="Arial" panose="020B0604020202020204" pitchFamily="34" charset="0"/>
              </a:rPr>
              <a:t> vai kooperatīvā sabiedrība </a:t>
            </a:r>
            <a:r>
              <a:rPr lang="lv-LV" b="1" i="0" dirty="0">
                <a:solidFill>
                  <a:srgbClr val="FF0000"/>
                </a:solidFill>
                <a:effectLst/>
                <a:latin typeface="Arial" panose="020B0604020202020204" pitchFamily="34" charset="0"/>
              </a:rPr>
              <a:t>nodrošina biedru kopsapulces gaitas ierakstīšanu un fiksēšanu datu nesējos un attiecīgo sapulces materiālu glabāšanu</a:t>
            </a:r>
            <a:r>
              <a:rPr lang="lv-LV" b="0" i="0" dirty="0">
                <a:solidFill>
                  <a:srgbClr val="414142"/>
                </a:solidFill>
                <a:effectLst/>
                <a:latin typeface="Arial" panose="020B0604020202020204" pitchFamily="34" charset="0"/>
              </a:rPr>
              <a:t>. Tiesības iepazīties ar sapulces materiāliem ir biedriem, valdes un padomes locekļiem, revidentam un kompetentajām institūcijām.</a:t>
            </a:r>
          </a:p>
        </p:txBody>
      </p:sp>
    </p:spTree>
    <p:extLst>
      <p:ext uri="{BB962C8B-B14F-4D97-AF65-F5344CB8AC3E}">
        <p14:creationId xmlns:p14="http://schemas.microsoft.com/office/powerpoint/2010/main" val="2643707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6179" y="0"/>
            <a:ext cx="8229600" cy="792162"/>
          </a:xfrm>
        </p:spPr>
        <p:txBody>
          <a:bodyPr/>
          <a:lstStyle/>
          <a:p>
            <a:r>
              <a:rPr lang="lv-LV" b="1" dirty="0">
                <a:latin typeface="Times New Roman" panose="02020603050405020304" pitchFamily="18" charset="0"/>
                <a:cs typeface="Times New Roman" panose="02020603050405020304" pitchFamily="18" charset="0"/>
              </a:rPr>
              <a:t>Papildu informācijas iegūšana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127" t="14693" r="18322" b="4523"/>
          <a:stretch/>
        </p:blipFill>
        <p:spPr bwMode="auto">
          <a:xfrm>
            <a:off x="1676401" y="948520"/>
            <a:ext cx="8789159" cy="5909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7010400" y="5943600"/>
            <a:ext cx="4038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Tree>
    <p:extLst>
      <p:ext uri="{BB962C8B-B14F-4D97-AF65-F5344CB8AC3E}">
        <p14:creationId xmlns:p14="http://schemas.microsoft.com/office/powerpoint/2010/main" val="613263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3750"/>
          </a:xfrm>
        </p:spPr>
        <p:txBody>
          <a:bodyPr>
            <a:normAutofit/>
          </a:bodyPr>
          <a:lstStyle/>
          <a:p>
            <a:pPr algn="ctr"/>
            <a:r>
              <a:rPr lang="lv-LV" b="1" dirty="0">
                <a:latin typeface="Baskerville Old Face" panose="02020602080505020303" pitchFamily="18" charset="0"/>
              </a:rPr>
              <a:t>Sapulces sasaukšanas īpašā kārtība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dirty="0"/>
          </a:p>
        </p:txBody>
      </p:sp>
      <p:sp>
        <p:nvSpPr>
          <p:cNvPr id="5" name="Rounded Rectangle 4"/>
          <p:cNvSpPr/>
          <p:nvPr/>
        </p:nvSpPr>
        <p:spPr>
          <a:xfrm>
            <a:off x="3886200" y="1295400"/>
            <a:ext cx="4267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Ja biedru sapulcei jālemj par</a:t>
            </a:r>
          </a:p>
        </p:txBody>
      </p:sp>
      <p:sp>
        <p:nvSpPr>
          <p:cNvPr id="6" name="Flowchart: Stored Data 5"/>
          <p:cNvSpPr/>
          <p:nvPr/>
        </p:nvSpPr>
        <p:spPr>
          <a:xfrm>
            <a:off x="2209800" y="2590800"/>
            <a:ext cx="2133600" cy="1219200"/>
          </a:xfrm>
          <a:prstGeom prst="flowChartOnlineStorag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lumMod val="95000"/>
                    <a:lumOff val="5000"/>
                  </a:schemeClr>
                </a:solidFill>
              </a:rPr>
              <a:t>grozījumiem statūtos</a:t>
            </a:r>
          </a:p>
        </p:txBody>
      </p:sp>
      <p:sp>
        <p:nvSpPr>
          <p:cNvPr id="7" name="Flowchart: Stored Data 6"/>
          <p:cNvSpPr/>
          <p:nvPr/>
        </p:nvSpPr>
        <p:spPr>
          <a:xfrm>
            <a:off x="4876800" y="2590800"/>
            <a:ext cx="2438400" cy="1219200"/>
          </a:xfrm>
          <a:prstGeom prst="flowChartOnlineStorag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lumMod val="95000"/>
                    <a:lumOff val="5000"/>
                  </a:schemeClr>
                </a:solidFill>
              </a:rPr>
              <a:t>valdes un revīzijas institūcijas pārvēlēšanu</a:t>
            </a:r>
          </a:p>
        </p:txBody>
      </p:sp>
      <p:sp>
        <p:nvSpPr>
          <p:cNvPr id="8" name="Flowchart: Stored Data 7"/>
          <p:cNvSpPr/>
          <p:nvPr/>
        </p:nvSpPr>
        <p:spPr>
          <a:xfrm>
            <a:off x="7772401" y="2553269"/>
            <a:ext cx="2539621" cy="1219200"/>
          </a:xfrm>
          <a:prstGeom prst="flowChartOnlineStorag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lumMod val="95000"/>
                    <a:lumOff val="5000"/>
                  </a:schemeClr>
                </a:solidFill>
              </a:rPr>
              <a:t>biedrības likvidāciju, atjaunošanu, reorganizāciju</a:t>
            </a:r>
          </a:p>
        </p:txBody>
      </p:sp>
      <p:sp>
        <p:nvSpPr>
          <p:cNvPr id="9" name="Flowchart: Connector 8"/>
          <p:cNvSpPr/>
          <p:nvPr/>
        </p:nvSpPr>
        <p:spPr>
          <a:xfrm>
            <a:off x="3784410" y="4096603"/>
            <a:ext cx="5257800" cy="10668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t>Valde biedriem paziņo:</a:t>
            </a:r>
          </a:p>
        </p:txBody>
      </p:sp>
      <p:sp>
        <p:nvSpPr>
          <p:cNvPr id="10" name="Flowchart: Terminator 9"/>
          <p:cNvSpPr/>
          <p:nvPr/>
        </p:nvSpPr>
        <p:spPr>
          <a:xfrm>
            <a:off x="2209800" y="5562600"/>
            <a:ext cx="3657600" cy="1295400"/>
          </a:xfrm>
          <a:prstGeom prst="flowChartTermina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lumMod val="95000"/>
                    <a:lumOff val="5000"/>
                  </a:schemeClr>
                </a:solidFill>
              </a:rPr>
              <a:t>sapulces darba kārtību</a:t>
            </a:r>
          </a:p>
        </p:txBody>
      </p:sp>
      <p:sp>
        <p:nvSpPr>
          <p:cNvPr id="11" name="Flowchart: Terminator 10"/>
          <p:cNvSpPr/>
          <p:nvPr/>
        </p:nvSpPr>
        <p:spPr>
          <a:xfrm>
            <a:off x="6654421" y="5562600"/>
            <a:ext cx="3657600" cy="1295400"/>
          </a:xfrm>
          <a:prstGeom prst="flowChartTermina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lumMod val="95000"/>
                    <a:lumOff val="5000"/>
                  </a:schemeClr>
                </a:solidFill>
              </a:rPr>
              <a:t>sapulces izziņošana notiek vismaz 14 dienas pirms sapulces sasaukšanas (ja statūtos nav noteikts garāks termiņš)</a:t>
            </a:r>
          </a:p>
        </p:txBody>
      </p:sp>
    </p:spTree>
    <p:extLst>
      <p:ext uri="{BB962C8B-B14F-4D97-AF65-F5344CB8AC3E}">
        <p14:creationId xmlns:p14="http://schemas.microsoft.com/office/powerpoint/2010/main" val="151266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ppt_w</p:attrName>
                                        </p:attrNameLst>
                                      </p:cBhvr>
                                      <p:tavLst>
                                        <p:tav tm="0" fmla="#ppt_w*sin(2.5*pi*$)">
                                          <p:val>
                                            <p:fltVal val="0"/>
                                          </p:val>
                                        </p:tav>
                                        <p:tav tm="100000">
                                          <p:val>
                                            <p:fltVal val="1"/>
                                          </p:val>
                                        </p:tav>
                                      </p:tavLst>
                                    </p:anim>
                                    <p:anim calcmode="lin" valueType="num">
                                      <p:cBhvr>
                                        <p:cTn id="24" dur="2000" fill="hold"/>
                                        <p:tgtEl>
                                          <p:spTgt spid="7"/>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anim calcmode="lin" valueType="num">
                                      <p:cBhvr>
                                        <p:cTn id="28" dur="2000" fill="hold"/>
                                        <p:tgtEl>
                                          <p:spTgt spid="8"/>
                                        </p:tgtEl>
                                        <p:attrNameLst>
                                          <p:attrName>ppt_w</p:attrName>
                                        </p:attrNameLst>
                                      </p:cBhvr>
                                      <p:tavLst>
                                        <p:tav tm="0" fmla="#ppt_w*sin(2.5*pi*$)">
                                          <p:val>
                                            <p:fltVal val="0"/>
                                          </p:val>
                                        </p:tav>
                                        <p:tav tm="100000">
                                          <p:val>
                                            <p:fltVal val="1"/>
                                          </p:val>
                                        </p:tav>
                                      </p:tavLst>
                                    </p:anim>
                                    <p:anim calcmode="lin" valueType="num">
                                      <p:cBhvr>
                                        <p:cTn id="29" dur="2000" fill="hold"/>
                                        <p:tgtEl>
                                          <p:spTgt spid="8"/>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anim calcmode="lin" valueType="num">
                                      <p:cBhvr>
                                        <p:cTn id="33" dur="2000" fill="hold"/>
                                        <p:tgtEl>
                                          <p:spTgt spid="9"/>
                                        </p:tgtEl>
                                        <p:attrNameLst>
                                          <p:attrName>ppt_w</p:attrName>
                                        </p:attrNameLst>
                                      </p:cBhvr>
                                      <p:tavLst>
                                        <p:tav tm="0" fmla="#ppt_w*sin(2.5*pi*$)">
                                          <p:val>
                                            <p:fltVal val="0"/>
                                          </p:val>
                                        </p:tav>
                                        <p:tav tm="100000">
                                          <p:val>
                                            <p:fltVal val="1"/>
                                          </p:val>
                                        </p:tav>
                                      </p:tavLst>
                                    </p:anim>
                                    <p:anim calcmode="lin" valueType="num">
                                      <p:cBhvr>
                                        <p:cTn id="34" dur="2000" fill="hold"/>
                                        <p:tgtEl>
                                          <p:spTgt spid="9"/>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anim calcmode="lin" valueType="num">
                                      <p:cBhvr>
                                        <p:cTn id="38" dur="2000" fill="hold"/>
                                        <p:tgtEl>
                                          <p:spTgt spid="10"/>
                                        </p:tgtEl>
                                        <p:attrNameLst>
                                          <p:attrName>ppt_w</p:attrName>
                                        </p:attrNameLst>
                                      </p:cBhvr>
                                      <p:tavLst>
                                        <p:tav tm="0" fmla="#ppt_w*sin(2.5*pi*$)">
                                          <p:val>
                                            <p:fltVal val="0"/>
                                          </p:val>
                                        </p:tav>
                                        <p:tav tm="100000">
                                          <p:val>
                                            <p:fltVal val="1"/>
                                          </p:val>
                                        </p:tav>
                                      </p:tavLst>
                                    </p:anim>
                                    <p:anim calcmode="lin" valueType="num">
                                      <p:cBhvr>
                                        <p:cTn id="39" dur="2000" fill="hold"/>
                                        <p:tgtEl>
                                          <p:spTgt spid="10"/>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anim calcmode="lin" valueType="num">
                                      <p:cBhvr>
                                        <p:cTn id="43" dur="2000" fill="hold"/>
                                        <p:tgtEl>
                                          <p:spTgt spid="11"/>
                                        </p:tgtEl>
                                        <p:attrNameLst>
                                          <p:attrName>ppt_w</p:attrName>
                                        </p:attrNameLst>
                                      </p:cBhvr>
                                      <p:tavLst>
                                        <p:tav tm="0" fmla="#ppt_w*sin(2.5*pi*$)">
                                          <p:val>
                                            <p:fltVal val="0"/>
                                          </p:val>
                                        </p:tav>
                                        <p:tav tm="100000">
                                          <p:val>
                                            <p:fltVal val="1"/>
                                          </p:val>
                                        </p:tav>
                                      </p:tavLst>
                                    </p:anim>
                                    <p:anim calcmode="lin" valueType="num">
                                      <p:cBhvr>
                                        <p:cTn id="44"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animBg="1"/>
      <p:bldP spid="1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Sapulces izziņošana</a:t>
            </a:r>
          </a:p>
        </p:txBody>
      </p:sp>
      <p:sp>
        <p:nvSpPr>
          <p:cNvPr id="3" name="Content Placeholder 2"/>
          <p:cNvSpPr>
            <a:spLocks noGrp="1"/>
          </p:cNvSpPr>
          <p:nvPr>
            <p:ph idx="1"/>
          </p:nvPr>
        </p:nvSpPr>
        <p:spPr>
          <a:xfrm>
            <a:off x="1981200" y="1600200"/>
            <a:ext cx="8229600" cy="4953000"/>
          </a:xfrm>
        </p:spPr>
        <p:txBody>
          <a:bodyPr>
            <a:normAutofit/>
          </a:bodyPr>
          <a:lstStyle/>
          <a:p>
            <a:r>
              <a:rPr lang="lv-LV" dirty="0"/>
              <a:t>Likums neuzliek nekādus ierobežojumus – telefoniski, mutiski, rakstiski, elektroniski utt.</a:t>
            </a:r>
          </a:p>
          <a:p>
            <a:r>
              <a:rPr lang="lv-LV" dirty="0"/>
              <a:t>Galvenais – lai tiktu ievērota statūtos noteiktā kārtība un biedri saņemtu informāciju.</a:t>
            </a:r>
          </a:p>
          <a:p>
            <a:r>
              <a:rPr lang="lv-LV" dirty="0"/>
              <a:t>Likuma termins «paziņo» ietver šādas darbības:</a:t>
            </a:r>
          </a:p>
          <a:p>
            <a:pPr marL="0" indent="0">
              <a:lnSpc>
                <a:spcPct val="102000"/>
              </a:lnSpc>
              <a:spcBef>
                <a:spcPts val="0"/>
              </a:spcBef>
              <a:buNone/>
            </a:pPr>
            <a:r>
              <a:rPr lang="en-US" altLang="ko-KR" dirty="0">
                <a:solidFill>
                  <a:srgbClr val="000000"/>
                </a:solidFill>
                <a:latin typeface="Calibri" charset="0"/>
              </a:rPr>
              <a:t>1. </a:t>
            </a:r>
            <a:r>
              <a:rPr lang="en-US" altLang="ko-KR" dirty="0" err="1">
                <a:solidFill>
                  <a:srgbClr val="000000"/>
                </a:solidFill>
                <a:latin typeface="Calibri" charset="0"/>
              </a:rPr>
              <a:t>aicinājuma</a:t>
            </a:r>
            <a:r>
              <a:rPr lang="en-US" altLang="ko-KR" dirty="0">
                <a:solidFill>
                  <a:srgbClr val="000000"/>
                </a:solidFill>
                <a:latin typeface="Calibri" charset="0"/>
              </a:rPr>
              <a:t> </a:t>
            </a:r>
            <a:r>
              <a:rPr lang="en-US" altLang="ko-KR" dirty="0" err="1">
                <a:solidFill>
                  <a:srgbClr val="000000"/>
                </a:solidFill>
                <a:latin typeface="Calibri" charset="0"/>
              </a:rPr>
              <a:t>nosūtīšanu</a:t>
            </a:r>
            <a:r>
              <a:rPr lang="en-US" altLang="ko-KR" dirty="0">
                <a:solidFill>
                  <a:srgbClr val="000000"/>
                </a:solidFill>
                <a:latin typeface="Calibri" charset="0"/>
              </a:rPr>
              <a:t>,</a:t>
            </a:r>
            <a:endParaRPr lang="ko-KR" altLang="en-US" dirty="0">
              <a:latin typeface="Calibri" charset="0"/>
            </a:endParaRPr>
          </a:p>
          <a:p>
            <a:pPr marL="0" indent="0">
              <a:lnSpc>
                <a:spcPct val="102000"/>
              </a:lnSpc>
              <a:spcBef>
                <a:spcPts val="0"/>
              </a:spcBef>
              <a:buNone/>
            </a:pPr>
            <a:r>
              <a:rPr lang="en-US" altLang="ko-KR" dirty="0">
                <a:solidFill>
                  <a:srgbClr val="000000"/>
                </a:solidFill>
                <a:latin typeface="Calibri" charset="0"/>
              </a:rPr>
              <a:t>2. </a:t>
            </a:r>
            <a:r>
              <a:rPr lang="en-US" altLang="ko-KR" dirty="0" err="1">
                <a:solidFill>
                  <a:srgbClr val="000000"/>
                </a:solidFill>
                <a:latin typeface="Calibri" charset="0"/>
              </a:rPr>
              <a:t>aicinājuma</a:t>
            </a:r>
            <a:r>
              <a:rPr lang="en-US" altLang="ko-KR" dirty="0">
                <a:solidFill>
                  <a:srgbClr val="000000"/>
                </a:solidFill>
                <a:latin typeface="Calibri" charset="0"/>
              </a:rPr>
              <a:t> </a:t>
            </a:r>
            <a:r>
              <a:rPr lang="en-US" altLang="ko-KR" dirty="0" err="1">
                <a:solidFill>
                  <a:srgbClr val="000000"/>
                </a:solidFill>
                <a:latin typeface="Calibri" charset="0"/>
              </a:rPr>
              <a:t>saņemšanu</a:t>
            </a:r>
            <a:r>
              <a:rPr lang="en-US" altLang="ko-KR" dirty="0">
                <a:solidFill>
                  <a:srgbClr val="000000"/>
                </a:solidFill>
                <a:latin typeface="Calibri" charset="0"/>
              </a:rPr>
              <a:t>.</a:t>
            </a:r>
            <a:endParaRPr lang="ko-KR" altLang="en-US" dirty="0">
              <a:latin typeface="Calibri" charset="0"/>
            </a:endParaRPr>
          </a:p>
          <a:p>
            <a:pPr marL="0" indent="0">
              <a:lnSpc>
                <a:spcPct val="102000"/>
              </a:lnSpc>
              <a:spcBef>
                <a:spcPts val="0"/>
              </a:spcBef>
              <a:buNone/>
            </a:pPr>
            <a:r>
              <a:rPr lang="en-US" altLang="ko-KR" dirty="0">
                <a:solidFill>
                  <a:srgbClr val="000000"/>
                </a:solidFill>
                <a:latin typeface="Calibri" charset="0"/>
              </a:rPr>
              <a:t>Par to </a:t>
            </a:r>
            <a:r>
              <a:rPr lang="en-US" altLang="ko-KR" dirty="0" err="1">
                <a:solidFill>
                  <a:srgbClr val="000000"/>
                </a:solidFill>
                <a:latin typeface="Calibri" charset="0"/>
              </a:rPr>
              <a:t>ir</a:t>
            </a:r>
            <a:r>
              <a:rPr lang="en-US" altLang="ko-KR" dirty="0">
                <a:solidFill>
                  <a:srgbClr val="000000"/>
                </a:solidFill>
                <a:latin typeface="Calibri" charset="0"/>
              </a:rPr>
              <a:t> </a:t>
            </a:r>
            <a:r>
              <a:rPr lang="en-US" altLang="ko-KR" dirty="0" err="1">
                <a:solidFill>
                  <a:srgbClr val="000000"/>
                </a:solidFill>
                <a:latin typeface="Calibri" charset="0"/>
              </a:rPr>
              <a:t>atbildīga</a:t>
            </a:r>
            <a:r>
              <a:rPr lang="en-US" altLang="ko-KR" dirty="0">
                <a:solidFill>
                  <a:srgbClr val="000000"/>
                </a:solidFill>
                <a:latin typeface="Calibri" charset="0"/>
              </a:rPr>
              <a:t> </a:t>
            </a:r>
            <a:r>
              <a:rPr lang="en-US" altLang="ko-KR" dirty="0" err="1">
                <a:solidFill>
                  <a:srgbClr val="000000"/>
                </a:solidFill>
                <a:latin typeface="Calibri" charset="0"/>
              </a:rPr>
              <a:t>valde</a:t>
            </a:r>
            <a:r>
              <a:rPr lang="en-US" altLang="ko-KR" dirty="0">
                <a:solidFill>
                  <a:srgbClr val="000000"/>
                </a:solidFill>
                <a:latin typeface="Calibri" charset="0"/>
              </a:rPr>
              <a:t>, </a:t>
            </a:r>
            <a:r>
              <a:rPr lang="en-US" altLang="ko-KR" dirty="0" err="1">
                <a:solidFill>
                  <a:srgbClr val="000000"/>
                </a:solidFill>
                <a:latin typeface="Calibri" charset="0"/>
              </a:rPr>
              <a:t>kurai</a:t>
            </a:r>
            <a:r>
              <a:rPr lang="en-US" altLang="ko-KR" dirty="0">
                <a:solidFill>
                  <a:srgbClr val="000000"/>
                </a:solidFill>
                <a:latin typeface="Calibri" charset="0"/>
              </a:rPr>
              <a:t> </a:t>
            </a:r>
            <a:r>
              <a:rPr lang="en-US" altLang="ko-KR" dirty="0" err="1">
                <a:solidFill>
                  <a:srgbClr val="000000"/>
                </a:solidFill>
                <a:latin typeface="Calibri" charset="0"/>
              </a:rPr>
              <a:t>jānodrošina</a:t>
            </a:r>
            <a:r>
              <a:rPr lang="en-US" altLang="ko-KR" dirty="0">
                <a:solidFill>
                  <a:srgbClr val="000000"/>
                </a:solidFill>
                <a:latin typeface="Calibri" charset="0"/>
              </a:rPr>
              <a:t>, </a:t>
            </a:r>
            <a:r>
              <a:rPr lang="en-US" altLang="ko-KR" dirty="0" err="1">
                <a:solidFill>
                  <a:srgbClr val="000000"/>
                </a:solidFill>
                <a:latin typeface="Calibri" charset="0"/>
              </a:rPr>
              <a:t>ka</a:t>
            </a:r>
            <a:r>
              <a:rPr lang="en-US" altLang="ko-KR" dirty="0">
                <a:solidFill>
                  <a:srgbClr val="000000"/>
                </a:solidFill>
                <a:latin typeface="Calibri" charset="0"/>
              </a:rPr>
              <a:t> </a:t>
            </a:r>
            <a:r>
              <a:rPr lang="en-US" altLang="ko-KR" dirty="0" err="1">
                <a:solidFill>
                  <a:srgbClr val="000000"/>
                </a:solidFill>
                <a:latin typeface="Calibri" charset="0"/>
              </a:rPr>
              <a:t>biedrs</a:t>
            </a:r>
            <a:r>
              <a:rPr lang="en-US" altLang="ko-KR" dirty="0">
                <a:solidFill>
                  <a:srgbClr val="000000"/>
                </a:solidFill>
                <a:latin typeface="Calibri" charset="0"/>
              </a:rPr>
              <a:t> </a:t>
            </a:r>
            <a:r>
              <a:rPr lang="en-US" altLang="ko-KR" dirty="0" err="1">
                <a:solidFill>
                  <a:srgbClr val="000000"/>
                </a:solidFill>
                <a:latin typeface="Calibri" charset="0"/>
              </a:rPr>
              <a:t>savlaicīgi</a:t>
            </a:r>
            <a:r>
              <a:rPr lang="en-US" altLang="ko-KR" dirty="0">
                <a:solidFill>
                  <a:srgbClr val="000000"/>
                </a:solidFill>
                <a:latin typeface="Calibri" charset="0"/>
              </a:rPr>
              <a:t> </a:t>
            </a:r>
            <a:r>
              <a:rPr lang="en-US" altLang="ko-KR" dirty="0" err="1">
                <a:solidFill>
                  <a:srgbClr val="000000"/>
                </a:solidFill>
                <a:latin typeface="Calibri" charset="0"/>
              </a:rPr>
              <a:t>saņem</a:t>
            </a:r>
            <a:r>
              <a:rPr lang="en-US" altLang="ko-KR" dirty="0">
                <a:solidFill>
                  <a:srgbClr val="000000"/>
                </a:solidFill>
                <a:latin typeface="Calibri" charset="0"/>
              </a:rPr>
              <a:t> </a:t>
            </a:r>
            <a:r>
              <a:rPr lang="en-US" altLang="ko-KR" dirty="0" err="1">
                <a:solidFill>
                  <a:srgbClr val="000000"/>
                </a:solidFill>
                <a:latin typeface="Calibri" charset="0"/>
              </a:rPr>
              <a:t>aicinājumu</a:t>
            </a:r>
            <a:r>
              <a:rPr lang="en-US" altLang="ko-KR" dirty="0">
                <a:solidFill>
                  <a:srgbClr val="000000"/>
                </a:solidFill>
                <a:latin typeface="Calibri" charset="0"/>
              </a:rPr>
              <a:t> </a:t>
            </a:r>
            <a:r>
              <a:rPr lang="en-US" altLang="ko-KR" dirty="0" err="1">
                <a:solidFill>
                  <a:srgbClr val="000000"/>
                </a:solidFill>
                <a:latin typeface="Calibri" charset="0"/>
              </a:rPr>
              <a:t>uz</a:t>
            </a:r>
            <a:r>
              <a:rPr lang="en-US" altLang="ko-KR" dirty="0">
                <a:solidFill>
                  <a:srgbClr val="000000"/>
                </a:solidFill>
                <a:latin typeface="Calibri" charset="0"/>
              </a:rPr>
              <a:t> </a:t>
            </a:r>
            <a:r>
              <a:rPr lang="en-US" altLang="ko-KR" dirty="0" err="1">
                <a:solidFill>
                  <a:srgbClr val="000000"/>
                </a:solidFill>
                <a:latin typeface="Calibri" charset="0"/>
              </a:rPr>
              <a:t>sapulci</a:t>
            </a:r>
            <a:r>
              <a:rPr lang="en-US" altLang="ko-KR" dirty="0">
                <a:solidFill>
                  <a:srgbClr val="000000"/>
                </a:solidFill>
                <a:latin typeface="Calibri" charset="0"/>
              </a:rPr>
              <a:t>.</a:t>
            </a:r>
            <a:endParaRPr lang="ko-KR" altLang="en-US" dirty="0">
              <a:latin typeface="Calibri"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a:p>
        </p:txBody>
      </p:sp>
    </p:spTree>
    <p:extLst>
      <p:ext uri="{BB962C8B-B14F-4D97-AF65-F5344CB8AC3E}">
        <p14:creationId xmlns:p14="http://schemas.microsoft.com/office/powerpoint/2010/main" val="181218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Darba kārtība</a:t>
            </a:r>
          </a:p>
        </p:txBody>
      </p:sp>
      <p:sp>
        <p:nvSpPr>
          <p:cNvPr id="3" name="Content Placeholder 2"/>
          <p:cNvSpPr>
            <a:spLocks noGrp="1"/>
          </p:cNvSpPr>
          <p:nvPr>
            <p:ph idx="1"/>
          </p:nvPr>
        </p:nvSpPr>
        <p:spPr>
          <a:xfrm>
            <a:off x="1981200" y="1600200"/>
            <a:ext cx="8229600" cy="4953000"/>
          </a:xfrm>
        </p:spPr>
        <p:txBody>
          <a:bodyPr>
            <a:normAutofit fontScale="92500"/>
          </a:bodyPr>
          <a:lstStyle/>
          <a:p>
            <a:pPr>
              <a:lnSpc>
                <a:spcPct val="102000"/>
              </a:lnSpc>
              <a:spcBef>
                <a:spcPts val="0"/>
              </a:spcBef>
            </a:pPr>
            <a:r>
              <a:rPr lang="lv-LV" altLang="ko-KR" b="1" dirty="0">
                <a:solidFill>
                  <a:srgbClr val="000000"/>
                </a:solidFill>
                <a:latin typeface="Calibri" charset="0"/>
              </a:rPr>
              <a:t>Darba</a:t>
            </a:r>
            <a:r>
              <a:rPr lang="en-US" altLang="ko-KR" b="1" dirty="0">
                <a:solidFill>
                  <a:srgbClr val="000000"/>
                </a:solidFill>
                <a:latin typeface="Calibri" charset="0"/>
              </a:rPr>
              <a:t> </a:t>
            </a:r>
            <a:r>
              <a:rPr lang="en-US" altLang="ko-KR" b="1" dirty="0" err="1">
                <a:solidFill>
                  <a:srgbClr val="000000"/>
                </a:solidFill>
                <a:latin typeface="Calibri" charset="0"/>
              </a:rPr>
              <a:t>kārtība</a:t>
            </a:r>
            <a:r>
              <a:rPr lang="en-US" altLang="ko-KR" b="1" dirty="0">
                <a:solidFill>
                  <a:srgbClr val="000000"/>
                </a:solidFill>
                <a:latin typeface="Calibri" charset="0"/>
              </a:rPr>
              <a:t> </a:t>
            </a:r>
            <a:r>
              <a:rPr lang="en-US" altLang="ko-KR" dirty="0" err="1">
                <a:solidFill>
                  <a:srgbClr val="000000"/>
                </a:solidFill>
                <a:latin typeface="Calibri" charset="0"/>
              </a:rPr>
              <a:t>nedrīkst</a:t>
            </a:r>
            <a:r>
              <a:rPr lang="en-US" altLang="ko-KR" dirty="0">
                <a:solidFill>
                  <a:srgbClr val="000000"/>
                </a:solidFill>
                <a:latin typeface="Calibri" charset="0"/>
              </a:rPr>
              <a:t> </a:t>
            </a:r>
            <a:r>
              <a:rPr lang="en-US" altLang="ko-KR" dirty="0" err="1">
                <a:solidFill>
                  <a:srgbClr val="000000"/>
                </a:solidFill>
                <a:latin typeface="Calibri" charset="0"/>
              </a:rPr>
              <a:t>mainīties</a:t>
            </a:r>
            <a:r>
              <a:rPr lang="en-US" altLang="ko-KR" dirty="0">
                <a:solidFill>
                  <a:srgbClr val="000000"/>
                </a:solidFill>
                <a:latin typeface="Calibri" charset="0"/>
              </a:rPr>
              <a:t> un </a:t>
            </a:r>
            <a:r>
              <a:rPr lang="en-US" altLang="ko-KR" dirty="0" err="1">
                <a:solidFill>
                  <a:srgbClr val="000000"/>
                </a:solidFill>
                <a:latin typeface="Calibri" charset="0"/>
              </a:rPr>
              <a:t>atšķirties</a:t>
            </a:r>
            <a:r>
              <a:rPr lang="en-US" altLang="ko-KR" dirty="0">
                <a:solidFill>
                  <a:srgbClr val="000000"/>
                </a:solidFill>
                <a:latin typeface="Calibri" charset="0"/>
              </a:rPr>
              <a:t> no </a:t>
            </a:r>
            <a:r>
              <a:rPr lang="en-US" altLang="ko-KR" dirty="0" err="1">
                <a:solidFill>
                  <a:srgbClr val="000000"/>
                </a:solidFill>
                <a:latin typeface="Calibri" charset="0"/>
              </a:rPr>
              <a:t>izziņotās</a:t>
            </a:r>
            <a:r>
              <a:rPr lang="en-US" altLang="ko-KR" dirty="0">
                <a:solidFill>
                  <a:srgbClr val="000000"/>
                </a:solidFill>
                <a:latin typeface="Calibri" charset="0"/>
              </a:rPr>
              <a:t>, </a:t>
            </a:r>
            <a:r>
              <a:rPr lang="en-US" altLang="ko-KR" dirty="0" err="1">
                <a:solidFill>
                  <a:srgbClr val="000000"/>
                </a:solidFill>
                <a:latin typeface="Calibri" charset="0"/>
              </a:rPr>
              <a:t>lai</a:t>
            </a:r>
            <a:r>
              <a:rPr lang="en-US" altLang="ko-KR" dirty="0">
                <a:solidFill>
                  <a:srgbClr val="000000"/>
                </a:solidFill>
                <a:latin typeface="Calibri" charset="0"/>
              </a:rPr>
              <a:t> </a:t>
            </a:r>
            <a:r>
              <a:rPr lang="en-US" altLang="ko-KR" dirty="0" err="1">
                <a:solidFill>
                  <a:srgbClr val="000000"/>
                </a:solidFill>
                <a:latin typeface="Calibri" charset="0"/>
              </a:rPr>
              <a:t>biedru</a:t>
            </a:r>
            <a:r>
              <a:rPr lang="en-US" altLang="ko-KR" dirty="0">
                <a:solidFill>
                  <a:srgbClr val="000000"/>
                </a:solidFill>
                <a:latin typeface="Calibri" charset="0"/>
              </a:rPr>
              <a:t> </a:t>
            </a:r>
            <a:r>
              <a:rPr lang="en-US" altLang="ko-KR" dirty="0" err="1">
                <a:solidFill>
                  <a:srgbClr val="000000"/>
                </a:solidFill>
                <a:latin typeface="Calibri" charset="0"/>
              </a:rPr>
              <a:t>sapulce</a:t>
            </a:r>
            <a:r>
              <a:rPr lang="en-US" altLang="ko-KR" dirty="0">
                <a:solidFill>
                  <a:srgbClr val="000000"/>
                </a:solidFill>
                <a:latin typeface="Calibri" charset="0"/>
              </a:rPr>
              <a:t> </a:t>
            </a:r>
            <a:r>
              <a:rPr lang="en-US" altLang="ko-KR" dirty="0" err="1">
                <a:solidFill>
                  <a:srgbClr val="000000"/>
                </a:solidFill>
                <a:latin typeface="Calibri" charset="0"/>
              </a:rPr>
              <a:t>pieņemtu</a:t>
            </a:r>
            <a:r>
              <a:rPr lang="en-US" altLang="ko-KR" dirty="0">
                <a:solidFill>
                  <a:srgbClr val="000000"/>
                </a:solidFill>
                <a:latin typeface="Calibri" charset="0"/>
              </a:rPr>
              <a:t> </a:t>
            </a:r>
            <a:r>
              <a:rPr lang="en-US" altLang="ko-KR" dirty="0" err="1">
                <a:solidFill>
                  <a:srgbClr val="000000"/>
                </a:solidFill>
                <a:latin typeface="Calibri" charset="0"/>
              </a:rPr>
              <a:t>tiesiskus</a:t>
            </a:r>
            <a:r>
              <a:rPr lang="en-US" altLang="ko-KR" dirty="0">
                <a:solidFill>
                  <a:srgbClr val="000000"/>
                </a:solidFill>
                <a:latin typeface="Calibri" charset="0"/>
              </a:rPr>
              <a:t> </a:t>
            </a:r>
            <a:r>
              <a:rPr lang="en-US" altLang="ko-KR" dirty="0" err="1">
                <a:solidFill>
                  <a:srgbClr val="000000"/>
                </a:solidFill>
                <a:latin typeface="Calibri" charset="0"/>
              </a:rPr>
              <a:t>lēmumus</a:t>
            </a:r>
            <a:r>
              <a:rPr lang="en-US" altLang="ko-KR" dirty="0">
                <a:solidFill>
                  <a:srgbClr val="000000"/>
                </a:solidFill>
                <a:latin typeface="Calibri" charset="0"/>
              </a:rPr>
              <a:t>. </a:t>
            </a:r>
            <a:endParaRPr lang="ko-KR" altLang="en-US" dirty="0">
              <a:latin typeface="Calibri" charset="0"/>
            </a:endParaRPr>
          </a:p>
          <a:p>
            <a:pPr marL="0" indent="0">
              <a:lnSpc>
                <a:spcPct val="102000"/>
              </a:lnSpc>
              <a:spcBef>
                <a:spcPts val="0"/>
              </a:spcBef>
              <a:buNone/>
            </a:pPr>
            <a:endParaRPr lang="lv-LV" altLang="ko-KR" b="1" dirty="0">
              <a:solidFill>
                <a:srgbClr val="FF0000"/>
              </a:solidFill>
              <a:latin typeface="Calibri" charset="0"/>
            </a:endParaRPr>
          </a:p>
          <a:p>
            <a:pPr marL="0" indent="0">
              <a:lnSpc>
                <a:spcPct val="102000"/>
              </a:lnSpc>
              <a:spcBef>
                <a:spcPts val="0"/>
              </a:spcBef>
              <a:buNone/>
            </a:pPr>
            <a:r>
              <a:rPr lang="lv-LV" altLang="ko-KR" b="1" dirty="0">
                <a:solidFill>
                  <a:srgbClr val="FF0000"/>
                </a:solidFill>
                <a:latin typeface="Calibri" charset="0"/>
              </a:rPr>
              <a:t>Tomēr – sapulce var lemt par citu darba kārtību, par to nobalsojot sapulcē.</a:t>
            </a:r>
          </a:p>
          <a:p>
            <a:pPr marL="0" indent="0">
              <a:lnSpc>
                <a:spcPct val="102000"/>
              </a:lnSpc>
              <a:spcBef>
                <a:spcPts val="0"/>
              </a:spcBef>
              <a:buNone/>
            </a:pPr>
            <a:endParaRPr lang="ko-KR" altLang="en-US" b="1" dirty="0">
              <a:solidFill>
                <a:srgbClr val="FF0000"/>
              </a:solidFill>
              <a:latin typeface="Calibri" charset="0"/>
            </a:endParaRPr>
          </a:p>
          <a:p>
            <a:pPr>
              <a:lnSpc>
                <a:spcPct val="102000"/>
              </a:lnSpc>
              <a:spcBef>
                <a:spcPts val="0"/>
              </a:spcBef>
            </a:pPr>
            <a:r>
              <a:rPr lang="en-US" altLang="ko-KR" dirty="0" err="1">
                <a:solidFill>
                  <a:srgbClr val="000000"/>
                </a:solidFill>
                <a:latin typeface="Calibri" charset="0"/>
              </a:rPr>
              <a:t>Ja</a:t>
            </a:r>
            <a:r>
              <a:rPr lang="en-US" altLang="ko-KR" dirty="0">
                <a:solidFill>
                  <a:srgbClr val="000000"/>
                </a:solidFill>
                <a:latin typeface="Calibri" charset="0"/>
              </a:rPr>
              <a:t> </a:t>
            </a:r>
            <a:r>
              <a:rPr lang="en-US" altLang="ko-KR" dirty="0" err="1">
                <a:solidFill>
                  <a:srgbClr val="000000"/>
                </a:solidFill>
                <a:latin typeface="Calibri" charset="0"/>
              </a:rPr>
              <a:t>biedrības</a:t>
            </a:r>
            <a:r>
              <a:rPr lang="en-US" altLang="ko-KR" dirty="0">
                <a:solidFill>
                  <a:srgbClr val="000000"/>
                </a:solidFill>
                <a:latin typeface="Calibri" charset="0"/>
              </a:rPr>
              <a:t> </a:t>
            </a:r>
            <a:r>
              <a:rPr lang="en-US" altLang="ko-KR" dirty="0" err="1">
                <a:solidFill>
                  <a:srgbClr val="000000"/>
                </a:solidFill>
                <a:latin typeface="Calibri" charset="0"/>
              </a:rPr>
              <a:t>statūtos</a:t>
            </a:r>
            <a:r>
              <a:rPr lang="en-US" altLang="ko-KR" dirty="0">
                <a:solidFill>
                  <a:srgbClr val="000000"/>
                </a:solidFill>
                <a:latin typeface="Calibri" charset="0"/>
              </a:rPr>
              <a:t> </a:t>
            </a:r>
            <a:r>
              <a:rPr lang="en-US" altLang="ko-KR" dirty="0" err="1">
                <a:solidFill>
                  <a:srgbClr val="000000"/>
                </a:solidFill>
                <a:latin typeface="Calibri" charset="0"/>
              </a:rPr>
              <a:t>ir</a:t>
            </a:r>
            <a:r>
              <a:rPr lang="en-US" altLang="ko-KR" dirty="0">
                <a:solidFill>
                  <a:srgbClr val="000000"/>
                </a:solidFill>
                <a:latin typeface="Calibri" charset="0"/>
              </a:rPr>
              <a:t> </a:t>
            </a:r>
            <a:r>
              <a:rPr lang="en-US" altLang="ko-KR" dirty="0" err="1">
                <a:solidFill>
                  <a:srgbClr val="000000"/>
                </a:solidFill>
                <a:latin typeface="Calibri" charset="0"/>
              </a:rPr>
              <a:t>noteikts</a:t>
            </a:r>
            <a:r>
              <a:rPr lang="en-US" altLang="ko-KR" dirty="0">
                <a:solidFill>
                  <a:srgbClr val="000000"/>
                </a:solidFill>
                <a:latin typeface="Calibri" charset="0"/>
              </a:rPr>
              <a:t>, </a:t>
            </a:r>
            <a:r>
              <a:rPr lang="en-US" altLang="ko-KR" dirty="0" err="1">
                <a:solidFill>
                  <a:srgbClr val="000000"/>
                </a:solidFill>
                <a:latin typeface="Calibri" charset="0"/>
              </a:rPr>
              <a:t>ka</a:t>
            </a:r>
            <a:r>
              <a:rPr lang="en-US" altLang="ko-KR" dirty="0">
                <a:solidFill>
                  <a:srgbClr val="000000"/>
                </a:solidFill>
                <a:latin typeface="Calibri" charset="0"/>
              </a:rPr>
              <a:t> </a:t>
            </a:r>
            <a:r>
              <a:rPr lang="en-US" altLang="ko-KR" dirty="0" err="1">
                <a:solidFill>
                  <a:srgbClr val="000000"/>
                </a:solidFill>
                <a:latin typeface="Calibri" charset="0"/>
              </a:rPr>
              <a:t>valdes</a:t>
            </a:r>
            <a:r>
              <a:rPr lang="en-US" altLang="ko-KR" dirty="0">
                <a:solidFill>
                  <a:srgbClr val="000000"/>
                </a:solidFill>
                <a:latin typeface="Calibri" charset="0"/>
              </a:rPr>
              <a:t> </a:t>
            </a:r>
            <a:r>
              <a:rPr lang="en-US" altLang="ko-KR" dirty="0" err="1">
                <a:solidFill>
                  <a:srgbClr val="000000"/>
                </a:solidFill>
                <a:latin typeface="Calibri" charset="0"/>
              </a:rPr>
              <a:t>vai</a:t>
            </a:r>
            <a:r>
              <a:rPr lang="en-US" altLang="ko-KR" dirty="0">
                <a:solidFill>
                  <a:srgbClr val="000000"/>
                </a:solidFill>
                <a:latin typeface="Calibri" charset="0"/>
              </a:rPr>
              <a:t> </a:t>
            </a:r>
            <a:r>
              <a:rPr lang="en-US" altLang="ko-KR" dirty="0" err="1">
                <a:solidFill>
                  <a:srgbClr val="000000"/>
                </a:solidFill>
                <a:latin typeface="Calibri" charset="0"/>
              </a:rPr>
              <a:t>revīzijas</a:t>
            </a:r>
            <a:r>
              <a:rPr lang="en-US" altLang="ko-KR" dirty="0">
                <a:solidFill>
                  <a:srgbClr val="000000"/>
                </a:solidFill>
                <a:latin typeface="Calibri" charset="0"/>
              </a:rPr>
              <a:t> </a:t>
            </a:r>
            <a:r>
              <a:rPr lang="en-US" altLang="ko-KR" dirty="0" err="1">
                <a:solidFill>
                  <a:srgbClr val="000000"/>
                </a:solidFill>
                <a:latin typeface="Calibri" charset="0"/>
              </a:rPr>
              <a:t>institūciju</a:t>
            </a:r>
            <a:r>
              <a:rPr lang="en-US" altLang="ko-KR" dirty="0">
                <a:solidFill>
                  <a:srgbClr val="000000"/>
                </a:solidFill>
                <a:latin typeface="Calibri" charset="0"/>
              </a:rPr>
              <a:t> </a:t>
            </a:r>
            <a:r>
              <a:rPr lang="en-US" altLang="ko-KR" dirty="0" err="1">
                <a:solidFill>
                  <a:srgbClr val="000000"/>
                </a:solidFill>
                <a:latin typeface="Calibri" charset="0"/>
              </a:rPr>
              <a:t>locekļus</a:t>
            </a:r>
            <a:r>
              <a:rPr lang="en-US" altLang="ko-KR" dirty="0">
                <a:solidFill>
                  <a:srgbClr val="000000"/>
                </a:solidFill>
                <a:latin typeface="Calibri" charset="0"/>
              </a:rPr>
              <a:t> </a:t>
            </a:r>
            <a:r>
              <a:rPr lang="en-US" altLang="ko-KR" dirty="0" err="1">
                <a:solidFill>
                  <a:srgbClr val="000000"/>
                </a:solidFill>
                <a:latin typeface="Calibri" charset="0"/>
              </a:rPr>
              <a:t>ievēlē</a:t>
            </a:r>
            <a:r>
              <a:rPr lang="en-US" altLang="ko-KR" dirty="0">
                <a:solidFill>
                  <a:srgbClr val="000000"/>
                </a:solidFill>
                <a:latin typeface="Calibri" charset="0"/>
              </a:rPr>
              <a:t> un </a:t>
            </a:r>
            <a:r>
              <a:rPr lang="en-US" altLang="ko-KR" dirty="0" err="1">
                <a:solidFill>
                  <a:srgbClr val="000000"/>
                </a:solidFill>
                <a:latin typeface="Calibri" charset="0"/>
              </a:rPr>
              <a:t>atceļ</a:t>
            </a:r>
            <a:r>
              <a:rPr lang="en-US" altLang="ko-KR" dirty="0">
                <a:solidFill>
                  <a:srgbClr val="000000"/>
                </a:solidFill>
                <a:latin typeface="Calibri" charset="0"/>
              </a:rPr>
              <a:t> </a:t>
            </a:r>
            <a:r>
              <a:rPr lang="en-US" altLang="ko-KR" b="1" dirty="0" err="1">
                <a:solidFill>
                  <a:srgbClr val="000000"/>
                </a:solidFill>
                <a:latin typeface="Calibri" charset="0"/>
              </a:rPr>
              <a:t>cita</a:t>
            </a:r>
            <a:r>
              <a:rPr lang="en-US" altLang="ko-KR" b="1" dirty="0">
                <a:solidFill>
                  <a:srgbClr val="000000"/>
                </a:solidFill>
                <a:latin typeface="Calibri" charset="0"/>
              </a:rPr>
              <a:t> </a:t>
            </a:r>
            <a:r>
              <a:rPr lang="en-US" altLang="ko-KR" b="1" dirty="0" err="1">
                <a:solidFill>
                  <a:srgbClr val="000000"/>
                </a:solidFill>
                <a:latin typeface="Calibri" charset="0"/>
              </a:rPr>
              <a:t>institūcija</a:t>
            </a:r>
            <a:r>
              <a:rPr lang="en-US" altLang="ko-KR" b="1" dirty="0">
                <a:solidFill>
                  <a:srgbClr val="000000"/>
                </a:solidFill>
                <a:latin typeface="Calibri" charset="0"/>
              </a:rPr>
              <a:t> - </a:t>
            </a:r>
            <a:r>
              <a:rPr lang="en-US" altLang="ko-KR" b="1" dirty="0" err="1">
                <a:solidFill>
                  <a:srgbClr val="000000"/>
                </a:solidFill>
                <a:latin typeface="Calibri" charset="0"/>
              </a:rPr>
              <a:t>piemēram</a:t>
            </a:r>
            <a:r>
              <a:rPr lang="en-US" altLang="ko-KR" b="1" dirty="0">
                <a:solidFill>
                  <a:srgbClr val="000000"/>
                </a:solidFill>
                <a:latin typeface="Calibri" charset="0"/>
              </a:rPr>
              <a:t>, </a:t>
            </a:r>
            <a:r>
              <a:rPr lang="en-US" altLang="ko-KR" b="1" dirty="0" err="1">
                <a:solidFill>
                  <a:srgbClr val="000000"/>
                </a:solidFill>
                <a:latin typeface="Calibri" charset="0"/>
              </a:rPr>
              <a:t>padome</a:t>
            </a:r>
            <a:r>
              <a:rPr lang="en-US" altLang="ko-KR" dirty="0">
                <a:solidFill>
                  <a:srgbClr val="000000"/>
                </a:solidFill>
                <a:latin typeface="Calibri" charset="0"/>
              </a:rPr>
              <a:t>, tad </a:t>
            </a:r>
            <a:r>
              <a:rPr lang="en-US" altLang="ko-KR" dirty="0" err="1">
                <a:solidFill>
                  <a:srgbClr val="000000"/>
                </a:solidFill>
                <a:latin typeface="Calibri" charset="0"/>
              </a:rPr>
              <a:t>iepriekš</a:t>
            </a:r>
            <a:r>
              <a:rPr lang="en-US" altLang="ko-KR" dirty="0">
                <a:solidFill>
                  <a:srgbClr val="000000"/>
                </a:solidFill>
                <a:latin typeface="Calibri" charset="0"/>
              </a:rPr>
              <a:t> </a:t>
            </a:r>
            <a:r>
              <a:rPr lang="en-US" altLang="ko-KR" dirty="0" err="1">
                <a:solidFill>
                  <a:srgbClr val="000000"/>
                </a:solidFill>
                <a:latin typeface="Calibri" charset="0"/>
              </a:rPr>
              <a:t>minētā</a:t>
            </a:r>
            <a:r>
              <a:rPr lang="en-US" altLang="ko-KR" dirty="0">
                <a:solidFill>
                  <a:srgbClr val="000000"/>
                </a:solidFill>
                <a:latin typeface="Calibri" charset="0"/>
              </a:rPr>
              <a:t> </a:t>
            </a:r>
            <a:r>
              <a:rPr lang="en-US" altLang="ko-KR" dirty="0" err="1">
                <a:solidFill>
                  <a:srgbClr val="000000"/>
                </a:solidFill>
                <a:latin typeface="Calibri" charset="0"/>
              </a:rPr>
              <a:t>izziņošanas</a:t>
            </a:r>
            <a:r>
              <a:rPr lang="en-US" altLang="ko-KR" dirty="0">
                <a:solidFill>
                  <a:srgbClr val="000000"/>
                </a:solidFill>
                <a:latin typeface="Calibri" charset="0"/>
              </a:rPr>
              <a:t> </a:t>
            </a:r>
            <a:r>
              <a:rPr lang="en-US" altLang="ko-KR" dirty="0" err="1">
                <a:solidFill>
                  <a:srgbClr val="000000"/>
                </a:solidFill>
                <a:latin typeface="Calibri" charset="0"/>
              </a:rPr>
              <a:t>kārtība</a:t>
            </a:r>
            <a:r>
              <a:rPr lang="en-US" altLang="ko-KR" dirty="0">
                <a:solidFill>
                  <a:srgbClr val="000000"/>
                </a:solidFill>
                <a:latin typeface="Calibri" charset="0"/>
              </a:rPr>
              <a:t> un </a:t>
            </a:r>
            <a:r>
              <a:rPr lang="en-US" altLang="ko-KR" dirty="0" err="1">
                <a:solidFill>
                  <a:srgbClr val="000000"/>
                </a:solidFill>
                <a:latin typeface="Calibri" charset="0"/>
              </a:rPr>
              <a:t>termiņi</a:t>
            </a:r>
            <a:r>
              <a:rPr lang="en-US" altLang="ko-KR" dirty="0">
                <a:solidFill>
                  <a:srgbClr val="000000"/>
                </a:solidFill>
                <a:latin typeface="Calibri" charset="0"/>
              </a:rPr>
              <a:t> </a:t>
            </a:r>
            <a:r>
              <a:rPr lang="en-US" altLang="ko-KR" dirty="0" err="1">
                <a:solidFill>
                  <a:srgbClr val="000000"/>
                </a:solidFill>
                <a:latin typeface="Calibri" charset="0"/>
              </a:rPr>
              <a:t>ir</a:t>
            </a:r>
            <a:r>
              <a:rPr lang="en-US" altLang="ko-KR" dirty="0">
                <a:solidFill>
                  <a:srgbClr val="000000"/>
                </a:solidFill>
                <a:latin typeface="Calibri" charset="0"/>
              </a:rPr>
              <a:t> </a:t>
            </a:r>
            <a:r>
              <a:rPr lang="en-US" altLang="ko-KR" dirty="0" err="1">
                <a:solidFill>
                  <a:srgbClr val="000000"/>
                </a:solidFill>
                <a:latin typeface="Calibri" charset="0"/>
              </a:rPr>
              <a:t>attiecināmi</a:t>
            </a:r>
            <a:r>
              <a:rPr lang="en-US" altLang="ko-KR" dirty="0">
                <a:solidFill>
                  <a:srgbClr val="000000"/>
                </a:solidFill>
                <a:latin typeface="Calibri" charset="0"/>
              </a:rPr>
              <a:t> </a:t>
            </a:r>
            <a:r>
              <a:rPr lang="en-US" altLang="ko-KR" dirty="0" err="1">
                <a:solidFill>
                  <a:srgbClr val="000000"/>
                </a:solidFill>
                <a:latin typeface="Calibri" charset="0"/>
              </a:rPr>
              <a:t>arī</a:t>
            </a:r>
            <a:r>
              <a:rPr lang="en-US" altLang="ko-KR" dirty="0">
                <a:solidFill>
                  <a:srgbClr val="000000"/>
                </a:solidFill>
                <a:latin typeface="Calibri" charset="0"/>
              </a:rPr>
              <a:t> </a:t>
            </a:r>
            <a:r>
              <a:rPr lang="en-US" altLang="ko-KR" dirty="0" err="1">
                <a:solidFill>
                  <a:srgbClr val="000000"/>
                </a:solidFill>
                <a:latin typeface="Calibri" charset="0"/>
              </a:rPr>
              <a:t>uz</a:t>
            </a:r>
            <a:r>
              <a:rPr lang="en-US" altLang="ko-KR" dirty="0">
                <a:solidFill>
                  <a:srgbClr val="000000"/>
                </a:solidFill>
                <a:latin typeface="Calibri" charset="0"/>
              </a:rPr>
              <a:t> </a:t>
            </a:r>
            <a:r>
              <a:rPr lang="en-US" altLang="ko-KR" dirty="0" err="1">
                <a:solidFill>
                  <a:srgbClr val="000000"/>
                </a:solidFill>
                <a:latin typeface="Calibri" charset="0"/>
              </a:rPr>
              <a:t>tām</a:t>
            </a:r>
            <a:r>
              <a:rPr lang="en-US" altLang="ko-KR" dirty="0">
                <a:solidFill>
                  <a:srgbClr val="000000"/>
                </a:solidFill>
                <a:latin typeface="Calibri" charset="0"/>
              </a:rPr>
              <a:t> </a:t>
            </a:r>
            <a:r>
              <a:rPr lang="en-US" altLang="ko-KR" dirty="0" err="1">
                <a:solidFill>
                  <a:srgbClr val="000000"/>
                </a:solidFill>
                <a:latin typeface="Calibri" charset="0"/>
              </a:rPr>
              <a:t>padomes</a:t>
            </a:r>
            <a:r>
              <a:rPr lang="en-US" altLang="ko-KR" dirty="0">
                <a:solidFill>
                  <a:srgbClr val="000000"/>
                </a:solidFill>
                <a:latin typeface="Calibri" charset="0"/>
              </a:rPr>
              <a:t> </a:t>
            </a:r>
            <a:r>
              <a:rPr lang="en-US" altLang="ko-KR" dirty="0" err="1">
                <a:solidFill>
                  <a:srgbClr val="000000"/>
                </a:solidFill>
                <a:latin typeface="Calibri" charset="0"/>
              </a:rPr>
              <a:t>sēdēm</a:t>
            </a:r>
            <a:r>
              <a:rPr lang="en-US" altLang="ko-KR" dirty="0">
                <a:solidFill>
                  <a:srgbClr val="000000"/>
                </a:solidFill>
                <a:latin typeface="Calibri" charset="0"/>
              </a:rPr>
              <a:t>, </a:t>
            </a:r>
            <a:r>
              <a:rPr lang="en-US" altLang="ko-KR" dirty="0" err="1">
                <a:solidFill>
                  <a:srgbClr val="000000"/>
                </a:solidFill>
                <a:latin typeface="Calibri" charset="0"/>
              </a:rPr>
              <a:t>kurās</a:t>
            </a:r>
            <a:r>
              <a:rPr lang="en-US" altLang="ko-KR" dirty="0">
                <a:solidFill>
                  <a:srgbClr val="000000"/>
                </a:solidFill>
                <a:latin typeface="Calibri" charset="0"/>
              </a:rPr>
              <a:t> </a:t>
            </a:r>
            <a:r>
              <a:rPr lang="en-US" altLang="ko-KR" dirty="0" err="1">
                <a:solidFill>
                  <a:srgbClr val="000000"/>
                </a:solidFill>
                <a:latin typeface="Calibri" charset="0"/>
              </a:rPr>
              <a:t>ir</a:t>
            </a:r>
            <a:r>
              <a:rPr lang="en-US" altLang="ko-KR" dirty="0">
                <a:solidFill>
                  <a:srgbClr val="000000"/>
                </a:solidFill>
                <a:latin typeface="Calibri" charset="0"/>
              </a:rPr>
              <a:t> </a:t>
            </a:r>
            <a:r>
              <a:rPr lang="en-US" altLang="ko-KR" dirty="0" err="1">
                <a:solidFill>
                  <a:srgbClr val="000000"/>
                </a:solidFill>
                <a:latin typeface="Calibri" charset="0"/>
              </a:rPr>
              <a:t>paredzētas</a:t>
            </a:r>
            <a:r>
              <a:rPr lang="en-US" altLang="ko-KR" dirty="0">
                <a:solidFill>
                  <a:srgbClr val="000000"/>
                </a:solidFill>
                <a:latin typeface="Calibri" charset="0"/>
              </a:rPr>
              <a:t> </a:t>
            </a:r>
            <a:r>
              <a:rPr lang="en-US" altLang="ko-KR" dirty="0" err="1">
                <a:solidFill>
                  <a:srgbClr val="000000"/>
                </a:solidFill>
                <a:latin typeface="Calibri" charset="0"/>
              </a:rPr>
              <a:t>šo</a:t>
            </a:r>
            <a:r>
              <a:rPr lang="en-US" altLang="ko-KR" dirty="0">
                <a:solidFill>
                  <a:srgbClr val="000000"/>
                </a:solidFill>
                <a:latin typeface="Calibri" charset="0"/>
              </a:rPr>
              <a:t> </a:t>
            </a:r>
            <a:r>
              <a:rPr lang="en-US" altLang="ko-KR" dirty="0" err="1">
                <a:solidFill>
                  <a:srgbClr val="000000"/>
                </a:solidFill>
                <a:latin typeface="Calibri" charset="0"/>
              </a:rPr>
              <a:t>institūciju</a:t>
            </a:r>
            <a:r>
              <a:rPr lang="en-US" altLang="ko-KR" dirty="0">
                <a:solidFill>
                  <a:srgbClr val="000000"/>
                </a:solidFill>
                <a:latin typeface="Calibri" charset="0"/>
              </a:rPr>
              <a:t> </a:t>
            </a:r>
            <a:r>
              <a:rPr lang="en-US" altLang="ko-KR" dirty="0" err="1">
                <a:solidFill>
                  <a:srgbClr val="000000"/>
                </a:solidFill>
                <a:latin typeface="Calibri" charset="0"/>
              </a:rPr>
              <a:t>locekļu</a:t>
            </a:r>
            <a:r>
              <a:rPr lang="en-US" altLang="ko-KR" dirty="0">
                <a:solidFill>
                  <a:srgbClr val="000000"/>
                </a:solidFill>
                <a:latin typeface="Calibri" charset="0"/>
              </a:rPr>
              <a:t> </a:t>
            </a:r>
            <a:r>
              <a:rPr lang="en-US" altLang="ko-KR" dirty="0" err="1">
                <a:solidFill>
                  <a:srgbClr val="000000"/>
                </a:solidFill>
                <a:latin typeface="Calibri" charset="0"/>
              </a:rPr>
              <a:t>vēlēšanas</a:t>
            </a:r>
            <a:r>
              <a:rPr lang="en-US" altLang="ko-KR" dirty="0">
                <a:solidFill>
                  <a:srgbClr val="000000"/>
                </a:solidFill>
                <a:latin typeface="Calibri" charset="0"/>
              </a:rPr>
              <a:t>. </a:t>
            </a:r>
            <a:endParaRPr lang="ko-KR" altLang="en-US" dirty="0">
              <a:latin typeface="Calibri"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dirty="0"/>
          </a:p>
        </p:txBody>
      </p:sp>
    </p:spTree>
    <p:extLst>
      <p:ext uri="{BB962C8B-B14F-4D97-AF65-F5344CB8AC3E}">
        <p14:creationId xmlns:p14="http://schemas.microsoft.com/office/powerpoint/2010/main" val="60439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Baskerville Old Face" panose="02020602080505020303" pitchFamily="18" charset="0"/>
              </a:rPr>
              <a:t>Biedru sapulces norise [BNL 37.pants]</a:t>
            </a:r>
          </a:p>
        </p:txBody>
      </p:sp>
      <p:sp>
        <p:nvSpPr>
          <p:cNvPr id="3" name="Content Placeholder 2"/>
          <p:cNvSpPr>
            <a:spLocks noGrp="1"/>
          </p:cNvSpPr>
          <p:nvPr>
            <p:ph idx="1"/>
          </p:nvPr>
        </p:nvSpPr>
        <p:spPr>
          <a:xfrm>
            <a:off x="1966415" y="1257301"/>
            <a:ext cx="8229600" cy="1638300"/>
          </a:xfrm>
        </p:spPr>
        <p:txBody>
          <a:bodyPr>
            <a:normAutofit/>
          </a:bodyPr>
          <a:lstStyle/>
          <a:p>
            <a:pPr marL="0" indent="0">
              <a:buNone/>
            </a:pPr>
            <a:r>
              <a:rPr lang="lv-LV" b="1" dirty="0"/>
              <a:t>Biedru sapulce ir lemttiesīga, ja tajā </a:t>
            </a:r>
            <a:r>
              <a:rPr lang="lv-LV" b="1" u="sng" dirty="0"/>
              <a:t>piedalās</a:t>
            </a:r>
            <a:r>
              <a:rPr lang="lv-LV" b="1" dirty="0"/>
              <a:t> vairāk nekā puse no biedriem, ja statūtos nav noteikts citādi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63</a:t>
            </a:fld>
            <a:endParaRPr lang="en-US" dirty="0"/>
          </a:p>
        </p:txBody>
      </p:sp>
      <p:sp>
        <p:nvSpPr>
          <p:cNvPr id="5" name="Oval 4"/>
          <p:cNvSpPr/>
          <p:nvPr/>
        </p:nvSpPr>
        <p:spPr>
          <a:xfrm>
            <a:off x="1676400" y="2895600"/>
            <a:ext cx="5867400" cy="9906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Sapulces lēmumi iegūst juridisku spēku ar attiecīgu kvorumu</a:t>
            </a:r>
          </a:p>
        </p:txBody>
      </p:sp>
      <p:sp>
        <p:nvSpPr>
          <p:cNvPr id="6" name="Oval 5"/>
          <p:cNvSpPr/>
          <p:nvPr/>
        </p:nvSpPr>
        <p:spPr>
          <a:xfrm>
            <a:off x="1645693" y="4031776"/>
            <a:ext cx="5867400" cy="11430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Kvorums ir, ja sapulcē piedalās vairāk kā puse no biedriem – 50%+1, ja statūtos nav noteikts citādi</a:t>
            </a:r>
          </a:p>
        </p:txBody>
      </p:sp>
      <p:sp>
        <p:nvSpPr>
          <p:cNvPr id="7" name="Right Arrow 6"/>
          <p:cNvSpPr/>
          <p:nvPr/>
        </p:nvSpPr>
        <p:spPr>
          <a:xfrm>
            <a:off x="7544937" y="3345976"/>
            <a:ext cx="3124200" cy="251460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t>Ja statūtos nav noteiks citādi (no 2010.gada statūtos var noteikt arī citu kvoruma skaitu)</a:t>
            </a:r>
          </a:p>
        </p:txBody>
      </p:sp>
      <p:sp>
        <p:nvSpPr>
          <p:cNvPr id="8" name="Oval 7"/>
          <p:cNvSpPr/>
          <p:nvPr/>
        </p:nvSpPr>
        <p:spPr>
          <a:xfrm>
            <a:off x="1676400" y="5257800"/>
            <a:ext cx="5867400" cy="14478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Sapulces biedriem ir  jāpulcējas KLĀTIENĒ, konkrētā ģeogrāfiskā vietā/adresē/</a:t>
            </a:r>
            <a:r>
              <a:rPr lang="lv-LV" b="1" dirty="0" err="1">
                <a:solidFill>
                  <a:srgbClr val="FF0000"/>
                </a:solidFill>
              </a:rPr>
              <a:t>tiešsaitē</a:t>
            </a:r>
            <a:endParaRPr lang="lv-LV" b="1" dirty="0">
              <a:solidFill>
                <a:srgbClr val="FF0000"/>
              </a:solidFill>
            </a:endParaRPr>
          </a:p>
        </p:txBody>
      </p:sp>
      <p:sp>
        <p:nvSpPr>
          <p:cNvPr id="10" name="Action Button: Help 9">
            <a:hlinkClick r:id="" action="ppaction://noaction" highlightClick="1"/>
          </p:cNvPr>
          <p:cNvSpPr/>
          <p:nvPr/>
        </p:nvSpPr>
        <p:spPr>
          <a:xfrm>
            <a:off x="10058400" y="3505200"/>
            <a:ext cx="609600" cy="2209800"/>
          </a:xfrm>
          <a:prstGeom prst="actionButtonHelp">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1578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P spid="7" grpId="0" animBg="1"/>
      <p:bldP spid="8" grpId="0" animBg="1"/>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Baskerville Old Face" panose="02020602080505020303" pitchFamily="18" charset="0"/>
              </a:rPr>
              <a:t>Statūtu grozīšana </a:t>
            </a:r>
            <a:br>
              <a:rPr lang="lv-LV" b="1" dirty="0">
                <a:latin typeface="Baskerville Old Face" panose="02020602080505020303" pitchFamily="18" charset="0"/>
              </a:rPr>
            </a:br>
            <a:r>
              <a:rPr lang="lv-LV" b="1" dirty="0">
                <a:latin typeface="Baskerville Old Face" panose="02020602080505020303" pitchFamily="18" charset="0"/>
              </a:rPr>
              <a:t>[BNL 37.pants pirmā daļa]</a:t>
            </a:r>
          </a:p>
        </p:txBody>
      </p:sp>
      <p:sp>
        <p:nvSpPr>
          <p:cNvPr id="3" name="Content Placeholder 2"/>
          <p:cNvSpPr>
            <a:spLocks noGrp="1"/>
          </p:cNvSpPr>
          <p:nvPr>
            <p:ph idx="1"/>
          </p:nvPr>
        </p:nvSpPr>
        <p:spPr>
          <a:xfrm>
            <a:off x="1981200" y="1752601"/>
            <a:ext cx="8229600" cy="4373563"/>
          </a:xfrm>
        </p:spPr>
        <p:txBody>
          <a:bodyPr/>
          <a:lstStyle/>
          <a:p>
            <a:r>
              <a:rPr lang="lv-LV" dirty="0"/>
              <a:t>Ja jālemj par statūtu grozīšanu, kvorums ir </a:t>
            </a:r>
            <a:r>
              <a:rPr lang="lv-LV" b="1" dirty="0"/>
              <a:t>vairāk nekā puse no biedriem</a:t>
            </a:r>
            <a:r>
              <a:rPr lang="lv-LV" dirty="0"/>
              <a:t>, ja statūtos nav noteikts lielāks kvorums.</a:t>
            </a:r>
          </a:p>
          <a:p>
            <a:r>
              <a:rPr lang="lv-LV" dirty="0"/>
              <a:t>Likums paredz statūtu aizsardzību, nosakot, ka kvorums ir obligāti </a:t>
            </a:r>
            <a:r>
              <a:rPr lang="lv-LV" b="1" dirty="0">
                <a:solidFill>
                  <a:srgbClr val="FF0000"/>
                </a:solidFill>
              </a:rPr>
              <a:t>50%+1 </a:t>
            </a:r>
            <a:r>
              <a:rPr lang="lv-LV" dirty="0"/>
              <a:t>vai lielāks, ja tā paredz statūti.</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a:p>
        </p:txBody>
      </p:sp>
      <p:sp>
        <p:nvSpPr>
          <p:cNvPr id="5" name="Flowchart: Preparation 4"/>
          <p:cNvSpPr/>
          <p:nvPr/>
        </p:nvSpPr>
        <p:spPr>
          <a:xfrm>
            <a:off x="2438400" y="5181600"/>
            <a:ext cx="2895600" cy="1219200"/>
          </a:xfrm>
          <a:prstGeom prst="flowChartPreparation">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Statūtu grozīšanas sapulces kvorums</a:t>
            </a:r>
          </a:p>
        </p:txBody>
      </p:sp>
      <p:sp>
        <p:nvSpPr>
          <p:cNvPr id="7" name="Flowchart: Collate 6"/>
          <p:cNvSpPr/>
          <p:nvPr/>
        </p:nvSpPr>
        <p:spPr>
          <a:xfrm>
            <a:off x="6934200" y="4648200"/>
            <a:ext cx="1524000" cy="2209800"/>
          </a:xfrm>
          <a:prstGeom prst="flowChartCollat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b="1" dirty="0">
              <a:solidFill>
                <a:schemeClr val="tx1"/>
              </a:solidFill>
            </a:endParaRPr>
          </a:p>
        </p:txBody>
      </p:sp>
      <p:sp>
        <p:nvSpPr>
          <p:cNvPr id="8" name="TextBox 7"/>
          <p:cNvSpPr txBox="1"/>
          <p:nvPr/>
        </p:nvSpPr>
        <p:spPr>
          <a:xfrm>
            <a:off x="7200900" y="4707340"/>
            <a:ext cx="990600" cy="369332"/>
          </a:xfrm>
          <a:prstGeom prst="rect">
            <a:avLst/>
          </a:prstGeom>
          <a:noFill/>
        </p:spPr>
        <p:txBody>
          <a:bodyPr wrap="square" rtlCol="0">
            <a:spAutoFit/>
          </a:bodyPr>
          <a:lstStyle/>
          <a:p>
            <a:r>
              <a:rPr lang="lv-LV" b="1" dirty="0"/>
              <a:t>50%+1</a:t>
            </a:r>
          </a:p>
        </p:txBody>
      </p:sp>
      <p:sp>
        <p:nvSpPr>
          <p:cNvPr id="9" name="TextBox 8"/>
          <p:cNvSpPr txBox="1"/>
          <p:nvPr/>
        </p:nvSpPr>
        <p:spPr>
          <a:xfrm>
            <a:off x="6934200" y="5791201"/>
            <a:ext cx="1524000" cy="1200329"/>
          </a:xfrm>
          <a:prstGeom prst="rect">
            <a:avLst/>
          </a:prstGeom>
          <a:noFill/>
        </p:spPr>
        <p:txBody>
          <a:bodyPr wrap="square" rtlCol="0">
            <a:spAutoFit/>
          </a:bodyPr>
          <a:lstStyle/>
          <a:p>
            <a:pPr algn="ctr"/>
            <a:r>
              <a:rPr lang="lv-LV" b="1" dirty="0"/>
              <a:t>Statūti nosaka lielāku kvorumu</a:t>
            </a:r>
          </a:p>
        </p:txBody>
      </p:sp>
      <p:cxnSp>
        <p:nvCxnSpPr>
          <p:cNvPr id="11" name="Straight Arrow Connector 10"/>
          <p:cNvCxnSpPr>
            <a:stCxn id="5" idx="3"/>
          </p:cNvCxnSpPr>
          <p:nvPr/>
        </p:nvCxnSpPr>
        <p:spPr>
          <a:xfrm flipV="1">
            <a:off x="5334000" y="5076672"/>
            <a:ext cx="1752600" cy="71452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3"/>
          </p:cNvCxnSpPr>
          <p:nvPr/>
        </p:nvCxnSpPr>
        <p:spPr>
          <a:xfrm>
            <a:off x="5334000" y="5791200"/>
            <a:ext cx="1866900" cy="4572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80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ppt_w</p:attrName>
                                        </p:attrNameLst>
                                      </p:cBhvr>
                                      <p:tavLst>
                                        <p:tav tm="0" fmla="#ppt_w*sin(2.5*pi*$)">
                                          <p:val>
                                            <p:fltVal val="0"/>
                                          </p:val>
                                        </p:tav>
                                        <p:tav tm="100000">
                                          <p:val>
                                            <p:fltVal val="1"/>
                                          </p:val>
                                        </p:tav>
                                      </p:tavLst>
                                    </p:anim>
                                    <p:anim calcmode="lin" valueType="num">
                                      <p:cBhvr>
                                        <p:cTn id="17" dur="2000" fill="hold"/>
                                        <p:tgtEl>
                                          <p:spTgt spid="5"/>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anim calcmode="lin" valueType="num">
                                      <p:cBhvr>
                                        <p:cTn id="21" dur="2000" fill="hold"/>
                                        <p:tgtEl>
                                          <p:spTgt spid="11"/>
                                        </p:tgtEl>
                                        <p:attrNameLst>
                                          <p:attrName>ppt_w</p:attrName>
                                        </p:attrNameLst>
                                      </p:cBhvr>
                                      <p:tavLst>
                                        <p:tav tm="0" fmla="#ppt_w*sin(2.5*pi*$)">
                                          <p:val>
                                            <p:fltVal val="0"/>
                                          </p:val>
                                        </p:tav>
                                        <p:tav tm="100000">
                                          <p:val>
                                            <p:fltVal val="1"/>
                                          </p:val>
                                        </p:tav>
                                      </p:tavLst>
                                    </p:anim>
                                    <p:anim calcmode="lin" valueType="num">
                                      <p:cBhvr>
                                        <p:cTn id="22" dur="2000" fill="hold"/>
                                        <p:tgtEl>
                                          <p:spTgt spid="11"/>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anim calcmode="lin" valueType="num">
                                      <p:cBhvr>
                                        <p:cTn id="26" dur="2000" fill="hold"/>
                                        <p:tgtEl>
                                          <p:spTgt spid="13"/>
                                        </p:tgtEl>
                                        <p:attrNameLst>
                                          <p:attrName>ppt_w</p:attrName>
                                        </p:attrNameLst>
                                      </p:cBhvr>
                                      <p:tavLst>
                                        <p:tav tm="0" fmla="#ppt_w*sin(2.5*pi*$)">
                                          <p:val>
                                            <p:fltVal val="0"/>
                                          </p:val>
                                        </p:tav>
                                        <p:tav tm="100000">
                                          <p:val>
                                            <p:fltVal val="1"/>
                                          </p:val>
                                        </p:tav>
                                      </p:tavLst>
                                    </p:anim>
                                    <p:anim calcmode="lin" valueType="num">
                                      <p:cBhvr>
                                        <p:cTn id="27" dur="2000" fill="hold"/>
                                        <p:tgtEl>
                                          <p:spTgt spid="13"/>
                                        </p:tgtEl>
                                        <p:attrNameLst>
                                          <p:attrName>ppt_h</p:attrName>
                                        </p:attrNameLst>
                                      </p:cBhvr>
                                      <p:tavLst>
                                        <p:tav tm="0">
                                          <p:val>
                                            <p:strVal val="#ppt_h"/>
                                          </p:val>
                                        </p:tav>
                                        <p:tav tm="100000">
                                          <p:val>
                                            <p:strVal val="#ppt_h"/>
                                          </p:val>
                                        </p:tav>
                                      </p:tavLst>
                                    </p:anim>
                                  </p:childTnLst>
                                </p:cTn>
                              </p:par>
                              <p:par>
                                <p:cTn id="28" presetID="45"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000"/>
                                        <p:tgtEl>
                                          <p:spTgt spid="7"/>
                                        </p:tgtEl>
                                      </p:cBhvr>
                                    </p:animEffect>
                                    <p:anim calcmode="lin" valueType="num">
                                      <p:cBhvr>
                                        <p:cTn id="31" dur="2000" fill="hold"/>
                                        <p:tgtEl>
                                          <p:spTgt spid="7"/>
                                        </p:tgtEl>
                                        <p:attrNameLst>
                                          <p:attrName>ppt_w</p:attrName>
                                        </p:attrNameLst>
                                      </p:cBhvr>
                                      <p:tavLst>
                                        <p:tav tm="0" fmla="#ppt_w*sin(2.5*pi*$)">
                                          <p:val>
                                            <p:fltVal val="0"/>
                                          </p:val>
                                        </p:tav>
                                        <p:tav tm="100000">
                                          <p:val>
                                            <p:fltVal val="1"/>
                                          </p:val>
                                        </p:tav>
                                      </p:tavLst>
                                    </p:anim>
                                    <p:anim calcmode="lin" valueType="num">
                                      <p:cBhvr>
                                        <p:cTn id="32" dur="2000" fill="hold"/>
                                        <p:tgtEl>
                                          <p:spTgt spid="7"/>
                                        </p:tgtEl>
                                        <p:attrNameLst>
                                          <p:attrName>ppt_h</p:attrName>
                                        </p:attrNameLst>
                                      </p:cBhvr>
                                      <p:tavLst>
                                        <p:tav tm="0">
                                          <p:val>
                                            <p:strVal val="#ppt_h"/>
                                          </p:val>
                                        </p:tav>
                                        <p:tav tm="100000">
                                          <p:val>
                                            <p:strVal val="#ppt_h"/>
                                          </p:val>
                                        </p:tav>
                                      </p:tavLst>
                                    </p:anim>
                                  </p:childTnLst>
                                </p:cTn>
                              </p:par>
                              <p:par>
                                <p:cTn id="33" presetID="45"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anim calcmode="lin" valueType="num">
                                      <p:cBhvr>
                                        <p:cTn id="36" dur="2000" fill="hold"/>
                                        <p:tgtEl>
                                          <p:spTgt spid="8"/>
                                        </p:tgtEl>
                                        <p:attrNameLst>
                                          <p:attrName>ppt_w</p:attrName>
                                        </p:attrNameLst>
                                      </p:cBhvr>
                                      <p:tavLst>
                                        <p:tav tm="0" fmla="#ppt_w*sin(2.5*pi*$)">
                                          <p:val>
                                            <p:fltVal val="0"/>
                                          </p:val>
                                        </p:tav>
                                        <p:tav tm="100000">
                                          <p:val>
                                            <p:fltVal val="1"/>
                                          </p:val>
                                        </p:tav>
                                      </p:tavLst>
                                    </p:anim>
                                    <p:anim calcmode="lin" valueType="num">
                                      <p:cBhvr>
                                        <p:cTn id="37" dur="2000" fill="hold"/>
                                        <p:tgtEl>
                                          <p:spTgt spid="8"/>
                                        </p:tgtEl>
                                        <p:attrNameLst>
                                          <p:attrName>ppt_h</p:attrName>
                                        </p:attrNameLst>
                                      </p:cBhvr>
                                      <p:tavLst>
                                        <p:tav tm="0">
                                          <p:val>
                                            <p:strVal val="#ppt_h"/>
                                          </p:val>
                                        </p:tav>
                                        <p:tav tm="100000">
                                          <p:val>
                                            <p:strVal val="#ppt_h"/>
                                          </p:val>
                                        </p:tav>
                                      </p:tavLst>
                                    </p:anim>
                                  </p:childTnLst>
                                </p:cTn>
                              </p:par>
                              <p:par>
                                <p:cTn id="38" presetID="45"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2000"/>
                                        <p:tgtEl>
                                          <p:spTgt spid="9"/>
                                        </p:tgtEl>
                                      </p:cBhvr>
                                    </p:animEffect>
                                    <p:anim calcmode="lin" valueType="num">
                                      <p:cBhvr>
                                        <p:cTn id="41" dur="2000" fill="hold"/>
                                        <p:tgtEl>
                                          <p:spTgt spid="9"/>
                                        </p:tgtEl>
                                        <p:attrNameLst>
                                          <p:attrName>ppt_w</p:attrName>
                                        </p:attrNameLst>
                                      </p:cBhvr>
                                      <p:tavLst>
                                        <p:tav tm="0" fmla="#ppt_w*sin(2.5*pi*$)">
                                          <p:val>
                                            <p:fltVal val="0"/>
                                          </p:val>
                                        </p:tav>
                                        <p:tav tm="100000">
                                          <p:val>
                                            <p:fltVal val="1"/>
                                          </p:val>
                                        </p:tav>
                                      </p:tavLst>
                                    </p:anim>
                                    <p:anim calcmode="lin" valueType="num">
                                      <p:cBhvr>
                                        <p:cTn id="42"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7" grpId="0" animBg="1"/>
      <p:bldP spid="8" grpId="0"/>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Ja sapulcē nav kvoruma</a:t>
            </a:r>
          </a:p>
        </p:txBody>
      </p:sp>
      <p:sp>
        <p:nvSpPr>
          <p:cNvPr id="3" name="Content Placeholder 2"/>
          <p:cNvSpPr>
            <a:spLocks noGrp="1"/>
          </p:cNvSpPr>
          <p:nvPr>
            <p:ph idx="1"/>
          </p:nvPr>
        </p:nvSpPr>
        <p:spPr>
          <a:xfrm>
            <a:off x="1981200" y="1600201"/>
            <a:ext cx="8229600" cy="4190999"/>
          </a:xfrm>
        </p:spPr>
        <p:txBody>
          <a:bodyPr>
            <a:normAutofit/>
          </a:bodyPr>
          <a:lstStyle/>
          <a:p>
            <a:r>
              <a:rPr lang="lv-LV" dirty="0"/>
              <a:t>Valde ne vēlāk kā pēc piecām nedēļām no jauna sasauc sapulci ar tādu pašu DARBA KĀRTĪBU;</a:t>
            </a:r>
          </a:p>
          <a:p>
            <a:r>
              <a:rPr lang="lv-LV" dirty="0"/>
              <a:t>Atkārtotajā sapulcē nav svarīgs kvorums, vienīgi jāpiedalās vismaz diviem biedriem.</a:t>
            </a:r>
          </a:p>
          <a:p>
            <a:r>
              <a:rPr lang="lv-LV" dirty="0"/>
              <a:t>Tāpat jāņem vērā visi nosacījumi par sasaukšanas kārtību, ja tiek lemts par īpašiem jautājumiem (3).</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65</a:t>
            </a:fld>
            <a:endParaRPr lang="en-US"/>
          </a:p>
        </p:txBody>
      </p:sp>
    </p:spTree>
    <p:extLst>
      <p:ext uri="{BB962C8B-B14F-4D97-AF65-F5344CB8AC3E}">
        <p14:creationId xmlns:p14="http://schemas.microsoft.com/office/powerpoint/2010/main" val="373637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66</a:t>
            </a:fld>
            <a:endParaRPr lang="en-US"/>
          </a:p>
        </p:txBody>
      </p:sp>
      <p:cxnSp>
        <p:nvCxnSpPr>
          <p:cNvPr id="4" name="Straight Arrow Connector 3"/>
          <p:cNvCxnSpPr/>
          <p:nvPr/>
        </p:nvCxnSpPr>
        <p:spPr>
          <a:xfrm>
            <a:off x="1732128" y="3200400"/>
            <a:ext cx="8534400" cy="0"/>
          </a:xfrm>
          <a:prstGeom prst="straightConnector1">
            <a:avLst/>
          </a:prstGeom>
          <a:ln w="762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Cross 4"/>
          <p:cNvSpPr/>
          <p:nvPr/>
        </p:nvSpPr>
        <p:spPr>
          <a:xfrm rot="18947169">
            <a:off x="4399128" y="2971800"/>
            <a:ext cx="457200" cy="457200"/>
          </a:xfrm>
          <a:prstGeom prst="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Cross 5"/>
          <p:cNvSpPr/>
          <p:nvPr/>
        </p:nvSpPr>
        <p:spPr>
          <a:xfrm rot="18947169">
            <a:off x="8913387" y="2971800"/>
            <a:ext cx="457200" cy="457200"/>
          </a:xfrm>
          <a:prstGeom prst="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8" name="Straight Connector 7"/>
          <p:cNvCxnSpPr/>
          <p:nvPr/>
        </p:nvCxnSpPr>
        <p:spPr>
          <a:xfrm>
            <a:off x="2895600" y="2877141"/>
            <a:ext cx="0" cy="6465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2861219"/>
            <a:ext cx="0" cy="6465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38600" y="2097038"/>
            <a:ext cx="1447800" cy="646331"/>
          </a:xfrm>
          <a:prstGeom prst="rect">
            <a:avLst/>
          </a:prstGeom>
          <a:noFill/>
        </p:spPr>
        <p:txBody>
          <a:bodyPr wrap="square" rtlCol="0">
            <a:spAutoFit/>
          </a:bodyPr>
          <a:lstStyle/>
          <a:p>
            <a:pPr algn="ctr"/>
            <a:r>
              <a:rPr lang="lv-LV" b="1" dirty="0"/>
              <a:t>2.marts SAPULCE</a:t>
            </a:r>
          </a:p>
        </p:txBody>
      </p:sp>
      <p:sp>
        <p:nvSpPr>
          <p:cNvPr id="11" name="Left Brace 10"/>
          <p:cNvSpPr/>
          <p:nvPr/>
        </p:nvSpPr>
        <p:spPr>
          <a:xfrm rot="16200000">
            <a:off x="3533064" y="2922020"/>
            <a:ext cx="457200" cy="1732128"/>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12" name="Left Brace 11"/>
          <p:cNvSpPr/>
          <p:nvPr/>
        </p:nvSpPr>
        <p:spPr>
          <a:xfrm rot="16200000">
            <a:off x="8105064" y="2922020"/>
            <a:ext cx="457200" cy="1732128"/>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13" name="Left Brace 12"/>
          <p:cNvSpPr/>
          <p:nvPr/>
        </p:nvSpPr>
        <p:spPr>
          <a:xfrm rot="16200000">
            <a:off x="6111791" y="1865063"/>
            <a:ext cx="1600200" cy="4575674"/>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14" name="TextBox 13"/>
          <p:cNvSpPr txBox="1"/>
          <p:nvPr/>
        </p:nvSpPr>
        <p:spPr>
          <a:xfrm>
            <a:off x="3124200" y="4016684"/>
            <a:ext cx="1295400" cy="707886"/>
          </a:xfrm>
          <a:prstGeom prst="rect">
            <a:avLst/>
          </a:prstGeom>
          <a:noFill/>
        </p:spPr>
        <p:txBody>
          <a:bodyPr wrap="square" rtlCol="0">
            <a:spAutoFit/>
          </a:bodyPr>
          <a:lstStyle/>
          <a:p>
            <a:pPr algn="ctr"/>
            <a:r>
              <a:rPr lang="lv-LV" sz="2000" b="1" dirty="0">
                <a:latin typeface="Arial Rounded MT Bold" panose="020F0704030504030204" pitchFamily="34" charset="0"/>
              </a:rPr>
              <a:t>14 dienas</a:t>
            </a:r>
          </a:p>
        </p:txBody>
      </p:sp>
      <p:sp>
        <p:nvSpPr>
          <p:cNvPr id="15" name="TextBox 14"/>
          <p:cNvSpPr txBox="1"/>
          <p:nvPr/>
        </p:nvSpPr>
        <p:spPr>
          <a:xfrm>
            <a:off x="6172200" y="5105400"/>
            <a:ext cx="1295400" cy="707886"/>
          </a:xfrm>
          <a:prstGeom prst="rect">
            <a:avLst/>
          </a:prstGeom>
          <a:noFill/>
        </p:spPr>
        <p:txBody>
          <a:bodyPr wrap="square" rtlCol="0">
            <a:spAutoFit/>
          </a:bodyPr>
          <a:lstStyle/>
          <a:p>
            <a:pPr algn="ctr"/>
            <a:r>
              <a:rPr lang="lv-LV" sz="2000" b="1" dirty="0">
                <a:latin typeface="Arial Rounded MT Bold" panose="020F0704030504030204" pitchFamily="34" charset="0"/>
              </a:rPr>
              <a:t>5 nedēļas</a:t>
            </a:r>
          </a:p>
        </p:txBody>
      </p:sp>
      <p:sp>
        <p:nvSpPr>
          <p:cNvPr id="16" name="TextBox 15"/>
          <p:cNvSpPr txBox="1"/>
          <p:nvPr/>
        </p:nvSpPr>
        <p:spPr>
          <a:xfrm>
            <a:off x="7685964" y="4016684"/>
            <a:ext cx="1295400" cy="707886"/>
          </a:xfrm>
          <a:prstGeom prst="rect">
            <a:avLst/>
          </a:prstGeom>
          <a:noFill/>
        </p:spPr>
        <p:txBody>
          <a:bodyPr wrap="square" rtlCol="0">
            <a:spAutoFit/>
          </a:bodyPr>
          <a:lstStyle/>
          <a:p>
            <a:pPr algn="ctr"/>
            <a:r>
              <a:rPr lang="lv-LV" sz="2000" b="1" dirty="0">
                <a:latin typeface="Arial Rounded MT Bold" panose="020F0704030504030204" pitchFamily="34" charset="0"/>
              </a:rPr>
              <a:t>14 dienas</a:t>
            </a:r>
          </a:p>
        </p:txBody>
      </p:sp>
      <p:sp>
        <p:nvSpPr>
          <p:cNvPr id="17" name="TextBox 16"/>
          <p:cNvSpPr txBox="1"/>
          <p:nvPr/>
        </p:nvSpPr>
        <p:spPr>
          <a:xfrm>
            <a:off x="8417081" y="1820038"/>
            <a:ext cx="1449813" cy="923330"/>
          </a:xfrm>
          <a:prstGeom prst="rect">
            <a:avLst/>
          </a:prstGeom>
          <a:noFill/>
        </p:spPr>
        <p:txBody>
          <a:bodyPr wrap="square" rtlCol="0">
            <a:spAutoFit/>
          </a:bodyPr>
          <a:lstStyle/>
          <a:p>
            <a:pPr algn="ctr"/>
            <a:r>
              <a:rPr lang="lv-LV" b="1" dirty="0"/>
              <a:t>6.aprīlis ATKĀRTOTĀ SAPULCE</a:t>
            </a:r>
          </a:p>
        </p:txBody>
      </p:sp>
      <p:sp>
        <p:nvSpPr>
          <p:cNvPr id="18" name="TextBox 17"/>
          <p:cNvSpPr txBox="1"/>
          <p:nvPr/>
        </p:nvSpPr>
        <p:spPr>
          <a:xfrm>
            <a:off x="2157768" y="2128545"/>
            <a:ext cx="1475664" cy="646331"/>
          </a:xfrm>
          <a:prstGeom prst="rect">
            <a:avLst/>
          </a:prstGeom>
          <a:noFill/>
        </p:spPr>
        <p:txBody>
          <a:bodyPr wrap="square" rtlCol="0">
            <a:spAutoFit/>
          </a:bodyPr>
          <a:lstStyle/>
          <a:p>
            <a:pPr algn="ctr"/>
            <a:r>
              <a:rPr lang="lv-LV" b="1" dirty="0"/>
              <a:t>16. februāris SASAUKŠANA</a:t>
            </a:r>
          </a:p>
        </p:txBody>
      </p:sp>
      <p:sp>
        <p:nvSpPr>
          <p:cNvPr id="19" name="TextBox 18"/>
          <p:cNvSpPr txBox="1"/>
          <p:nvPr/>
        </p:nvSpPr>
        <p:spPr>
          <a:xfrm>
            <a:off x="6653568" y="2072184"/>
            <a:ext cx="1628064" cy="646331"/>
          </a:xfrm>
          <a:prstGeom prst="rect">
            <a:avLst/>
          </a:prstGeom>
          <a:noFill/>
        </p:spPr>
        <p:txBody>
          <a:bodyPr wrap="square" rtlCol="0">
            <a:spAutoFit/>
          </a:bodyPr>
          <a:lstStyle/>
          <a:p>
            <a:pPr algn="ctr"/>
            <a:r>
              <a:rPr lang="lv-LV" b="1" dirty="0"/>
              <a:t>23. marts SASAUKŠANA</a:t>
            </a:r>
          </a:p>
        </p:txBody>
      </p:sp>
      <p:sp>
        <p:nvSpPr>
          <p:cNvPr id="20" name="Oval 19"/>
          <p:cNvSpPr/>
          <p:nvPr/>
        </p:nvSpPr>
        <p:spPr>
          <a:xfrm>
            <a:off x="3761664" y="1083062"/>
            <a:ext cx="1724736" cy="77678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NAV KVORUMA</a:t>
            </a:r>
          </a:p>
        </p:txBody>
      </p:sp>
      <p:sp>
        <p:nvSpPr>
          <p:cNvPr id="21" name="Oval 20"/>
          <p:cNvSpPr/>
          <p:nvPr/>
        </p:nvSpPr>
        <p:spPr>
          <a:xfrm>
            <a:off x="8077200" y="457201"/>
            <a:ext cx="2286000" cy="10350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JĀPIEDALĀS VISMAZ 2 BIEDRIEM</a:t>
            </a:r>
          </a:p>
        </p:txBody>
      </p:sp>
      <p:sp>
        <p:nvSpPr>
          <p:cNvPr id="22" name="Right Arrow 21"/>
          <p:cNvSpPr/>
          <p:nvPr/>
        </p:nvSpPr>
        <p:spPr>
          <a:xfrm>
            <a:off x="4624032" y="457201"/>
            <a:ext cx="3453168" cy="625860"/>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DARBA KĀRTĪBA - IEPRIEKŠĒJĀ</a:t>
            </a:r>
          </a:p>
        </p:txBody>
      </p:sp>
    </p:spTree>
    <p:extLst>
      <p:ext uri="{BB962C8B-B14F-4D97-AF65-F5344CB8AC3E}">
        <p14:creationId xmlns:p14="http://schemas.microsoft.com/office/powerpoint/2010/main" val="335796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heel(1)">
                                      <p:cBhvr>
                                        <p:cTn id="30" dur="2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circle(in)">
                                      <p:cBhvr>
                                        <p:cTn id="49" dur="20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circle(in)">
                                      <p:cBhvr>
                                        <p:cTn id="54" dur="2000"/>
                                        <p:tgtEl>
                                          <p:spTgt spid="19"/>
                                        </p:tgtEl>
                                      </p:cBhvr>
                                    </p:animEffect>
                                  </p:childTnLst>
                                </p:cTn>
                              </p:par>
                              <p:par>
                                <p:cTn id="55" presetID="6" presetClass="entr" presetSubtype="16"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circle(in)">
                                      <p:cBhvr>
                                        <p:cTn id="57" dur="2000"/>
                                        <p:tgtEl>
                                          <p:spTgt spid="9"/>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circle(in)">
                                      <p:cBhvr>
                                        <p:cTn id="60" dur="2000"/>
                                        <p:tgtEl>
                                          <p:spTgt spid="12"/>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circle(in)">
                                      <p:cBhvr>
                                        <p:cTn id="63" dur="20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down)">
                                      <p:cBhvr>
                                        <p:cTn id="68" dur="580">
                                          <p:stCondLst>
                                            <p:cond delay="0"/>
                                          </p:stCondLst>
                                        </p:cTn>
                                        <p:tgtEl>
                                          <p:spTgt spid="22"/>
                                        </p:tgtEl>
                                      </p:cBhvr>
                                    </p:animEffect>
                                    <p:anim calcmode="lin" valueType="num">
                                      <p:cBhvr>
                                        <p:cTn id="69"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74" dur="26">
                                          <p:stCondLst>
                                            <p:cond delay="650"/>
                                          </p:stCondLst>
                                        </p:cTn>
                                        <p:tgtEl>
                                          <p:spTgt spid="22"/>
                                        </p:tgtEl>
                                      </p:cBhvr>
                                      <p:to x="100000" y="60000"/>
                                    </p:animScale>
                                    <p:animScale>
                                      <p:cBhvr>
                                        <p:cTn id="75" dur="166" decel="50000">
                                          <p:stCondLst>
                                            <p:cond delay="676"/>
                                          </p:stCondLst>
                                        </p:cTn>
                                        <p:tgtEl>
                                          <p:spTgt spid="22"/>
                                        </p:tgtEl>
                                      </p:cBhvr>
                                      <p:to x="100000" y="100000"/>
                                    </p:animScale>
                                    <p:animScale>
                                      <p:cBhvr>
                                        <p:cTn id="76" dur="26">
                                          <p:stCondLst>
                                            <p:cond delay="1312"/>
                                          </p:stCondLst>
                                        </p:cTn>
                                        <p:tgtEl>
                                          <p:spTgt spid="22"/>
                                        </p:tgtEl>
                                      </p:cBhvr>
                                      <p:to x="100000" y="80000"/>
                                    </p:animScale>
                                    <p:animScale>
                                      <p:cBhvr>
                                        <p:cTn id="77" dur="166" decel="50000">
                                          <p:stCondLst>
                                            <p:cond delay="1338"/>
                                          </p:stCondLst>
                                        </p:cTn>
                                        <p:tgtEl>
                                          <p:spTgt spid="22"/>
                                        </p:tgtEl>
                                      </p:cBhvr>
                                      <p:to x="100000" y="100000"/>
                                    </p:animScale>
                                    <p:animScale>
                                      <p:cBhvr>
                                        <p:cTn id="78" dur="26">
                                          <p:stCondLst>
                                            <p:cond delay="1642"/>
                                          </p:stCondLst>
                                        </p:cTn>
                                        <p:tgtEl>
                                          <p:spTgt spid="22"/>
                                        </p:tgtEl>
                                      </p:cBhvr>
                                      <p:to x="100000" y="90000"/>
                                    </p:animScale>
                                    <p:animScale>
                                      <p:cBhvr>
                                        <p:cTn id="79" dur="166" decel="50000">
                                          <p:stCondLst>
                                            <p:cond delay="1668"/>
                                          </p:stCondLst>
                                        </p:cTn>
                                        <p:tgtEl>
                                          <p:spTgt spid="22"/>
                                        </p:tgtEl>
                                      </p:cBhvr>
                                      <p:to x="100000" y="100000"/>
                                    </p:animScale>
                                    <p:animScale>
                                      <p:cBhvr>
                                        <p:cTn id="80" dur="26">
                                          <p:stCondLst>
                                            <p:cond delay="1808"/>
                                          </p:stCondLst>
                                        </p:cTn>
                                        <p:tgtEl>
                                          <p:spTgt spid="22"/>
                                        </p:tgtEl>
                                      </p:cBhvr>
                                      <p:to x="100000" y="95000"/>
                                    </p:animScale>
                                    <p:animScale>
                                      <p:cBhvr>
                                        <p:cTn id="81"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animBg="1"/>
      <p:bldP spid="12" grpId="0" animBg="1"/>
      <p:bldP spid="13" grpId="0" animBg="1"/>
      <p:bldP spid="14" grpId="0"/>
      <p:bldP spid="15" grpId="0"/>
      <p:bldP spid="16" grpId="0"/>
      <p:bldP spid="17" grpId="0"/>
      <p:bldP spid="18" grpId="0"/>
      <p:bldP spid="19" grpId="0"/>
      <p:bldP spid="20" grpId="0" animBg="1"/>
      <p:bldP spid="21" grpId="0" animBg="1"/>
      <p:bldP spid="2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Baskerville Old Face" panose="02020602080505020303" pitchFamily="18" charset="0"/>
              </a:rPr>
              <a:t>Sapulce nav tiesīga pieņemt lēmumus:</a:t>
            </a:r>
          </a:p>
        </p:txBody>
      </p:sp>
      <p:sp>
        <p:nvSpPr>
          <p:cNvPr id="3" name="Content Placeholder 2"/>
          <p:cNvSpPr>
            <a:spLocks noGrp="1"/>
          </p:cNvSpPr>
          <p:nvPr>
            <p:ph idx="1"/>
          </p:nvPr>
        </p:nvSpPr>
        <p:spPr/>
        <p:txBody>
          <a:bodyPr>
            <a:normAutofit/>
          </a:bodyPr>
          <a:lstStyle/>
          <a:p>
            <a:r>
              <a:rPr lang="lv-LV" sz="3600" dirty="0"/>
              <a:t>Ja, sasaucot sapulci pārkāpti likuma vai statūtu noteikumi par sapulces sasaukšanas kārtību un termiņiem;</a:t>
            </a:r>
          </a:p>
          <a:p>
            <a:r>
              <a:rPr lang="lv-LV" sz="3600" dirty="0"/>
              <a:t>Izņemot gadījumus, kad biedru sapulcē piedalās 100% visi biedri = lēmumus pieņem visi biedri kopā.</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67</a:t>
            </a:fld>
            <a:endParaRPr lang="en-US"/>
          </a:p>
        </p:txBody>
      </p:sp>
    </p:spTree>
    <p:extLst>
      <p:ext uri="{BB962C8B-B14F-4D97-AF65-F5344CB8AC3E}">
        <p14:creationId xmlns:p14="http://schemas.microsoft.com/office/powerpoint/2010/main" val="145361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Sapulces norise</a:t>
            </a:r>
          </a:p>
        </p:txBody>
      </p:sp>
      <p:sp>
        <p:nvSpPr>
          <p:cNvPr id="3" name="Content Placeholder 2"/>
          <p:cNvSpPr>
            <a:spLocks noGrp="1"/>
          </p:cNvSpPr>
          <p:nvPr>
            <p:ph idx="1"/>
          </p:nvPr>
        </p:nvSpPr>
        <p:spPr/>
        <p:txBody>
          <a:bodyPr>
            <a:normAutofit lnSpcReduction="10000"/>
          </a:bodyPr>
          <a:lstStyle/>
          <a:p>
            <a:r>
              <a:rPr lang="lv-LV" sz="3600" dirty="0"/>
              <a:t>Sapulci vada valdes priekšsēdētājs, ja biedri neievēl citu sapulces vadītāju;</a:t>
            </a:r>
          </a:p>
          <a:p>
            <a:r>
              <a:rPr lang="lv-LV" sz="3600" dirty="0"/>
              <a:t>Sapulce notiek atklāti, ja motivētu lēmumu par citādu sapulces norises kārtību nepieņem biedru sapulce;</a:t>
            </a:r>
          </a:p>
          <a:p>
            <a:r>
              <a:rPr lang="lv-LV" sz="3600" dirty="0"/>
              <a:t>Sapulces gaita tiek </a:t>
            </a:r>
            <a:r>
              <a:rPr lang="lv-LV" sz="3600" b="1" dirty="0"/>
              <a:t>protokolēta</a:t>
            </a:r>
            <a:r>
              <a:rPr lang="lv-LV" sz="3600" dirty="0"/>
              <a:t>;</a:t>
            </a:r>
          </a:p>
          <a:p>
            <a:r>
              <a:rPr lang="lv-LV" sz="3600" dirty="0"/>
              <a:t>Protokolu paraksta sapulces vadītājs un protokolists</a:t>
            </a:r>
          </a:p>
          <a:p>
            <a:r>
              <a:rPr lang="lv-LV" sz="3600" dirty="0"/>
              <a:t>UR jāiesniedz </a:t>
            </a:r>
            <a:r>
              <a:rPr lang="lv-LV" sz="3600" b="1" dirty="0"/>
              <a:t>izraksts</a:t>
            </a:r>
            <a:r>
              <a:rPr lang="lv-LV" sz="3600" dirty="0"/>
              <a:t> no sapulces protokola [izraksts ir jāapstiprina]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a:p>
        </p:txBody>
      </p:sp>
    </p:spTree>
    <p:extLst>
      <p:ext uri="{BB962C8B-B14F-4D97-AF65-F5344CB8AC3E}">
        <p14:creationId xmlns:p14="http://schemas.microsoft.com/office/powerpoint/2010/main" val="407680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Protokolā norāda šādas ziņas:</a:t>
            </a:r>
          </a:p>
        </p:txBody>
      </p:sp>
      <p:sp>
        <p:nvSpPr>
          <p:cNvPr id="3" name="Content Placeholder 2"/>
          <p:cNvSpPr>
            <a:spLocks noGrp="1"/>
          </p:cNvSpPr>
          <p:nvPr>
            <p:ph idx="1"/>
          </p:nvPr>
        </p:nvSpPr>
        <p:spPr>
          <a:xfrm>
            <a:off x="1981200" y="1447801"/>
            <a:ext cx="8229600" cy="4525963"/>
          </a:xfrm>
        </p:spPr>
        <p:txBody>
          <a:bodyPr>
            <a:noAutofit/>
          </a:bodyPr>
          <a:lstStyle/>
          <a:p>
            <a:pPr marL="514350" indent="-514350">
              <a:buFont typeface="+mj-lt"/>
              <a:buAutoNum type="arabicPeriod"/>
            </a:pPr>
            <a:r>
              <a:rPr lang="lv-LV" sz="2400" dirty="0"/>
              <a:t>Biedrības nosaukumu,</a:t>
            </a:r>
          </a:p>
          <a:p>
            <a:pPr marL="514350" indent="-514350">
              <a:buFont typeface="+mj-lt"/>
              <a:buAutoNum type="arabicPeriod"/>
            </a:pPr>
            <a:r>
              <a:rPr lang="lv-LV" sz="2400" dirty="0"/>
              <a:t>Institūciju (personu), kura sasauc biedru sapulci,</a:t>
            </a:r>
          </a:p>
          <a:p>
            <a:pPr marL="514350" indent="-514350">
              <a:buFont typeface="+mj-lt"/>
              <a:buAutoNum type="arabicPeriod"/>
            </a:pPr>
            <a:r>
              <a:rPr lang="lv-LV" sz="2400" dirty="0"/>
              <a:t>Sapulces norises vietu un laiku,</a:t>
            </a:r>
          </a:p>
          <a:p>
            <a:pPr marL="514350" indent="-514350">
              <a:buFont typeface="+mj-lt"/>
              <a:buAutoNum type="arabicPeriod"/>
            </a:pPr>
            <a:r>
              <a:rPr lang="lv-LV" sz="2400" dirty="0"/>
              <a:t>Laiku, kad biedriem paziņots par sapulces sasaukšanu, un paziņošanas veidu,</a:t>
            </a:r>
          </a:p>
          <a:p>
            <a:pPr marL="514350" indent="-514350">
              <a:buFont typeface="+mj-lt"/>
              <a:buAutoNum type="arabicPeriod"/>
            </a:pPr>
            <a:r>
              <a:rPr lang="lv-LV" sz="2400" dirty="0"/>
              <a:t>Biedrības kopējo biedru skaitu (pārstāvju skaitu) un skaitu, kāds nepieciešams, lai būtu pārstāvēti visi biedri (kvorums),</a:t>
            </a:r>
          </a:p>
          <a:p>
            <a:pPr marL="514350" indent="-514350">
              <a:buFont typeface="+mj-lt"/>
              <a:buAutoNum type="arabicPeriod"/>
            </a:pPr>
            <a:r>
              <a:rPr lang="lv-LV" sz="2400" dirty="0"/>
              <a:t>Darba kārtību,</a:t>
            </a:r>
          </a:p>
          <a:p>
            <a:pPr marL="514350" indent="-514350">
              <a:buFont typeface="+mj-lt"/>
              <a:buAutoNum type="arabicPeriod"/>
            </a:pPr>
            <a:r>
              <a:rPr lang="lv-LV" sz="2400" dirty="0"/>
              <a:t>Darba kārtības jautājumu apspriešanas gaitu un saturu,</a:t>
            </a:r>
          </a:p>
          <a:p>
            <a:pPr marL="514350" indent="-514350">
              <a:buFont typeface="+mj-lt"/>
              <a:buAutoNum type="arabicPeriod"/>
            </a:pPr>
            <a:r>
              <a:rPr lang="lv-LV" sz="2400" dirty="0"/>
              <a:t>Balsošanas rezultātus, norādot balsu skaitu «PAR» vai «PRET» par katru lēmumu,</a:t>
            </a:r>
          </a:p>
          <a:p>
            <a:pPr marL="514350" indent="-514350">
              <a:buFont typeface="+mj-lt"/>
              <a:buAutoNum type="arabicPeriod"/>
            </a:pPr>
            <a:r>
              <a:rPr lang="lv-LV" sz="2400" dirty="0"/>
              <a:t>Pieņemtos lēmumus.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69</a:t>
            </a:fld>
            <a:endParaRPr lang="en-US"/>
          </a:p>
        </p:txBody>
      </p:sp>
    </p:spTree>
    <p:extLst>
      <p:ext uri="{BB962C8B-B14F-4D97-AF65-F5344CB8AC3E}">
        <p14:creationId xmlns:p14="http://schemas.microsoft.com/office/powerpoint/2010/main" val="198665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heel(1)">
                                      <p:cBhvr>
                                        <p:cTn id="16" dur="2000"/>
                                        <p:tgtEl>
                                          <p:spTgt spid="3">
                                            <p:txEl>
                                              <p:pRg st="2" end="2"/>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2000"/>
                                        <p:tgtEl>
                                          <p:spTgt spid="3">
                                            <p:txEl>
                                              <p:pRg st="3" end="3"/>
                                            </p:tx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2000"/>
                                        <p:tgtEl>
                                          <p:spTgt spid="3">
                                            <p:txEl>
                                              <p:pRg st="4" end="4"/>
                                            </p:tx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heel(1)">
                                      <p:cBhvr>
                                        <p:cTn id="25" dur="2000"/>
                                        <p:tgtEl>
                                          <p:spTgt spid="3">
                                            <p:txEl>
                                              <p:pRg st="5" end="5"/>
                                            </p:tx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heel(1)">
                                      <p:cBhvr>
                                        <p:cTn id="28" dur="2000"/>
                                        <p:tgtEl>
                                          <p:spTgt spid="3">
                                            <p:txEl>
                                              <p:pRg st="6" end="6"/>
                                            </p:tx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heel(1)">
                                      <p:cBhvr>
                                        <p:cTn id="31" dur="2000"/>
                                        <p:tgtEl>
                                          <p:spTgt spid="3">
                                            <p:txEl>
                                              <p:pRg st="7" end="7"/>
                                            </p:txEl>
                                          </p:spTgt>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heel(1)">
                                      <p:cBhvr>
                                        <p:cTn id="34"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normAutofit/>
          </a:bodyPr>
          <a:lstStyle/>
          <a:p>
            <a:r>
              <a:rPr lang="lv-LV" b="1" dirty="0">
                <a:latin typeface="Times New Roman" panose="02020603050405020304" pitchFamily="18" charset="0"/>
                <a:cs typeface="Times New Roman" panose="02020603050405020304" pitchFamily="18" charset="0"/>
              </a:rPr>
              <a:t>Saistītie raksti:</a:t>
            </a:r>
          </a:p>
        </p:txBody>
      </p:sp>
      <p:sp>
        <p:nvSpPr>
          <p:cNvPr id="3" name="Content Placeholder 2"/>
          <p:cNvSpPr>
            <a:spLocks noGrp="1"/>
          </p:cNvSpPr>
          <p:nvPr>
            <p:ph idx="1"/>
          </p:nvPr>
        </p:nvSpPr>
        <p:spPr>
          <a:xfrm>
            <a:off x="326010" y="821364"/>
            <a:ext cx="11134470" cy="5257800"/>
          </a:xfrm>
        </p:spPr>
        <p:txBody>
          <a:bodyPr>
            <a:noAutofit/>
          </a:bodyPr>
          <a:lstStyle/>
          <a:p>
            <a:pPr>
              <a:buFont typeface="+mj-lt"/>
              <a:buAutoNum type="arabicPeriod"/>
            </a:pPr>
            <a:r>
              <a:rPr lang="lv-LV" sz="1400" dirty="0">
                <a:latin typeface="Times New Roman" panose="02020603050405020304" pitchFamily="18" charset="0"/>
                <a:cs typeface="Times New Roman" panose="02020603050405020304" pitchFamily="18" charset="0"/>
                <a:hlinkClick r:id="rId2"/>
              </a:rPr>
              <a:t>Dzīvokļu īpašnieku biedrība un dzīvokļu īpašnieku kopība – kas un par ko lemj</a:t>
            </a:r>
            <a:endParaRPr lang="lv-LV" sz="1400" dirty="0">
              <a:latin typeface="Times New Roman" panose="02020603050405020304" pitchFamily="18" charset="0"/>
              <a:cs typeface="Times New Roman" panose="02020603050405020304" pitchFamily="18" charset="0"/>
            </a:endParaRPr>
          </a:p>
          <a:p>
            <a:pPr>
              <a:buFont typeface="+mj-lt"/>
              <a:buAutoNum type="arabicPeriod"/>
            </a:pPr>
            <a:r>
              <a:rPr lang="lv-LV" sz="1400" dirty="0">
                <a:latin typeface="Times New Roman" panose="02020603050405020304" pitchFamily="18" charset="0"/>
                <a:cs typeface="Times New Roman" panose="02020603050405020304" pitchFamily="18" charset="0"/>
                <a:hlinkClick r:id="rId3"/>
              </a:rPr>
              <a:t>Reliģisko organizāciju likums – diskusiju krustugunīs </a:t>
            </a:r>
            <a:endParaRPr lang="lv-LV" sz="1400" dirty="0">
              <a:latin typeface="Times New Roman" panose="02020603050405020304" pitchFamily="18" charset="0"/>
              <a:cs typeface="Times New Roman" panose="02020603050405020304" pitchFamily="18" charset="0"/>
            </a:endParaRPr>
          </a:p>
          <a:p>
            <a:pPr>
              <a:buFont typeface="+mj-lt"/>
              <a:buAutoNum type="arabicPeriod"/>
            </a:pPr>
            <a:r>
              <a:rPr lang="lv-LV" sz="1400" b="1" dirty="0">
                <a:latin typeface="Times New Roman" panose="02020603050405020304" pitchFamily="18" charset="0"/>
                <a:cs typeface="Times New Roman" panose="02020603050405020304" pitchFamily="18" charset="0"/>
                <a:hlinkClick r:id="rId4"/>
              </a:rPr>
              <a:t>Dzīvokļa īpašnieks var izstāties no biedrības</a:t>
            </a:r>
            <a:r>
              <a:rPr lang="lv-LV" sz="1400" b="1" dirty="0">
                <a:latin typeface="Times New Roman" panose="02020603050405020304" pitchFamily="18" charset="0"/>
                <a:cs typeface="Times New Roman" panose="02020603050405020304" pitchFamily="18" charset="0"/>
              </a:rPr>
              <a:t> </a:t>
            </a:r>
          </a:p>
          <a:p>
            <a:pPr>
              <a:buFont typeface="+mj-lt"/>
              <a:buAutoNum type="arabicPeriod"/>
            </a:pPr>
            <a:r>
              <a:rPr lang="lv-LV" sz="1400" b="1" dirty="0">
                <a:latin typeface="Times New Roman" panose="02020603050405020304" pitchFamily="18" charset="0"/>
                <a:cs typeface="Times New Roman" panose="02020603050405020304" pitchFamily="18" charset="0"/>
                <a:hlinkClick r:id="rId5"/>
              </a:rPr>
              <a:t>Biedrības un grāmatvedība (II)</a:t>
            </a:r>
            <a:r>
              <a:rPr lang="lv-LV" sz="1400" b="1" dirty="0">
                <a:latin typeface="Times New Roman" panose="02020603050405020304" pitchFamily="18" charset="0"/>
                <a:cs typeface="Times New Roman" panose="02020603050405020304" pitchFamily="18" charset="0"/>
              </a:rPr>
              <a:t> un </a:t>
            </a:r>
            <a:r>
              <a:rPr lang="lv-LV" sz="1400" b="1" dirty="0">
                <a:latin typeface="Times New Roman" panose="02020603050405020304" pitchFamily="18" charset="0"/>
                <a:cs typeface="Times New Roman" panose="02020603050405020304" pitchFamily="18" charset="0"/>
                <a:hlinkClick r:id="rId6"/>
              </a:rPr>
              <a:t>Biedrības un grāmatvedība (I)</a:t>
            </a:r>
            <a:r>
              <a:rPr lang="lv-LV" sz="1400" b="1" dirty="0">
                <a:latin typeface="Times New Roman" panose="02020603050405020304" pitchFamily="18" charset="0"/>
                <a:cs typeface="Times New Roman" panose="02020603050405020304" pitchFamily="18" charset="0"/>
              </a:rPr>
              <a:t> </a:t>
            </a:r>
          </a:p>
          <a:p>
            <a:pPr>
              <a:buFont typeface="+mj-lt"/>
              <a:buAutoNum type="arabicPeriod"/>
            </a:pPr>
            <a:r>
              <a:rPr lang="lv-LV" sz="1400" b="1" dirty="0">
                <a:latin typeface="Times New Roman" panose="02020603050405020304" pitchFamily="18" charset="0"/>
                <a:cs typeface="Times New Roman" panose="02020603050405020304" pitchFamily="18" charset="0"/>
                <a:hlinkClick r:id="rId7"/>
              </a:rPr>
              <a:t>Biedrību gada pārskatu publiskā pieejamība</a:t>
            </a:r>
            <a:r>
              <a:rPr lang="lv-LV" sz="1400" b="1" dirty="0">
                <a:latin typeface="Times New Roman" panose="02020603050405020304" pitchFamily="18" charset="0"/>
                <a:cs typeface="Times New Roman" panose="02020603050405020304" pitchFamily="18" charset="0"/>
              </a:rPr>
              <a:t> b</a:t>
            </a:r>
            <a:r>
              <a:rPr lang="lv-LV" sz="1400" b="1" dirty="0">
                <a:latin typeface="Times New Roman" panose="02020603050405020304" pitchFamily="18" charset="0"/>
                <a:cs typeface="Times New Roman" panose="02020603050405020304" pitchFamily="18" charset="0"/>
                <a:hlinkClick r:id="rId8"/>
              </a:rPr>
              <a:t>iedrību un nodibinājumu likumā paredz vairāk atklātuma</a:t>
            </a:r>
            <a:r>
              <a:rPr lang="lv-LV" sz="1400" b="1" dirty="0">
                <a:latin typeface="Times New Roman" panose="02020603050405020304" pitchFamily="18" charset="0"/>
                <a:cs typeface="Times New Roman" panose="02020603050405020304" pitchFamily="18" charset="0"/>
              </a:rPr>
              <a:t> </a:t>
            </a:r>
          </a:p>
          <a:p>
            <a:pPr>
              <a:buFont typeface="+mj-lt"/>
              <a:buAutoNum type="arabicPeriod"/>
            </a:pPr>
            <a:r>
              <a:rPr lang="lv-LV" sz="1400" b="1" dirty="0">
                <a:latin typeface="Times New Roman" panose="02020603050405020304" pitchFamily="18" charset="0"/>
                <a:cs typeface="Times New Roman" panose="02020603050405020304" pitchFamily="18" charset="0"/>
                <a:hlinkClick r:id="rId9"/>
              </a:rPr>
              <a:t>Valdes locekļa atcelšana no amata ir biedrības biedru sapulces kompetencē</a:t>
            </a:r>
            <a:r>
              <a:rPr lang="lv-LV" sz="1400" b="1" dirty="0">
                <a:latin typeface="Times New Roman" panose="02020603050405020304" pitchFamily="18" charset="0"/>
                <a:cs typeface="Times New Roman" panose="02020603050405020304" pitchFamily="18" charset="0"/>
              </a:rPr>
              <a:t> </a:t>
            </a:r>
          </a:p>
          <a:p>
            <a:pPr>
              <a:buFont typeface="+mj-lt"/>
              <a:buAutoNum type="arabicPeriod"/>
            </a:pPr>
            <a:r>
              <a:rPr lang="lv-LV" sz="1400" b="1" dirty="0">
                <a:latin typeface="Times New Roman" panose="02020603050405020304" pitchFamily="18" charset="0"/>
                <a:cs typeface="Times New Roman" panose="02020603050405020304" pitchFamily="18" charset="0"/>
                <a:hlinkClick r:id="rId10"/>
              </a:rPr>
              <a:t>Biedrības valdē jāievēl rīcībspējīgas personas</a:t>
            </a:r>
            <a:r>
              <a:rPr lang="lv-LV" sz="1400" b="1" dirty="0">
                <a:latin typeface="Times New Roman" panose="02020603050405020304" pitchFamily="18" charset="0"/>
                <a:cs typeface="Times New Roman" panose="02020603050405020304" pitchFamily="18" charset="0"/>
              </a:rPr>
              <a:t> </a:t>
            </a:r>
          </a:p>
          <a:p>
            <a:pPr>
              <a:buFont typeface="+mj-lt"/>
              <a:buAutoNum type="arabicPeriod"/>
            </a:pPr>
            <a:r>
              <a:rPr lang="lv-LV" sz="1400" b="1" dirty="0">
                <a:latin typeface="Times New Roman" panose="02020603050405020304" pitchFamily="18" charset="0"/>
                <a:cs typeface="Times New Roman" panose="02020603050405020304" pitchFamily="18" charset="0"/>
                <a:hlinkClick r:id="rId11"/>
              </a:rPr>
              <a:t>Lai izstātos no biedrības, jāiesniedz valdei rakstveida paziņojums</a:t>
            </a:r>
            <a:endParaRPr lang="lv-LV" sz="1400" b="1" dirty="0">
              <a:latin typeface="Times New Roman" panose="02020603050405020304" pitchFamily="18" charset="0"/>
              <a:cs typeface="Times New Roman" panose="02020603050405020304" pitchFamily="18" charset="0"/>
            </a:endParaRPr>
          </a:p>
          <a:p>
            <a:pPr>
              <a:buFont typeface="+mj-lt"/>
              <a:buAutoNum type="arabicPeriod"/>
            </a:pPr>
            <a:r>
              <a:rPr lang="lv-LV" sz="1400" b="1" dirty="0">
                <a:latin typeface="Times New Roman" panose="02020603050405020304" pitchFamily="18" charset="0"/>
                <a:cs typeface="Times New Roman" panose="02020603050405020304" pitchFamily="18" charset="0"/>
                <a:hlinkClick r:id="rId12"/>
              </a:rPr>
              <a:t>Apsaimniekošanas līgums ar īpašniekiem noteikti jānoslēdz</a:t>
            </a:r>
            <a:r>
              <a:rPr lang="lv-LV" sz="1400" b="1" dirty="0">
                <a:latin typeface="Times New Roman" panose="02020603050405020304" pitchFamily="18" charset="0"/>
                <a:cs typeface="Times New Roman" panose="02020603050405020304" pitchFamily="18" charset="0"/>
              </a:rPr>
              <a:t> </a:t>
            </a:r>
          </a:p>
          <a:p>
            <a:pPr>
              <a:buFont typeface="+mj-lt"/>
              <a:buAutoNum type="arabicPeriod"/>
            </a:pPr>
            <a:r>
              <a:rPr lang="lv-LV" sz="1400" b="1" dirty="0">
                <a:latin typeface="Times New Roman" panose="02020603050405020304" pitchFamily="18" charset="0"/>
                <a:cs typeface="Times New Roman" panose="02020603050405020304" pitchFamily="18" charset="0"/>
                <a:hlinkClick r:id="rId13"/>
              </a:rPr>
              <a:t>Par biedrības valdes locekļu ievēlēšanu</a:t>
            </a:r>
            <a:r>
              <a:rPr lang="lv-LV" sz="1400" b="1" dirty="0">
                <a:latin typeface="Times New Roman" panose="02020603050405020304" pitchFamily="18" charset="0"/>
                <a:cs typeface="Times New Roman" panose="02020603050405020304" pitchFamily="18" charset="0"/>
              </a:rPr>
              <a:t> </a:t>
            </a:r>
          </a:p>
          <a:p>
            <a:pPr>
              <a:buFont typeface="+mj-lt"/>
              <a:buAutoNum type="arabicPeriod"/>
            </a:pPr>
            <a:r>
              <a:rPr lang="lv-LV" sz="1400" b="1" dirty="0">
                <a:latin typeface="Times New Roman" panose="02020603050405020304" pitchFamily="18" charset="0"/>
                <a:cs typeface="Times New Roman" panose="02020603050405020304" pitchFamily="18" charset="0"/>
                <a:hlinkClick r:id="rId14"/>
              </a:rPr>
              <a:t>Arī juridiska persona var būt biedrības biedrs</a:t>
            </a:r>
            <a:r>
              <a:rPr lang="lv-LV" sz="1400" b="1" dirty="0">
                <a:latin typeface="Times New Roman" panose="02020603050405020304" pitchFamily="18" charset="0"/>
                <a:cs typeface="Times New Roman" panose="02020603050405020304" pitchFamily="18" charset="0"/>
              </a:rPr>
              <a:t> </a:t>
            </a:r>
          </a:p>
          <a:p>
            <a:pPr>
              <a:buFont typeface="+mj-lt"/>
              <a:buAutoNum type="arabicPeriod"/>
            </a:pPr>
            <a:r>
              <a:rPr lang="lv-LV" sz="1400" b="1" dirty="0">
                <a:latin typeface="Times New Roman" panose="02020603050405020304" pitchFamily="18" charset="0"/>
                <a:cs typeface="Times New Roman" panose="02020603050405020304" pitchFamily="18" charset="0"/>
                <a:hlinkClick r:id="rId15"/>
              </a:rPr>
              <a:t>Pilnvaras izsniegšana trešajai personai</a:t>
            </a:r>
            <a:r>
              <a:rPr lang="lv-LV" sz="1400" b="1" dirty="0">
                <a:latin typeface="Times New Roman" panose="02020603050405020304" pitchFamily="18" charset="0"/>
                <a:cs typeface="Times New Roman" panose="02020603050405020304" pitchFamily="18" charset="0"/>
              </a:rPr>
              <a:t> </a:t>
            </a:r>
          </a:p>
          <a:p>
            <a:pPr>
              <a:buFont typeface="+mj-lt"/>
              <a:buAutoNum type="arabicPeriod"/>
            </a:pPr>
            <a:r>
              <a:rPr lang="lv-LV" sz="1400" b="1" dirty="0">
                <a:latin typeface="Times New Roman" panose="02020603050405020304" pitchFamily="18" charset="0"/>
                <a:cs typeface="Times New Roman" panose="02020603050405020304" pitchFamily="18" charset="0"/>
                <a:hlinkClick r:id="rId16"/>
              </a:rPr>
              <a:t>Valdes locekļa atcelšana no amata</a:t>
            </a:r>
            <a:r>
              <a:rPr lang="lv-LV" sz="1400" b="1" dirty="0">
                <a:latin typeface="Times New Roman" panose="02020603050405020304" pitchFamily="18" charset="0"/>
                <a:cs typeface="Times New Roman" panose="02020603050405020304" pitchFamily="18" charset="0"/>
              </a:rPr>
              <a:t> </a:t>
            </a:r>
          </a:p>
          <a:p>
            <a:pPr>
              <a:buFont typeface="+mj-lt"/>
              <a:buAutoNum type="arabicPeriod"/>
            </a:pPr>
            <a:r>
              <a:rPr lang="lv-LV" sz="1400" b="1" dirty="0">
                <a:latin typeface="Times New Roman" panose="02020603050405020304" pitchFamily="18" charset="0"/>
                <a:cs typeface="Times New Roman" panose="02020603050405020304" pitchFamily="18" charset="0"/>
                <a:hlinkClick r:id="rId17"/>
              </a:rPr>
              <a:t>Nodibinājuma reģistrācijas apliecība ir arī nodokļu maksātāja apliecība </a:t>
            </a:r>
            <a:endParaRPr lang="lv-LV" sz="1400" b="1" dirty="0">
              <a:latin typeface="Times New Roman" panose="02020603050405020304" pitchFamily="18" charset="0"/>
              <a:cs typeface="Times New Roman" panose="02020603050405020304" pitchFamily="18" charset="0"/>
            </a:endParaRPr>
          </a:p>
          <a:p>
            <a:pPr>
              <a:buFont typeface="+mj-lt"/>
              <a:buAutoNum type="arabicPeriod"/>
            </a:pPr>
            <a:r>
              <a:rPr lang="lv-LV" sz="1400" b="1" dirty="0">
                <a:latin typeface="Times New Roman" panose="02020603050405020304" pitchFamily="18" charset="0"/>
                <a:cs typeface="Times New Roman" panose="02020603050405020304" pitchFamily="18" charset="0"/>
                <a:hlinkClick r:id="rId18"/>
              </a:rPr>
              <a:t>Kā nodibināt biedrību</a:t>
            </a:r>
            <a:r>
              <a:rPr lang="lv-LV" sz="1400" b="1" dirty="0">
                <a:latin typeface="Times New Roman" panose="02020603050405020304" pitchFamily="18" charset="0"/>
                <a:cs typeface="Times New Roman" panose="02020603050405020304" pitchFamily="18" charset="0"/>
              </a:rPr>
              <a:t> </a:t>
            </a:r>
          </a:p>
          <a:p>
            <a:pPr>
              <a:buFont typeface="+mj-lt"/>
              <a:buAutoNum type="arabicPeriod"/>
            </a:pPr>
            <a:r>
              <a:rPr lang="lv-LV" sz="1400" b="1" dirty="0">
                <a:latin typeface="Times New Roman" panose="02020603050405020304" pitchFamily="18" charset="0"/>
                <a:cs typeface="Times New Roman" panose="02020603050405020304" pitchFamily="18" charset="0"/>
                <a:hlinkClick r:id="rId19"/>
              </a:rPr>
              <a:t>Par dzīvojamās mājas pārvaldīšanu tiesīga lemt tikai dzīvokļu īpašnieku kopība</a:t>
            </a:r>
            <a:r>
              <a:rPr lang="lv-LV" sz="1400" b="1" dirty="0">
                <a:latin typeface="Times New Roman" panose="02020603050405020304" pitchFamily="18" charset="0"/>
                <a:cs typeface="Times New Roman" panose="02020603050405020304" pitchFamily="18" charset="0"/>
              </a:rPr>
              <a:t> </a:t>
            </a:r>
          </a:p>
          <a:p>
            <a:pPr>
              <a:buFont typeface="+mj-lt"/>
              <a:buAutoNum type="arabicPeriod"/>
            </a:pPr>
            <a:r>
              <a:rPr lang="lv-LV" sz="1400" b="1" dirty="0">
                <a:latin typeface="Times New Roman" panose="02020603050405020304" pitchFamily="18" charset="0"/>
                <a:cs typeface="Times New Roman" panose="02020603050405020304" pitchFamily="18" charset="0"/>
                <a:hlinkClick r:id="rId20"/>
              </a:rPr>
              <a:t>Dzīvokļu īpašnieku kopības tiesības nosaka likums</a:t>
            </a:r>
            <a:r>
              <a:rPr lang="lv-LV" sz="1400" b="1"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2"/>
          </p:nvPr>
        </p:nvSpPr>
        <p:spPr>
          <a:xfrm>
            <a:off x="326010" y="22849"/>
            <a:ext cx="811019" cy="503578"/>
          </a:xfrm>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94008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heel(1)">
                                      <p:cBhvr>
                                        <p:cTn id="16" dur="2000"/>
                                        <p:tgtEl>
                                          <p:spTgt spid="3">
                                            <p:txEl>
                                              <p:pRg st="2" end="2"/>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2000"/>
                                        <p:tgtEl>
                                          <p:spTgt spid="3">
                                            <p:txEl>
                                              <p:pRg st="3" end="3"/>
                                            </p:tx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2000"/>
                                        <p:tgtEl>
                                          <p:spTgt spid="3">
                                            <p:txEl>
                                              <p:pRg st="4" end="4"/>
                                            </p:tx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heel(1)">
                                      <p:cBhvr>
                                        <p:cTn id="25" dur="2000"/>
                                        <p:tgtEl>
                                          <p:spTgt spid="3">
                                            <p:txEl>
                                              <p:pRg st="5" end="5"/>
                                            </p:tx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heel(1)">
                                      <p:cBhvr>
                                        <p:cTn id="28" dur="2000"/>
                                        <p:tgtEl>
                                          <p:spTgt spid="3">
                                            <p:txEl>
                                              <p:pRg st="6" end="6"/>
                                            </p:tx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heel(1)">
                                      <p:cBhvr>
                                        <p:cTn id="31" dur="2000"/>
                                        <p:tgtEl>
                                          <p:spTgt spid="3">
                                            <p:txEl>
                                              <p:pRg st="7" end="7"/>
                                            </p:txEl>
                                          </p:spTgt>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heel(1)">
                                      <p:cBhvr>
                                        <p:cTn id="34" dur="2000"/>
                                        <p:tgtEl>
                                          <p:spTgt spid="3">
                                            <p:txEl>
                                              <p:pRg st="8" end="8"/>
                                            </p:txEl>
                                          </p:spTgt>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heel(1)">
                                      <p:cBhvr>
                                        <p:cTn id="37" dur="2000"/>
                                        <p:tgtEl>
                                          <p:spTgt spid="3">
                                            <p:txEl>
                                              <p:pRg st="9" end="9"/>
                                            </p:txEl>
                                          </p:spTgt>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wheel(1)">
                                      <p:cBhvr>
                                        <p:cTn id="40" dur="2000"/>
                                        <p:tgtEl>
                                          <p:spTgt spid="3">
                                            <p:txEl>
                                              <p:pRg st="10" end="10"/>
                                            </p:txEl>
                                          </p:spTgt>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wheel(1)">
                                      <p:cBhvr>
                                        <p:cTn id="43" dur="2000"/>
                                        <p:tgtEl>
                                          <p:spTgt spid="3">
                                            <p:txEl>
                                              <p:pRg st="11" end="11"/>
                                            </p:txEl>
                                          </p:spTgt>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wheel(1)">
                                      <p:cBhvr>
                                        <p:cTn id="46" dur="2000"/>
                                        <p:tgtEl>
                                          <p:spTgt spid="3">
                                            <p:txEl>
                                              <p:pRg st="12" end="12"/>
                                            </p:txEl>
                                          </p:spTgt>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wheel(1)">
                                      <p:cBhvr>
                                        <p:cTn id="49" dur="2000"/>
                                        <p:tgtEl>
                                          <p:spTgt spid="3">
                                            <p:txEl>
                                              <p:pRg st="13" end="13"/>
                                            </p:txEl>
                                          </p:spTgt>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wheel(1)">
                                      <p:cBhvr>
                                        <p:cTn id="52" dur="2000"/>
                                        <p:tgtEl>
                                          <p:spTgt spid="3">
                                            <p:txEl>
                                              <p:pRg st="14" end="14"/>
                                            </p:txEl>
                                          </p:spTgt>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animEffect transition="in" filter="wheel(1)">
                                      <p:cBhvr>
                                        <p:cTn id="55" dur="2000"/>
                                        <p:tgtEl>
                                          <p:spTgt spid="3">
                                            <p:txEl>
                                              <p:pRg st="15" end="15"/>
                                            </p:txEl>
                                          </p:spTgt>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3">
                                            <p:txEl>
                                              <p:pRg st="16" end="16"/>
                                            </p:txEl>
                                          </p:spTgt>
                                        </p:tgtEl>
                                        <p:attrNameLst>
                                          <p:attrName>style.visibility</p:attrName>
                                        </p:attrNameLst>
                                      </p:cBhvr>
                                      <p:to>
                                        <p:strVal val="visible"/>
                                      </p:to>
                                    </p:set>
                                    <p:animEffect transition="in" filter="wheel(1)">
                                      <p:cBhvr>
                                        <p:cTn id="58" dur="20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70</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14785"/>
            <a:ext cx="8132997" cy="6852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544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Sapulces lēmumu tiesiskums</a:t>
            </a:r>
          </a:p>
        </p:txBody>
      </p:sp>
      <p:sp>
        <p:nvSpPr>
          <p:cNvPr id="3" name="Content Placeholder 2"/>
          <p:cNvSpPr>
            <a:spLocks noGrp="1"/>
          </p:cNvSpPr>
          <p:nvPr>
            <p:ph idx="1"/>
          </p:nvPr>
        </p:nvSpPr>
        <p:spPr/>
        <p:txBody>
          <a:bodyPr>
            <a:normAutofit/>
          </a:bodyPr>
          <a:lstStyle/>
          <a:p>
            <a:r>
              <a:rPr lang="lv-LV" dirty="0"/>
              <a:t>Lēmums ir pieņemts, ja par to nobalso </a:t>
            </a:r>
            <a:r>
              <a:rPr lang="lv-LV" b="1" dirty="0"/>
              <a:t>vairāk nekā puse no klātesošajiem biedriem (</a:t>
            </a:r>
            <a:r>
              <a:rPr lang="lv-LV" dirty="0"/>
              <a:t>ja likumā vai statūtos nav noteikts lielāks balsu skaits);</a:t>
            </a:r>
          </a:p>
          <a:p>
            <a:r>
              <a:rPr lang="lv-LV" dirty="0"/>
              <a:t>Sapulcē katram biedram ir viena balss;</a:t>
            </a:r>
          </a:p>
          <a:p>
            <a:r>
              <a:rPr lang="lv-LV" dirty="0"/>
              <a:t>Balsstiesības nav biedram, par kuru sapulce lemj:</a:t>
            </a:r>
          </a:p>
          <a:p>
            <a:pPr>
              <a:buFontTx/>
              <a:buChar char="-"/>
            </a:pPr>
            <a:r>
              <a:rPr lang="lv-LV" dirty="0"/>
              <a:t>par darījuma noslēgšanu;</a:t>
            </a:r>
          </a:p>
          <a:p>
            <a:pPr>
              <a:buFontTx/>
              <a:buChar char="-"/>
            </a:pPr>
            <a:r>
              <a:rPr lang="lv-LV" dirty="0"/>
              <a:t>par prasības celšanu;</a:t>
            </a:r>
          </a:p>
          <a:p>
            <a:pPr>
              <a:buFontTx/>
              <a:buChar char="-"/>
            </a:pPr>
            <a:r>
              <a:rPr lang="lv-LV" dirty="0"/>
              <a:t>par lietas izbeigšanu.</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71</a:t>
            </a:fld>
            <a:endParaRPr lang="en-US"/>
          </a:p>
        </p:txBody>
      </p:sp>
    </p:spTree>
    <p:extLst>
      <p:ext uri="{BB962C8B-B14F-4D97-AF65-F5344CB8AC3E}">
        <p14:creationId xmlns:p14="http://schemas.microsoft.com/office/powerpoint/2010/main" val="136723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9CDD0-3197-41EA-BBDB-B7FC73A3D4E2}"/>
              </a:ext>
            </a:extLst>
          </p:cNvPr>
          <p:cNvSpPr>
            <a:spLocks noGrp="1"/>
          </p:cNvSpPr>
          <p:nvPr>
            <p:ph type="title"/>
          </p:nvPr>
        </p:nvSpPr>
        <p:spPr/>
        <p:txBody>
          <a:bodyPr>
            <a:noAutofit/>
          </a:bodyPr>
          <a:lstStyle/>
          <a:p>
            <a:r>
              <a:rPr lang="lv-LV" sz="3000" b="1" dirty="0">
                <a:solidFill>
                  <a:srgbClr val="FF0000"/>
                </a:solidFill>
              </a:rPr>
              <a:t>? Biedrības struktūrvienība ir reģistrēta kā neformālās izglītības iestāde. Tā vēlas pārtraukt darbu biedrībā un dibināt jaunu biedrību. Kā to juridiski pamatot un noformēt?</a:t>
            </a:r>
            <a:endParaRPr lang="en-GB" sz="3000" b="1" dirty="0">
              <a:solidFill>
                <a:srgbClr val="FF0000"/>
              </a:solidFill>
            </a:endParaRPr>
          </a:p>
        </p:txBody>
      </p:sp>
      <p:sp>
        <p:nvSpPr>
          <p:cNvPr id="3" name="Content Placeholder 2">
            <a:extLst>
              <a:ext uri="{FF2B5EF4-FFF2-40B4-BE49-F238E27FC236}">
                <a16:creationId xmlns:a16="http://schemas.microsoft.com/office/drawing/2014/main" id="{6D9B76E9-2361-4190-B2F1-7B57AAF371E8}"/>
              </a:ext>
            </a:extLst>
          </p:cNvPr>
          <p:cNvSpPr>
            <a:spLocks noGrp="1"/>
          </p:cNvSpPr>
          <p:nvPr>
            <p:ph idx="1"/>
          </p:nvPr>
        </p:nvSpPr>
        <p:spPr>
          <a:xfrm>
            <a:off x="1295400" y="2651760"/>
            <a:ext cx="9941559" cy="3224108"/>
          </a:xfrm>
        </p:spPr>
        <p:txBody>
          <a:bodyPr>
            <a:normAutofit fontScale="85000" lnSpcReduction="20000"/>
          </a:bodyPr>
          <a:lstStyle/>
          <a:p>
            <a:r>
              <a:rPr lang="lv-LV" dirty="0"/>
              <a:t>BNL paredz, ka biedrs var būt arī juridiska persona;</a:t>
            </a:r>
          </a:p>
          <a:p>
            <a:r>
              <a:rPr lang="lv-LV" dirty="0"/>
              <a:t>Ja šī struktūrvienība ir juridiska persona, tad statūtos jāskatās izstāšanās kārtība [kas pieņem lēmumu par izstāšanos – valde vai kopsapulce];</a:t>
            </a:r>
          </a:p>
          <a:p>
            <a:r>
              <a:rPr lang="lv-LV" dirty="0"/>
              <a:t>Juridiska persona var būt dibinātājs jaunajai biedrībai;</a:t>
            </a:r>
          </a:p>
          <a:p>
            <a:r>
              <a:rPr lang="lv-LV" dirty="0"/>
              <a:t>Ja struktūrvienība ir fiziskas personas, kuru kopums veido neformālo izglītības iestādi bez juridiskā statusa – tad nav obligāti izstāties no šīs biedrības. Fiziskas personas kā dibinātāji pieņem lēmumu par jaunās (savas </a:t>
            </a:r>
            <a:r>
              <a:rPr lang="lv-LV" dirty="0">
                <a:sym typeface="Wingdings" panose="05000000000000000000" pitchFamily="2" charset="2"/>
              </a:rPr>
              <a:t></a:t>
            </a:r>
            <a:r>
              <a:rPr lang="lv-LV" dirty="0"/>
              <a:t>) biedrības dibināšanu.</a:t>
            </a:r>
          </a:p>
          <a:p>
            <a:r>
              <a:rPr lang="lv-LV" dirty="0"/>
              <a:t>Kā noformēt – ar lēmuma pieņemšanu un fiksēšanu protokolā, izstājoties no biedrības un lēmuma noformēšanu par jaunas biedrības dibināšanu, statūtu pieņemšanu, valdes ievēlēšanu un biedrības ierakstīšanu UR reģistrā ar B2 veidlapu.</a:t>
            </a:r>
            <a:endParaRPr lang="en-GB" dirty="0"/>
          </a:p>
        </p:txBody>
      </p:sp>
    </p:spTree>
    <p:extLst>
      <p:ext uri="{BB962C8B-B14F-4D97-AF65-F5344CB8AC3E}">
        <p14:creationId xmlns:p14="http://schemas.microsoft.com/office/powerpoint/2010/main" val="17397745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057400"/>
            <a:ext cx="8229600" cy="1143000"/>
          </a:xfrm>
        </p:spPr>
        <p:txBody>
          <a:bodyPr>
            <a:noAutofit/>
          </a:bodyPr>
          <a:lstStyle/>
          <a:p>
            <a:pPr algn="ctr"/>
            <a:r>
              <a:rPr lang="lv-LV" sz="6000" b="1" dirty="0">
                <a:latin typeface="Baskerville Old Face" panose="02020602080505020303" pitchFamily="18" charset="0"/>
              </a:rPr>
              <a:t>Izmaiņas statūtos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73</a:t>
            </a:fld>
            <a:endParaRPr lang="en-US" dirty="0"/>
          </a:p>
        </p:txBody>
      </p:sp>
    </p:spTree>
    <p:extLst>
      <p:ext uri="{BB962C8B-B14F-4D97-AF65-F5344CB8AC3E}">
        <p14:creationId xmlns:p14="http://schemas.microsoft.com/office/powerpoint/2010/main" val="166889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Baskerville Old Face" panose="02020602080505020303" pitchFamily="18" charset="0"/>
              </a:rPr>
              <a:t>Biedrību un nodibinājumu statūtu grozījumi [BNL 39.pants]</a:t>
            </a:r>
          </a:p>
        </p:txBody>
      </p:sp>
      <p:sp>
        <p:nvSpPr>
          <p:cNvPr id="3" name="Content Placeholder 2"/>
          <p:cNvSpPr>
            <a:spLocks noGrp="1"/>
          </p:cNvSpPr>
          <p:nvPr>
            <p:ph idx="1"/>
          </p:nvPr>
        </p:nvSpPr>
        <p:spPr>
          <a:xfrm>
            <a:off x="934720" y="1600200"/>
            <a:ext cx="10840720" cy="5257800"/>
          </a:xfrm>
        </p:spPr>
        <p:txBody>
          <a:bodyPr>
            <a:normAutofit fontScale="92500" lnSpcReduction="10000"/>
          </a:bodyPr>
          <a:lstStyle/>
          <a:p>
            <a:r>
              <a:rPr lang="lv-LV" dirty="0"/>
              <a:t>Viens no 3 svarīgajiem iemesliem sapulces sasaukšanai;</a:t>
            </a:r>
          </a:p>
          <a:p>
            <a:r>
              <a:rPr lang="lv-LV" dirty="0"/>
              <a:t>Valde statūtu noteiktajā kārtībā vai ne vēlāk kā 14 dienas pirms sapulces sasaukšanas izziņo sapulci un izsūta darba kārtību, kur viens no jautājumiem (vai vienīgais) ir grozījumi statūtos;</a:t>
            </a:r>
          </a:p>
          <a:p>
            <a:r>
              <a:rPr lang="lv-LV" dirty="0"/>
              <a:t>Korekti būtu statūtu grozījumu projektu izsūtīt pirms sapulces visiem biedriem;</a:t>
            </a:r>
          </a:p>
          <a:p>
            <a:r>
              <a:rPr lang="lv-LV" dirty="0"/>
              <a:t>Sapulce tiek protokolēta;</a:t>
            </a:r>
          </a:p>
          <a:p>
            <a:r>
              <a:rPr lang="lv-LV" dirty="0"/>
              <a:t>Notiek diskusija/debates un balsošana. Parasti tā ir atklāta, līdz ar to nevajag balsu skaitīšanas komisiju;</a:t>
            </a:r>
          </a:p>
          <a:p>
            <a:r>
              <a:rPr lang="lv-LV" dirty="0"/>
              <a:t>Jāatceras, ka kvorumam jābūt vairāk kā pusei no biedriem, ja statūtos nav noteikts lielāks kvorums;</a:t>
            </a:r>
          </a:p>
          <a:p>
            <a:r>
              <a:rPr lang="lv-LV" dirty="0"/>
              <a:t>Tāpat statūtos var būt noteikts, ka statūtu grozījumi var tikt pieņemti ar 2/3 klātesošo biedru pozitīvu balsojumu.</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74</a:t>
            </a:fld>
            <a:endParaRPr lang="en-US" dirty="0"/>
          </a:p>
        </p:txBody>
      </p:sp>
    </p:spTree>
    <p:extLst>
      <p:ext uri="{BB962C8B-B14F-4D97-AF65-F5344CB8AC3E}">
        <p14:creationId xmlns:p14="http://schemas.microsoft.com/office/powerpoint/2010/main" val="223337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2320" y="609601"/>
            <a:ext cx="10952480" cy="6111874"/>
          </a:xfrm>
        </p:spPr>
        <p:txBody>
          <a:bodyPr>
            <a:normAutofit/>
          </a:bodyPr>
          <a:lstStyle/>
          <a:p>
            <a:r>
              <a:rPr lang="lv-LV" dirty="0"/>
              <a:t>Statūtu </a:t>
            </a:r>
            <a:r>
              <a:rPr lang="lv-LV" b="1" dirty="0">
                <a:solidFill>
                  <a:srgbClr val="FF0000"/>
                </a:solidFill>
              </a:rPr>
              <a:t>grozījumi stājas spēkā </a:t>
            </a:r>
            <a:r>
              <a:rPr lang="lv-LV" dirty="0"/>
              <a:t>ar to pieņemšanas brīdi, ja statūtos vai sapulces lēmumā nav noteikts citādi;</a:t>
            </a:r>
          </a:p>
          <a:p>
            <a:r>
              <a:rPr lang="lv-LV" b="1" dirty="0">
                <a:solidFill>
                  <a:srgbClr val="FF0000"/>
                </a:solidFill>
              </a:rPr>
              <a:t>Attiecībā uz trešajām personām </a:t>
            </a:r>
            <a:r>
              <a:rPr lang="lv-LV" dirty="0"/>
              <a:t>(banka, kāda iestāde, pašvaldība, telpu īpašnieks utt.) grozījumi būs tiesiski tikai PĒC to reģistrēšanas UR.</a:t>
            </a:r>
          </a:p>
          <a:p>
            <a:r>
              <a:rPr lang="lv-LV" dirty="0"/>
              <a:t>Statūtu grozījumi piesakāmi ierakstīšanai UR, iesniedzot dokumentus:</a:t>
            </a:r>
          </a:p>
          <a:p>
            <a:pPr>
              <a:buFontTx/>
              <a:buChar char="-"/>
            </a:pPr>
            <a:r>
              <a:rPr lang="lv-LV" dirty="0"/>
              <a:t>Pieteikumu </a:t>
            </a:r>
            <a:r>
              <a:rPr lang="lv-LV" b="1" dirty="0">
                <a:solidFill>
                  <a:srgbClr val="FF0000"/>
                </a:solidFill>
              </a:rPr>
              <a:t>B3</a:t>
            </a:r>
            <a:r>
              <a:rPr lang="lv-LV" dirty="0"/>
              <a:t>;</a:t>
            </a:r>
          </a:p>
          <a:p>
            <a:pPr>
              <a:buFontTx/>
              <a:buChar char="-"/>
            </a:pPr>
            <a:r>
              <a:rPr lang="lv-LV" dirty="0"/>
              <a:t>biedru sapulces protokola izrakstu;</a:t>
            </a:r>
          </a:p>
          <a:p>
            <a:pPr>
              <a:buFontTx/>
              <a:buChar char="-"/>
            </a:pPr>
            <a:r>
              <a:rPr lang="lv-LV" dirty="0"/>
              <a:t>vai balsošanas protokola izrakstu ar lēmumu par grozījumiem statūtos</a:t>
            </a:r>
          </a:p>
          <a:p>
            <a:pPr>
              <a:buFontTx/>
              <a:buChar char="-"/>
            </a:pPr>
            <a:r>
              <a:rPr lang="lv-LV" dirty="0"/>
              <a:t>pilnu statūtu tekstu jaunajā redakcijā. </a:t>
            </a:r>
          </a:p>
          <a:p>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75</a:t>
            </a:fld>
            <a:endParaRPr lang="en-US"/>
          </a:p>
        </p:txBody>
      </p:sp>
    </p:spTree>
    <p:extLst>
      <p:ext uri="{BB962C8B-B14F-4D97-AF65-F5344CB8AC3E}">
        <p14:creationId xmlns:p14="http://schemas.microsoft.com/office/powerpoint/2010/main" val="427308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057400"/>
            <a:ext cx="8229600" cy="1143000"/>
          </a:xfrm>
        </p:spPr>
        <p:txBody>
          <a:bodyPr>
            <a:noAutofit/>
          </a:bodyPr>
          <a:lstStyle/>
          <a:p>
            <a:pPr algn="ctr"/>
            <a:r>
              <a:rPr lang="lv-LV" sz="6000" b="1" dirty="0">
                <a:latin typeface="Baskerville Old Face" panose="02020602080505020303" pitchFamily="18" charset="0"/>
              </a:rPr>
              <a:t>Izmaiņas valdes locekļu sastāvā</a:t>
            </a:r>
          </a:p>
        </p:txBody>
      </p:sp>
      <p:sp>
        <p:nvSpPr>
          <p:cNvPr id="3" name="Slide Number Placeholder 2"/>
          <p:cNvSpPr>
            <a:spLocks noGrp="1"/>
          </p:cNvSpPr>
          <p:nvPr>
            <p:ph type="sldNum" sz="quarter" idx="12"/>
          </p:nvPr>
        </p:nvSpPr>
        <p:spPr/>
        <p:txBody>
          <a:bodyPr/>
          <a:lstStyle/>
          <a:p>
            <a:fld id="{B6F15528-21DE-4FAA-801E-634DDDAF4B2B}" type="slidenum">
              <a:rPr lang="en-US" smtClean="0"/>
              <a:pPr/>
              <a:t>76</a:t>
            </a:fld>
            <a:endParaRPr lang="en-US" dirty="0"/>
          </a:p>
        </p:txBody>
      </p:sp>
    </p:spTree>
    <p:extLst>
      <p:ext uri="{BB962C8B-B14F-4D97-AF65-F5344CB8AC3E}">
        <p14:creationId xmlns:p14="http://schemas.microsoft.com/office/powerpoint/2010/main" val="90325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CC740-ACF9-4D38-BF97-D3E5292B858A}"/>
              </a:ext>
            </a:extLst>
          </p:cNvPr>
          <p:cNvSpPr>
            <a:spLocks noGrp="1"/>
          </p:cNvSpPr>
          <p:nvPr>
            <p:ph type="title"/>
          </p:nvPr>
        </p:nvSpPr>
        <p:spPr>
          <a:xfrm>
            <a:off x="838200" y="365125"/>
            <a:ext cx="10515600" cy="955675"/>
          </a:xfrm>
        </p:spPr>
        <p:txBody>
          <a:bodyPr/>
          <a:lstStyle/>
          <a:p>
            <a:pPr algn="ctr"/>
            <a:r>
              <a:rPr lang="lv-LV" b="1" dirty="0">
                <a:latin typeface="Times New Roman" panose="02020603050405020304" pitchFamily="18" charset="0"/>
                <a:cs typeface="Times New Roman" panose="02020603050405020304" pitchFamily="18" charset="0"/>
              </a:rPr>
              <a:t>Biedrības/nodibinājuma struktūra</a:t>
            </a:r>
            <a:endParaRPr lang="en-GB"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43E8F0D-DBE2-4CA7-888E-549F1A748B23}"/>
              </a:ext>
            </a:extLst>
          </p:cNvPr>
          <p:cNvSpPr/>
          <p:nvPr/>
        </p:nvSpPr>
        <p:spPr>
          <a:xfrm>
            <a:off x="1046480" y="1690688"/>
            <a:ext cx="9743440" cy="12496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BIEDRI [apvienojušies biedrības/nodibinājuma mērķu sasniegšanai]</a:t>
            </a:r>
            <a:endParaRPr lang="en-GB" sz="2000" b="1" dirty="0">
              <a:solidFill>
                <a:srgbClr val="FF0000"/>
              </a:solidFill>
            </a:endParaRPr>
          </a:p>
        </p:txBody>
      </p:sp>
      <p:sp>
        <p:nvSpPr>
          <p:cNvPr id="4" name="Rectangle 3">
            <a:extLst>
              <a:ext uri="{FF2B5EF4-FFF2-40B4-BE49-F238E27FC236}">
                <a16:creationId xmlns:a16="http://schemas.microsoft.com/office/drawing/2014/main" id="{D88052A7-ED54-4FC0-8CBB-A1F7FEDCF588}"/>
              </a:ext>
            </a:extLst>
          </p:cNvPr>
          <p:cNvSpPr/>
          <p:nvPr/>
        </p:nvSpPr>
        <p:spPr>
          <a:xfrm>
            <a:off x="1046480" y="3050859"/>
            <a:ext cx="7874000" cy="12496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KOPSAPULCE [visi biedri]</a:t>
            </a:r>
            <a:endParaRPr lang="en-GB" sz="2000" b="1" dirty="0">
              <a:solidFill>
                <a:srgbClr val="FF0000"/>
              </a:solidFill>
            </a:endParaRPr>
          </a:p>
        </p:txBody>
      </p:sp>
      <p:sp>
        <p:nvSpPr>
          <p:cNvPr id="5" name="Rectangle 4">
            <a:extLst>
              <a:ext uri="{FF2B5EF4-FFF2-40B4-BE49-F238E27FC236}">
                <a16:creationId xmlns:a16="http://schemas.microsoft.com/office/drawing/2014/main" id="{DD8EC44B-A049-461C-8A23-A95FFBA21576}"/>
              </a:ext>
            </a:extLst>
          </p:cNvPr>
          <p:cNvSpPr/>
          <p:nvPr/>
        </p:nvSpPr>
        <p:spPr>
          <a:xfrm>
            <a:off x="1046480" y="4572000"/>
            <a:ext cx="6807200" cy="5953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Pārstāvības struktūrvienība [PREZIDIJS, PADOME, DIREKTORĀTS u.c.]</a:t>
            </a:r>
            <a:endParaRPr lang="en-GB" sz="2000" b="1" dirty="0">
              <a:solidFill>
                <a:srgbClr val="FF0000"/>
              </a:solidFill>
            </a:endParaRPr>
          </a:p>
        </p:txBody>
      </p:sp>
      <p:sp>
        <p:nvSpPr>
          <p:cNvPr id="6" name="Rectangle 5">
            <a:extLst>
              <a:ext uri="{FF2B5EF4-FFF2-40B4-BE49-F238E27FC236}">
                <a16:creationId xmlns:a16="http://schemas.microsoft.com/office/drawing/2014/main" id="{CE837F8D-717F-4AB4-8F58-75D0161B47AF}"/>
              </a:ext>
            </a:extLst>
          </p:cNvPr>
          <p:cNvSpPr/>
          <p:nvPr/>
        </p:nvSpPr>
        <p:spPr>
          <a:xfrm>
            <a:off x="1046480" y="5438773"/>
            <a:ext cx="4876800" cy="8534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VALDE</a:t>
            </a:r>
            <a:endParaRPr lang="en-GB" sz="2000" b="1" dirty="0">
              <a:solidFill>
                <a:srgbClr val="FF0000"/>
              </a:solidFill>
            </a:endParaRPr>
          </a:p>
        </p:txBody>
      </p:sp>
      <p:sp>
        <p:nvSpPr>
          <p:cNvPr id="7" name="Oval 6">
            <a:extLst>
              <a:ext uri="{FF2B5EF4-FFF2-40B4-BE49-F238E27FC236}">
                <a16:creationId xmlns:a16="http://schemas.microsoft.com/office/drawing/2014/main" id="{5733734F-8D71-4E6C-B59D-0F87107FA4D9}"/>
              </a:ext>
            </a:extLst>
          </p:cNvPr>
          <p:cNvSpPr/>
          <p:nvPr/>
        </p:nvSpPr>
        <p:spPr>
          <a:xfrm>
            <a:off x="9265920" y="3154046"/>
            <a:ext cx="2519680" cy="104330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rgbClr val="FF0000"/>
                </a:solidFill>
              </a:rPr>
              <a:t>Sanāk obligāti vismaz reizi gadā</a:t>
            </a:r>
            <a:endParaRPr lang="en-GB" dirty="0">
              <a:solidFill>
                <a:srgbClr val="FF0000"/>
              </a:solidFill>
            </a:endParaRPr>
          </a:p>
        </p:txBody>
      </p:sp>
      <p:sp>
        <p:nvSpPr>
          <p:cNvPr id="8" name="Oval 7">
            <a:extLst>
              <a:ext uri="{FF2B5EF4-FFF2-40B4-BE49-F238E27FC236}">
                <a16:creationId xmlns:a16="http://schemas.microsoft.com/office/drawing/2014/main" id="{69CF7FD1-591C-4EB4-899F-355E934B84FD}"/>
              </a:ext>
            </a:extLst>
          </p:cNvPr>
          <p:cNvSpPr/>
          <p:nvPr/>
        </p:nvSpPr>
        <p:spPr>
          <a:xfrm>
            <a:off x="8006080" y="4403726"/>
            <a:ext cx="2519680" cy="104330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rgbClr val="FF0000"/>
                </a:solidFill>
              </a:rPr>
              <a:t>Nosaka statūtos</a:t>
            </a:r>
            <a:endParaRPr lang="en-GB" dirty="0">
              <a:solidFill>
                <a:srgbClr val="FF0000"/>
              </a:solidFill>
            </a:endParaRPr>
          </a:p>
        </p:txBody>
      </p:sp>
      <p:sp>
        <p:nvSpPr>
          <p:cNvPr id="9" name="Oval 8">
            <a:extLst>
              <a:ext uri="{FF2B5EF4-FFF2-40B4-BE49-F238E27FC236}">
                <a16:creationId xmlns:a16="http://schemas.microsoft.com/office/drawing/2014/main" id="{CA28523C-54F7-48DD-B684-0B41E715BCC7}"/>
              </a:ext>
            </a:extLst>
          </p:cNvPr>
          <p:cNvSpPr/>
          <p:nvPr/>
        </p:nvSpPr>
        <p:spPr>
          <a:xfrm>
            <a:off x="9418320" y="5419724"/>
            <a:ext cx="2519680" cy="104330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rgbClr val="FF0000"/>
                </a:solidFill>
              </a:rPr>
              <a:t>Nosaka statūtos vai atstāj valdes brīvai izvēlei</a:t>
            </a:r>
            <a:endParaRPr lang="en-GB" dirty="0">
              <a:solidFill>
                <a:srgbClr val="FF0000"/>
              </a:solidFill>
            </a:endParaRPr>
          </a:p>
        </p:txBody>
      </p:sp>
    </p:spTree>
    <p:extLst>
      <p:ext uri="{BB962C8B-B14F-4D97-AF65-F5344CB8AC3E}">
        <p14:creationId xmlns:p14="http://schemas.microsoft.com/office/powerpoint/2010/main" val="218233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anim calcmode="lin" valueType="num">
                                      <p:cBhvr>
                                        <p:cTn id="28" dur="2000" fill="hold"/>
                                        <p:tgtEl>
                                          <p:spTgt spid="5"/>
                                        </p:tgtEl>
                                        <p:attrNameLst>
                                          <p:attrName>ppt_w</p:attrName>
                                        </p:attrNameLst>
                                      </p:cBhvr>
                                      <p:tavLst>
                                        <p:tav tm="0" fmla="#ppt_w*sin(2.5*pi*$)">
                                          <p:val>
                                            <p:fltVal val="0"/>
                                          </p:val>
                                        </p:tav>
                                        <p:tav tm="100000">
                                          <p:val>
                                            <p:fltVal val="1"/>
                                          </p:val>
                                        </p:tav>
                                      </p:tavLst>
                                    </p:anim>
                                    <p:anim calcmode="lin" valueType="num">
                                      <p:cBhvr>
                                        <p:cTn id="29" dur="2000" fill="hold"/>
                                        <p:tgtEl>
                                          <p:spTgt spid="5"/>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anim calcmode="lin" valueType="num">
                                      <p:cBhvr>
                                        <p:cTn id="33" dur="2000" fill="hold"/>
                                        <p:tgtEl>
                                          <p:spTgt spid="8"/>
                                        </p:tgtEl>
                                        <p:attrNameLst>
                                          <p:attrName>ppt_w</p:attrName>
                                        </p:attrNameLst>
                                      </p:cBhvr>
                                      <p:tavLst>
                                        <p:tav tm="0" fmla="#ppt_w*sin(2.5*pi*$)">
                                          <p:val>
                                            <p:fltVal val="0"/>
                                          </p:val>
                                        </p:tav>
                                        <p:tav tm="100000">
                                          <p:val>
                                            <p:fltVal val="1"/>
                                          </p:val>
                                        </p:tav>
                                      </p:tavLst>
                                    </p:anim>
                                    <p:anim calcmode="lin" valueType="num">
                                      <p:cBhvr>
                                        <p:cTn id="34"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2000"/>
                                        <p:tgtEl>
                                          <p:spTgt spid="6"/>
                                        </p:tgtEl>
                                      </p:cBhvr>
                                    </p:animEffect>
                                    <p:anim calcmode="lin" valueType="num">
                                      <p:cBhvr>
                                        <p:cTn id="40" dur="2000" fill="hold"/>
                                        <p:tgtEl>
                                          <p:spTgt spid="6"/>
                                        </p:tgtEl>
                                        <p:attrNameLst>
                                          <p:attrName>ppt_w</p:attrName>
                                        </p:attrNameLst>
                                      </p:cBhvr>
                                      <p:tavLst>
                                        <p:tav tm="0" fmla="#ppt_w*sin(2.5*pi*$)">
                                          <p:val>
                                            <p:fltVal val="0"/>
                                          </p:val>
                                        </p:tav>
                                        <p:tav tm="100000">
                                          <p:val>
                                            <p:fltVal val="1"/>
                                          </p:val>
                                        </p:tav>
                                      </p:tavLst>
                                    </p:anim>
                                    <p:anim calcmode="lin" valueType="num">
                                      <p:cBhvr>
                                        <p:cTn id="41" dur="2000" fill="hold"/>
                                        <p:tgtEl>
                                          <p:spTgt spid="6"/>
                                        </p:tgtEl>
                                        <p:attrNameLst>
                                          <p:attrName>ppt_h</p:attrName>
                                        </p:attrNameLst>
                                      </p:cBhvr>
                                      <p:tavLst>
                                        <p:tav tm="0">
                                          <p:val>
                                            <p:strVal val="#ppt_h"/>
                                          </p:val>
                                        </p:tav>
                                        <p:tav tm="100000">
                                          <p:val>
                                            <p:strVal val="#ppt_h"/>
                                          </p:val>
                                        </p:tav>
                                      </p:tavLst>
                                    </p:anim>
                                  </p:childTnLst>
                                </p:cTn>
                              </p:par>
                              <p:par>
                                <p:cTn id="42" presetID="45"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2000"/>
                                        <p:tgtEl>
                                          <p:spTgt spid="9"/>
                                        </p:tgtEl>
                                      </p:cBhvr>
                                    </p:animEffect>
                                    <p:anim calcmode="lin" valueType="num">
                                      <p:cBhvr>
                                        <p:cTn id="45" dur="2000" fill="hold"/>
                                        <p:tgtEl>
                                          <p:spTgt spid="9"/>
                                        </p:tgtEl>
                                        <p:attrNameLst>
                                          <p:attrName>ppt_w</p:attrName>
                                        </p:attrNameLst>
                                      </p:cBhvr>
                                      <p:tavLst>
                                        <p:tav tm="0" fmla="#ppt_w*sin(2.5*pi*$)">
                                          <p:val>
                                            <p:fltVal val="0"/>
                                          </p:val>
                                        </p:tav>
                                        <p:tav tm="100000">
                                          <p:val>
                                            <p:fltVal val="1"/>
                                          </p:val>
                                        </p:tav>
                                      </p:tavLst>
                                    </p:anim>
                                    <p:anim calcmode="lin" valueType="num">
                                      <p:cBhvr>
                                        <p:cTn id="46"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Baskerville Old Face" panose="02020602080505020303" pitchFamily="18" charset="0"/>
              </a:rPr>
              <a:t>Biedrību un nodibinājumu valdes pārvēlēšana [BNL 45.pants]</a:t>
            </a:r>
          </a:p>
        </p:txBody>
      </p:sp>
      <p:sp>
        <p:nvSpPr>
          <p:cNvPr id="3" name="Content Placeholder 2"/>
          <p:cNvSpPr>
            <a:spLocks noGrp="1"/>
          </p:cNvSpPr>
          <p:nvPr>
            <p:ph idx="1"/>
          </p:nvPr>
        </p:nvSpPr>
        <p:spPr>
          <a:xfrm>
            <a:off x="731520" y="2019869"/>
            <a:ext cx="10922000" cy="2933132"/>
          </a:xfrm>
        </p:spPr>
        <p:txBody>
          <a:bodyPr>
            <a:normAutofit/>
          </a:bodyPr>
          <a:lstStyle/>
          <a:p>
            <a:r>
              <a:rPr lang="lv-LV" dirty="0"/>
              <a:t>Valdes locekļus ievēlē ar biedru sapulces lēmumu, ja statūtos nav noteikts citādi;</a:t>
            </a:r>
          </a:p>
          <a:p>
            <a:r>
              <a:rPr lang="lv-LV" dirty="0"/>
              <a:t>Valdes locekli var atsaukt TIKAI biedru sapulce;</a:t>
            </a:r>
          </a:p>
          <a:p>
            <a:r>
              <a:rPr lang="lv-LV" dirty="0"/>
              <a:t>Statūtos var iestrādāt, ka valdes locekli var atsaukt tikai tad, ja tam ir </a:t>
            </a:r>
            <a:r>
              <a:rPr lang="lv-LV" b="1" dirty="0"/>
              <a:t>svarīgs iemesls</a:t>
            </a:r>
            <a:r>
              <a:rPr lang="lv-LV" dirty="0"/>
              <a:t>. Par svarīgu OBLIGĀTI uzskatāms: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78</a:t>
            </a:fld>
            <a:endParaRPr lang="en-US"/>
          </a:p>
        </p:txBody>
      </p:sp>
      <p:sp>
        <p:nvSpPr>
          <p:cNvPr id="5" name="Rounded Rectangle 4"/>
          <p:cNvSpPr/>
          <p:nvPr/>
        </p:nvSpPr>
        <p:spPr>
          <a:xfrm>
            <a:off x="2906973" y="4838131"/>
            <a:ext cx="2971800" cy="9144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pienākumu neizpilde</a:t>
            </a:r>
          </a:p>
        </p:txBody>
      </p:sp>
      <p:sp>
        <p:nvSpPr>
          <p:cNvPr id="6" name="Rounded Rectangle 5"/>
          <p:cNvSpPr/>
          <p:nvPr/>
        </p:nvSpPr>
        <p:spPr>
          <a:xfrm>
            <a:off x="6686835" y="4838131"/>
            <a:ext cx="2971800" cy="9144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pienākumu nepienācīga izpilde</a:t>
            </a:r>
          </a:p>
        </p:txBody>
      </p:sp>
      <p:sp>
        <p:nvSpPr>
          <p:cNvPr id="7" name="Rounded Rectangle 6"/>
          <p:cNvSpPr/>
          <p:nvPr/>
        </p:nvSpPr>
        <p:spPr>
          <a:xfrm>
            <a:off x="1551296" y="5932227"/>
            <a:ext cx="2971800" cy="9144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nespēja vadīt biedrību</a:t>
            </a:r>
          </a:p>
        </p:txBody>
      </p:sp>
      <p:sp>
        <p:nvSpPr>
          <p:cNvPr id="8" name="Rounded Rectangle 7"/>
          <p:cNvSpPr/>
          <p:nvPr/>
        </p:nvSpPr>
        <p:spPr>
          <a:xfrm>
            <a:off x="4724400" y="5896520"/>
            <a:ext cx="2724434" cy="9144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kaitējuma nodarīšana biedrības interesēm</a:t>
            </a:r>
          </a:p>
        </p:txBody>
      </p:sp>
      <p:sp>
        <p:nvSpPr>
          <p:cNvPr id="9" name="Rounded Rectangle 8"/>
          <p:cNvSpPr/>
          <p:nvPr/>
        </p:nvSpPr>
        <p:spPr>
          <a:xfrm>
            <a:off x="7696200" y="5857401"/>
            <a:ext cx="2895600" cy="992638"/>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uzticības zaudēšana</a:t>
            </a:r>
          </a:p>
        </p:txBody>
      </p:sp>
    </p:spTree>
    <p:extLst>
      <p:ext uri="{BB962C8B-B14F-4D97-AF65-F5344CB8AC3E}">
        <p14:creationId xmlns:p14="http://schemas.microsoft.com/office/powerpoint/2010/main" val="151687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1)">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heel(1)">
                                      <p:cBhvr>
                                        <p:cTn id="36" dur="2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heel(1)">
                                      <p:cBhvr>
                                        <p:cTn id="4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P spid="7" grpId="0" animBg="1"/>
      <p:bldP spid="8" grpId="0" animBg="1"/>
      <p:bldP spid="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Valdes pārvēlēšana</a:t>
            </a:r>
          </a:p>
        </p:txBody>
      </p:sp>
      <p:sp>
        <p:nvSpPr>
          <p:cNvPr id="3" name="Content Placeholder 2"/>
          <p:cNvSpPr>
            <a:spLocks noGrp="1"/>
          </p:cNvSpPr>
          <p:nvPr>
            <p:ph idx="1"/>
          </p:nvPr>
        </p:nvSpPr>
        <p:spPr>
          <a:xfrm>
            <a:off x="762000" y="1585415"/>
            <a:ext cx="10800080" cy="5257800"/>
          </a:xfrm>
        </p:spPr>
        <p:txBody>
          <a:bodyPr>
            <a:normAutofit/>
          </a:bodyPr>
          <a:lstStyle/>
          <a:p>
            <a:r>
              <a:rPr lang="lv-LV" dirty="0"/>
              <a:t>Viens no 3 svarīgajiem iemesliem sapulces sasaukšanai;</a:t>
            </a:r>
          </a:p>
          <a:p>
            <a:r>
              <a:rPr lang="lv-LV" dirty="0"/>
              <a:t>Valde statūtu noteiktajā kārtībā vai ne vēlāk kā 14 dienas pirms sapulces sasaukšanas izziņo sapulci un izsūta darba kārtību, kur viens no jautājumiem (vai vienīgais) ir valdes locekļu vēlēšanas;</a:t>
            </a:r>
          </a:p>
          <a:p>
            <a:r>
              <a:rPr lang="lv-LV" dirty="0"/>
              <a:t>Par dalību valdē no valdes kandidātiem jāsaņem rakstveida piekrišana;</a:t>
            </a:r>
          </a:p>
          <a:p>
            <a:r>
              <a:rPr lang="lv-LV" dirty="0"/>
              <a:t>Sapulcē notiek vēlēšanas:</a:t>
            </a:r>
          </a:p>
          <a:p>
            <a:pPr lvl="1">
              <a:buFontTx/>
              <a:buChar char="-"/>
            </a:pPr>
            <a:r>
              <a:rPr lang="lv-LV" sz="2800" dirty="0"/>
              <a:t>ievēl balsu skaitīšanas komisiju;</a:t>
            </a:r>
          </a:p>
          <a:p>
            <a:pPr lvl="1">
              <a:buFontTx/>
              <a:buChar char="-"/>
            </a:pPr>
            <a:r>
              <a:rPr lang="lv-LV" sz="2800" dirty="0"/>
              <a:t>organizē vēlēšanu procedūru (likums nenosaka – atklāta vai aizklāta. To var noteikt statūtos </a:t>
            </a:r>
            <a:r>
              <a:rPr lang="lv-LV" sz="2800" b="1" dirty="0">
                <a:solidFill>
                  <a:srgbClr val="FF0000"/>
                </a:solidFill>
              </a:rPr>
              <a:t>vai ar sapulces lēmumu</a:t>
            </a:r>
            <a:r>
              <a:rPr lang="lv-LV" sz="2800" dirty="0"/>
              <a:t>);</a:t>
            </a:r>
          </a:p>
          <a:p>
            <a:pPr lvl="1">
              <a:buFontTx/>
              <a:buChar char="-"/>
            </a:pPr>
            <a:r>
              <a:rPr lang="lv-LV" sz="2800" dirty="0"/>
              <a:t>visu šo procesu protokolē.</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79</a:t>
            </a:fld>
            <a:endParaRPr lang="en-US"/>
          </a:p>
        </p:txBody>
      </p:sp>
    </p:spTree>
    <p:extLst>
      <p:ext uri="{BB962C8B-B14F-4D97-AF65-F5344CB8AC3E}">
        <p14:creationId xmlns:p14="http://schemas.microsoft.com/office/powerpoint/2010/main" val="288878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133600"/>
            <a:ext cx="8229600" cy="1143000"/>
          </a:xfrm>
        </p:spPr>
        <p:txBody>
          <a:bodyPr>
            <a:normAutofit fontScale="90000"/>
          </a:bodyPr>
          <a:lstStyle/>
          <a:p>
            <a:pPr marL="514350" indent="-514350"/>
            <a:r>
              <a:rPr lang="lv-LV" sz="6600" b="1" dirty="0">
                <a:latin typeface="Times New Roman" panose="02020603050405020304" pitchFamily="18" charset="0"/>
                <a:cs typeface="Times New Roman" panose="02020603050405020304" pitchFamily="18" charset="0"/>
              </a:rPr>
              <a:t>Reģistra iestāde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165927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80</a:t>
            </a:fld>
            <a:endParaRPr lang="en-US"/>
          </a:p>
        </p:txBody>
      </p:sp>
      <p:cxnSp>
        <p:nvCxnSpPr>
          <p:cNvPr id="4" name="Straight Arrow Connector 3"/>
          <p:cNvCxnSpPr/>
          <p:nvPr/>
        </p:nvCxnSpPr>
        <p:spPr>
          <a:xfrm>
            <a:off x="1701422" y="3544037"/>
            <a:ext cx="8534400" cy="0"/>
          </a:xfrm>
          <a:prstGeom prst="straightConnector1">
            <a:avLst/>
          </a:prstGeom>
          <a:ln w="762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Cross 4"/>
          <p:cNvSpPr/>
          <p:nvPr/>
        </p:nvSpPr>
        <p:spPr>
          <a:xfrm rot="18947169">
            <a:off x="4998494" y="3315438"/>
            <a:ext cx="457200" cy="457200"/>
          </a:xfrm>
          <a:prstGeom prst="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Cross 5"/>
          <p:cNvSpPr/>
          <p:nvPr/>
        </p:nvSpPr>
        <p:spPr>
          <a:xfrm rot="18947169">
            <a:off x="8157774" y="3315437"/>
            <a:ext cx="457200" cy="457200"/>
          </a:xfrm>
          <a:prstGeom prst="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8" name="Straight Connector 7"/>
          <p:cNvCxnSpPr/>
          <p:nvPr/>
        </p:nvCxnSpPr>
        <p:spPr>
          <a:xfrm>
            <a:off x="2864894" y="3220778"/>
            <a:ext cx="0" cy="6465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88895" y="2558525"/>
            <a:ext cx="1579727" cy="646331"/>
          </a:xfrm>
          <a:prstGeom prst="rect">
            <a:avLst/>
          </a:prstGeom>
          <a:noFill/>
        </p:spPr>
        <p:txBody>
          <a:bodyPr wrap="square" rtlCol="0">
            <a:spAutoFit/>
          </a:bodyPr>
          <a:lstStyle/>
          <a:p>
            <a:pPr algn="ctr"/>
            <a:r>
              <a:rPr lang="lv-LV" b="1" dirty="0"/>
              <a:t>16.marts SAPULCE</a:t>
            </a:r>
          </a:p>
        </p:txBody>
      </p:sp>
      <p:sp>
        <p:nvSpPr>
          <p:cNvPr id="11" name="Left Brace 10"/>
          <p:cNvSpPr/>
          <p:nvPr/>
        </p:nvSpPr>
        <p:spPr>
          <a:xfrm rot="16200000">
            <a:off x="3817394" y="2950621"/>
            <a:ext cx="457200" cy="2362200"/>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12" name="Left Brace 11"/>
          <p:cNvSpPr/>
          <p:nvPr/>
        </p:nvSpPr>
        <p:spPr>
          <a:xfrm rot="16200000">
            <a:off x="6578134" y="2552080"/>
            <a:ext cx="457200" cy="3159280"/>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14" name="TextBox 13"/>
          <p:cNvSpPr txBox="1"/>
          <p:nvPr/>
        </p:nvSpPr>
        <p:spPr>
          <a:xfrm>
            <a:off x="3093494" y="4360321"/>
            <a:ext cx="1295400" cy="707886"/>
          </a:xfrm>
          <a:prstGeom prst="rect">
            <a:avLst/>
          </a:prstGeom>
          <a:noFill/>
        </p:spPr>
        <p:txBody>
          <a:bodyPr wrap="square" rtlCol="0">
            <a:spAutoFit/>
          </a:bodyPr>
          <a:lstStyle/>
          <a:p>
            <a:pPr algn="ctr"/>
            <a:r>
              <a:rPr lang="lv-LV" sz="2000" b="1" dirty="0">
                <a:latin typeface="Arial Rounded MT Bold" panose="020F0704030504030204" pitchFamily="34" charset="0"/>
              </a:rPr>
              <a:t>14 dienas</a:t>
            </a:r>
          </a:p>
        </p:txBody>
      </p:sp>
      <p:sp>
        <p:nvSpPr>
          <p:cNvPr id="16" name="TextBox 15"/>
          <p:cNvSpPr txBox="1"/>
          <p:nvPr/>
        </p:nvSpPr>
        <p:spPr>
          <a:xfrm>
            <a:off x="7655258" y="4360322"/>
            <a:ext cx="1295400" cy="1323439"/>
          </a:xfrm>
          <a:prstGeom prst="rect">
            <a:avLst/>
          </a:prstGeom>
          <a:noFill/>
        </p:spPr>
        <p:txBody>
          <a:bodyPr wrap="square" rtlCol="0">
            <a:spAutoFit/>
          </a:bodyPr>
          <a:lstStyle/>
          <a:p>
            <a:pPr algn="ctr"/>
            <a:r>
              <a:rPr lang="lv-LV" sz="2000" b="1" dirty="0">
                <a:latin typeface="Arial Rounded MT Bold" panose="020F0704030504030204" pitchFamily="34" charset="0"/>
              </a:rPr>
              <a:t>14 dienas</a:t>
            </a:r>
          </a:p>
          <a:p>
            <a:pPr algn="ctr"/>
            <a:r>
              <a:rPr lang="lv-LV" sz="2000" b="1" dirty="0">
                <a:latin typeface="Arial Rounded MT Bold" panose="020F0704030504030204" pitchFamily="34" charset="0"/>
              </a:rPr>
              <a:t>BNL 21.pants</a:t>
            </a:r>
          </a:p>
        </p:txBody>
      </p:sp>
      <p:sp>
        <p:nvSpPr>
          <p:cNvPr id="18" name="TextBox 17"/>
          <p:cNvSpPr txBox="1"/>
          <p:nvPr/>
        </p:nvSpPr>
        <p:spPr>
          <a:xfrm>
            <a:off x="2112277" y="2590033"/>
            <a:ext cx="1475664" cy="646331"/>
          </a:xfrm>
          <a:prstGeom prst="rect">
            <a:avLst/>
          </a:prstGeom>
          <a:noFill/>
        </p:spPr>
        <p:txBody>
          <a:bodyPr wrap="square" rtlCol="0">
            <a:spAutoFit/>
          </a:bodyPr>
          <a:lstStyle/>
          <a:p>
            <a:pPr algn="ctr"/>
            <a:r>
              <a:rPr lang="lv-LV" b="1" dirty="0"/>
              <a:t>2. mats SASAUKŠANA</a:t>
            </a:r>
          </a:p>
        </p:txBody>
      </p:sp>
      <p:sp>
        <p:nvSpPr>
          <p:cNvPr id="19" name="TextBox 18"/>
          <p:cNvSpPr txBox="1"/>
          <p:nvPr/>
        </p:nvSpPr>
        <p:spPr>
          <a:xfrm>
            <a:off x="7572342" y="2558524"/>
            <a:ext cx="1628064" cy="646331"/>
          </a:xfrm>
          <a:prstGeom prst="rect">
            <a:avLst/>
          </a:prstGeom>
          <a:noFill/>
        </p:spPr>
        <p:txBody>
          <a:bodyPr wrap="square" rtlCol="0">
            <a:spAutoFit/>
          </a:bodyPr>
          <a:lstStyle/>
          <a:p>
            <a:pPr algn="ctr"/>
            <a:r>
              <a:rPr lang="lv-LV" b="1" dirty="0"/>
              <a:t>Ziņu iesniegšana UR</a:t>
            </a:r>
          </a:p>
        </p:txBody>
      </p:sp>
      <p:cxnSp>
        <p:nvCxnSpPr>
          <p:cNvPr id="24" name="Straight Connector 23"/>
          <p:cNvCxnSpPr/>
          <p:nvPr/>
        </p:nvCxnSpPr>
        <p:spPr>
          <a:xfrm>
            <a:off x="5227095" y="3696437"/>
            <a:ext cx="0" cy="18288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227094" y="5395416"/>
            <a:ext cx="2133598" cy="1200329"/>
          </a:xfrm>
          <a:prstGeom prst="rect">
            <a:avLst/>
          </a:prstGeom>
          <a:noFill/>
        </p:spPr>
        <p:txBody>
          <a:bodyPr wrap="square" rtlCol="0">
            <a:spAutoFit/>
          </a:bodyPr>
          <a:lstStyle/>
          <a:p>
            <a:pPr marL="285750" indent="-285750">
              <a:buFont typeface="Wingdings" panose="05000000000000000000" pitchFamily="2" charset="2"/>
              <a:buChar char="q"/>
            </a:pPr>
            <a:r>
              <a:rPr lang="lv-LV" dirty="0"/>
              <a:t>Balsu skaitīšanas komisija;</a:t>
            </a:r>
          </a:p>
          <a:p>
            <a:pPr marL="285750" indent="-285750">
              <a:buFont typeface="Wingdings" panose="05000000000000000000" pitchFamily="2" charset="2"/>
              <a:buChar char="q"/>
            </a:pPr>
            <a:r>
              <a:rPr lang="lv-LV" dirty="0"/>
              <a:t>Vēlēšanas;</a:t>
            </a:r>
          </a:p>
          <a:p>
            <a:pPr marL="285750" indent="-285750">
              <a:buFont typeface="Wingdings" panose="05000000000000000000" pitchFamily="2" charset="2"/>
              <a:buChar char="q"/>
            </a:pPr>
            <a:r>
              <a:rPr lang="lv-LV" dirty="0"/>
              <a:t>Protokolēšana.</a:t>
            </a:r>
          </a:p>
        </p:txBody>
      </p:sp>
      <p:cxnSp>
        <p:nvCxnSpPr>
          <p:cNvPr id="30" name="Straight Connector 29"/>
          <p:cNvCxnSpPr/>
          <p:nvPr/>
        </p:nvCxnSpPr>
        <p:spPr>
          <a:xfrm>
            <a:off x="1701422" y="3867296"/>
            <a:ext cx="6684952" cy="0"/>
          </a:xfrm>
          <a:prstGeom prst="line">
            <a:avLst/>
          </a:prstGeom>
          <a:ln w="57150">
            <a:solidFill>
              <a:srgbClr val="FFC000"/>
            </a:solidFill>
            <a:prstDash val="lg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686637" y="3718453"/>
            <a:ext cx="1163472" cy="369332"/>
          </a:xfrm>
          <a:prstGeom prst="rect">
            <a:avLst/>
          </a:prstGeom>
          <a:noFill/>
        </p:spPr>
        <p:txBody>
          <a:bodyPr wrap="square" rtlCol="0">
            <a:spAutoFit/>
          </a:bodyPr>
          <a:lstStyle/>
          <a:p>
            <a:r>
              <a:rPr lang="lv-LV" dirty="0"/>
              <a:t>piekrišana</a:t>
            </a:r>
          </a:p>
        </p:txBody>
      </p:sp>
      <p:sp>
        <p:nvSpPr>
          <p:cNvPr id="33" name="TextBox 32"/>
          <p:cNvSpPr txBox="1"/>
          <p:nvPr/>
        </p:nvSpPr>
        <p:spPr>
          <a:xfrm>
            <a:off x="670560" y="169051"/>
            <a:ext cx="10454640" cy="2246769"/>
          </a:xfrm>
          <a:prstGeom prst="rect">
            <a:avLst/>
          </a:prstGeom>
          <a:noFill/>
        </p:spPr>
        <p:txBody>
          <a:bodyPr wrap="square" rtlCol="0">
            <a:spAutoFit/>
          </a:bodyPr>
          <a:lstStyle/>
          <a:p>
            <a:pPr marL="285750" indent="-285750">
              <a:buFont typeface="Arial" panose="020B0604020202020204" pitchFamily="34" charset="0"/>
              <a:buChar char="•"/>
            </a:pPr>
            <a:r>
              <a:rPr lang="lv-LV" sz="2000" dirty="0"/>
              <a:t>Valdes locekļa ievēlēšana vai pilnvaru izbeigšanās piesakāma ierakstīšanai UR. Iesniedzamie dokumenti:</a:t>
            </a:r>
          </a:p>
          <a:p>
            <a:pPr marL="285750" indent="-285750">
              <a:buFont typeface="Arial" panose="020B0604020202020204" pitchFamily="34" charset="0"/>
              <a:buChar char="•"/>
            </a:pPr>
            <a:r>
              <a:rPr lang="lv-LV" sz="2000" dirty="0"/>
              <a:t>pieteikums;</a:t>
            </a:r>
          </a:p>
          <a:p>
            <a:pPr marL="285750" indent="-285750">
              <a:buFont typeface="Arial" panose="020B0604020202020204" pitchFamily="34" charset="0"/>
              <a:buChar char="•"/>
            </a:pPr>
            <a:r>
              <a:rPr lang="lv-LV" sz="2000" dirty="0"/>
              <a:t>biedru sapulces vai citas statūtos noteiktās institūcijas protokola izraksts ar lēmumu par valdes locekļa ievēlēšanu;</a:t>
            </a:r>
          </a:p>
          <a:p>
            <a:pPr marL="285750" indent="-285750">
              <a:buFont typeface="Arial" panose="020B0604020202020204" pitchFamily="34" charset="0"/>
              <a:buChar char="•"/>
            </a:pPr>
            <a:r>
              <a:rPr lang="lv-LV" sz="2000" dirty="0"/>
              <a:t>valdes locekļa rakstveida piekrišanu;</a:t>
            </a:r>
          </a:p>
          <a:p>
            <a:pPr marL="285750" indent="-285750">
              <a:buFont typeface="Arial" panose="020B0604020202020204" pitchFamily="34" charset="0"/>
              <a:buChar char="•"/>
            </a:pPr>
            <a:r>
              <a:rPr lang="lv-LV" sz="2000" dirty="0"/>
              <a:t>lēmumu par valdes locekļa atsaukšanu.</a:t>
            </a:r>
          </a:p>
        </p:txBody>
      </p:sp>
    </p:spTree>
    <p:extLst>
      <p:ext uri="{BB962C8B-B14F-4D97-AF65-F5344CB8AC3E}">
        <p14:creationId xmlns:p14="http://schemas.microsoft.com/office/powerpoint/2010/main" val="297865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1"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par>
                                <p:cTn id="12" presetID="21" presetClass="entr" presetSubtype="1"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heel(1)">
                                      <p:cBhvr>
                                        <p:cTn id="20" dur="2000"/>
                                        <p:tgtEl>
                                          <p:spTgt spid="18"/>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2000"/>
                                        <p:tgtEl>
                                          <p:spTgt spid="10"/>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heel(1)">
                                      <p:cBhvr>
                                        <p:cTn id="26" dur="2000"/>
                                        <p:tgtEl>
                                          <p:spTgt spid="11"/>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heel(1)">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circle(in)">
                                      <p:cBhvr>
                                        <p:cTn id="34" dur="2000"/>
                                        <p:tgtEl>
                                          <p:spTgt spid="24"/>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circle(in)">
                                      <p:cBhvr>
                                        <p:cTn id="37" dur="20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down)">
                                      <p:cBhvr>
                                        <p:cTn id="52" dur="580">
                                          <p:stCondLst>
                                            <p:cond delay="0"/>
                                          </p:stCondLst>
                                        </p:cTn>
                                        <p:tgtEl>
                                          <p:spTgt spid="30"/>
                                        </p:tgtEl>
                                      </p:cBhvr>
                                    </p:animEffect>
                                    <p:anim calcmode="lin" valueType="num">
                                      <p:cBhvr>
                                        <p:cTn id="53"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58" dur="26">
                                          <p:stCondLst>
                                            <p:cond delay="650"/>
                                          </p:stCondLst>
                                        </p:cTn>
                                        <p:tgtEl>
                                          <p:spTgt spid="30"/>
                                        </p:tgtEl>
                                      </p:cBhvr>
                                      <p:to x="100000" y="60000"/>
                                    </p:animScale>
                                    <p:animScale>
                                      <p:cBhvr>
                                        <p:cTn id="59" dur="166" decel="50000">
                                          <p:stCondLst>
                                            <p:cond delay="676"/>
                                          </p:stCondLst>
                                        </p:cTn>
                                        <p:tgtEl>
                                          <p:spTgt spid="30"/>
                                        </p:tgtEl>
                                      </p:cBhvr>
                                      <p:to x="100000" y="100000"/>
                                    </p:animScale>
                                    <p:animScale>
                                      <p:cBhvr>
                                        <p:cTn id="60" dur="26">
                                          <p:stCondLst>
                                            <p:cond delay="1312"/>
                                          </p:stCondLst>
                                        </p:cTn>
                                        <p:tgtEl>
                                          <p:spTgt spid="30"/>
                                        </p:tgtEl>
                                      </p:cBhvr>
                                      <p:to x="100000" y="80000"/>
                                    </p:animScale>
                                    <p:animScale>
                                      <p:cBhvr>
                                        <p:cTn id="61" dur="166" decel="50000">
                                          <p:stCondLst>
                                            <p:cond delay="1338"/>
                                          </p:stCondLst>
                                        </p:cTn>
                                        <p:tgtEl>
                                          <p:spTgt spid="30"/>
                                        </p:tgtEl>
                                      </p:cBhvr>
                                      <p:to x="100000" y="100000"/>
                                    </p:animScale>
                                    <p:animScale>
                                      <p:cBhvr>
                                        <p:cTn id="62" dur="26">
                                          <p:stCondLst>
                                            <p:cond delay="1642"/>
                                          </p:stCondLst>
                                        </p:cTn>
                                        <p:tgtEl>
                                          <p:spTgt spid="30"/>
                                        </p:tgtEl>
                                      </p:cBhvr>
                                      <p:to x="100000" y="90000"/>
                                    </p:animScale>
                                    <p:animScale>
                                      <p:cBhvr>
                                        <p:cTn id="63" dur="166" decel="50000">
                                          <p:stCondLst>
                                            <p:cond delay="1668"/>
                                          </p:stCondLst>
                                        </p:cTn>
                                        <p:tgtEl>
                                          <p:spTgt spid="30"/>
                                        </p:tgtEl>
                                      </p:cBhvr>
                                      <p:to x="100000" y="100000"/>
                                    </p:animScale>
                                    <p:animScale>
                                      <p:cBhvr>
                                        <p:cTn id="64" dur="26">
                                          <p:stCondLst>
                                            <p:cond delay="1808"/>
                                          </p:stCondLst>
                                        </p:cTn>
                                        <p:tgtEl>
                                          <p:spTgt spid="30"/>
                                        </p:tgtEl>
                                      </p:cBhvr>
                                      <p:to x="100000" y="95000"/>
                                    </p:animScale>
                                    <p:animScale>
                                      <p:cBhvr>
                                        <p:cTn id="65" dur="166" decel="50000">
                                          <p:stCondLst>
                                            <p:cond delay="1834"/>
                                          </p:stCondLst>
                                        </p:cTn>
                                        <p:tgtEl>
                                          <p:spTgt spid="30"/>
                                        </p:tgtEl>
                                      </p:cBhvr>
                                      <p:to x="100000" y="100000"/>
                                    </p:animScale>
                                  </p:childTnLst>
                                </p:cTn>
                              </p:par>
                              <p:par>
                                <p:cTn id="66" presetID="26" presetClass="entr" presetSubtype="0"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down)">
                                      <p:cBhvr>
                                        <p:cTn id="68" dur="580">
                                          <p:stCondLst>
                                            <p:cond delay="0"/>
                                          </p:stCondLst>
                                        </p:cTn>
                                        <p:tgtEl>
                                          <p:spTgt spid="32"/>
                                        </p:tgtEl>
                                      </p:cBhvr>
                                    </p:animEffect>
                                    <p:anim calcmode="lin" valueType="num">
                                      <p:cBhvr>
                                        <p:cTn id="6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74" dur="26">
                                          <p:stCondLst>
                                            <p:cond delay="650"/>
                                          </p:stCondLst>
                                        </p:cTn>
                                        <p:tgtEl>
                                          <p:spTgt spid="32"/>
                                        </p:tgtEl>
                                      </p:cBhvr>
                                      <p:to x="100000" y="60000"/>
                                    </p:animScale>
                                    <p:animScale>
                                      <p:cBhvr>
                                        <p:cTn id="75" dur="166" decel="50000">
                                          <p:stCondLst>
                                            <p:cond delay="676"/>
                                          </p:stCondLst>
                                        </p:cTn>
                                        <p:tgtEl>
                                          <p:spTgt spid="32"/>
                                        </p:tgtEl>
                                      </p:cBhvr>
                                      <p:to x="100000" y="100000"/>
                                    </p:animScale>
                                    <p:animScale>
                                      <p:cBhvr>
                                        <p:cTn id="76" dur="26">
                                          <p:stCondLst>
                                            <p:cond delay="1312"/>
                                          </p:stCondLst>
                                        </p:cTn>
                                        <p:tgtEl>
                                          <p:spTgt spid="32"/>
                                        </p:tgtEl>
                                      </p:cBhvr>
                                      <p:to x="100000" y="80000"/>
                                    </p:animScale>
                                    <p:animScale>
                                      <p:cBhvr>
                                        <p:cTn id="77" dur="166" decel="50000">
                                          <p:stCondLst>
                                            <p:cond delay="1338"/>
                                          </p:stCondLst>
                                        </p:cTn>
                                        <p:tgtEl>
                                          <p:spTgt spid="32"/>
                                        </p:tgtEl>
                                      </p:cBhvr>
                                      <p:to x="100000" y="100000"/>
                                    </p:animScale>
                                    <p:animScale>
                                      <p:cBhvr>
                                        <p:cTn id="78" dur="26">
                                          <p:stCondLst>
                                            <p:cond delay="1642"/>
                                          </p:stCondLst>
                                        </p:cTn>
                                        <p:tgtEl>
                                          <p:spTgt spid="32"/>
                                        </p:tgtEl>
                                      </p:cBhvr>
                                      <p:to x="100000" y="90000"/>
                                    </p:animScale>
                                    <p:animScale>
                                      <p:cBhvr>
                                        <p:cTn id="79" dur="166" decel="50000">
                                          <p:stCondLst>
                                            <p:cond delay="1668"/>
                                          </p:stCondLst>
                                        </p:cTn>
                                        <p:tgtEl>
                                          <p:spTgt spid="32"/>
                                        </p:tgtEl>
                                      </p:cBhvr>
                                      <p:to x="100000" y="100000"/>
                                    </p:animScale>
                                    <p:animScale>
                                      <p:cBhvr>
                                        <p:cTn id="80" dur="26">
                                          <p:stCondLst>
                                            <p:cond delay="1808"/>
                                          </p:stCondLst>
                                        </p:cTn>
                                        <p:tgtEl>
                                          <p:spTgt spid="32"/>
                                        </p:tgtEl>
                                      </p:cBhvr>
                                      <p:to x="100000" y="95000"/>
                                    </p:animScale>
                                    <p:animScale>
                                      <p:cBhvr>
                                        <p:cTn id="81"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p:bldP spid="11" grpId="0" animBg="1"/>
      <p:bldP spid="12" grpId="0" animBg="1"/>
      <p:bldP spid="14" grpId="0"/>
      <p:bldP spid="16" grpId="0"/>
      <p:bldP spid="18" grpId="0"/>
      <p:bldP spid="19" grpId="0"/>
      <p:bldP spid="28" grpId="0"/>
      <p:bldP spid="32" grpId="0"/>
      <p:bldP spid="3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057400"/>
            <a:ext cx="8229600" cy="1143000"/>
          </a:xfrm>
        </p:spPr>
        <p:txBody>
          <a:bodyPr>
            <a:noAutofit/>
          </a:bodyPr>
          <a:lstStyle/>
          <a:p>
            <a:pPr algn="ctr"/>
            <a:r>
              <a:rPr lang="lv-LV" sz="6000" b="1" dirty="0">
                <a:latin typeface="Baskerville Old Face" panose="02020602080505020303" pitchFamily="18" charset="0"/>
              </a:rPr>
              <a:t>Citas izmaiņas biedrībā</a:t>
            </a:r>
          </a:p>
        </p:txBody>
      </p:sp>
      <p:sp>
        <p:nvSpPr>
          <p:cNvPr id="3" name="Slide Number Placeholder 2"/>
          <p:cNvSpPr>
            <a:spLocks noGrp="1"/>
          </p:cNvSpPr>
          <p:nvPr>
            <p:ph type="sldNum" sz="quarter" idx="12"/>
          </p:nvPr>
        </p:nvSpPr>
        <p:spPr/>
        <p:txBody>
          <a:bodyPr/>
          <a:lstStyle/>
          <a:p>
            <a:fld id="{B6F15528-21DE-4FAA-801E-634DDDAF4B2B}" type="slidenum">
              <a:rPr lang="en-US" smtClean="0"/>
              <a:pPr/>
              <a:t>81</a:t>
            </a:fld>
            <a:endParaRPr lang="en-US" dirty="0"/>
          </a:p>
        </p:txBody>
      </p:sp>
    </p:spTree>
    <p:extLst>
      <p:ext uri="{BB962C8B-B14F-4D97-AF65-F5344CB8AC3E}">
        <p14:creationId xmlns:p14="http://schemas.microsoft.com/office/powerpoint/2010/main" val="374587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v-LV" b="1" dirty="0">
                <a:latin typeface="Baskerville Old Face" panose="02020602080505020303" pitchFamily="18" charset="0"/>
              </a:rPr>
              <a:t>Citas iespējamās izmaiņas, kuras jāreģistrē UR</a:t>
            </a:r>
          </a:p>
        </p:txBody>
      </p:sp>
      <p:sp>
        <p:nvSpPr>
          <p:cNvPr id="3" name="Content Placeholder 2"/>
          <p:cNvSpPr>
            <a:spLocks noGrp="1"/>
          </p:cNvSpPr>
          <p:nvPr>
            <p:ph idx="1"/>
          </p:nvPr>
        </p:nvSpPr>
        <p:spPr>
          <a:xfrm>
            <a:off x="447040" y="2458719"/>
            <a:ext cx="11490960" cy="4414975"/>
          </a:xfrm>
        </p:spPr>
        <p:txBody>
          <a:bodyPr>
            <a:normAutofit/>
          </a:bodyPr>
          <a:lstStyle/>
          <a:p>
            <a:r>
              <a:rPr lang="lv-LV" dirty="0"/>
              <a:t>Tiek piemērota vienkāršota sasaukšanas kārtība – obligāti nevajag ievērot 14 dienu sasaukšanas termiņu;</a:t>
            </a:r>
          </a:p>
          <a:p>
            <a:r>
              <a:rPr lang="lv-LV" dirty="0"/>
              <a:t>Sapulci sasauc Valde statūtu noteiktajā kārtībā, izsūtot arī darba kārtību;</a:t>
            </a:r>
          </a:p>
          <a:p>
            <a:r>
              <a:rPr lang="lv-LV" dirty="0"/>
              <a:t>Sapulcē tiek lemti darba kārtībā noteiktie jautājumi, piemēram:</a:t>
            </a:r>
          </a:p>
          <a:p>
            <a:pPr>
              <a:buFontTx/>
              <a:buChar char="-"/>
            </a:pPr>
            <a:r>
              <a:rPr lang="lv-LV" dirty="0"/>
              <a:t>biedrības juridiskās adreses maiņu;</a:t>
            </a:r>
          </a:p>
          <a:p>
            <a:pPr>
              <a:buFontTx/>
              <a:buChar char="-"/>
            </a:pPr>
            <a:r>
              <a:rPr lang="lv-LV" b="1" dirty="0">
                <a:solidFill>
                  <a:srgbClr val="FF0000"/>
                </a:solidFill>
              </a:rPr>
              <a:t>biedrības nosaukuma maiņu;</a:t>
            </a:r>
          </a:p>
          <a:p>
            <a:pPr>
              <a:buFontTx/>
              <a:buChar char="-"/>
            </a:pPr>
            <a:r>
              <a:rPr lang="lv-LV" dirty="0"/>
              <a:t>biedrības mērķa maiņu u.c.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82</a:t>
            </a:fld>
            <a:endParaRPr lang="en-US"/>
          </a:p>
        </p:txBody>
      </p:sp>
      <p:sp>
        <p:nvSpPr>
          <p:cNvPr id="5" name="Oval 4">
            <a:extLst>
              <a:ext uri="{FF2B5EF4-FFF2-40B4-BE49-F238E27FC236}">
                <a16:creationId xmlns:a16="http://schemas.microsoft.com/office/drawing/2014/main" id="{23A620D8-AF08-41CD-8267-1D2FBEDE17F2}"/>
              </a:ext>
            </a:extLst>
          </p:cNvPr>
          <p:cNvSpPr/>
          <p:nvPr/>
        </p:nvSpPr>
        <p:spPr>
          <a:xfrm>
            <a:off x="6004560" y="4754880"/>
            <a:ext cx="4714240" cy="934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latin typeface="Times New Roman" panose="02020603050405020304" pitchFamily="18" charset="0"/>
                <a:cs typeface="Times New Roman" panose="02020603050405020304" pitchFamily="18" charset="0"/>
              </a:rPr>
              <a:t>B3 veidlapa, izraksts no biedrības kopsapulces protokola</a:t>
            </a:r>
            <a:endParaRPr lang="en-GB"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501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6800"/>
            <a:ext cx="10693400" cy="5638800"/>
          </a:xfrm>
        </p:spPr>
        <p:txBody>
          <a:bodyPr>
            <a:normAutofit/>
          </a:bodyPr>
          <a:lstStyle/>
          <a:p>
            <a:pPr marL="285750" indent="-285750"/>
            <a:r>
              <a:rPr lang="lv-LV" sz="4000" dirty="0"/>
              <a:t>visu šo procesu protokolē.</a:t>
            </a:r>
          </a:p>
          <a:p>
            <a:pPr marL="285750" indent="-285750"/>
            <a:r>
              <a:rPr lang="lv-LV" sz="4000" dirty="0"/>
              <a:t>Izmaiņas piesakāmas ierakstīšanai UR. Iesniedzamie dokumenti:</a:t>
            </a:r>
          </a:p>
          <a:p>
            <a:pPr marL="285750" indent="-285750"/>
            <a:r>
              <a:rPr lang="lv-LV" sz="4000" dirty="0"/>
              <a:t>Pieteikums </a:t>
            </a:r>
            <a:r>
              <a:rPr lang="lv-LV" sz="4000" b="1" dirty="0">
                <a:solidFill>
                  <a:srgbClr val="FF0000"/>
                </a:solidFill>
              </a:rPr>
              <a:t>B3</a:t>
            </a:r>
            <a:r>
              <a:rPr lang="lv-LV" sz="4000" dirty="0"/>
              <a:t> veidlapa;</a:t>
            </a:r>
          </a:p>
          <a:p>
            <a:pPr marL="285750" indent="-285750"/>
            <a:r>
              <a:rPr lang="lv-LV" sz="4000" u="sng" dirty="0"/>
              <a:t>ne vienmēr</a:t>
            </a:r>
            <a:r>
              <a:rPr lang="lv-LV" sz="4000" dirty="0"/>
              <a:t>*– biedru sapulces protokola izraksts ar lēmumu par attiecīgajām izmaiņām</a:t>
            </a:r>
          </a:p>
          <a:p>
            <a:pPr marL="0" indent="0">
              <a:buNone/>
            </a:pPr>
            <a:r>
              <a:rPr lang="lv-LV" sz="4000" i="1" dirty="0"/>
              <a:t>* Ja jautājumu tiesīga izlemt valde, tad nebūs izraksta no biedru sapulces protokola.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83</a:t>
            </a:fld>
            <a:endParaRPr lang="en-US"/>
          </a:p>
        </p:txBody>
      </p:sp>
    </p:spTree>
    <p:extLst>
      <p:ext uri="{BB962C8B-B14F-4D97-AF65-F5344CB8AC3E}">
        <p14:creationId xmlns:p14="http://schemas.microsoft.com/office/powerpoint/2010/main" val="219333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BN juridiskā adrese</a:t>
            </a:r>
          </a:p>
        </p:txBody>
      </p:sp>
      <p:sp>
        <p:nvSpPr>
          <p:cNvPr id="3" name="Content Placeholder 2"/>
          <p:cNvSpPr>
            <a:spLocks noGrp="1"/>
          </p:cNvSpPr>
          <p:nvPr>
            <p:ph idx="1"/>
          </p:nvPr>
        </p:nvSpPr>
        <p:spPr/>
        <p:txBody>
          <a:bodyPr>
            <a:normAutofit/>
          </a:bodyPr>
          <a:lstStyle/>
          <a:p>
            <a:r>
              <a:rPr lang="lv-LV" b="1" dirty="0">
                <a:solidFill>
                  <a:srgbClr val="FF0000"/>
                </a:solidFill>
              </a:rPr>
              <a:t>Oficiālai saziņai </a:t>
            </a:r>
            <a:r>
              <a:rPr lang="lv-LV" dirty="0"/>
              <a:t>un ziņu nodošanai/ saņemšanai BN likums paredz juridiskās adreses reģistrāciju UR;</a:t>
            </a:r>
          </a:p>
          <a:p>
            <a:r>
              <a:rPr lang="lv-LV" dirty="0"/>
              <a:t>Juridiskās adreses </a:t>
            </a:r>
            <a:r>
              <a:rPr lang="lv-LV" u="sng" dirty="0"/>
              <a:t>maiņa</a:t>
            </a:r>
            <a:r>
              <a:rPr lang="lv-LV" dirty="0"/>
              <a:t> ir piesakāma reģistra iestādei [BN likums 5.pants pirmā daļa];</a:t>
            </a:r>
          </a:p>
          <a:p>
            <a:r>
              <a:rPr lang="lv-LV" dirty="0"/>
              <a:t>Nosūtītās ziņas uz juridisko adresi tiek uzskatītas par saņemtām </a:t>
            </a:r>
            <a:r>
              <a:rPr lang="lv-LV" b="1" dirty="0">
                <a:solidFill>
                  <a:srgbClr val="FF0000"/>
                </a:solidFill>
              </a:rPr>
              <a:t>septītajā dienā</a:t>
            </a:r>
            <a:r>
              <a:rPr lang="lv-LV" dirty="0"/>
              <a:t>, ja nosūtītājs pierādījis, ka šāda nosūtīšana veikta [BN likums 5.pants otrā daļa].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84</a:t>
            </a:fld>
            <a:endParaRPr lang="en-US" dirty="0"/>
          </a:p>
        </p:txBody>
      </p:sp>
    </p:spTree>
    <p:extLst>
      <p:ext uri="{BB962C8B-B14F-4D97-AF65-F5344CB8AC3E}">
        <p14:creationId xmlns:p14="http://schemas.microsoft.com/office/powerpoint/2010/main" val="150787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Juridiskās adreses maiņa</a:t>
            </a:r>
          </a:p>
        </p:txBody>
      </p:sp>
      <p:sp>
        <p:nvSpPr>
          <p:cNvPr id="3" name="Content Placeholder 2"/>
          <p:cNvSpPr>
            <a:spLocks noGrp="1"/>
          </p:cNvSpPr>
          <p:nvPr>
            <p:ph idx="1"/>
          </p:nvPr>
        </p:nvSpPr>
        <p:spPr/>
        <p:txBody>
          <a:bodyPr/>
          <a:lstStyle/>
          <a:p>
            <a:r>
              <a:rPr lang="lv-LV" b="1" dirty="0"/>
              <a:t>Lēmumu pieņem Valde, ja statūtos nav noteikta cita kārtība</a:t>
            </a:r>
          </a:p>
          <a:p>
            <a:r>
              <a:rPr lang="lv-LV" i="1" dirty="0"/>
              <a:t>Ja Jūsu iesniegtajos dokumentos tiks norādīta adrese, kas nav reģistrēta </a:t>
            </a:r>
            <a:r>
              <a:rPr lang="lv-LV" b="1" i="1" u="sng" dirty="0">
                <a:solidFill>
                  <a:srgbClr val="FF0000"/>
                </a:solidFill>
                <a:effectLst>
                  <a:outerShdw blurRad="38100" dist="38100" dir="2700000" algn="tl">
                    <a:srgbClr val="000000">
                      <a:alpha val="43137"/>
                    </a:srgbClr>
                  </a:outerShdw>
                </a:effectLst>
              </a:rPr>
              <a:t>Valsts adrešu reģistrā</a:t>
            </a:r>
            <a:r>
              <a:rPr lang="lv-LV" i="1" dirty="0"/>
              <a:t>, Uzņēmumu reģistra valsts notārs atliks lēmuma pieņemšanu līdz trūkumu novēršanas brīdim </a:t>
            </a:r>
            <a:r>
              <a:rPr lang="lv-LV" b="1" dirty="0">
                <a:hlinkClick r:id="rId2"/>
              </a:rPr>
              <a:t>https://www.kadastrs.lv/#</a:t>
            </a:r>
            <a:r>
              <a:rPr lang="lv-LV" b="1" dirty="0"/>
              <a:t> </a:t>
            </a:r>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85</a:t>
            </a:fld>
            <a:endParaRPr lang="en-US" dirty="0"/>
          </a:p>
        </p:txBody>
      </p:sp>
    </p:spTree>
    <p:extLst>
      <p:ext uri="{BB962C8B-B14F-4D97-AF65-F5344CB8AC3E}">
        <p14:creationId xmlns:p14="http://schemas.microsoft.com/office/powerpoint/2010/main" val="58804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Valsts adrešu reģistrs</a:t>
            </a:r>
          </a:p>
        </p:txBody>
      </p:sp>
      <p:sp>
        <p:nvSpPr>
          <p:cNvPr id="3" name="Content Placeholder 2"/>
          <p:cNvSpPr>
            <a:spLocks noGrp="1"/>
          </p:cNvSpPr>
          <p:nvPr>
            <p:ph idx="1"/>
          </p:nvPr>
        </p:nvSpPr>
        <p:spPr/>
        <p:txBody>
          <a:bodyPr/>
          <a:lstStyle/>
          <a:p>
            <a:r>
              <a:rPr lang="lv-LV" dirty="0"/>
              <a:t>Valsts zemes dienesta uzturēta datu bāze</a:t>
            </a:r>
          </a:p>
          <a:p>
            <a:r>
              <a:rPr lang="lv-LV" dirty="0" err="1">
                <a:hlinkClick r:id="rId2"/>
              </a:rPr>
              <a:t>www.kadastrs.lv</a:t>
            </a:r>
            <a:endParaRPr lang="lv-LV" dirty="0"/>
          </a:p>
          <a:p>
            <a:r>
              <a:rPr lang="lv-LV" dirty="0"/>
              <a:t>Valsts adrešu reģistrs </a:t>
            </a:r>
            <a:r>
              <a:rPr lang="lv-LV" dirty="0">
                <a:hlinkClick r:id="rId3"/>
              </a:rPr>
              <a:t>https://www.kadastrs.lv/#</a:t>
            </a:r>
            <a:r>
              <a:rPr lang="lv-LV" dirty="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86</a:t>
            </a:fld>
            <a:endParaRPr lang="en-US"/>
          </a:p>
        </p:txBody>
      </p:sp>
    </p:spTree>
    <p:extLst>
      <p:ext uri="{BB962C8B-B14F-4D97-AF65-F5344CB8AC3E}">
        <p14:creationId xmlns:p14="http://schemas.microsoft.com/office/powerpoint/2010/main" val="10462482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endParaRPr lang="lv-LV"/>
          </a:p>
        </p:txBody>
      </p:sp>
      <p:sp>
        <p:nvSpPr>
          <p:cNvPr id="4" name="Slide Number Placeholder 3"/>
          <p:cNvSpPr>
            <a:spLocks noGrp="1"/>
          </p:cNvSpPr>
          <p:nvPr>
            <p:ph type="sldNum" sz="quarter" idx="12"/>
          </p:nvPr>
        </p:nvSpPr>
        <p:spPr/>
        <p:txBody>
          <a:bodyPr/>
          <a:lstStyle/>
          <a:p>
            <a:fld id="{B6F15528-21DE-4FAA-801E-634DDDAF4B2B}" type="slidenum">
              <a:rPr lang="en-US" smtClean="0"/>
              <a:pPr/>
              <a:t>87</a:t>
            </a:fld>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663" r="32344" b="12127"/>
          <a:stretch/>
        </p:blipFill>
        <p:spPr bwMode="auto">
          <a:xfrm>
            <a:off x="1676400" y="367352"/>
            <a:ext cx="8802806" cy="6086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3548418" y="152401"/>
            <a:ext cx="2514600" cy="8962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Oval 7"/>
          <p:cNvSpPr/>
          <p:nvPr/>
        </p:nvSpPr>
        <p:spPr>
          <a:xfrm>
            <a:off x="1514901" y="2520288"/>
            <a:ext cx="2514600" cy="8962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9140506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4DCDD-341C-421F-B6F3-6A0524D1A0C9}"/>
              </a:ext>
            </a:extLst>
          </p:cNvPr>
          <p:cNvSpPr>
            <a:spLocks noGrp="1"/>
          </p:cNvSpPr>
          <p:nvPr>
            <p:ph type="title"/>
          </p:nvPr>
        </p:nvSpPr>
        <p:spPr/>
        <p:txBody>
          <a:bodyPr/>
          <a:lstStyle/>
          <a:p>
            <a:pPr algn="ctr"/>
            <a:r>
              <a:rPr lang="lv-LV" b="1" dirty="0">
                <a:latin typeface="Times New Roman" panose="02020603050405020304" pitchFamily="18" charset="0"/>
                <a:cs typeface="Times New Roman" panose="02020603050405020304" pitchFamily="18" charset="0"/>
              </a:rPr>
              <a:t>Sakarā ar administratīvi </a:t>
            </a:r>
            <a:br>
              <a:rPr lang="lv-LV" b="1" dirty="0">
                <a:latin typeface="Times New Roman" panose="02020603050405020304" pitchFamily="18" charset="0"/>
                <a:cs typeface="Times New Roman" panose="02020603050405020304" pitchFamily="18" charset="0"/>
              </a:rPr>
            </a:br>
            <a:r>
              <a:rPr lang="lv-LV" b="1" dirty="0">
                <a:latin typeface="Times New Roman" panose="02020603050405020304" pitchFamily="18" charset="0"/>
                <a:cs typeface="Times New Roman" panose="02020603050405020304" pitchFamily="18" charset="0"/>
              </a:rPr>
              <a:t>teritoriālo reformu:</a:t>
            </a:r>
            <a:endParaRPr lang="en-GB"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9D8D72A-7151-494C-B174-E2D9612A9432}"/>
              </a:ext>
            </a:extLst>
          </p:cNvPr>
          <p:cNvSpPr>
            <a:spLocks noGrp="1"/>
          </p:cNvSpPr>
          <p:nvPr>
            <p:ph idx="1"/>
          </p:nvPr>
        </p:nvSpPr>
        <p:spPr/>
        <p:txBody>
          <a:bodyPr/>
          <a:lstStyle/>
          <a:p>
            <a:r>
              <a:rPr lang="lv-LV" dirty="0"/>
              <a:t>Obligāti pārliecināties, vai BN adrese nemainās!!!</a:t>
            </a:r>
          </a:p>
          <a:p>
            <a:r>
              <a:rPr lang="lv-LV" dirty="0"/>
              <a:t>Skatīt Apdzīvoto vietu un administratīvo teritoriju likumu </a:t>
            </a:r>
            <a:r>
              <a:rPr lang="lv-LV" dirty="0">
                <a:hlinkClick r:id="rId2"/>
              </a:rPr>
              <a:t>https://likumi.lv/ta/id/315654-administrativo-teritoriju-un-apdzivoto-vietu-likums</a:t>
            </a:r>
            <a:endParaRPr lang="lv-LV" dirty="0"/>
          </a:p>
          <a:p>
            <a:r>
              <a:rPr lang="lv-LV" b="1" dirty="0">
                <a:solidFill>
                  <a:srgbClr val="FF0000"/>
                </a:solidFill>
              </a:rPr>
              <a:t>Izmaiņas JĀREĢISTRĒ UZŅĒMUMA REĢISTRĀ!!!</a:t>
            </a:r>
            <a:endParaRPr lang="en-GB" b="1" dirty="0">
              <a:solidFill>
                <a:srgbClr val="FF0000"/>
              </a:solidFill>
            </a:endParaRPr>
          </a:p>
        </p:txBody>
      </p:sp>
    </p:spTree>
    <p:extLst>
      <p:ext uri="{BB962C8B-B14F-4D97-AF65-F5344CB8AC3E}">
        <p14:creationId xmlns:p14="http://schemas.microsoft.com/office/powerpoint/2010/main" val="23822254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057400"/>
            <a:ext cx="8229600" cy="1143000"/>
          </a:xfrm>
        </p:spPr>
        <p:txBody>
          <a:bodyPr>
            <a:noAutofit/>
          </a:bodyPr>
          <a:lstStyle/>
          <a:p>
            <a:pPr algn="ctr"/>
            <a:r>
              <a:rPr lang="lv-LV" sz="6000" b="1" dirty="0">
                <a:latin typeface="Baskerville Old Face" panose="02020602080505020303" pitchFamily="18" charset="0"/>
              </a:rPr>
              <a:t>Izmaiņu nostiprināšana</a:t>
            </a:r>
          </a:p>
        </p:txBody>
      </p:sp>
      <p:sp>
        <p:nvSpPr>
          <p:cNvPr id="3" name="Slide Number Placeholder 2"/>
          <p:cNvSpPr>
            <a:spLocks noGrp="1"/>
          </p:cNvSpPr>
          <p:nvPr>
            <p:ph type="sldNum" sz="quarter" idx="12"/>
          </p:nvPr>
        </p:nvSpPr>
        <p:spPr/>
        <p:txBody>
          <a:bodyPr/>
          <a:lstStyle/>
          <a:p>
            <a:fld id="{B6F15528-21DE-4FAA-801E-634DDDAF4B2B}" type="slidenum">
              <a:rPr lang="en-US" smtClean="0"/>
              <a:pPr/>
              <a:t>89</a:t>
            </a:fld>
            <a:endParaRPr lang="en-US" dirty="0"/>
          </a:p>
        </p:txBody>
      </p:sp>
    </p:spTree>
    <p:extLst>
      <p:ext uri="{BB962C8B-B14F-4D97-AF65-F5344CB8AC3E}">
        <p14:creationId xmlns:p14="http://schemas.microsoft.com/office/powerpoint/2010/main" val="106236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BNL 3.pants</a:t>
            </a:r>
          </a:p>
        </p:txBody>
      </p:sp>
      <p:sp>
        <p:nvSpPr>
          <p:cNvPr id="3" name="Content Placeholder 2"/>
          <p:cNvSpPr>
            <a:spLocks noGrp="1"/>
          </p:cNvSpPr>
          <p:nvPr>
            <p:ph idx="1"/>
          </p:nvPr>
        </p:nvSpPr>
        <p:spPr/>
        <p:txBody>
          <a:bodyPr/>
          <a:lstStyle/>
          <a:p>
            <a:r>
              <a:rPr lang="lv-LV" dirty="0"/>
              <a:t>BN iegūst juridiskās personas statusu ar brīdi, kad tie ierakstīti </a:t>
            </a:r>
            <a:r>
              <a:rPr lang="lv-LV" b="1" u="sng" dirty="0"/>
              <a:t>biedrību un nodibinājumu reģistrā</a:t>
            </a:r>
            <a:r>
              <a:rPr lang="lv-LV" dirty="0"/>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264518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4875"/>
          </a:xfrm>
        </p:spPr>
        <p:txBody>
          <a:bodyPr>
            <a:normAutofit/>
          </a:bodyPr>
          <a:lstStyle/>
          <a:p>
            <a:pPr algn="ctr"/>
            <a:r>
              <a:rPr lang="lv-LV" b="1" dirty="0">
                <a:latin typeface="Baskerville Old Face" panose="02020602080505020303" pitchFamily="18" charset="0"/>
              </a:rPr>
              <a:t>Ieraksta izdarīšana UR</a:t>
            </a:r>
          </a:p>
        </p:txBody>
      </p:sp>
      <p:sp>
        <p:nvSpPr>
          <p:cNvPr id="3" name="Content Placeholder 2"/>
          <p:cNvSpPr>
            <a:spLocks noGrp="1"/>
          </p:cNvSpPr>
          <p:nvPr>
            <p:ph idx="1"/>
          </p:nvPr>
        </p:nvSpPr>
        <p:spPr>
          <a:xfrm>
            <a:off x="589280" y="1371600"/>
            <a:ext cx="10764520" cy="5334000"/>
          </a:xfrm>
        </p:spPr>
        <p:txBody>
          <a:bodyPr>
            <a:normAutofit lnSpcReduction="10000"/>
          </a:bodyPr>
          <a:lstStyle/>
          <a:p>
            <a:r>
              <a:rPr lang="lv-LV" dirty="0"/>
              <a:t>Izmaiņas UR izdara uz </a:t>
            </a:r>
            <a:r>
              <a:rPr lang="lv-LV" b="1" dirty="0">
                <a:solidFill>
                  <a:srgbClr val="FF0000"/>
                </a:solidFill>
              </a:rPr>
              <a:t>pieteikuma</a:t>
            </a:r>
            <a:r>
              <a:rPr lang="lv-LV" dirty="0"/>
              <a:t> vai tiesas lēmuma pamata;</a:t>
            </a:r>
          </a:p>
          <a:p>
            <a:r>
              <a:rPr lang="lv-LV" dirty="0"/>
              <a:t>Nepieciešamie dokumenti:</a:t>
            </a:r>
          </a:p>
          <a:p>
            <a:pPr>
              <a:buFontTx/>
              <a:buChar char="-"/>
            </a:pPr>
            <a:r>
              <a:rPr lang="lv-LV" dirty="0"/>
              <a:t>Pieteikums </a:t>
            </a:r>
            <a:r>
              <a:rPr lang="lv-LV" b="1" dirty="0">
                <a:solidFill>
                  <a:srgbClr val="FF0000"/>
                </a:solidFill>
              </a:rPr>
              <a:t>B3 veidlapa</a:t>
            </a:r>
            <a:r>
              <a:rPr lang="lv-LV" dirty="0"/>
              <a:t>;</a:t>
            </a:r>
          </a:p>
          <a:p>
            <a:pPr>
              <a:buFontTx/>
              <a:buChar char="-"/>
            </a:pPr>
            <a:r>
              <a:rPr lang="lv-LV" dirty="0"/>
              <a:t>Izraksts no protokola;</a:t>
            </a:r>
          </a:p>
          <a:p>
            <a:r>
              <a:rPr lang="lv-LV" dirty="0"/>
              <a:t>biedru sapulces protokols kalpo kā rakstisks apliecinājums biedru sapulcē pieņemto lēmumu tiesiskumam, tāpēc likums nosaka konkrētu informācijas saturu, kas jāietver biedru sapulces protokolā. </a:t>
            </a:r>
            <a:br>
              <a:rPr lang="lv-LV" dirty="0"/>
            </a:br>
            <a:r>
              <a:rPr lang="lv-LV" dirty="0"/>
              <a:t>Ja Uzņēmumu reģistrā tiek iesniegts sapulces protokola izraksts, tad to paraksta persona, kura saskaņā ar statūtiem ir tiesīga pārstāvēt biedrību atsevišķi vai kolektīvās pārstāvniecības tiesību ietvaros.</a:t>
            </a:r>
          </a:p>
          <a:p>
            <a:pPr>
              <a:buFontTx/>
              <a:buChar char="-"/>
            </a:pPr>
            <a:r>
              <a:rPr lang="lv-LV" dirty="0"/>
              <a:t>B3 veidlapa,</a:t>
            </a:r>
          </a:p>
          <a:p>
            <a:pPr>
              <a:buFontTx/>
              <a:buChar char="-"/>
            </a:pPr>
            <a:r>
              <a:rPr lang="lv-LV" dirty="0"/>
              <a:t>Valsts nodevas samaksa.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90</a:t>
            </a:fld>
            <a:endParaRPr lang="en-US"/>
          </a:p>
        </p:txBody>
      </p:sp>
    </p:spTree>
    <p:extLst>
      <p:ext uri="{BB962C8B-B14F-4D97-AF65-F5344CB8AC3E}">
        <p14:creationId xmlns:p14="http://schemas.microsoft.com/office/powerpoint/2010/main" val="245647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Baskerville Old Face" panose="02020602080505020303" pitchFamily="18" charset="0"/>
              </a:rPr>
              <a:t>Ziņu sniegšana UR [BNL 21., 22.pants]</a:t>
            </a:r>
          </a:p>
        </p:txBody>
      </p:sp>
      <p:sp>
        <p:nvSpPr>
          <p:cNvPr id="3" name="Content Placeholder 2"/>
          <p:cNvSpPr>
            <a:spLocks noGrp="1"/>
          </p:cNvSpPr>
          <p:nvPr>
            <p:ph idx="1"/>
          </p:nvPr>
        </p:nvSpPr>
        <p:spPr/>
        <p:txBody>
          <a:bodyPr/>
          <a:lstStyle/>
          <a:p>
            <a:r>
              <a:rPr lang="lv-LV" dirty="0"/>
              <a:t>Ziņas, uz kuru pamata izdarāmi jauni ieraksti UR, kā arī likumā noteiktie dokumenti iesniedzami UR </a:t>
            </a:r>
            <a:r>
              <a:rPr lang="lv-LV" b="1" dirty="0">
                <a:solidFill>
                  <a:srgbClr val="FF0000"/>
                </a:solidFill>
              </a:rPr>
              <a:t>14 dienu laikā no attiecīgā lēmuma pieņemšanas</a:t>
            </a:r>
            <a:r>
              <a:rPr lang="lv-LV" dirty="0"/>
              <a:t> dienas, ja BNL nav noteikts citādi;</a:t>
            </a:r>
          </a:p>
          <a:p>
            <a:r>
              <a:rPr lang="lv-LV" dirty="0"/>
              <a:t>Par nepatiesu ziņu sniegšanu iestādei attiecīgās personas saucamas pie likumā paredzētās atbildības.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91</a:t>
            </a:fld>
            <a:endParaRPr lang="en-US"/>
          </a:p>
        </p:txBody>
      </p:sp>
    </p:spTree>
    <p:extLst>
      <p:ext uri="{BB962C8B-B14F-4D97-AF65-F5344CB8AC3E}">
        <p14:creationId xmlns:p14="http://schemas.microsoft.com/office/powerpoint/2010/main" val="148738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11ADE-BBD4-4475-82C1-3F5B30475647}"/>
              </a:ext>
            </a:extLst>
          </p:cNvPr>
          <p:cNvSpPr>
            <a:spLocks noGrp="1"/>
          </p:cNvSpPr>
          <p:nvPr>
            <p:ph type="title"/>
          </p:nvPr>
        </p:nvSpPr>
        <p:spPr/>
        <p:txBody>
          <a:bodyPr>
            <a:normAutofit fontScale="90000"/>
          </a:bodyPr>
          <a:lstStyle/>
          <a:p>
            <a:r>
              <a:rPr lang="lv-LV" b="1" dirty="0">
                <a:latin typeface="Comic Sans MS" panose="030F0702030302020204" pitchFamily="66" charset="0"/>
              </a:rPr>
              <a:t>Izmaiņu iesniegšana UR COVID-19 laikā – tikai attālināti</a:t>
            </a:r>
            <a:endParaRPr lang="en-GB"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1B3D034D-9051-4B47-A1CB-DB82E84FA5A1}"/>
              </a:ext>
            </a:extLst>
          </p:cNvPr>
          <p:cNvSpPr>
            <a:spLocks noGrp="1"/>
          </p:cNvSpPr>
          <p:nvPr>
            <p:ph idx="1"/>
          </p:nvPr>
        </p:nvSpPr>
        <p:spPr>
          <a:xfrm>
            <a:off x="843280" y="2028825"/>
            <a:ext cx="10515600" cy="4351338"/>
          </a:xfrm>
        </p:spPr>
        <p:txBody>
          <a:bodyPr>
            <a:normAutofit/>
          </a:bodyPr>
          <a:lstStyle/>
          <a:p>
            <a:r>
              <a:rPr lang="en-GB" dirty="0">
                <a:hlinkClick r:id="rId2"/>
              </a:rPr>
              <a:t>https://www.ur.gov.lv/lv/kontakti/ka-iesniegt-dokumentus-elektroniski/</a:t>
            </a:r>
            <a:endParaRPr lang="lv-LV" dirty="0"/>
          </a:p>
          <a:p>
            <a:r>
              <a:rPr lang="lv-LV" b="1" i="0" dirty="0">
                <a:solidFill>
                  <a:srgbClr val="A32E72"/>
                </a:solidFill>
                <a:effectLst/>
                <a:latin typeface="PT Serif" panose="020A0603040505020204" pitchFamily="18" charset="0"/>
              </a:rPr>
              <a:t>Svarīgi!</a:t>
            </a:r>
            <a:r>
              <a:rPr lang="lv-LV" b="1" i="0" dirty="0">
                <a:solidFill>
                  <a:srgbClr val="3D3D3D"/>
                </a:solidFill>
                <a:effectLst/>
                <a:latin typeface="PT Serif" panose="020A0603040505020204" pitchFamily="18" charset="0"/>
              </a:rPr>
              <a:t> </a:t>
            </a:r>
            <a:r>
              <a:rPr lang="lv-LV" b="0" i="0" dirty="0">
                <a:solidFill>
                  <a:srgbClr val="3D3D3D"/>
                </a:solidFill>
                <a:effectLst/>
                <a:latin typeface="PT Serif" panose="020A0603040505020204" pitchFamily="18" charset="0"/>
              </a:rPr>
              <a:t>Katram dokumentam jābūt parakstītam atsevišķi ar drošu </a:t>
            </a:r>
            <a:r>
              <a:rPr lang="lv-LV" b="0" i="0" u="none" strike="noStrike" dirty="0">
                <a:solidFill>
                  <a:srgbClr val="556B9D"/>
                </a:solidFill>
                <a:effectLst/>
                <a:latin typeface="PT Serif" panose="020A0603040505020204" pitchFamily="18" charset="0"/>
                <a:hlinkClick r:id="rId3"/>
              </a:rPr>
              <a:t>elektronisko parakstu</a:t>
            </a:r>
            <a:r>
              <a:rPr lang="lv-LV" b="0" i="0" dirty="0">
                <a:solidFill>
                  <a:srgbClr val="3D3D3D"/>
                </a:solidFill>
                <a:effectLst/>
                <a:latin typeface="PT Serif" panose="020A0603040505020204" pitchFamily="18" charset="0"/>
              </a:rPr>
              <a:t>, kas satur laika zīmogu. Ja dokuments jāparaksta vairākām personām, elektroniski to var sniegt tikai tad, ja visiem parakstītājiem ir elektroniskais paraksts.</a:t>
            </a:r>
          </a:p>
          <a:p>
            <a:r>
              <a:rPr lang="lv-LV" dirty="0">
                <a:solidFill>
                  <a:srgbClr val="3D3D3D"/>
                </a:solidFill>
                <a:latin typeface="PT Serif" panose="020A0603040505020204" pitchFamily="18" charset="0"/>
              </a:rPr>
              <a:t>Iesniegt var:</a:t>
            </a:r>
          </a:p>
          <a:p>
            <a:pPr marL="514350" indent="-514350">
              <a:buAutoNum type="arabicParenR"/>
            </a:pPr>
            <a:r>
              <a:rPr lang="lv-LV" dirty="0">
                <a:solidFill>
                  <a:srgbClr val="3D3D3D"/>
                </a:solidFill>
                <a:latin typeface="PT Serif" panose="020A0603040505020204" pitchFamily="18" charset="0"/>
              </a:rPr>
              <a:t>Pa pastu;</a:t>
            </a:r>
          </a:p>
          <a:p>
            <a:pPr marL="514350" indent="-514350">
              <a:buAutoNum type="arabicParenR"/>
            </a:pPr>
            <a:r>
              <a:rPr lang="lv-LV" dirty="0">
                <a:solidFill>
                  <a:srgbClr val="3D3D3D"/>
                </a:solidFill>
                <a:latin typeface="PT Serif" panose="020A0603040505020204" pitchFamily="18" charset="0"/>
              </a:rPr>
              <a:t>Pa e-pastu;</a:t>
            </a:r>
          </a:p>
          <a:p>
            <a:pPr marL="514350" indent="-514350">
              <a:buAutoNum type="arabicParenR"/>
            </a:pPr>
            <a:r>
              <a:rPr lang="lv-LV" dirty="0">
                <a:solidFill>
                  <a:srgbClr val="3D3D3D"/>
                </a:solidFill>
                <a:latin typeface="PT Serif" panose="020A0603040505020204" pitchFamily="18" charset="0"/>
              </a:rPr>
              <a:t>Vietnē </a:t>
            </a:r>
            <a:r>
              <a:rPr lang="lv-LV" dirty="0">
                <a:solidFill>
                  <a:srgbClr val="3D3D3D"/>
                </a:solidFill>
                <a:latin typeface="PT Serif" panose="020A0603040505020204" pitchFamily="18" charset="0"/>
                <a:hlinkClick r:id="rId4"/>
              </a:rPr>
              <a:t>www.latvija.lv</a:t>
            </a:r>
            <a:endParaRPr lang="lv-LV" dirty="0">
              <a:solidFill>
                <a:srgbClr val="3D3D3D"/>
              </a:solidFill>
              <a:latin typeface="PT Serif" panose="020A0603040505020204" pitchFamily="18" charset="0"/>
            </a:endParaRPr>
          </a:p>
        </p:txBody>
      </p:sp>
    </p:spTree>
    <p:extLst>
      <p:ext uri="{BB962C8B-B14F-4D97-AF65-F5344CB8AC3E}">
        <p14:creationId xmlns:p14="http://schemas.microsoft.com/office/powerpoint/2010/main" val="9602330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0"/>
            <a:ext cx="8229600" cy="1143000"/>
          </a:xfrm>
        </p:spPr>
        <p:txBody>
          <a:bodyPr>
            <a:noAutofit/>
          </a:bodyPr>
          <a:lstStyle/>
          <a:p>
            <a:pPr algn="ctr"/>
            <a:r>
              <a:rPr lang="lv-LV" sz="8000" b="1" dirty="0">
                <a:latin typeface="Times New Roman" panose="02020603050405020304" pitchFamily="18" charset="0"/>
                <a:cs typeface="Times New Roman" panose="02020603050405020304" pitchFamily="18" charset="0"/>
              </a:rPr>
              <a:t>B3 veidlapa</a:t>
            </a:r>
          </a:p>
        </p:txBody>
      </p:sp>
      <p:sp>
        <p:nvSpPr>
          <p:cNvPr id="3" name="Slide Number Placeholder 2"/>
          <p:cNvSpPr>
            <a:spLocks noGrp="1"/>
          </p:cNvSpPr>
          <p:nvPr>
            <p:ph type="sldNum" sz="quarter" idx="12"/>
          </p:nvPr>
        </p:nvSpPr>
        <p:spPr/>
        <p:txBody>
          <a:bodyPr/>
          <a:lstStyle/>
          <a:p>
            <a:fld id="{B6F15528-21DE-4FAA-801E-634DDDAF4B2B}" type="slidenum">
              <a:rPr lang="en-US" smtClean="0"/>
              <a:pPr/>
              <a:t>93</a:t>
            </a:fld>
            <a:endParaRPr lang="en-US"/>
          </a:p>
        </p:txBody>
      </p:sp>
    </p:spTree>
    <p:extLst>
      <p:ext uri="{BB962C8B-B14F-4D97-AF65-F5344CB8AC3E}">
        <p14:creationId xmlns:p14="http://schemas.microsoft.com/office/powerpoint/2010/main" val="16120470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lstStyle/>
          <a:p>
            <a:r>
              <a:rPr lang="lv-LV" b="1" dirty="0">
                <a:latin typeface="Comic Sans MS" panose="030F0702030302020204" pitchFamily="66" charset="0"/>
              </a:rPr>
              <a:t>Tipiskākās kļūdas</a:t>
            </a:r>
          </a:p>
        </p:txBody>
      </p:sp>
      <p:sp>
        <p:nvSpPr>
          <p:cNvPr id="3" name="Content Placeholder 2"/>
          <p:cNvSpPr>
            <a:spLocks noGrp="1"/>
          </p:cNvSpPr>
          <p:nvPr>
            <p:ph idx="1"/>
          </p:nvPr>
        </p:nvSpPr>
        <p:spPr>
          <a:xfrm>
            <a:off x="924560" y="1371600"/>
            <a:ext cx="10657840" cy="5349875"/>
          </a:xfrm>
        </p:spPr>
        <p:txBody>
          <a:bodyPr>
            <a:normAutofit lnSpcReduction="10000"/>
          </a:bodyPr>
          <a:lstStyle/>
          <a:p>
            <a:pPr marL="0" indent="0">
              <a:buNone/>
            </a:pPr>
            <a:r>
              <a:rPr lang="lv-LV" dirty="0"/>
              <a:t>1. Nosaukums atšķiras no statūtos norādītā</a:t>
            </a:r>
          </a:p>
          <a:p>
            <a:pPr marL="0" indent="0">
              <a:buNone/>
            </a:pPr>
            <a:r>
              <a:rPr lang="lv-LV" dirty="0"/>
              <a:t>2. Nepareizi atzīmē nepieciešamo lodziņu 2. punktā</a:t>
            </a:r>
          </a:p>
          <a:p>
            <a:pPr marL="0" indent="0">
              <a:buNone/>
            </a:pPr>
            <a:r>
              <a:rPr lang="lv-LV" dirty="0"/>
              <a:t>3. Adrese nav pārbaudīta Valsts adrešu reģistrā 2.2. punktā</a:t>
            </a:r>
          </a:p>
          <a:p>
            <a:pPr marL="0" indent="0">
              <a:buNone/>
            </a:pPr>
            <a:r>
              <a:rPr lang="lv-LV" dirty="0"/>
              <a:t>4. Valdes locekļiem vispirms atzīmē x </a:t>
            </a:r>
            <a:r>
              <a:rPr lang="lv-LV" i="1" dirty="0"/>
              <a:t>izbeigtas pilnvaras</a:t>
            </a:r>
            <a:r>
              <a:rPr lang="lv-LV" dirty="0"/>
              <a:t>, tikai tad x jaunajai valdei [vai pārvēlētam valdes loceklim] </a:t>
            </a:r>
            <a:r>
              <a:rPr lang="lv-LV" i="1" dirty="0"/>
              <a:t>sācis veikt pienākumus 2.4. punktā</a:t>
            </a:r>
            <a:endParaRPr lang="lv-LV" dirty="0"/>
          </a:p>
          <a:p>
            <a:pPr marL="0" indent="0">
              <a:buNone/>
            </a:pPr>
            <a:r>
              <a:rPr lang="lv-LV" dirty="0"/>
              <a:t>5. «Tiesības pārstāvēt» x kā noteikts statūtos par valdes locekļu pilnvarojumu</a:t>
            </a:r>
          </a:p>
          <a:p>
            <a:pPr marL="0" indent="0">
              <a:buNone/>
            </a:pPr>
            <a:r>
              <a:rPr lang="lv-LV" dirty="0"/>
              <a:t>6. Problēmas ar patiesā labuma guvēju 2.6.punktā</a:t>
            </a:r>
          </a:p>
          <a:p>
            <a:pPr marL="0" indent="0">
              <a:buNone/>
            </a:pPr>
            <a:r>
              <a:rPr lang="lv-LV" dirty="0"/>
              <a:t>3. Dokumenti tiek pieprasīti ar vienas puses </a:t>
            </a:r>
            <a:r>
              <a:rPr lang="lv-LV" dirty="0" err="1"/>
              <a:t>apdruku</a:t>
            </a:r>
            <a:r>
              <a:rPr lang="lv-LV" dirty="0"/>
              <a:t> LP 3.1.-3.4. punktā.</a:t>
            </a:r>
          </a:p>
          <a:p>
            <a:pPr marL="0" indent="0">
              <a:buNone/>
            </a:pPr>
            <a:r>
              <a:rPr lang="lv-LV" dirty="0"/>
              <a:t>4. Apliecinājums un paraksti. Ja valdes priekšsēdētājs pārstāv biedrību vienpersoniski, tad pietiek ar tā parakstu.</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94</a:t>
            </a:fld>
            <a:endParaRPr lang="en-US"/>
          </a:p>
        </p:txBody>
      </p:sp>
    </p:spTree>
    <p:extLst>
      <p:ext uri="{BB962C8B-B14F-4D97-AF65-F5344CB8AC3E}">
        <p14:creationId xmlns:p14="http://schemas.microsoft.com/office/powerpoint/2010/main" val="25652620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Pieejamie materiāli</a:t>
            </a:r>
          </a:p>
        </p:txBody>
      </p:sp>
      <p:sp>
        <p:nvSpPr>
          <p:cNvPr id="3" name="Content Placeholder 2"/>
          <p:cNvSpPr>
            <a:spLocks noGrp="1"/>
          </p:cNvSpPr>
          <p:nvPr>
            <p:ph idx="1"/>
          </p:nvPr>
        </p:nvSpPr>
        <p:spPr>
          <a:xfrm>
            <a:off x="838200" y="1825624"/>
            <a:ext cx="10515600" cy="4808855"/>
          </a:xfrm>
        </p:spPr>
        <p:txBody>
          <a:bodyPr>
            <a:normAutofit lnSpcReduction="10000"/>
          </a:bodyPr>
          <a:lstStyle/>
          <a:p>
            <a:r>
              <a:rPr lang="lv-LV" dirty="0"/>
              <a:t>Noteikumi par valsts nodevu ieraksta izdarīšanai biedrību un nodibinājumu reģistrā </a:t>
            </a:r>
            <a:r>
              <a:rPr lang="lv-LV" dirty="0">
                <a:hlinkClick r:id="rId2"/>
              </a:rPr>
              <a:t>https://likumi.lv/ta/id/87233-noteikumi-par-valsts-nodevu-ieraksta-izdarisanai-biedribu-un-nodibinajumu-registra</a:t>
            </a:r>
            <a:r>
              <a:rPr lang="lv-LV" dirty="0"/>
              <a:t> </a:t>
            </a:r>
          </a:p>
          <a:p>
            <a:r>
              <a:rPr lang="lv-LV" dirty="0"/>
              <a:t>2.</a:t>
            </a:r>
            <a:r>
              <a:rPr lang="lv-LV" baseline="30000" dirty="0"/>
              <a:t>1</a:t>
            </a:r>
            <a:r>
              <a:rPr lang="lv-LV" dirty="0"/>
              <a:t> Ja pieteicējs pieteikumu iesniedz elektroniski, izmantojot Uzņēmumu reģistra pārziņā esošo speciālo tiešsaistes formu, un izsaka vēlēšanos valsts notāra lēmumu saņemt, izmantojot Uzņēmumu reģistra pārziņā esošo speciālo tiešsaistes formu vai ar elektroniskā pasta starpniecību, izmantojot drošu elektronisko parakstu, valsts nodevu maksā 90 procentu apmērā no šajos noteikumos minētajām valsts nodevas likmēm.</a:t>
            </a:r>
            <a:endParaRPr lang="lv-LV" b="1" dirty="0"/>
          </a:p>
          <a:p>
            <a:r>
              <a:rPr lang="lv-LV" dirty="0"/>
              <a:t>Patiesā labuma guvējs </a:t>
            </a:r>
            <a:r>
              <a:rPr lang="en-GB" dirty="0">
                <a:hlinkClick r:id="rId3"/>
              </a:rPr>
              <a:t>https://www.ur.gov.lv/lv/patieso-labuma-guveju-skaidrojums/biedribas-arodbiedribas-politiskas-partijas/</a:t>
            </a:r>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95</a:t>
            </a:fld>
            <a:endParaRPr lang="en-US"/>
          </a:p>
        </p:txBody>
      </p:sp>
    </p:spTree>
    <p:extLst>
      <p:ext uri="{BB962C8B-B14F-4D97-AF65-F5344CB8AC3E}">
        <p14:creationId xmlns:p14="http://schemas.microsoft.com/office/powerpoint/2010/main" val="239278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811742" y="1143000"/>
          <a:ext cx="8458199" cy="3581396"/>
        </p:xfrm>
        <a:graphic>
          <a:graphicData uri="http://schemas.openxmlformats.org/drawingml/2006/table">
            <a:tbl>
              <a:tblPr firstRow="1" firstCol="1" bandRow="1">
                <a:tableStyleId>{5C22544A-7EE6-4342-B048-85BDC9FD1C3A}</a:tableStyleId>
              </a:tblPr>
              <a:tblGrid>
                <a:gridCol w="741294">
                  <a:extLst>
                    <a:ext uri="{9D8B030D-6E8A-4147-A177-3AD203B41FA5}">
                      <a16:colId xmlns:a16="http://schemas.microsoft.com/office/drawing/2014/main" val="20000"/>
                    </a:ext>
                  </a:extLst>
                </a:gridCol>
                <a:gridCol w="5219005">
                  <a:extLst>
                    <a:ext uri="{9D8B030D-6E8A-4147-A177-3AD203B41FA5}">
                      <a16:colId xmlns:a16="http://schemas.microsoft.com/office/drawing/2014/main" val="20001"/>
                    </a:ext>
                  </a:extLst>
                </a:gridCol>
                <a:gridCol w="2497900">
                  <a:extLst>
                    <a:ext uri="{9D8B030D-6E8A-4147-A177-3AD203B41FA5}">
                      <a16:colId xmlns:a16="http://schemas.microsoft.com/office/drawing/2014/main" val="20002"/>
                    </a:ext>
                  </a:extLst>
                </a:gridCol>
              </a:tblGrid>
              <a:tr h="511628">
                <a:tc>
                  <a:txBody>
                    <a:bodyPr/>
                    <a:lstStyle/>
                    <a:p>
                      <a:pPr>
                        <a:lnSpc>
                          <a:spcPct val="115000"/>
                        </a:lnSpc>
                        <a:spcAft>
                          <a:spcPts val="0"/>
                        </a:spcAft>
                      </a:pPr>
                      <a:r>
                        <a:rPr lang="lv-LV" sz="1600" dirty="0">
                          <a:effectLst/>
                        </a:rPr>
                        <a:t>Nr.</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Nodevas veids</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Nodevas apjoms</a:t>
                      </a:r>
                      <a:endParaRPr lang="lv-LV"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511628">
                <a:tc>
                  <a:txBody>
                    <a:bodyPr/>
                    <a:lstStyle/>
                    <a:p>
                      <a:pPr>
                        <a:lnSpc>
                          <a:spcPct val="115000"/>
                        </a:lnSpc>
                        <a:spcAft>
                          <a:spcPts val="0"/>
                        </a:spcAft>
                      </a:pPr>
                      <a:r>
                        <a:rPr lang="lv-LV" sz="1600" dirty="0">
                          <a:effectLst/>
                        </a:rPr>
                        <a:t>1.</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Biedrības reģistrācija</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11,38 EUR</a:t>
                      </a:r>
                      <a:endParaRPr lang="lv-LV"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511628">
                <a:tc>
                  <a:txBody>
                    <a:bodyPr/>
                    <a:lstStyle/>
                    <a:p>
                      <a:pPr>
                        <a:lnSpc>
                          <a:spcPct val="115000"/>
                        </a:lnSpc>
                        <a:spcAft>
                          <a:spcPts val="0"/>
                        </a:spcAft>
                      </a:pPr>
                      <a:r>
                        <a:rPr lang="lv-LV" sz="1600" dirty="0">
                          <a:effectLst/>
                        </a:rPr>
                        <a:t>2.</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Statūtu grozījumu reģistrācija</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8,54 EUR</a:t>
                      </a:r>
                      <a:endParaRPr lang="lv-LV"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511628">
                <a:tc>
                  <a:txBody>
                    <a:bodyPr/>
                    <a:lstStyle/>
                    <a:p>
                      <a:pPr>
                        <a:lnSpc>
                          <a:spcPct val="115000"/>
                        </a:lnSpc>
                        <a:spcAft>
                          <a:spcPts val="0"/>
                        </a:spcAft>
                      </a:pPr>
                      <a:r>
                        <a:rPr lang="lv-LV" sz="1600" dirty="0">
                          <a:effectLst/>
                        </a:rPr>
                        <a:t>3.</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Biedrības reorganizācijas reģistrēšana, ja rodas jauna biedrība</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11,38 EUR par katru vienību</a:t>
                      </a:r>
                      <a:endParaRPr lang="lv-LV"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511628">
                <a:tc>
                  <a:txBody>
                    <a:bodyPr/>
                    <a:lstStyle/>
                    <a:p>
                      <a:pPr>
                        <a:lnSpc>
                          <a:spcPct val="115000"/>
                        </a:lnSpc>
                        <a:spcAft>
                          <a:spcPts val="0"/>
                        </a:spcAft>
                      </a:pPr>
                      <a:r>
                        <a:rPr lang="lv-LV" sz="1600" dirty="0">
                          <a:effectLst/>
                        </a:rPr>
                        <a:t>4.</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Biedrības reorganizācijas reģistrēšana pārējos gadījumos</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8,54 EUR</a:t>
                      </a:r>
                      <a:endParaRPr lang="lv-LV"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511628">
                <a:tc>
                  <a:txBody>
                    <a:bodyPr/>
                    <a:lstStyle/>
                    <a:p>
                      <a:pPr>
                        <a:lnSpc>
                          <a:spcPct val="115000"/>
                        </a:lnSpc>
                        <a:spcAft>
                          <a:spcPts val="0"/>
                        </a:spcAft>
                      </a:pPr>
                      <a:r>
                        <a:rPr lang="lv-LV" sz="1600" dirty="0">
                          <a:effectLst/>
                        </a:rPr>
                        <a:t>5.</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Citu ierakstu reģistrācija</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5,69 EUR</a:t>
                      </a:r>
                      <a:endParaRPr lang="lv-LV"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511628">
                <a:tc>
                  <a:txBody>
                    <a:bodyPr/>
                    <a:lstStyle/>
                    <a:p>
                      <a:pPr>
                        <a:lnSpc>
                          <a:spcPct val="115000"/>
                        </a:lnSpc>
                        <a:spcAft>
                          <a:spcPts val="0"/>
                        </a:spcAft>
                      </a:pPr>
                      <a:r>
                        <a:rPr lang="lv-LV" sz="1600" strike="sngStrike" dirty="0">
                          <a:effectLst/>
                        </a:rPr>
                        <a:t>6.</a:t>
                      </a:r>
                      <a:endParaRPr lang="lv-LV" sz="1600" strike="sngStrike"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strike="sngStrike" dirty="0">
                          <a:effectLst/>
                        </a:rPr>
                        <a:t>Reģistrācijas apliecības dublikāta izsniegšana</a:t>
                      </a:r>
                      <a:endParaRPr lang="lv-LV" sz="1600" strike="sngStrike"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strike="sngStrike" dirty="0">
                          <a:effectLst/>
                        </a:rPr>
                        <a:t>2,85 EUR</a:t>
                      </a:r>
                      <a:endParaRPr lang="lv-LV" sz="1600" strike="sngStrike"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sp>
        <p:nvSpPr>
          <p:cNvPr id="6" name="TextBox 5"/>
          <p:cNvSpPr txBox="1"/>
          <p:nvPr/>
        </p:nvSpPr>
        <p:spPr>
          <a:xfrm>
            <a:off x="609600" y="4953000"/>
            <a:ext cx="11206480" cy="1754326"/>
          </a:xfrm>
          <a:prstGeom prst="rect">
            <a:avLst/>
          </a:prstGeom>
          <a:noFill/>
        </p:spPr>
        <p:txBody>
          <a:bodyPr wrap="square" rtlCol="0">
            <a:spAutoFit/>
          </a:bodyPr>
          <a:lstStyle/>
          <a:p>
            <a:pPr algn="ctr"/>
            <a:r>
              <a:rPr lang="lv-LV" b="1" dirty="0"/>
              <a:t>No valsts nodevas maksas atbrīvotas:</a:t>
            </a:r>
          </a:p>
          <a:p>
            <a:r>
              <a:rPr lang="lv-LV" dirty="0"/>
              <a:t>1. ja biedrībā apvienoti invalīdi, bāreņi vai daudzbērnu ģimenes;</a:t>
            </a:r>
          </a:p>
          <a:p>
            <a:r>
              <a:rPr lang="lv-LV" dirty="0"/>
              <a:t>2. ja biedrības mērķis ir bērnu un skolēnu sporta pasākumu organizēšana;</a:t>
            </a:r>
          </a:p>
          <a:p>
            <a:r>
              <a:rPr lang="lv-LV" b="1" dirty="0">
                <a:solidFill>
                  <a:srgbClr val="FF0000"/>
                </a:solidFill>
              </a:rPr>
              <a:t>3. ja ieraksts ir saistīts ar administratīvo teritoriju pārveidošanu, robežu vai nosaukuma maiņu, kā arī ielas nosaukuma vai ēkas numerācijas maiņu;</a:t>
            </a:r>
          </a:p>
          <a:p>
            <a:r>
              <a:rPr lang="lv-LV" dirty="0"/>
              <a:t>4. ja ieraksts izdarāms, pamatojoties uz valsts iestādes lēmumu vai tiesas nolēmumu</a:t>
            </a:r>
          </a:p>
        </p:txBody>
      </p:sp>
      <p:sp>
        <p:nvSpPr>
          <p:cNvPr id="7" name="Title 6"/>
          <p:cNvSpPr>
            <a:spLocks noGrp="1"/>
          </p:cNvSpPr>
          <p:nvPr>
            <p:ph type="title"/>
          </p:nvPr>
        </p:nvSpPr>
        <p:spPr>
          <a:xfrm>
            <a:off x="1981200" y="116632"/>
            <a:ext cx="8229600" cy="1008112"/>
          </a:xfrm>
        </p:spPr>
        <p:txBody>
          <a:bodyPr/>
          <a:lstStyle/>
          <a:p>
            <a:r>
              <a:rPr lang="lv-LV" b="1" dirty="0"/>
              <a:t>Valsts nodevas apmērs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96</a:t>
            </a:fld>
            <a:endParaRPr lang="en-US" dirty="0"/>
          </a:p>
        </p:txBody>
      </p:sp>
    </p:spTree>
    <p:extLst>
      <p:ext uri="{BB962C8B-B14F-4D97-AF65-F5344CB8AC3E}">
        <p14:creationId xmlns:p14="http://schemas.microsoft.com/office/powerpoint/2010/main" val="196366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Jaunums!</a:t>
            </a:r>
          </a:p>
        </p:txBody>
      </p:sp>
      <p:sp>
        <p:nvSpPr>
          <p:cNvPr id="3" name="Content Placeholder 2"/>
          <p:cNvSpPr>
            <a:spLocks noGrp="1"/>
          </p:cNvSpPr>
          <p:nvPr>
            <p:ph idx="1"/>
          </p:nvPr>
        </p:nvSpPr>
        <p:spPr>
          <a:xfrm>
            <a:off x="426720" y="1677987"/>
            <a:ext cx="11338560" cy="4678363"/>
          </a:xfrm>
        </p:spPr>
        <p:txBody>
          <a:bodyPr>
            <a:normAutofit/>
          </a:bodyPr>
          <a:lstStyle/>
          <a:p>
            <a:r>
              <a:rPr lang="lv-LV" dirty="0"/>
              <a:t>Kopš 2017.gada 1.maijā zaudē spēku MKN, ar kuriem bija apstiprinātas veidlapas;</a:t>
            </a:r>
          </a:p>
          <a:p>
            <a:r>
              <a:rPr lang="lv-LV" dirty="0"/>
              <a:t>Tagad veidlapas pieejamas </a:t>
            </a:r>
            <a:r>
              <a:rPr lang="en-GB" dirty="0">
                <a:hlinkClick r:id="rId2"/>
              </a:rPr>
              <a:t>https://www.ur.gov.lv/lv/veidlapas/?level1=Organiz%c4%81cij%c4%81m&amp;level2=Biedr%c4%abba%2c+arodbiedr%c4%abba%2c+arodbiedr%c4%abbas+apvien%c4%abba%2c+nodibin%c4%81jumi</a:t>
            </a:r>
            <a:endParaRPr lang="lv-LV" dirty="0"/>
          </a:p>
          <a:p>
            <a:r>
              <a:rPr lang="lv-LV" dirty="0"/>
              <a:t>Word </a:t>
            </a:r>
            <a:r>
              <a:rPr lang="lv-LV" dirty="0" err="1"/>
              <a:t>doc</a:t>
            </a:r>
            <a:r>
              <a:rPr lang="lv-LV" dirty="0"/>
              <a:t> formāts</a:t>
            </a:r>
          </a:p>
          <a:p>
            <a:r>
              <a:rPr lang="lv-LV" dirty="0"/>
              <a:t>Var saglabāt izmaiņas datorā;</a:t>
            </a:r>
          </a:p>
          <a:p>
            <a:r>
              <a:rPr lang="lv-LV" dirty="0"/>
              <a:t>Vēlams saglabāt kopiju BN izmaiņām – būs mazāk jāraksta nākamajā reizē.</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97</a:t>
            </a:fld>
            <a:endParaRPr lang="en-US"/>
          </a:p>
        </p:txBody>
      </p:sp>
    </p:spTree>
    <p:extLst>
      <p:ext uri="{BB962C8B-B14F-4D97-AF65-F5344CB8AC3E}">
        <p14:creationId xmlns:p14="http://schemas.microsoft.com/office/powerpoint/2010/main" val="11595307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B6412-FAD6-438E-BE01-9FE414DDE68F}"/>
              </a:ext>
            </a:extLst>
          </p:cNvPr>
          <p:cNvSpPr>
            <a:spLocks noGrp="1"/>
          </p:cNvSpPr>
          <p:nvPr>
            <p:ph type="title"/>
          </p:nvPr>
        </p:nvSpPr>
        <p:spPr>
          <a:xfrm>
            <a:off x="838200" y="365125"/>
            <a:ext cx="10515600" cy="1077595"/>
          </a:xfrm>
        </p:spPr>
        <p:txBody>
          <a:bodyPr/>
          <a:lstStyle/>
          <a:p>
            <a:pPr algn="ctr"/>
            <a:r>
              <a:rPr lang="lv-LV" b="1" dirty="0">
                <a:latin typeface="Times New Roman" panose="02020603050405020304" pitchFamily="18" charset="0"/>
                <a:cs typeface="Times New Roman" panose="02020603050405020304" pitchFamily="18" charset="0"/>
              </a:rPr>
              <a:t>Pirms semināra uzdotie jautājumi:</a:t>
            </a:r>
            <a:endParaRPr lang="en-GB"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AF55D80-B412-4BEE-911F-5F3D26A95E19}"/>
              </a:ext>
            </a:extLst>
          </p:cNvPr>
          <p:cNvSpPr>
            <a:spLocks noGrp="1"/>
          </p:cNvSpPr>
          <p:nvPr>
            <p:ph idx="1"/>
          </p:nvPr>
        </p:nvSpPr>
        <p:spPr>
          <a:xfrm>
            <a:off x="838200" y="1825625"/>
            <a:ext cx="10515600" cy="4667250"/>
          </a:xfrm>
        </p:spPr>
        <p:txBody>
          <a:bodyPr>
            <a:normAutofit fontScale="85000" lnSpcReduction="20000"/>
          </a:bodyPr>
          <a:lstStyle/>
          <a:p>
            <a:pPr marL="514350" indent="-514350">
              <a:buFont typeface="+mj-lt"/>
              <a:buAutoNum type="arabicPeriod"/>
            </a:pPr>
            <a:r>
              <a:rPr lang="lv-LV" b="0" i="0" dirty="0">
                <a:solidFill>
                  <a:srgbClr val="000000"/>
                </a:solidFill>
                <a:effectLst/>
                <a:latin typeface="Roboto"/>
              </a:rPr>
              <a:t>Biedrības valdes protokola paraugs</a:t>
            </a:r>
          </a:p>
          <a:p>
            <a:pPr marL="0" indent="0">
              <a:buNone/>
            </a:pPr>
            <a:r>
              <a:rPr lang="lv-LV" dirty="0">
                <a:solidFill>
                  <a:srgbClr val="FF0000"/>
                </a:solidFill>
                <a:latin typeface="Roboto"/>
              </a:rPr>
              <a:t>BNL 46. panta ceturtā daļa – Biedrības valdes sēdes tiek protokolētas. Protokolā obligāti ieraksta pieņemtos lēmumus, norādot katra valdes locekļa balsojumu «PAR» vai «PRET» par katru lēmumu.</a:t>
            </a:r>
          </a:p>
          <a:p>
            <a:pPr marL="0" indent="0">
              <a:buNone/>
            </a:pPr>
            <a:r>
              <a:rPr lang="lv-LV" b="0" i="0" dirty="0">
                <a:solidFill>
                  <a:srgbClr val="000000"/>
                </a:solidFill>
                <a:effectLst/>
                <a:latin typeface="Roboto"/>
              </a:rPr>
              <a:t>2. Google diska iespējas – </a:t>
            </a:r>
            <a:r>
              <a:rPr lang="lv-LV" dirty="0">
                <a:solidFill>
                  <a:srgbClr val="FF0000"/>
                </a:solidFill>
                <a:latin typeface="Roboto"/>
              </a:rPr>
              <a:t>nav šī semināra tēma.</a:t>
            </a:r>
          </a:p>
          <a:p>
            <a:pPr marL="0" indent="0">
              <a:buNone/>
            </a:pPr>
            <a:r>
              <a:rPr lang="lv-LV" dirty="0">
                <a:solidFill>
                  <a:srgbClr val="000000"/>
                </a:solidFill>
                <a:latin typeface="Roboto"/>
              </a:rPr>
              <a:t>3. Attālināta valdes lēmumu pieņemšana</a:t>
            </a:r>
          </a:p>
          <a:p>
            <a:r>
              <a:rPr lang="lv-LV" b="0" i="0" dirty="0">
                <a:solidFill>
                  <a:srgbClr val="FF0000"/>
                </a:solidFill>
                <a:effectLst/>
                <a:latin typeface="Arial" panose="020B0604020202020204" pitchFamily="34" charset="0"/>
              </a:rPr>
              <a:t>BNL 46. panta trešā daļa – [..] valde ir tiesīga pieņemt lēmumus bez sēdes sasaukšanas, ja visi valdes locekļi rakstveidā nobalso par lēmuma pieņemšanu un ja statūtos nav noteikts citādi.</a:t>
            </a:r>
          </a:p>
          <a:p>
            <a:r>
              <a:rPr lang="lv-LV" dirty="0">
                <a:solidFill>
                  <a:srgbClr val="FF0000"/>
                </a:solidFill>
                <a:latin typeface="Arial" panose="020B0604020202020204" pitchFamily="34" charset="0"/>
              </a:rPr>
              <a:t>PIEREDZE: valdes locekļiem lūdz iesūtīt viedokli par darba kārtības jautājumiem konkrētā laika periodā, norādot balsojumu PAR/PRET</a:t>
            </a:r>
          </a:p>
          <a:p>
            <a:r>
              <a:rPr lang="lv-LV" dirty="0">
                <a:solidFill>
                  <a:srgbClr val="FF0000"/>
                </a:solidFill>
                <a:latin typeface="Arial" panose="020B0604020202020204" pitchFamily="34" charset="0"/>
              </a:rPr>
              <a:t>Noformēšana vienalga protokola veidā kā apkopojumu par iesūtītajām atbildēm.</a:t>
            </a:r>
          </a:p>
          <a:p>
            <a:r>
              <a:rPr lang="lv-LV" dirty="0">
                <a:solidFill>
                  <a:srgbClr val="FF0000"/>
                </a:solidFill>
                <a:latin typeface="Arial" panose="020B0604020202020204" pitchFamily="34" charset="0"/>
              </a:rPr>
              <a:t>Var </a:t>
            </a:r>
            <a:r>
              <a:rPr lang="lv-LV" dirty="0" err="1">
                <a:solidFill>
                  <a:srgbClr val="FF0000"/>
                </a:solidFill>
                <a:latin typeface="Arial" panose="020B0604020202020204" pitchFamily="34" charset="0"/>
              </a:rPr>
              <a:t>ZOOMā</a:t>
            </a:r>
            <a:r>
              <a:rPr lang="lv-LV" dirty="0">
                <a:solidFill>
                  <a:srgbClr val="FF0000"/>
                </a:solidFill>
                <a:latin typeface="Arial" panose="020B0604020202020204" pitchFamily="34" charset="0"/>
              </a:rPr>
              <a:t> vai citā platformā lemt jautājumus + protokols.</a:t>
            </a:r>
            <a:endParaRPr lang="en-GB" dirty="0">
              <a:solidFill>
                <a:srgbClr val="FF0000"/>
              </a:solidFill>
              <a:latin typeface="Roboto"/>
            </a:endParaRPr>
          </a:p>
        </p:txBody>
      </p:sp>
    </p:spTree>
    <p:extLst>
      <p:ext uri="{BB962C8B-B14F-4D97-AF65-F5344CB8AC3E}">
        <p14:creationId xmlns:p14="http://schemas.microsoft.com/office/powerpoint/2010/main" val="116385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24139E-35C5-49BF-80D0-5F4CAD438B09}"/>
              </a:ext>
            </a:extLst>
          </p:cNvPr>
          <p:cNvSpPr>
            <a:spLocks noGrp="1"/>
          </p:cNvSpPr>
          <p:nvPr>
            <p:ph idx="1"/>
          </p:nvPr>
        </p:nvSpPr>
        <p:spPr>
          <a:xfrm>
            <a:off x="838200" y="589280"/>
            <a:ext cx="10515600" cy="6045200"/>
          </a:xfrm>
        </p:spPr>
        <p:txBody>
          <a:bodyPr>
            <a:normAutofit fontScale="85000" lnSpcReduction="20000"/>
          </a:bodyPr>
          <a:lstStyle/>
          <a:p>
            <a:pPr marL="0" indent="0">
              <a:buNone/>
            </a:pPr>
            <a:r>
              <a:rPr lang="lv-LV" b="0" i="0" dirty="0">
                <a:solidFill>
                  <a:srgbClr val="000000"/>
                </a:solidFill>
                <a:effectLst/>
                <a:latin typeface="Roboto"/>
              </a:rPr>
              <a:t>4. </a:t>
            </a:r>
            <a:r>
              <a:rPr lang="en-GB" b="0" i="0" dirty="0">
                <a:solidFill>
                  <a:srgbClr val="000000"/>
                </a:solidFill>
                <a:effectLst/>
                <a:latin typeface="Roboto"/>
              </a:rPr>
              <a:t>B</a:t>
            </a:r>
            <a:r>
              <a:rPr lang="lv-LV" b="0" i="0" dirty="0" err="1">
                <a:solidFill>
                  <a:srgbClr val="000000"/>
                </a:solidFill>
                <a:effectLst/>
                <a:latin typeface="Roboto"/>
              </a:rPr>
              <a:t>iedru</a:t>
            </a:r>
            <a:r>
              <a:rPr lang="lv-LV" b="0" i="0" dirty="0">
                <a:solidFill>
                  <a:srgbClr val="000000"/>
                </a:solidFill>
                <a:effectLst/>
                <a:latin typeface="Roboto"/>
              </a:rPr>
              <a:t> datu aizsardzības nodrošināšana biedrības valdes darbā, īpaši e-vidē. </a:t>
            </a:r>
            <a:r>
              <a:rPr lang="lv-LV" b="0" i="0" dirty="0">
                <a:solidFill>
                  <a:srgbClr val="FF0000"/>
                </a:solidFill>
                <a:effectLst/>
                <a:latin typeface="Roboto"/>
              </a:rPr>
              <a:t>Valde ir atbildīga par datu aizsardzību; kā to darīt, par to citā seminārā, šoreiz mums par </a:t>
            </a:r>
            <a:r>
              <a:rPr lang="lv-LV" b="0" i="0" dirty="0" err="1">
                <a:solidFill>
                  <a:srgbClr val="FF0000"/>
                </a:solidFill>
                <a:effectLst/>
                <a:latin typeface="Roboto"/>
              </a:rPr>
              <a:t>pārreģistrāciju</a:t>
            </a:r>
            <a:r>
              <a:rPr lang="lv-LV" b="0" i="0" dirty="0">
                <a:solidFill>
                  <a:srgbClr val="FF0000"/>
                </a:solidFill>
                <a:effectLst/>
                <a:latin typeface="Roboto"/>
              </a:rPr>
              <a:t> UR.</a:t>
            </a:r>
          </a:p>
          <a:p>
            <a:pPr marL="0" indent="0">
              <a:buNone/>
            </a:pPr>
            <a:r>
              <a:rPr lang="lv-LV" b="0" i="0" dirty="0">
                <a:solidFill>
                  <a:srgbClr val="000000"/>
                </a:solidFill>
                <a:effectLst/>
                <a:latin typeface="Roboto"/>
              </a:rPr>
              <a:t>5. Valdes darba organizācija </a:t>
            </a:r>
          </a:p>
          <a:p>
            <a:pPr algn="just"/>
            <a:r>
              <a:rPr lang="lv-LV" dirty="0">
                <a:solidFill>
                  <a:srgbClr val="FF0000"/>
                </a:solidFill>
                <a:latin typeface="Roboto"/>
              </a:rPr>
              <a:t>BNL 43. pants: </a:t>
            </a:r>
            <a:r>
              <a:rPr lang="lv-LV" sz="2900" dirty="0">
                <a:solidFill>
                  <a:srgbClr val="FF0000"/>
                </a:solidFill>
                <a:latin typeface="Roboto"/>
              </a:rPr>
              <a:t>(1) Valde pārzina un vada biedrības lietas. Tā pārvalda biedrības mantu un rīkojas ar tās līdzekļiem atbilstoši likumiem, statūtiem, biedru sapulces vai citu institūciju lēmumiem.</a:t>
            </a:r>
          </a:p>
          <a:p>
            <a:pPr marL="0" indent="0" algn="just">
              <a:buNone/>
            </a:pPr>
            <a:r>
              <a:rPr lang="lv-LV" sz="2900" dirty="0">
                <a:solidFill>
                  <a:srgbClr val="FF0000"/>
                </a:solidFill>
                <a:latin typeface="Roboto"/>
              </a:rPr>
              <a:t>(2) Valde organizē biedrības grāmatvedības uzskaiti saskaņā ar normatīvajiem aktiem un veic citus pienākumus saskaņā ar statūtos noteikto kompetenci</a:t>
            </a:r>
            <a:r>
              <a:rPr lang="lv-LV" b="0" i="0" dirty="0">
                <a:solidFill>
                  <a:srgbClr val="414142"/>
                </a:solidFill>
                <a:effectLst/>
                <a:latin typeface="Arial" panose="020B0604020202020204" pitchFamily="34" charset="0"/>
              </a:rPr>
              <a:t>.</a:t>
            </a:r>
          </a:p>
          <a:p>
            <a:pPr marL="0" indent="0">
              <a:buNone/>
            </a:pPr>
            <a:r>
              <a:rPr lang="lv-LV" b="0" i="0" dirty="0">
                <a:solidFill>
                  <a:srgbClr val="000000"/>
                </a:solidFill>
                <a:effectLst/>
                <a:latin typeface="Roboto"/>
              </a:rPr>
              <a:t>6. Kā kārtojama pārējā biedrības dokumentācija: līgumi, vienošanās, rēķini? </a:t>
            </a:r>
            <a:r>
              <a:rPr lang="lv-LV" b="0" i="0" dirty="0">
                <a:solidFill>
                  <a:srgbClr val="FF0000"/>
                </a:solidFill>
                <a:effectLst/>
                <a:latin typeface="Roboto"/>
              </a:rPr>
              <a:t>– par dokumentu apriti biedrībā ir atsevišķs seminārs, bet par rēķiniem jāseko līdzi grāmatvedības semināriem/NVO namā tuvojas seminārs par nodarbinātību.</a:t>
            </a:r>
          </a:p>
          <a:p>
            <a:pPr marL="0" indent="0">
              <a:buNone/>
            </a:pPr>
            <a:r>
              <a:rPr lang="lv-LV" b="0" i="0" dirty="0">
                <a:solidFill>
                  <a:srgbClr val="000000"/>
                </a:solidFill>
                <a:effectLst/>
                <a:latin typeface="Roboto"/>
              </a:rPr>
              <a:t>7. </a:t>
            </a:r>
            <a:r>
              <a:rPr lang="lv-LV" dirty="0">
                <a:solidFill>
                  <a:srgbClr val="000000"/>
                </a:solidFill>
                <a:latin typeface="Roboto"/>
              </a:rPr>
              <a:t>Kāda ir e-dokumentu aprite? Kā notiek e-dokumentu glabāšana (kā/kur glabāt) – papīra formātā?</a:t>
            </a:r>
          </a:p>
          <a:p>
            <a:pPr marL="0" indent="0">
              <a:buNone/>
            </a:pPr>
            <a:r>
              <a:rPr lang="lv-LV" dirty="0">
                <a:solidFill>
                  <a:srgbClr val="FF0000"/>
                </a:solidFill>
                <a:latin typeface="Roboto"/>
              </a:rPr>
              <a:t>Nav šī semināra tēma; jāseko līdzi NVO nama piedāvātajiem kursiem/semināriem.</a:t>
            </a:r>
          </a:p>
        </p:txBody>
      </p:sp>
    </p:spTree>
    <p:extLst>
      <p:ext uri="{BB962C8B-B14F-4D97-AF65-F5344CB8AC3E}">
        <p14:creationId xmlns:p14="http://schemas.microsoft.com/office/powerpoint/2010/main" val="1961801999"/>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615</TotalTime>
  <Words>6517</Words>
  <Application>Microsoft Office PowerPoint</Application>
  <PresentationFormat>Platekrāna</PresentationFormat>
  <Paragraphs>656</Paragraphs>
  <Slides>101</Slides>
  <Notes>0</Notes>
  <HiddenSlides>0</HiddenSlides>
  <MMClips>0</MMClips>
  <ScaleCrop>false</ScaleCrop>
  <HeadingPairs>
    <vt:vector size="6" baseType="variant">
      <vt:variant>
        <vt:lpstr>Lietotie fonti</vt:lpstr>
      </vt:variant>
      <vt:variant>
        <vt:i4>13</vt:i4>
      </vt:variant>
      <vt:variant>
        <vt:lpstr>Dizains</vt:lpstr>
      </vt:variant>
      <vt:variant>
        <vt:i4>3</vt:i4>
      </vt:variant>
      <vt:variant>
        <vt:lpstr>Slaidu virsraksti</vt:lpstr>
      </vt:variant>
      <vt:variant>
        <vt:i4>101</vt:i4>
      </vt:variant>
    </vt:vector>
  </HeadingPairs>
  <TitlesOfParts>
    <vt:vector size="117" baseType="lpstr">
      <vt:lpstr>Arial</vt:lpstr>
      <vt:lpstr>Arial Rounded MT Bold</vt:lpstr>
      <vt:lpstr>Baskerville Old Face</vt:lpstr>
      <vt:lpstr>Calibri</vt:lpstr>
      <vt:lpstr>Calibri Light</vt:lpstr>
      <vt:lpstr>Comic Sans MS</vt:lpstr>
      <vt:lpstr>Garamond</vt:lpstr>
      <vt:lpstr>Gill Sans MT</vt:lpstr>
      <vt:lpstr>PT Serif</vt:lpstr>
      <vt:lpstr>Roboto</vt:lpstr>
      <vt:lpstr>Times New Roman</vt:lpstr>
      <vt:lpstr>Verdana</vt:lpstr>
      <vt:lpstr>Wingdings</vt:lpstr>
      <vt:lpstr>Office Theme</vt:lpstr>
      <vt:lpstr>Gallery</vt:lpstr>
      <vt:lpstr>Organic</vt:lpstr>
      <vt:lpstr>Biedrību un nodibinājumu reģistrēšanas pamatdokumenti, izmaiņas dokumentos, to fiksēšana un reģistrācija jeb Biedrību un nodibinājumu darbība COVID-19 laikā</vt:lpstr>
      <vt:lpstr>Nodarbības saturs:</vt:lpstr>
      <vt:lpstr>Normatīvais regulējums biedrībām un nodibinājumiem</vt:lpstr>
      <vt:lpstr>Tiesiskais regulējums</vt:lpstr>
      <vt:lpstr>PowerPoint prezentācija</vt:lpstr>
      <vt:lpstr>Papildu informācijas iegūšana</vt:lpstr>
      <vt:lpstr>Saistītie raksti:</vt:lpstr>
      <vt:lpstr>Reģistra iestāde</vt:lpstr>
      <vt:lpstr>BNL 3.pants</vt:lpstr>
      <vt:lpstr>BN reģistrs</vt:lpstr>
      <vt:lpstr>Tiesības saņemt ziņas no UR  [BNL 14.pants]</vt:lpstr>
      <vt:lpstr>PowerPoint prezentācija</vt:lpstr>
      <vt:lpstr>Biedrības dibināšanas tiesiskie aspekti</vt:lpstr>
      <vt:lpstr>BN statuss un tā grozīšana</vt:lpstr>
      <vt:lpstr>Tiesībspēja = tiesību un pienākumu kopums</vt:lpstr>
      <vt:lpstr>Reģistrā izdarāmie ieraksti</vt:lpstr>
      <vt:lpstr>Reģistra iestādes ieraksti</vt:lpstr>
      <vt:lpstr>Ideja par NVO dibināšanu</vt:lpstr>
      <vt:lpstr>? Apkaimju biedrību dibināšana</vt:lpstr>
      <vt:lpstr>Lēmums par biedrības dibināšanu</vt:lpstr>
      <vt:lpstr>Lēmumā par biedrības dibināšanu norāda [BNL 24. pants]:</vt:lpstr>
      <vt:lpstr>PowerPoint prezentācija</vt:lpstr>
      <vt:lpstr>PowerPoint prezentācija</vt:lpstr>
      <vt:lpstr>BNL 3.pants</vt:lpstr>
      <vt:lpstr>? Kāda ir dibinātāju loma vēlākā biedrības darbībā?</vt:lpstr>
      <vt:lpstr>Statūtu noformēšana un reģistrēšana</vt:lpstr>
      <vt:lpstr>Statūti </vt:lpstr>
      <vt:lpstr>Kāpēc statūti jāfiksē rakstiski?</vt:lpstr>
      <vt:lpstr>Statūtos obligāti norāda [BNL 25. pants]:</vt:lpstr>
      <vt:lpstr>PowerPoint prezentācija</vt:lpstr>
      <vt:lpstr>PowerPoint prezentācija</vt:lpstr>
      <vt:lpstr>UR ierakstāmās ziņas par BN  [BNL 15.pants]</vt:lpstr>
      <vt:lpstr>Pieteikuma reģistrēšana UR</vt:lpstr>
      <vt:lpstr>B2 veidlapa</vt:lpstr>
      <vt:lpstr>Patiesā labuma guvējs</vt:lpstr>
      <vt:lpstr>PowerPoint prezentācija</vt:lpstr>
      <vt:lpstr>Variants kā norādīt, ka PLG nav iespējams noskaidrot:</vt:lpstr>
      <vt:lpstr>Pēdējā versija, ko iesniegt B2/B3  veidlapā. Aizgāja</vt:lpstr>
      <vt:lpstr>Pieteikums UR iesniedzams:</vt:lpstr>
      <vt:lpstr>Biedrības dibināšana</vt:lpstr>
      <vt:lpstr>Grozītās ziņas UR</vt:lpstr>
      <vt:lpstr>Kas var būt par pamatu ziņu grozīšanai UR:</vt:lpstr>
      <vt:lpstr>UR ierakstāmās ziņas par BN  (grozītie ieraksti) [BNL 15.pants]</vt:lpstr>
      <vt:lpstr>UR iesniedzamie dokumenti  [BNL 16.pants]</vt:lpstr>
      <vt:lpstr>?Kā aktualizēt biedru datus?</vt:lpstr>
      <vt:lpstr>BN rīcība pirms ziņu iesniegšanas jeb darbības, kas ir par pamatu ieraksta  grozīšanai UR</vt:lpstr>
      <vt:lpstr>Ko var grozīt:</vt:lpstr>
      <vt:lpstr>Biedru sapulces sasaukšana  [BNL 36.pants]</vt:lpstr>
      <vt:lpstr>? Kā rīkoties, sasaucot biedru sapulci, ja nokavēts valdes pārvēlēšanas termiņš?</vt:lpstr>
      <vt:lpstr>Sapulces sasaukšana biedru interesēs:</vt:lpstr>
      <vt:lpstr>Ja valde nesasauc biedru sapulci:</vt:lpstr>
      <vt:lpstr>Biedru sapulces kompetence  [BNL 35.pants]</vt:lpstr>
      <vt:lpstr>Balsošanas tiesības  [BNL 34.pants otrā daļa]</vt:lpstr>
      <vt:lpstr>Aktualitātes COVID-19 laikā</vt:lpstr>
      <vt:lpstr>Īsumā:</vt:lpstr>
      <vt:lpstr>PowerPoint prezentācija</vt:lpstr>
      <vt:lpstr>Likuma 37. pants:</vt:lpstr>
      <vt:lpstr>PowerPoint prezentācija</vt:lpstr>
      <vt:lpstr>PowerPoint prezentācija</vt:lpstr>
      <vt:lpstr>Sapulces sasaukšanas īpašā kārtība</vt:lpstr>
      <vt:lpstr>Sapulces izziņošana</vt:lpstr>
      <vt:lpstr>Darba kārtība</vt:lpstr>
      <vt:lpstr>Biedru sapulces norise [BNL 37.pants]</vt:lpstr>
      <vt:lpstr>Statūtu grozīšana  [BNL 37.pants pirmā daļa]</vt:lpstr>
      <vt:lpstr>Ja sapulcē nav kvoruma</vt:lpstr>
      <vt:lpstr>PowerPoint prezentācija</vt:lpstr>
      <vt:lpstr>Sapulce nav tiesīga pieņemt lēmumus:</vt:lpstr>
      <vt:lpstr>Sapulces norise</vt:lpstr>
      <vt:lpstr>Protokolā norāda šādas ziņas:</vt:lpstr>
      <vt:lpstr>PowerPoint prezentācija</vt:lpstr>
      <vt:lpstr>Sapulces lēmumu tiesiskums</vt:lpstr>
      <vt:lpstr>? Biedrības struktūrvienība ir reģistrēta kā neformālās izglītības iestāde. Tā vēlas pārtraukt darbu biedrībā un dibināt jaunu biedrību. Kā to juridiski pamatot un noformēt?</vt:lpstr>
      <vt:lpstr>Izmaiņas statūtos</vt:lpstr>
      <vt:lpstr>Biedrību un nodibinājumu statūtu grozījumi [BNL 39.pants]</vt:lpstr>
      <vt:lpstr>PowerPoint prezentācija</vt:lpstr>
      <vt:lpstr>Izmaiņas valdes locekļu sastāvā</vt:lpstr>
      <vt:lpstr>Biedrības/nodibinājuma struktūra</vt:lpstr>
      <vt:lpstr>Biedrību un nodibinājumu valdes pārvēlēšana [BNL 45.pants]</vt:lpstr>
      <vt:lpstr>Valdes pārvēlēšana</vt:lpstr>
      <vt:lpstr>PowerPoint prezentācija</vt:lpstr>
      <vt:lpstr>Citas izmaiņas biedrībā</vt:lpstr>
      <vt:lpstr>Citas iespējamās izmaiņas, kuras jāreģistrē UR</vt:lpstr>
      <vt:lpstr>PowerPoint prezentācija</vt:lpstr>
      <vt:lpstr>BN juridiskā adrese</vt:lpstr>
      <vt:lpstr>Juridiskās adreses maiņa</vt:lpstr>
      <vt:lpstr>Valsts adrešu reģistrs</vt:lpstr>
      <vt:lpstr>PowerPoint prezentācija</vt:lpstr>
      <vt:lpstr>Sakarā ar administratīvi  teritoriālo reformu:</vt:lpstr>
      <vt:lpstr>Izmaiņu nostiprināšana</vt:lpstr>
      <vt:lpstr>Ieraksta izdarīšana UR</vt:lpstr>
      <vt:lpstr>Ziņu sniegšana UR [BNL 21., 22.pants]</vt:lpstr>
      <vt:lpstr>Izmaiņu iesniegšana UR COVID-19 laikā – tikai attālināti</vt:lpstr>
      <vt:lpstr>B3 veidlapa</vt:lpstr>
      <vt:lpstr>Tipiskākās kļūdas</vt:lpstr>
      <vt:lpstr>Pieejamie materiāli</vt:lpstr>
      <vt:lpstr>Valsts nodevas apmērs</vt:lpstr>
      <vt:lpstr>Jaunums!</vt:lpstr>
      <vt:lpstr>Pirms semināra uzdotie jautājumi:</vt:lpstr>
      <vt:lpstr>PowerPoint prezentācija</vt:lpstr>
      <vt:lpstr>PowerPoint prezentācija</vt:lpstr>
      <vt:lpstr>Jautājumi? Novēlējumi?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Biedrību un nodibinājumu reģistrēšanas pamatdokumenti, izmaiņas dokumentos, to fiksēšana un reģistrācija jeb Biedrību un nodibinājumu darbība COVID-19 laikā</dc:title>
  <dc:creator>Bitija</dc:creator>
  <cp:lastModifiedBy>Sandra Jonikāne</cp:lastModifiedBy>
  <cp:revision>24</cp:revision>
  <dcterms:created xsi:type="dcterms:W3CDTF">2021-02-09T09:00:52Z</dcterms:created>
  <dcterms:modified xsi:type="dcterms:W3CDTF">2022-03-03T07:51:19Z</dcterms:modified>
</cp:coreProperties>
</file>