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7" r:id="rId2"/>
    <p:sldId id="269" r:id="rId3"/>
    <p:sldId id="301" r:id="rId4"/>
    <p:sldId id="293" r:id="rId5"/>
    <p:sldId id="289" r:id="rId6"/>
    <p:sldId id="291" r:id="rId7"/>
    <p:sldId id="294" r:id="rId8"/>
    <p:sldId id="295" r:id="rId9"/>
    <p:sldId id="296" r:id="rId10"/>
    <p:sldId id="297" r:id="rId11"/>
    <p:sldId id="298" r:id="rId12"/>
    <p:sldId id="299" r:id="rId13"/>
    <p:sldId id="314" r:id="rId14"/>
    <p:sldId id="300" r:id="rId15"/>
    <p:sldId id="302" r:id="rId16"/>
    <p:sldId id="303" r:id="rId17"/>
    <p:sldId id="304" r:id="rId18"/>
    <p:sldId id="270"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Barone" initials="MB" lastIdx="1" clrIdx="0">
    <p:extLst>
      <p:ext uri="{19B8F6BF-5375-455C-9EA6-DF929625EA0E}">
        <p15:presenceInfo xmlns:p15="http://schemas.microsoft.com/office/powerpoint/2012/main" userId="S::marika.barone@riga.lv::c2ab7613-9882-4b73-8e84-cb0d811c5d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78" d="100"/>
          <a:sy n="78" d="100"/>
        </p:scale>
        <p:origin x="51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1143000" y="685800"/>
            <a:ext cx="4572000" cy="3429000"/>
          </a:xfrm>
          <a:prstGeom prst="rect">
            <a:avLst/>
          </a:prstGeom>
        </p:spPr>
        <p:txBody>
          <a:bodyPr/>
          <a:lstStyle/>
          <a:p>
            <a:endParaRPr/>
          </a:p>
        </p:txBody>
      </p:sp>
      <p:sp>
        <p:nvSpPr>
          <p:cNvPr id="171" name="Shape 17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bright">
    <p:bg>
      <p:bgPr>
        <a:solidFill>
          <a:srgbClr val="F0EE7D"/>
        </a:solidFill>
        <a:effectLst/>
      </p:bgPr>
    </p:bg>
    <p:spTree>
      <p:nvGrpSpPr>
        <p:cNvPr id="1" name=""/>
        <p:cNvGrpSpPr/>
        <p:nvPr/>
      </p:nvGrpSpPr>
      <p:grpSpPr>
        <a:xfrm>
          <a:off x="0" y="0"/>
          <a:ext cx="0" cy="0"/>
          <a:chOff x="0" y="0"/>
          <a:chExt cx="0" cy="0"/>
        </a:xfrm>
      </p:grpSpPr>
      <p:sp>
        <p:nvSpPr>
          <p:cNvPr id="149" name="Slide Number"/>
          <p:cNvSpPr txBox="1">
            <a:spLocks noGrp="1"/>
          </p:cNvSpPr>
          <p:nvPr>
            <p:ph type="sldNum" sz="quarter" idx="2"/>
          </p:nvPr>
        </p:nvSpPr>
        <p:spPr>
          <a:xfrm>
            <a:off x="924520" y="816967"/>
            <a:ext cx="403988" cy="447676"/>
          </a:xfrm>
          <a:prstGeom prst="rect">
            <a:avLst/>
          </a:prstGeom>
        </p:spPr>
        <p:txBody>
          <a:bodyPr lIns="71437" tIns="71437" rIns="71437" bIns="71437" anchor="t"/>
          <a:lstStyle>
            <a:lvl1pPr algn="l">
              <a:defRPr sz="2000">
                <a:solidFill>
                  <a:srgbClr val="66645C"/>
                </a:solidFill>
                <a:latin typeface="Apercu Pro"/>
                <a:ea typeface="Apercu Pro"/>
                <a:cs typeface="Apercu Pro"/>
                <a:sym typeface="Apercu Pro"/>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light">
    <p:bg>
      <p:bgPr>
        <a:solidFill>
          <a:srgbClr val="F5F5F7"/>
        </a:solidFill>
        <a:effectLst/>
      </p:bgPr>
    </p:bg>
    <p:spTree>
      <p:nvGrpSpPr>
        <p:cNvPr id="1" name=""/>
        <p:cNvGrpSpPr/>
        <p:nvPr/>
      </p:nvGrpSpPr>
      <p:grpSpPr>
        <a:xfrm>
          <a:off x="0" y="0"/>
          <a:ext cx="0" cy="0"/>
          <a:chOff x="0" y="0"/>
          <a:chExt cx="0" cy="0"/>
        </a:xfrm>
      </p:grpSpPr>
      <p:sp>
        <p:nvSpPr>
          <p:cNvPr id="156" name="Slide Number"/>
          <p:cNvSpPr txBox="1">
            <a:spLocks noGrp="1"/>
          </p:cNvSpPr>
          <p:nvPr>
            <p:ph type="sldNum" sz="quarter" idx="2"/>
          </p:nvPr>
        </p:nvSpPr>
        <p:spPr>
          <a:xfrm>
            <a:off x="924520" y="816967"/>
            <a:ext cx="442342" cy="460376"/>
          </a:xfrm>
          <a:prstGeom prst="rect">
            <a:avLst/>
          </a:prstGeom>
        </p:spPr>
        <p:txBody>
          <a:bodyPr lIns="71437" tIns="71437" rIns="71437" bIns="71437" anchor="t"/>
          <a:lstStyle>
            <a:lvl1pPr algn="l">
              <a:defRPr sz="2000">
                <a:solidFill>
                  <a:srgbClr val="071923"/>
                </a:solidFill>
                <a:latin typeface="Formular"/>
                <a:ea typeface="Formular"/>
                <a:cs typeface="Formular"/>
                <a:sym typeface="Formular"/>
              </a:defRPr>
            </a:lvl1pPr>
          </a:lstStyle>
          <a:p>
            <a:fld id="{86CB4B4D-7CA3-9044-876B-883B54F8677D}" type="slidenum">
              <a:t>‹#›</a:t>
            </a:fld>
            <a:endParaRPr/>
          </a:p>
        </p:txBody>
      </p:sp>
      <p:sp>
        <p:nvSpPr>
          <p:cNvPr id="157" name="Rīgas satiksme — Elektrobusu krāsu risinājums"/>
          <p:cNvSpPr txBox="1"/>
          <p:nvPr/>
        </p:nvSpPr>
        <p:spPr>
          <a:xfrm>
            <a:off x="1476144" y="816967"/>
            <a:ext cx="5821300" cy="460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spAutoFit/>
          </a:bodyPr>
          <a:lstStyle>
            <a:lvl1pPr algn="l" defTabSz="584200">
              <a:defRPr sz="2000">
                <a:solidFill>
                  <a:srgbClr val="071923"/>
                </a:solidFill>
                <a:latin typeface="Formular"/>
                <a:ea typeface="Formular"/>
                <a:cs typeface="Formular"/>
                <a:sym typeface="Formular"/>
              </a:defRPr>
            </a:lvl1pPr>
          </a:lstStyle>
          <a:p>
            <a:r>
              <a:t>Rīgas satiksme — Elektrobusu krāsu risinājums</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medium">
    <p:bg>
      <p:bgPr>
        <a:solidFill>
          <a:srgbClr val="A6AAA9"/>
        </a:solidFill>
        <a:effectLst/>
      </p:bgPr>
    </p:bg>
    <p:spTree>
      <p:nvGrpSpPr>
        <p:cNvPr id="1" name=""/>
        <p:cNvGrpSpPr/>
        <p:nvPr/>
      </p:nvGrpSpPr>
      <p:grpSpPr>
        <a:xfrm>
          <a:off x="0" y="0"/>
          <a:ext cx="0" cy="0"/>
          <a:chOff x="0" y="0"/>
          <a:chExt cx="0" cy="0"/>
        </a:xfrm>
      </p:grpSpPr>
      <p:sp>
        <p:nvSpPr>
          <p:cNvPr id="164" name="Slide Number"/>
          <p:cNvSpPr txBox="1">
            <a:spLocks noGrp="1"/>
          </p:cNvSpPr>
          <p:nvPr>
            <p:ph type="sldNum" sz="quarter" idx="2"/>
          </p:nvPr>
        </p:nvSpPr>
        <p:spPr>
          <a:xfrm>
            <a:off x="924520" y="816967"/>
            <a:ext cx="413665" cy="422276"/>
          </a:xfrm>
          <a:prstGeom prst="rect">
            <a:avLst/>
          </a:prstGeom>
        </p:spPr>
        <p:txBody>
          <a:bodyPr lIns="71437" tIns="71437" rIns="71437" bIns="71437" anchor="t"/>
          <a:lstStyle>
            <a:lvl1pPr algn="l">
              <a:defRPr>
                <a:solidFill>
                  <a:srgbClr val="D5D5D5"/>
                </a:solidFill>
                <a:latin typeface="Formular"/>
                <a:ea typeface="Formular"/>
                <a:cs typeface="Formular"/>
                <a:sym typeface="Formular"/>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mailto:integracija@riga.lv" TargetMode="External"/><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www.apkaimes.lv/integracija" TargetMode="External"/><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apkaimes.lv/integracija/svarigi/" TargetMode="External"/><Relationship Id="rId2" Type="http://schemas.openxmlformats.org/officeDocument/2006/relationships/image" Target="../media/image1.png"/><Relationship Id="rId1" Type="http://schemas.openxmlformats.org/officeDocument/2006/relationships/slideLayout" Target="../slideLayouts/slideLayout15.xml"/><Relationship Id="rId4" Type="http://schemas.openxmlformats.org/officeDocument/2006/relationships/hyperlink" Target="https://apkaimes.lv/integracija/finansesanas-konkurs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pic>
        <p:nvPicPr>
          <p:cNvPr id="7" name="Image" descr="Image">
            <a:extLst>
              <a:ext uri="{FF2B5EF4-FFF2-40B4-BE49-F238E27FC236}">
                <a16:creationId xmlns:a16="http://schemas.microsoft.com/office/drawing/2014/main" id="{154D6549-3EDA-4D52-B02C-C41A9E533BAB}"/>
              </a:ext>
            </a:extLst>
          </p:cNvPr>
          <p:cNvPicPr>
            <a:picLocks noChangeAspect="1"/>
          </p:cNvPicPr>
          <p:nvPr/>
        </p:nvPicPr>
        <p:blipFill>
          <a:blip r:embed="rId3"/>
          <a:stretch>
            <a:fillRect/>
          </a:stretch>
        </p:blipFill>
        <p:spPr>
          <a:xfrm>
            <a:off x="2195813" y="-5711347"/>
            <a:ext cx="24483312" cy="22196259"/>
          </a:xfrm>
          <a:prstGeom prst="rect">
            <a:avLst/>
          </a:prstGeom>
          <a:ln w="12700">
            <a:miter lim="400000"/>
          </a:ln>
        </p:spPr>
      </p:pic>
      <p:sp>
        <p:nvSpPr>
          <p:cNvPr id="10" name="TextBox 9">
            <a:extLst>
              <a:ext uri="{FF2B5EF4-FFF2-40B4-BE49-F238E27FC236}">
                <a16:creationId xmlns:a16="http://schemas.microsoft.com/office/drawing/2014/main" id="{CD010D78-1710-42FE-AACA-36B7E19832FE}"/>
              </a:ext>
            </a:extLst>
          </p:cNvPr>
          <p:cNvSpPr txBox="1"/>
          <p:nvPr/>
        </p:nvSpPr>
        <p:spPr>
          <a:xfrm>
            <a:off x="12912435" y="1747565"/>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1" name="TextBox 10">
            <a:extLst>
              <a:ext uri="{FF2B5EF4-FFF2-40B4-BE49-F238E27FC236}">
                <a16:creationId xmlns:a16="http://schemas.microsoft.com/office/drawing/2014/main" id="{925F7438-04F7-46BD-A319-C57E895ED96B}"/>
              </a:ext>
            </a:extLst>
          </p:cNvPr>
          <p:cNvSpPr txBox="1"/>
          <p:nvPr/>
        </p:nvSpPr>
        <p:spPr>
          <a:xfrm>
            <a:off x="13107578" y="1971448"/>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2" name="TextBox 11">
            <a:extLst>
              <a:ext uri="{FF2B5EF4-FFF2-40B4-BE49-F238E27FC236}">
                <a16:creationId xmlns:a16="http://schemas.microsoft.com/office/drawing/2014/main" id="{2E5B65FA-A5E5-4FAF-9995-7190C09E8AC7}"/>
              </a:ext>
            </a:extLst>
          </p:cNvPr>
          <p:cNvSpPr txBox="1"/>
          <p:nvPr/>
        </p:nvSpPr>
        <p:spPr>
          <a:xfrm>
            <a:off x="10858565" y="1595165"/>
            <a:ext cx="14184923"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lv-LV" sz="9000" b="1" spc="119" dirty="0">
                <a:solidFill>
                  <a:srgbClr val="002060"/>
                </a:solidFill>
                <a:latin typeface="Gilroy Semibold"/>
              </a:rPr>
              <a:t>Sabiedrības integrācijas projektu konkurss nevalstiskajām organizācijām</a:t>
            </a:r>
            <a:endParaRPr kumimoji="0" lang="lv-LV" sz="9000" b="1" i="0" u="none" strike="noStrike" kern="0" cap="none" spc="119" normalizeH="0" baseline="0" noProof="0" dirty="0">
              <a:ln>
                <a:noFill/>
              </a:ln>
              <a:solidFill>
                <a:srgbClr val="002060"/>
              </a:solidFill>
              <a:effectLst/>
              <a:uLnTx/>
              <a:uFillTx/>
              <a:latin typeface="Gilroy Semibold"/>
              <a:sym typeface="Helvetica Neue"/>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3176637" y="592397"/>
            <a:ext cx="16854616"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Projekta </a:t>
            </a:r>
            <a:r>
              <a:rPr lang="lv-LV" altLang="lv-LV" sz="9000" dirty="0" err="1">
                <a:solidFill>
                  <a:srgbClr val="002060"/>
                </a:solidFill>
                <a:latin typeface="Gilroy Semibold"/>
              </a:rPr>
              <a:t>NEatbalstāmās</a:t>
            </a:r>
            <a:r>
              <a:rPr lang="lv-LV" altLang="lv-LV" sz="9000" dirty="0">
                <a:solidFill>
                  <a:srgbClr val="002060"/>
                </a:solidFill>
                <a:latin typeface="Gilroy Semibold"/>
              </a:rPr>
              <a:t> izmaksas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1" y="3441892"/>
            <a:ext cx="17947001" cy="79944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l">
              <a:buFont typeface="Arial" panose="020B0604020202020204" pitchFamily="34" charset="0"/>
              <a:buChar char="•"/>
            </a:pPr>
            <a:r>
              <a:rPr lang="lv-LV" sz="5400" dirty="0">
                <a:solidFill>
                  <a:srgbClr val="002060"/>
                </a:solidFill>
                <a:latin typeface="Gilroy Semibold"/>
              </a:rPr>
              <a:t>Projekta sagatavošanas izmaksas;</a:t>
            </a:r>
          </a:p>
          <a:p>
            <a:pPr marL="685800" indent="-685800" algn="l">
              <a:buFont typeface="Arial" panose="020B0604020202020204" pitchFamily="34" charset="0"/>
              <a:buChar char="•"/>
            </a:pPr>
            <a:r>
              <a:rPr lang="lv-LV" sz="5400" dirty="0">
                <a:solidFill>
                  <a:srgbClr val="002060"/>
                </a:solidFill>
                <a:latin typeface="Gilroy Semibold"/>
              </a:rPr>
              <a:t>Pamatlīdzekļu iegāde </a:t>
            </a:r>
            <a:r>
              <a:rPr lang="lv-LV" altLang="lv-LV" sz="4000" dirty="0">
                <a:solidFill>
                  <a:schemeClr val="tx1"/>
                </a:solidFill>
                <a:latin typeface="Arial Nova" panose="020B0504020202020204" pitchFamily="34" charset="0"/>
              </a:rPr>
              <a:t>(&gt;500 EUR +PVN, ilgtermiņa lietošana, kalpo ilgāk par gadu);</a:t>
            </a:r>
          </a:p>
          <a:p>
            <a:pPr marL="685800" indent="-685800" algn="l">
              <a:buFont typeface="Arial" panose="020B0604020202020204" pitchFamily="34" charset="0"/>
              <a:buChar char="•"/>
            </a:pPr>
            <a:r>
              <a:rPr lang="lv-LV" sz="5400" dirty="0">
                <a:solidFill>
                  <a:srgbClr val="002060"/>
                </a:solidFill>
                <a:latin typeface="Gilroy Semibold"/>
              </a:rPr>
              <a:t>Prēmijas, dāvinājumi un citi materiāli stimulējoši pasākumi;</a:t>
            </a:r>
          </a:p>
          <a:p>
            <a:pPr marL="685800" indent="-685800" algn="l">
              <a:buFont typeface="Arial" panose="020B0604020202020204" pitchFamily="34" charset="0"/>
              <a:buChar char="•"/>
            </a:pPr>
            <a:r>
              <a:rPr lang="lv-LV" sz="5400" dirty="0">
                <a:solidFill>
                  <a:srgbClr val="002060"/>
                </a:solidFill>
                <a:latin typeface="Gilroy Semibold"/>
              </a:rPr>
              <a:t>Naudas sodu, līgumsodu, kavējuma procentu apmaksa;</a:t>
            </a:r>
          </a:p>
          <a:p>
            <a:pPr marL="685800" indent="-685800" algn="l">
              <a:buFont typeface="Arial" panose="020B0604020202020204" pitchFamily="34" charset="0"/>
              <a:buChar char="•"/>
            </a:pPr>
            <a:r>
              <a:rPr lang="lv-LV" sz="5400" dirty="0">
                <a:solidFill>
                  <a:srgbClr val="002060"/>
                </a:solidFill>
                <a:latin typeface="Gilroy Semibold"/>
              </a:rPr>
              <a:t>Izmaksas, kas neatbilst Projekta mērķa sasniegšanai, un izmaksas, kas jau tiek finansētas no citiem finanšu avotiem vai līdzfinansējuma citu Pašvaldības līdzfinansēto pasākumu īstenošanai.</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22734302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Finansējums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004734" y="3225583"/>
            <a:ext cx="19668976" cy="85561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fontAlgn="base"/>
            <a:r>
              <a:rPr lang="lv-LV" sz="4500" b="1" dirty="0">
                <a:solidFill>
                  <a:srgbClr val="002060"/>
                </a:solidFill>
                <a:latin typeface="Gilroy Semibold"/>
              </a:rPr>
              <a:t>Projektu pieteikumi tiks vērtēti divās grupās:</a:t>
            </a:r>
            <a:endParaRPr lang="lv-LV" sz="4500" dirty="0">
              <a:solidFill>
                <a:srgbClr val="002060"/>
              </a:solidFill>
              <a:latin typeface="Gilroy Semibold"/>
            </a:endParaRPr>
          </a:p>
          <a:p>
            <a:pPr marL="685800" indent="-685800" algn="l" fontAlgn="base">
              <a:buFont typeface="Arial" panose="020B0604020202020204" pitchFamily="34" charset="0"/>
              <a:buChar char="•"/>
            </a:pPr>
            <a:r>
              <a:rPr lang="lv-LV" sz="4500" b="1" dirty="0">
                <a:solidFill>
                  <a:srgbClr val="002060"/>
                </a:solidFill>
                <a:latin typeface="Gilroy Semibold"/>
              </a:rPr>
              <a:t>mazo projektu grupa,</a:t>
            </a:r>
            <a:r>
              <a:rPr lang="lv-LV" sz="4500" dirty="0">
                <a:solidFill>
                  <a:srgbClr val="002060"/>
                </a:solidFill>
                <a:latin typeface="Gilroy Semibold"/>
              </a:rPr>
              <a:t> pieprasītais finansējums nepārsniedz 1500 </a:t>
            </a:r>
            <a:r>
              <a:rPr lang="lv-LV" sz="4500" i="1" dirty="0" err="1">
                <a:solidFill>
                  <a:srgbClr val="002060"/>
                </a:solidFill>
                <a:latin typeface="Gilroy Semibold"/>
              </a:rPr>
              <a:t>euro</a:t>
            </a:r>
            <a:r>
              <a:rPr lang="lv-LV" sz="4500" dirty="0">
                <a:solidFill>
                  <a:srgbClr val="002060"/>
                </a:solidFill>
                <a:latin typeface="Gilroy Semibold"/>
              </a:rPr>
              <a:t>;</a:t>
            </a:r>
          </a:p>
          <a:p>
            <a:pPr marL="685800" indent="-685800" algn="l" fontAlgn="base">
              <a:buFont typeface="Arial" panose="020B0604020202020204" pitchFamily="34" charset="0"/>
              <a:buChar char="•"/>
            </a:pPr>
            <a:r>
              <a:rPr lang="lv-LV" sz="4500" b="1" dirty="0">
                <a:solidFill>
                  <a:srgbClr val="002060"/>
                </a:solidFill>
                <a:latin typeface="Gilroy Semibold"/>
              </a:rPr>
              <a:t>lielo projektu grupa,</a:t>
            </a:r>
            <a:r>
              <a:rPr lang="lv-LV" sz="4500" dirty="0">
                <a:solidFill>
                  <a:srgbClr val="002060"/>
                </a:solidFill>
                <a:latin typeface="Gilroy Semibold"/>
              </a:rPr>
              <a:t> pieprasītais finansējums ir no 1500,01 </a:t>
            </a:r>
            <a:r>
              <a:rPr lang="lv-LV" sz="4500" i="1" dirty="0" err="1">
                <a:solidFill>
                  <a:srgbClr val="002060"/>
                </a:solidFill>
                <a:latin typeface="Gilroy Semibold"/>
              </a:rPr>
              <a:t>euro</a:t>
            </a:r>
            <a:r>
              <a:rPr lang="lv-LV" sz="4500" i="1" dirty="0">
                <a:solidFill>
                  <a:srgbClr val="002060"/>
                </a:solidFill>
                <a:latin typeface="Gilroy Semibold"/>
              </a:rPr>
              <a:t> </a:t>
            </a:r>
            <a:r>
              <a:rPr lang="lv-LV" sz="4500" dirty="0">
                <a:solidFill>
                  <a:srgbClr val="002060"/>
                </a:solidFill>
                <a:latin typeface="Gilroy Semibold"/>
              </a:rPr>
              <a:t>līdz 7000 </a:t>
            </a:r>
            <a:r>
              <a:rPr lang="lv-LV" sz="4500" i="1" dirty="0" err="1">
                <a:solidFill>
                  <a:srgbClr val="002060"/>
                </a:solidFill>
                <a:latin typeface="Gilroy Semibold"/>
              </a:rPr>
              <a:t>euro</a:t>
            </a:r>
            <a:r>
              <a:rPr lang="lv-LV" sz="4500" dirty="0">
                <a:solidFill>
                  <a:srgbClr val="002060"/>
                </a:solidFill>
                <a:latin typeface="Gilroy Semibold"/>
              </a:rPr>
              <a:t>.</a:t>
            </a:r>
          </a:p>
          <a:p>
            <a:pPr marL="266700" algn="l" hangingPunct="1">
              <a:spcBef>
                <a:spcPct val="10000"/>
              </a:spcBef>
            </a:pPr>
            <a:endParaRPr lang="lv-LV" altLang="lv-LV" sz="4500" b="1" dirty="0">
              <a:solidFill>
                <a:srgbClr val="002060"/>
              </a:solidFill>
              <a:latin typeface="Gilroy Semibold"/>
            </a:endParaRPr>
          </a:p>
          <a:p>
            <a:pPr marL="266700" algn="l" hangingPunct="1">
              <a:spcBef>
                <a:spcPct val="10000"/>
              </a:spcBef>
            </a:pPr>
            <a:r>
              <a:rPr lang="lv-LV" altLang="lv-LV" sz="4500" b="1" dirty="0">
                <a:solidFill>
                  <a:srgbClr val="002060"/>
                </a:solidFill>
                <a:latin typeface="Gilroy Semibold"/>
              </a:rPr>
              <a:t>Projektu iesniedzējiem jānodrošina   5 % līdzfinansējums </a:t>
            </a:r>
            <a:r>
              <a:rPr lang="lv-LV" altLang="lv-LV" sz="4500" b="1" u="sng" dirty="0">
                <a:solidFill>
                  <a:srgbClr val="002060"/>
                </a:solidFill>
                <a:latin typeface="Gilroy Semibold"/>
              </a:rPr>
              <a:t>naudas izteiksmē</a:t>
            </a:r>
            <a:r>
              <a:rPr lang="lv-LV" altLang="lv-LV" sz="4500" b="1" dirty="0">
                <a:solidFill>
                  <a:srgbClr val="002060"/>
                </a:solidFill>
                <a:latin typeface="Gilroy Semibold"/>
              </a:rPr>
              <a:t> no projekta kopējām izmaksām.</a:t>
            </a:r>
          </a:p>
          <a:p>
            <a:pPr marL="266700" algn="l" hangingPunct="1">
              <a:spcBef>
                <a:spcPct val="10000"/>
              </a:spcBef>
            </a:pPr>
            <a:endParaRPr lang="lv-LV" altLang="lv-LV" sz="4500" b="1" dirty="0">
              <a:solidFill>
                <a:srgbClr val="002060"/>
              </a:solidFill>
              <a:latin typeface="Gilroy Semibold"/>
            </a:endParaRPr>
          </a:p>
          <a:p>
            <a:pPr marL="266700" algn="l" hangingPunct="1"/>
            <a:r>
              <a:rPr lang="lv-LV" altLang="lv-LV" sz="4500" dirty="0">
                <a:solidFill>
                  <a:srgbClr val="002060"/>
                </a:solidFill>
                <a:latin typeface="Gilroy Semibold"/>
              </a:rPr>
              <a:t>Esiet reāli, nerakstiet, ka nodrošināsiet lielāku līdzfinansējumu, ja neesat droši, ka varēsiet to izdarīt! </a:t>
            </a:r>
          </a:p>
          <a:p>
            <a:pPr marL="266700" algn="l" hangingPunct="1"/>
            <a:endParaRPr lang="lv-LV" altLang="lv-LV" sz="4500" dirty="0">
              <a:solidFill>
                <a:srgbClr val="002060"/>
              </a:solidFill>
              <a:latin typeface="Gilroy Semibold"/>
            </a:endParaRPr>
          </a:p>
          <a:p>
            <a:pPr marL="266700" algn="l" hangingPunct="1"/>
            <a:r>
              <a:rPr lang="lv-LV" altLang="lv-LV" sz="4500" dirty="0">
                <a:solidFill>
                  <a:srgbClr val="002060"/>
                </a:solidFill>
                <a:latin typeface="Gilroy Semibold"/>
              </a:rPr>
              <a:t>Līdzfinansējums nevar būt Rīgas </a:t>
            </a:r>
            <a:r>
              <a:rPr lang="lv-LV" altLang="lv-LV" sz="4500" dirty="0" err="1">
                <a:solidFill>
                  <a:srgbClr val="002060"/>
                </a:solidFill>
                <a:latin typeface="Gilroy Semibold"/>
              </a:rPr>
              <a:t>valstspilsētas</a:t>
            </a:r>
            <a:r>
              <a:rPr lang="lv-LV" altLang="lv-LV" sz="4500" dirty="0">
                <a:solidFill>
                  <a:srgbClr val="002060"/>
                </a:solidFill>
                <a:latin typeface="Gilroy Semibold"/>
              </a:rPr>
              <a:t> pašvaldības finansējums.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24791346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51492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Finansējuma izmaksa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1" y="2833677"/>
            <a:ext cx="18676287" cy="99104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Avansa maksājums:</a:t>
            </a:r>
          </a:p>
          <a:p>
            <a:pPr marL="685800" lvl="0" indent="-685800" algn="l" hangingPunct="1">
              <a:lnSpc>
                <a:spcPct val="90000"/>
              </a:lnSpc>
              <a:spcBef>
                <a:spcPts val="1200"/>
              </a:spcBef>
              <a:buSzPct val="123000"/>
              <a:buFont typeface="Wingdings" panose="05000000000000000000" pitchFamily="2" charset="2"/>
              <a:buChar char="ü"/>
              <a:defRPr/>
            </a:pPr>
            <a:r>
              <a:rPr lang="lv-LV" sz="4500" dirty="0">
                <a:solidFill>
                  <a:srgbClr val="002060"/>
                </a:solidFill>
                <a:latin typeface="Gilroy Semibold"/>
              </a:rPr>
              <a:t>Ja piešķirtais Finansējums ir līdz EUR 1500 – viens avansa maksājums 90 % apmērā;</a:t>
            </a:r>
          </a:p>
          <a:p>
            <a:pPr marL="685800" lvl="0" indent="-685800" algn="l" hangingPunct="1">
              <a:lnSpc>
                <a:spcPct val="90000"/>
              </a:lnSpc>
              <a:spcBef>
                <a:spcPts val="1200"/>
              </a:spcBef>
              <a:buSzPct val="123000"/>
              <a:buFont typeface="Wingdings" panose="05000000000000000000" pitchFamily="2" charset="2"/>
              <a:buChar char="ü"/>
              <a:defRPr/>
            </a:pPr>
            <a:r>
              <a:rPr lang="lv-LV" sz="4500" dirty="0">
                <a:solidFill>
                  <a:srgbClr val="002060"/>
                </a:solidFill>
                <a:latin typeface="Gilroy Semibold"/>
              </a:rPr>
              <a:t>Ja piešķirtais Finansējums ir līdz EUR 7000 – viens avansa maksājums 50 %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Gala maksājums.</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lvl="0" algn="l" hangingPunct="1">
              <a:lnSpc>
                <a:spcPct val="90000"/>
              </a:lnSpc>
              <a:spcBef>
                <a:spcPts val="1200"/>
              </a:spcBef>
              <a:buSzPct val="123000"/>
              <a:defRPr/>
            </a:pPr>
            <a:r>
              <a:rPr lang="lv-LV" sz="4500" spc="119" dirty="0">
                <a:solidFill>
                  <a:srgbClr val="FF0000"/>
                </a:solidFill>
                <a:latin typeface="Gilroy Semibold"/>
              </a:rPr>
              <a:t>!!!</a:t>
            </a:r>
            <a:r>
              <a:rPr lang="lv-LV" sz="4500" spc="119" dirty="0">
                <a:solidFill>
                  <a:srgbClr val="002060"/>
                </a:solidFill>
                <a:latin typeface="Gilroy Semibold"/>
              </a:rPr>
              <a:t> Plānojiet projekta finanšu plūsmu, jau gatavojot projekta pieteikumu!</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algn="l" hangingPunct="1">
              <a:lnSpc>
                <a:spcPct val="90000"/>
              </a:lnSpc>
              <a:spcBef>
                <a:spcPts val="1200"/>
              </a:spcBef>
              <a:buSzPct val="123000"/>
              <a:defRPr/>
            </a:pPr>
            <a:r>
              <a:rPr lang="lv-LV" sz="4500" spc="119" dirty="0">
                <a:solidFill>
                  <a:srgbClr val="002060"/>
                </a:solidFill>
                <a:latin typeface="Gilroy Semibold"/>
              </a:rPr>
              <a:t>Gala maksājums pēc </a:t>
            </a:r>
            <a:r>
              <a:rPr lang="lv-LV" sz="4500" b="1" dirty="0">
                <a:solidFill>
                  <a:srgbClr val="002060"/>
                </a:solidFill>
                <a:latin typeface="Gilroy Semibold"/>
              </a:rPr>
              <a:t>Projekta izpildes noslēguma pārskata par Projekta īstenošanu </a:t>
            </a:r>
            <a:r>
              <a:rPr lang="lv-LV" sz="4500" dirty="0">
                <a:solidFill>
                  <a:srgbClr val="002060"/>
                </a:solidFill>
                <a:latin typeface="Gilroy Semibold"/>
              </a:rPr>
              <a:t>saņemšanas un saskaņošanas  un Projekta izpildes pieņemšanas – nodošanas akta par Projekta pilnīgu izpildi parakstīšanas un rēķina iesniegšanas.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191390739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4288528" y="571060"/>
            <a:ext cx="151492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Norēķinu kārtība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661004" y="2573623"/>
            <a:ext cx="18148748" cy="100489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hangingPunct="1">
              <a:lnSpc>
                <a:spcPct val="90000"/>
              </a:lnSpc>
              <a:spcBef>
                <a:spcPts val="1200"/>
              </a:spcBef>
              <a:buSzPct val="123000"/>
              <a:defRPr/>
            </a:pPr>
            <a:r>
              <a:rPr lang="lv-LV" sz="4500" b="1" dirty="0">
                <a:solidFill>
                  <a:srgbClr val="002060"/>
                </a:solidFill>
                <a:latin typeface="Gilroy Semibold"/>
              </a:rPr>
              <a:t>Projekta izpildes noslēguma pārskats par Projekta īstenošanu </a:t>
            </a:r>
            <a:r>
              <a:rPr lang="lv-LV" sz="4500" dirty="0">
                <a:solidFill>
                  <a:srgbClr val="002060"/>
                </a:solidFill>
                <a:latin typeface="Gilroy Semibold"/>
              </a:rPr>
              <a:t>ar pielikumiem, kas apliecina Projekta aktivitātes – īstenotā Projekta satura izvērtēšana:</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Projektā plānotās aktivitātes ir veiktas pilnā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Iesaistīta plānotā mērķauditorija vismaz 80 %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Plānotie rezultāti ir sasniegti pilnā apmērā.</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lvl="0" algn="l" hangingPunct="1">
              <a:lnSpc>
                <a:spcPct val="90000"/>
              </a:lnSpc>
              <a:spcBef>
                <a:spcPts val="1200"/>
              </a:spcBef>
              <a:buSzPct val="123000"/>
              <a:defRPr/>
            </a:pPr>
            <a:r>
              <a:rPr kumimoji="0" lang="lv-LV" sz="4500" b="0" i="0" u="none" strike="noStrike" kern="0" cap="none" spc="119" normalizeH="0" baseline="0" noProof="0" dirty="0">
                <a:ln>
                  <a:noFill/>
                </a:ln>
                <a:solidFill>
                  <a:srgbClr val="002060"/>
                </a:solidFill>
                <a:effectLst/>
                <a:uLnTx/>
                <a:uFillTx/>
                <a:latin typeface="Gilroy Semibold"/>
                <a:sym typeface="Helvetica Neue"/>
              </a:rPr>
              <a:t>AIC lēmums par Pārskatu </a:t>
            </a:r>
            <a:r>
              <a:rPr kumimoji="0" lang="lv-LV" sz="4500" b="1" i="0" u="sng" strike="noStrike" kern="0" cap="none" spc="119" normalizeH="0" baseline="0" noProof="0" dirty="0">
                <a:ln>
                  <a:noFill/>
                </a:ln>
                <a:solidFill>
                  <a:srgbClr val="002060"/>
                </a:solidFill>
                <a:effectLst/>
                <a:uLnTx/>
                <a:uFillTx/>
                <a:latin typeface="Gilroy Semibold"/>
                <a:sym typeface="Helvetica Neue"/>
              </a:rPr>
              <a:t>pozitīvs</a:t>
            </a:r>
            <a:r>
              <a:rPr kumimoji="0" lang="lv-LV" sz="4500" b="0" i="0" u="none" strike="noStrike" kern="0" cap="none" spc="119" normalizeH="0" baseline="0" noProof="0" dirty="0">
                <a:ln>
                  <a:noFill/>
                </a:ln>
                <a:solidFill>
                  <a:srgbClr val="002060"/>
                </a:solidFill>
                <a:effectLst/>
                <a:uLnTx/>
                <a:uFillTx/>
                <a:latin typeface="Gilroy Semibold"/>
                <a:sym typeface="Helvetica Neue"/>
              </a:rPr>
              <a:t>       PNA     noslēguma maksājums.</a:t>
            </a:r>
          </a:p>
          <a:p>
            <a:pPr lvl="0" algn="l" hangingPunct="1">
              <a:lnSpc>
                <a:spcPct val="90000"/>
              </a:lnSpc>
              <a:spcBef>
                <a:spcPts val="1200"/>
              </a:spcBef>
              <a:buSzPct val="123000"/>
              <a:defRPr/>
            </a:pPr>
            <a:r>
              <a:rPr lang="lv-LV" sz="4500" spc="119" dirty="0">
                <a:solidFill>
                  <a:srgbClr val="002060"/>
                </a:solidFill>
                <a:latin typeface="Gilroy Semibold"/>
              </a:rPr>
              <a:t>AIC lēmums par Pārskatu </a:t>
            </a:r>
            <a:r>
              <a:rPr lang="lv-LV" sz="4500" b="1" u="sng" spc="119" dirty="0">
                <a:solidFill>
                  <a:srgbClr val="002060"/>
                </a:solidFill>
                <a:latin typeface="Gilroy Semibold"/>
              </a:rPr>
              <a:t>negatīvs</a:t>
            </a:r>
            <a:r>
              <a:rPr lang="lv-LV" sz="4500" spc="119" dirty="0">
                <a:solidFill>
                  <a:srgbClr val="002060"/>
                </a:solidFill>
                <a:latin typeface="Gilroy Semibold"/>
              </a:rPr>
              <a:t>      pilna finansējuma atmaksa.</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marL="685800" lvl="0" indent="-685800" algn="l" hangingPunct="1">
              <a:lnSpc>
                <a:spcPct val="90000"/>
              </a:lnSpc>
              <a:spcBef>
                <a:spcPts val="1200"/>
              </a:spcBef>
              <a:buSzPct val="123000"/>
              <a:buFont typeface="Wingdings" panose="05000000000000000000" pitchFamily="2" charset="2"/>
              <a:buChar char="v"/>
              <a:defRPr/>
            </a:pPr>
            <a:r>
              <a:rPr lang="lv-LV" sz="4500" spc="119" dirty="0">
                <a:solidFill>
                  <a:srgbClr val="002060"/>
                </a:solidFill>
                <a:latin typeface="Gilroy Semibold"/>
              </a:rPr>
              <a:t>Pamatojot novirzes no paredzētā, bet saglabājot Projekta būtību un mērķa sasniegšanu       Pilna līdzfinansējuma izlietojuma atskaite un izlietojumu pamatojošo dokumentu kopijas      lēmums par daļēju izdevumu attiecināšanu.</a:t>
            </a:r>
          </a:p>
        </p:txBody>
      </p:sp>
      <p:sp>
        <p:nvSpPr>
          <p:cNvPr id="8" name="Bultiņa: pa labi 7">
            <a:extLst>
              <a:ext uri="{FF2B5EF4-FFF2-40B4-BE49-F238E27FC236}">
                <a16:creationId xmlns:a16="http://schemas.microsoft.com/office/drawing/2014/main" id="{5DB6F8F2-2E3B-478D-BDD9-BC93277E24F4}"/>
              </a:ext>
            </a:extLst>
          </p:cNvPr>
          <p:cNvSpPr/>
          <p:nvPr/>
        </p:nvSpPr>
        <p:spPr>
          <a:xfrm>
            <a:off x="12157180" y="7926154"/>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Bultiņa: pa labi 10">
            <a:extLst>
              <a:ext uri="{FF2B5EF4-FFF2-40B4-BE49-F238E27FC236}">
                <a16:creationId xmlns:a16="http://schemas.microsoft.com/office/drawing/2014/main" id="{F46A23EB-0676-481D-AD11-25D135AF56F3}"/>
              </a:ext>
            </a:extLst>
          </p:cNvPr>
          <p:cNvSpPr/>
          <p:nvPr/>
        </p:nvSpPr>
        <p:spPr>
          <a:xfrm>
            <a:off x="14076753" y="7910091"/>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Bultiņa: pa labi 11">
            <a:extLst>
              <a:ext uri="{FF2B5EF4-FFF2-40B4-BE49-F238E27FC236}">
                <a16:creationId xmlns:a16="http://schemas.microsoft.com/office/drawing/2014/main" id="{B05E3CC7-6D18-42D7-80DF-8AF14E120374}"/>
              </a:ext>
            </a:extLst>
          </p:cNvPr>
          <p:cNvSpPr/>
          <p:nvPr/>
        </p:nvSpPr>
        <p:spPr>
          <a:xfrm>
            <a:off x="12222980" y="8698524"/>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3" name="Bultiņa: pa labi 12">
            <a:extLst>
              <a:ext uri="{FF2B5EF4-FFF2-40B4-BE49-F238E27FC236}">
                <a16:creationId xmlns:a16="http://schemas.microsoft.com/office/drawing/2014/main" id="{B53809EA-73EA-4B19-86B2-310222E83328}"/>
              </a:ext>
            </a:extLst>
          </p:cNvPr>
          <p:cNvSpPr/>
          <p:nvPr/>
        </p:nvSpPr>
        <p:spPr>
          <a:xfrm>
            <a:off x="9323895" y="10799261"/>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Bultiņa: pa labi 13">
            <a:extLst>
              <a:ext uri="{FF2B5EF4-FFF2-40B4-BE49-F238E27FC236}">
                <a16:creationId xmlns:a16="http://schemas.microsoft.com/office/drawing/2014/main" id="{BB353D7D-11BE-4443-B6CD-0096FDC24342}"/>
              </a:ext>
            </a:extLst>
          </p:cNvPr>
          <p:cNvSpPr/>
          <p:nvPr/>
        </p:nvSpPr>
        <p:spPr>
          <a:xfrm>
            <a:off x="15248867" y="11374180"/>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7590521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09897" y="681470"/>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Iesniedzamie dokumenti</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134089" y="3127224"/>
            <a:ext cx="16553021" cy="84566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Aizpildīta projekta pieteikuma veidlapa (</a:t>
            </a:r>
            <a:r>
              <a:rPr lang="lv-LV" altLang="lv-LV" sz="4800" dirty="0">
                <a:solidFill>
                  <a:srgbClr val="002060"/>
                </a:solidFill>
                <a:latin typeface="Gilroy Semibold"/>
              </a:rPr>
              <a:t>Nolikuma 1.pielikums);</a:t>
            </a:r>
          </a:p>
          <a:p>
            <a:pPr marL="90488" indent="-90488" algn="just" defTabSz="912813" eaLnBrk="1" hangingPunct="1">
              <a:lnSpc>
                <a:spcPct val="90000"/>
              </a:lnSpc>
              <a:spcBef>
                <a:spcPts val="1200"/>
              </a:spcBef>
              <a:spcAft>
                <a:spcPts val="200"/>
              </a:spcAft>
              <a:buClr>
                <a:srgbClr val="800000"/>
              </a:buClr>
              <a:buSzPct val="100000"/>
              <a:buFont typeface="Wingdings" panose="05000000000000000000" pitchFamily="2" charset="2"/>
              <a:buChar char="v"/>
            </a:pPr>
            <a:endParaRPr lang="lv-LV" altLang="lv-LV" sz="4800" dirty="0">
              <a:solidFill>
                <a:srgbClr val="002060"/>
              </a:solidFill>
              <a:latin typeface="Gilroy Semibold"/>
            </a:endParaRPr>
          </a:p>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Aizpildīta projekta budžeta tāme </a:t>
            </a:r>
            <a:r>
              <a:rPr lang="lv-LV" altLang="lv-LV" sz="4800" dirty="0">
                <a:solidFill>
                  <a:srgbClr val="002060"/>
                </a:solidFill>
                <a:latin typeface="Gilroy Semibold"/>
              </a:rPr>
              <a:t>(Nolikuma 2.pielikums) + paskaidrojuma daļa;</a:t>
            </a:r>
          </a:p>
          <a:p>
            <a:pPr marL="90488" indent="-90488" algn="just" defTabSz="912813" eaLnBrk="1" hangingPunct="1">
              <a:lnSpc>
                <a:spcPct val="90000"/>
              </a:lnSpc>
              <a:spcBef>
                <a:spcPts val="1200"/>
              </a:spcBef>
              <a:spcAft>
                <a:spcPts val="200"/>
              </a:spcAft>
              <a:buClr>
                <a:srgbClr val="800000"/>
              </a:buClr>
              <a:buSzPct val="100000"/>
              <a:buFont typeface="Wingdings" panose="05000000000000000000" pitchFamily="2" charset="2"/>
              <a:buChar char="v"/>
            </a:pPr>
            <a:endParaRPr lang="lv-LV" altLang="lv-LV" sz="4800" dirty="0">
              <a:solidFill>
                <a:srgbClr val="002060"/>
              </a:solidFill>
              <a:latin typeface="Gilroy Semibold"/>
            </a:endParaRPr>
          </a:p>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Aizpildīts apliecinājums </a:t>
            </a:r>
            <a:r>
              <a:rPr lang="lv-LV" altLang="lv-LV" sz="4800" dirty="0">
                <a:solidFill>
                  <a:srgbClr val="002060"/>
                </a:solidFill>
                <a:latin typeface="Gilroy Semibold"/>
              </a:rPr>
              <a:t>(Nolikuma 3.pielikums).</a:t>
            </a:r>
          </a:p>
          <a:p>
            <a:pPr marL="685800" lvl="0" indent="-685800" algn="l" hangingPunct="1">
              <a:lnSpc>
                <a:spcPct val="90000"/>
              </a:lnSpc>
              <a:spcBef>
                <a:spcPts val="1200"/>
              </a:spcBef>
              <a:buSzPct val="123000"/>
              <a:buFont typeface="Arial" panose="020B0604020202020204" pitchFamily="34" charset="0"/>
              <a:buChar char="•"/>
              <a:defRPr/>
            </a:pPr>
            <a:endParaRPr kumimoji="0" lang="lv-LV" sz="4800" b="0" i="0" u="none" strike="noStrike" kern="0" cap="none" spc="119" normalizeH="0" baseline="0" noProof="0" dirty="0">
              <a:ln>
                <a:noFill/>
              </a:ln>
              <a:solidFill>
                <a:srgbClr val="002060"/>
              </a:solidFill>
              <a:effectLst/>
              <a:uLnTx/>
              <a:uFillTx/>
              <a:latin typeface="Gilroy Semibold"/>
              <a:sym typeface="Helvetica Neue"/>
            </a:endParaRPr>
          </a:p>
          <a:p>
            <a:pPr marL="685800" indent="-685800" algn="l" hangingPunct="1">
              <a:lnSpc>
                <a:spcPct val="90000"/>
              </a:lnSpc>
              <a:spcBef>
                <a:spcPts val="1200"/>
              </a:spcBef>
              <a:buSzPct val="123000"/>
              <a:buFont typeface="Wingdings" panose="05000000000000000000" pitchFamily="2" charset="2"/>
              <a:buChar char="ü"/>
              <a:defRPr/>
            </a:pPr>
            <a:r>
              <a:rPr lang="lv-LV" sz="4800" dirty="0">
                <a:solidFill>
                  <a:srgbClr val="002060"/>
                </a:solidFill>
                <a:latin typeface="Gilroy Semibold"/>
              </a:rPr>
              <a:t>Var iesniegt citus dokumentus, kas sniedz būtisku informāciju par Pretendentu vai Projekta ietvaros paredzētajām aktivitātēm </a:t>
            </a:r>
            <a:r>
              <a:rPr lang="lv-LV" sz="4800" spc="119" dirty="0">
                <a:solidFill>
                  <a:srgbClr val="002060"/>
                </a:solidFill>
                <a:latin typeface="Gilroy Semibold"/>
              </a:rPr>
              <a:t>(piemēram, CV).</a:t>
            </a:r>
            <a:endParaRPr kumimoji="0" lang="lv-LV" sz="4800" b="0" i="0" u="none" strike="noStrike" kern="0" cap="none" spc="119" normalizeH="0" baseline="0" noProof="0" dirty="0">
              <a:ln>
                <a:noFill/>
              </a:ln>
              <a:solidFill>
                <a:srgbClr val="002060"/>
              </a:solidFill>
              <a:effectLst/>
              <a:uLnTx/>
              <a:uFillTx/>
              <a:latin typeface="Gilroy Semibold"/>
              <a:sym typeface="Helvetica Neue"/>
            </a:endParaRPr>
          </a:p>
        </p:txBody>
      </p:sp>
    </p:spTree>
    <p:extLst>
      <p:ext uri="{BB962C8B-B14F-4D97-AF65-F5344CB8AC3E}">
        <p14:creationId xmlns:p14="http://schemas.microsoft.com/office/powerpoint/2010/main" val="9603608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931478" y="388561"/>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Projektu iesniegšana </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455430" y="2955194"/>
            <a:ext cx="19552387" cy="10156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buFont typeface="Arial" panose="020B0604020202020204" pitchFamily="34" charset="0"/>
              <a:buChar char="•"/>
            </a:pPr>
            <a:r>
              <a:rPr lang="lv-LV" sz="4200" dirty="0">
                <a:solidFill>
                  <a:srgbClr val="002060"/>
                </a:solidFill>
                <a:latin typeface="Gilroy Semibold"/>
              </a:rPr>
              <a:t>Elektroniski nosūtot uz elektroniskā pasta adresi </a:t>
            </a:r>
            <a:r>
              <a:rPr lang="lv-LV" sz="4200" b="1" dirty="0">
                <a:solidFill>
                  <a:srgbClr val="002060"/>
                </a:solidFill>
                <a:latin typeface="Gilroy Semibold"/>
              </a:rPr>
              <a:t>integracija@riga.lv </a:t>
            </a:r>
            <a:r>
              <a:rPr lang="lv-LV" sz="4200" dirty="0">
                <a:solidFill>
                  <a:srgbClr val="002060"/>
                </a:solidFill>
                <a:latin typeface="Gilroy Semibold"/>
              </a:rPr>
              <a:t>ar </a:t>
            </a:r>
            <a:r>
              <a:rPr lang="lv-LV" sz="4200" dirty="0" err="1">
                <a:solidFill>
                  <a:srgbClr val="002060"/>
                </a:solidFill>
                <a:latin typeface="Gilroy Semibold"/>
              </a:rPr>
              <a:t>paraksttiesīgās</a:t>
            </a:r>
            <a:r>
              <a:rPr lang="lv-LV" sz="4200" dirty="0">
                <a:solidFill>
                  <a:srgbClr val="002060"/>
                </a:solidFill>
                <a:latin typeface="Gilroy Semibold"/>
              </a:rPr>
              <a:t> personas drošu elektronisko parakstu, kas satur laika zīmogu, .</a:t>
            </a:r>
            <a:r>
              <a:rPr lang="lv-LV" sz="4200" dirty="0" err="1">
                <a:solidFill>
                  <a:srgbClr val="002060"/>
                </a:solidFill>
                <a:latin typeface="Gilroy Semibold"/>
              </a:rPr>
              <a:t>edoc</a:t>
            </a:r>
            <a:r>
              <a:rPr lang="lv-LV" sz="4200" dirty="0">
                <a:solidFill>
                  <a:srgbClr val="002060"/>
                </a:solidFill>
                <a:latin typeface="Gilroy Semibold"/>
              </a:rPr>
              <a:t> formāta </a:t>
            </a:r>
            <a:r>
              <a:rPr lang="lv-LV" sz="4200" dirty="0" err="1">
                <a:solidFill>
                  <a:srgbClr val="002060"/>
                </a:solidFill>
                <a:latin typeface="Gilroy Semibold"/>
              </a:rPr>
              <a:t>pakotnē</a:t>
            </a:r>
            <a:r>
              <a:rPr lang="lv-LV" sz="4200" dirty="0">
                <a:solidFill>
                  <a:srgbClr val="002060"/>
                </a:solidFill>
                <a:latin typeface="Gilroy Semibold"/>
              </a:rPr>
              <a:t>, kuras izmērs nepārsniedz 20 MB;</a:t>
            </a:r>
          </a:p>
          <a:p>
            <a:pPr marL="457200" indent="-457200" algn="l">
              <a:buFont typeface="Arial" panose="020B0604020202020204" pitchFamily="34" charset="0"/>
              <a:buChar char="•"/>
            </a:pPr>
            <a:r>
              <a:rPr lang="lv-LV" sz="4200" dirty="0">
                <a:solidFill>
                  <a:srgbClr val="002060"/>
                </a:solidFill>
                <a:latin typeface="Gilroy Semibold"/>
              </a:rPr>
              <a:t>Klātienē </a:t>
            </a:r>
            <a:r>
              <a:rPr lang="lv-LV" sz="4200" b="1" dirty="0">
                <a:solidFill>
                  <a:srgbClr val="002060"/>
                </a:solidFill>
                <a:latin typeface="Gilroy Semibold"/>
              </a:rPr>
              <a:t>Centra Klientu apkalpošanas nodaļas punktos</a:t>
            </a:r>
            <a:r>
              <a:rPr lang="lv-LV" sz="4200" dirty="0">
                <a:solidFill>
                  <a:srgbClr val="002060"/>
                </a:solidFill>
                <a:latin typeface="Gilroy Semibold"/>
              </a:rPr>
              <a:t>: Eduarda </a:t>
            </a:r>
            <a:r>
              <a:rPr lang="lv-LV" sz="4200" dirty="0" err="1">
                <a:solidFill>
                  <a:srgbClr val="002060"/>
                </a:solidFill>
                <a:latin typeface="Gilroy Semibold"/>
              </a:rPr>
              <a:t>Smiļģa</a:t>
            </a:r>
            <a:r>
              <a:rPr lang="lv-LV" sz="4200" dirty="0">
                <a:solidFill>
                  <a:srgbClr val="002060"/>
                </a:solidFill>
                <a:latin typeface="Gilroy Semibold"/>
              </a:rPr>
              <a:t> ielā 46, Daugavpils ielā 31, Gobas ielā 6A, Ieriķu ielā 43A vai Brīvības ielā 49/53, Rīgā. Projekta pieteikumu iesniedz </a:t>
            </a:r>
            <a:r>
              <a:rPr lang="lv-LV" sz="4200" b="1" dirty="0">
                <a:solidFill>
                  <a:srgbClr val="002060"/>
                </a:solidFill>
                <a:latin typeface="Gilroy Semibold"/>
              </a:rPr>
              <a:t>divos eksemplāros </a:t>
            </a:r>
            <a:r>
              <a:rPr lang="lv-LV" sz="4200" dirty="0">
                <a:solidFill>
                  <a:srgbClr val="002060"/>
                </a:solidFill>
                <a:latin typeface="Gilroy Semibold"/>
              </a:rPr>
              <a:t>(viens oriģināls un viena kopija), pievienojot arī Projekta pieteikumu </a:t>
            </a:r>
            <a:r>
              <a:rPr lang="lv-LV" sz="4200" b="1" dirty="0">
                <a:solidFill>
                  <a:srgbClr val="002060"/>
                </a:solidFill>
                <a:latin typeface="Gilroy Semibold"/>
              </a:rPr>
              <a:t>datu nesējā</a:t>
            </a:r>
            <a:r>
              <a:rPr lang="lv-LV" sz="4200" dirty="0">
                <a:solidFill>
                  <a:srgbClr val="002060"/>
                </a:solidFill>
                <a:latin typeface="Gilroy Semibold"/>
              </a:rPr>
              <a:t> (Word, Excel formātā), uz kura norādīts projekta iesniedzēja un projekta nosaukums, vai nosūtot to uz e-pasta adresi </a:t>
            </a:r>
            <a:r>
              <a:rPr lang="lv-LV" sz="4200" b="1" u="sng" dirty="0">
                <a:solidFill>
                  <a:srgbClr val="002060"/>
                </a:solidFill>
                <a:latin typeface="Gilroy Semibold"/>
                <a:hlinkClick r:id="rId3">
                  <a:extLst>
                    <a:ext uri="{A12FA001-AC4F-418D-AE19-62706E023703}">
                      <ahyp:hlinkClr xmlns:ahyp="http://schemas.microsoft.com/office/drawing/2018/hyperlinkcolor" val="tx"/>
                    </a:ext>
                  </a:extLst>
                </a:hlinkClick>
              </a:rPr>
              <a:t>integracija@riga.lv</a:t>
            </a:r>
            <a:r>
              <a:rPr lang="lv-LV" sz="4200" b="1" dirty="0">
                <a:solidFill>
                  <a:srgbClr val="002060"/>
                </a:solidFill>
                <a:latin typeface="Gilroy Semibold"/>
              </a:rPr>
              <a:t>.</a:t>
            </a:r>
          </a:p>
          <a:p>
            <a:pPr algn="l"/>
            <a:endParaRPr lang="lv-LV" sz="4200" dirty="0">
              <a:solidFill>
                <a:srgbClr val="002060"/>
              </a:solidFill>
              <a:latin typeface="Gilroy Semibold"/>
            </a:endParaRPr>
          </a:p>
          <a:p>
            <a:pPr algn="l"/>
            <a:r>
              <a:rPr lang="lv-LV" sz="4200" dirty="0">
                <a:solidFill>
                  <a:srgbClr val="002060"/>
                </a:solidFill>
                <a:latin typeface="Gilroy Semibold"/>
              </a:rPr>
              <a:t>Pieteikumi tiek sagatavoti valsts valodā, atbilstoši normatīvajiem aktiem par dokumentu noformēšanu.</a:t>
            </a:r>
          </a:p>
          <a:p>
            <a:pPr algn="l"/>
            <a:endParaRPr lang="lv-LV" sz="4200" dirty="0">
              <a:solidFill>
                <a:srgbClr val="002060"/>
              </a:solidFill>
              <a:latin typeface="Gilroy Semibold"/>
            </a:endParaRPr>
          </a:p>
          <a:p>
            <a:pPr algn="l"/>
            <a:r>
              <a:rPr lang="lv-LV" altLang="lv-LV" sz="4200" b="1" dirty="0">
                <a:solidFill>
                  <a:srgbClr val="FF0000"/>
                </a:solidFill>
                <a:latin typeface="Gilroy Semibold"/>
              </a:rPr>
              <a:t>!!! </a:t>
            </a:r>
            <a:r>
              <a:rPr lang="lv-LV" altLang="lv-LV" sz="4200" b="1" dirty="0">
                <a:solidFill>
                  <a:srgbClr val="002060"/>
                </a:solidFill>
                <a:latin typeface="Gilroy Semibold"/>
              </a:rPr>
              <a:t>Gan papīra formātā (tajā skaitā nosūtot uz e-pastu), gan elektroniski projektam jābūt saņemtam līdz konkursa termiņa beigām – </a:t>
            </a:r>
            <a:r>
              <a:rPr lang="lv-LV" altLang="lv-LV" sz="4200" b="1" dirty="0">
                <a:solidFill>
                  <a:srgbClr val="002060"/>
                </a:solidFill>
                <a:highlight>
                  <a:srgbClr val="FFFF00"/>
                </a:highlight>
                <a:latin typeface="Gilroy Semibold"/>
              </a:rPr>
              <a:t>03.06.2022. plkst.14.00.</a:t>
            </a:r>
          </a:p>
          <a:p>
            <a:pPr algn="l"/>
            <a:endParaRPr lang="lv-LV" dirty="0"/>
          </a:p>
        </p:txBody>
      </p:sp>
    </p:spTree>
    <p:extLst>
      <p:ext uri="{BB962C8B-B14F-4D97-AF65-F5344CB8AC3E}">
        <p14:creationId xmlns:p14="http://schemas.microsoft.com/office/powerpoint/2010/main" val="139081982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739378" y="293826"/>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Projektu vērtēšana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956538" y="2548984"/>
            <a:ext cx="17707709" cy="95718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buFont typeface="Arial" panose="020B0604020202020204" pitchFamily="34" charset="0"/>
              <a:buChar char="•"/>
            </a:pPr>
            <a:r>
              <a:rPr lang="lv-LV" sz="4400" dirty="0">
                <a:solidFill>
                  <a:srgbClr val="002060"/>
                </a:solidFill>
                <a:latin typeface="Gilroy Semibold"/>
              </a:rPr>
              <a:t>Rīgas pilsētas izpilddirektora izveidota </a:t>
            </a:r>
            <a:r>
              <a:rPr lang="lv-LV" sz="4400" b="1" dirty="0">
                <a:solidFill>
                  <a:srgbClr val="002060"/>
                </a:solidFill>
                <a:latin typeface="Gilroy Semibold"/>
              </a:rPr>
              <a:t>vērtēšanas komisija;</a:t>
            </a:r>
          </a:p>
          <a:p>
            <a:pPr marL="457200" indent="-457200" algn="l">
              <a:buFont typeface="Arial" panose="020B0604020202020204" pitchFamily="34" charset="0"/>
              <a:buChar char="•"/>
            </a:pPr>
            <a:endParaRPr lang="lv-LV" sz="4400" dirty="0">
              <a:solidFill>
                <a:srgbClr val="002060"/>
              </a:solidFill>
              <a:latin typeface="Gilroy Semibold"/>
            </a:endParaRPr>
          </a:p>
          <a:p>
            <a:pPr marL="457200" indent="-457200" algn="l">
              <a:buFont typeface="Arial" panose="020B0604020202020204" pitchFamily="34" charset="0"/>
              <a:buChar char="•"/>
            </a:pPr>
            <a:r>
              <a:rPr lang="lv-LV" altLang="lv-LV" sz="4400" dirty="0">
                <a:solidFill>
                  <a:srgbClr val="002060"/>
                </a:solidFill>
                <a:latin typeface="Gilroy Semibold"/>
              </a:rPr>
              <a:t>Prioritāri atbalstam tiek virzīti kvalitatīvie projekti </a:t>
            </a:r>
            <a:r>
              <a:rPr lang="lv-LV" altLang="lv-LV" sz="4400" b="1" dirty="0">
                <a:solidFill>
                  <a:srgbClr val="002060"/>
                </a:solidFill>
                <a:latin typeface="Gilroy Semibold"/>
              </a:rPr>
              <a:t>mazo projektu grupā</a:t>
            </a:r>
            <a:r>
              <a:rPr lang="lv-LV" altLang="lv-LV" sz="4400" dirty="0">
                <a:solidFill>
                  <a:srgbClr val="002060"/>
                </a:solidFill>
                <a:latin typeface="Gilroy Semibold"/>
              </a:rPr>
              <a:t>, vienlaikus tiek ņemts vērā </a:t>
            </a:r>
            <a:r>
              <a:rPr lang="lv-LV" altLang="lv-LV" sz="4400" b="1" dirty="0">
                <a:solidFill>
                  <a:srgbClr val="002060"/>
                </a:solidFill>
                <a:latin typeface="Gilroy Semibold"/>
              </a:rPr>
              <a:t>tematisko jomu </a:t>
            </a:r>
            <a:r>
              <a:rPr lang="lv-LV" altLang="lv-LV" sz="4400" dirty="0">
                <a:solidFill>
                  <a:srgbClr val="002060"/>
                </a:solidFill>
                <a:latin typeface="Gilroy Semibold"/>
              </a:rPr>
              <a:t>pārklājums;</a:t>
            </a:r>
          </a:p>
          <a:p>
            <a:pPr marL="457200" indent="-457200" algn="l">
              <a:buFont typeface="Arial" panose="020B0604020202020204" pitchFamily="34" charset="0"/>
              <a:buChar char="•"/>
            </a:pPr>
            <a:endParaRPr lang="lv-LV" sz="4400" b="1"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Var pieņemt lēmumu par pilna vai daļēja līdzfinansējuma piešķiršanu;</a:t>
            </a:r>
          </a:p>
          <a:p>
            <a:pPr marL="457200" indent="-457200" algn="l">
              <a:buFont typeface="Arial" panose="020B0604020202020204" pitchFamily="34" charset="0"/>
              <a:buChar char="•"/>
            </a:pPr>
            <a:endParaRPr lang="lv-LV" sz="4400" b="1"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Līdzfinansējumu piešķir to Projektu īstenošanai, kuri vērtēšanas laikā ieguvuši lielāko punktu skaitu. Ja divi vai vairāki pieteikumi ir saņēmuši vienādu punktu skaitu, tad šos pieteikumus sarakstā sarindo pēc lielākā saņemto punktu skaita, ņemot vērā kritēriju par Projekta </a:t>
            </a:r>
            <a:r>
              <a:rPr lang="lv-LV" sz="4400" b="1" dirty="0">
                <a:solidFill>
                  <a:srgbClr val="002060"/>
                </a:solidFill>
                <a:latin typeface="Gilroy Semibold"/>
              </a:rPr>
              <a:t>ietekmi uz situācijas uzlabošanu Rīgā izvēlētajā tematiskajā jomā;</a:t>
            </a:r>
          </a:p>
          <a:p>
            <a:pPr marL="457200" indent="-457200" algn="l">
              <a:buFont typeface="Arial" panose="020B0604020202020204" pitchFamily="34" charset="0"/>
              <a:buChar char="•"/>
            </a:pPr>
            <a:endParaRPr lang="lv-LV" sz="4400"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Maksimālais vērtējums vienam projektam ir </a:t>
            </a:r>
            <a:r>
              <a:rPr lang="lv-LV" sz="4400" b="1" dirty="0">
                <a:solidFill>
                  <a:srgbClr val="002060"/>
                </a:solidFill>
                <a:latin typeface="Gilroy Semibold"/>
              </a:rPr>
              <a:t>55 punkti.</a:t>
            </a:r>
          </a:p>
        </p:txBody>
      </p:sp>
    </p:spTree>
    <p:extLst>
      <p:ext uri="{BB962C8B-B14F-4D97-AF65-F5344CB8AC3E}">
        <p14:creationId xmlns:p14="http://schemas.microsoft.com/office/powerpoint/2010/main" val="70622083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09897" y="705085"/>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Vērtēšanas kritēriji</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046166" y="2761955"/>
            <a:ext cx="18803389" cy="102489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a:buFont typeface="Arial" panose="020B0604020202020204" pitchFamily="34" charset="0"/>
              <a:buChar char="•"/>
            </a:pPr>
            <a:r>
              <a:rPr lang="lv-LV" sz="4400" dirty="0">
                <a:solidFill>
                  <a:srgbClr val="002060"/>
                </a:solidFill>
                <a:latin typeface="Gilroy Semibold"/>
              </a:rPr>
              <a:t>Projekta īstenošana </a:t>
            </a:r>
            <a:r>
              <a:rPr lang="lv-LV" sz="4400" b="1" dirty="0">
                <a:solidFill>
                  <a:srgbClr val="002060"/>
                </a:solidFill>
                <a:latin typeface="Gilroy Semibold"/>
              </a:rPr>
              <a:t>uzlabos situāciju </a:t>
            </a:r>
            <a:r>
              <a:rPr lang="lv-LV" sz="4400" dirty="0">
                <a:solidFill>
                  <a:srgbClr val="002060"/>
                </a:solidFill>
                <a:latin typeface="Gilroy Semibold"/>
              </a:rPr>
              <a:t>Rīgā vismaz vienā </a:t>
            </a:r>
            <a:r>
              <a:rPr lang="lv-LV" sz="4400" b="1" dirty="0">
                <a:solidFill>
                  <a:srgbClr val="002060"/>
                </a:solidFill>
                <a:latin typeface="Gilroy Semibold"/>
              </a:rPr>
              <a:t>izvēlētajā tematiskajā jomā </a:t>
            </a:r>
            <a:r>
              <a:rPr lang="lv-LV" sz="4400" dirty="0">
                <a:solidFill>
                  <a:srgbClr val="002060"/>
                </a:solidFill>
                <a:latin typeface="Gilroy Semibold"/>
              </a:rPr>
              <a:t>saskaņā ar Saistošo noteikumu 17. punktu – maksimāli 10 punkti;</a:t>
            </a:r>
          </a:p>
          <a:p>
            <a:pPr marL="342900" indent="-342900" algn="l">
              <a:buFont typeface="Arial" panose="020B0604020202020204" pitchFamily="34" charset="0"/>
              <a:buChar char="•"/>
            </a:pPr>
            <a:r>
              <a:rPr lang="lv-LV" sz="4400" dirty="0">
                <a:solidFill>
                  <a:srgbClr val="002060"/>
                </a:solidFill>
                <a:latin typeface="Gilroy Semibold"/>
              </a:rPr>
              <a:t>Projekta pieteikumā skaidri formulēti projekta mērķi, mērķauditorija un sagaidāmie rezultāti, loģiski izklāstītas plānotās aktivitātes dažādos projekta posmos, visas paredzētās aktivitātes nepieciešamas mērķu sasniegšanai, paredzēta projekta izvērtēšana – maksimāli 10 punkti;</a:t>
            </a:r>
          </a:p>
          <a:p>
            <a:pPr marL="342900" indent="-342900" algn="l">
              <a:buFont typeface="Arial" panose="020B0604020202020204" pitchFamily="34" charset="0"/>
              <a:buChar char="•"/>
            </a:pPr>
            <a:r>
              <a:rPr lang="lv-LV" sz="4400" dirty="0">
                <a:solidFill>
                  <a:srgbClr val="002060"/>
                </a:solidFill>
                <a:latin typeface="Gilroy Semibold"/>
              </a:rPr>
              <a:t>Mērķa grupas līdzdalība projekta aktivitāšu sagatavošanā, īstenošanā un izvērtēšanā – maksimāli 10 punkti;</a:t>
            </a:r>
          </a:p>
          <a:p>
            <a:pPr marL="342900" indent="-342900" algn="l">
              <a:buFont typeface="Arial" panose="020B0604020202020204" pitchFamily="34" charset="0"/>
              <a:buChar char="•"/>
            </a:pPr>
            <a:r>
              <a:rPr lang="lv-LV" sz="4400" dirty="0">
                <a:solidFill>
                  <a:srgbClr val="002060"/>
                </a:solidFill>
                <a:latin typeface="Gilroy Semibold"/>
              </a:rPr>
              <a:t>Projekta budžeta precizitāte, izmaksu pamatotība un atbilstība paredzētajām aktivitātēm – maksimāli 10 punkti; </a:t>
            </a:r>
          </a:p>
          <a:p>
            <a:pPr marL="342900" indent="-342900" algn="l">
              <a:buFont typeface="Arial" panose="020B0604020202020204" pitchFamily="34" charset="0"/>
              <a:buChar char="•"/>
            </a:pPr>
            <a:r>
              <a:rPr lang="lv-LV" sz="4400" dirty="0">
                <a:solidFill>
                  <a:srgbClr val="002060"/>
                </a:solidFill>
                <a:latin typeface="Gilroy Semibold"/>
              </a:rPr>
              <a:t>Pretendenta, darba grupas, iesaistīto ekspertu un konsultantu kompetence un pieredze, tai skaitā iepriekš īstenoto projektu saistību izpilde – maksimāli 10 punkti;</a:t>
            </a:r>
          </a:p>
          <a:p>
            <a:pPr marL="342900" indent="-342900" algn="l">
              <a:buFont typeface="Arial" panose="020B0604020202020204" pitchFamily="34" charset="0"/>
              <a:buChar char="•"/>
            </a:pPr>
            <a:r>
              <a:rPr lang="lv-LV" sz="4400" dirty="0">
                <a:solidFill>
                  <a:srgbClr val="002060"/>
                </a:solidFill>
                <a:latin typeface="Gilroy Semibold"/>
              </a:rPr>
              <a:t>Projekta pieteikums ir tehniski kvalitatīvs un pārliecina par projekta veiksmīgu īstenošanu – maksimāli 5 punkti.</a:t>
            </a:r>
          </a:p>
        </p:txBody>
      </p:sp>
    </p:spTree>
    <p:extLst>
      <p:ext uri="{BB962C8B-B14F-4D97-AF65-F5344CB8AC3E}">
        <p14:creationId xmlns:p14="http://schemas.microsoft.com/office/powerpoint/2010/main" val="426202951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7" name="TextBox 6">
            <a:extLst>
              <a:ext uri="{FF2B5EF4-FFF2-40B4-BE49-F238E27FC236}">
                <a16:creationId xmlns:a16="http://schemas.microsoft.com/office/drawing/2014/main" id="{728475D8-5087-4DB1-A593-E8C5D1069B92}"/>
              </a:ext>
            </a:extLst>
          </p:cNvPr>
          <p:cNvSpPr txBox="1"/>
          <p:nvPr/>
        </p:nvSpPr>
        <p:spPr>
          <a:xfrm>
            <a:off x="5433646" y="1595165"/>
            <a:ext cx="13018876" cy="110491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defRPr/>
            </a:pPr>
            <a:r>
              <a:rPr lang="lv-LV" altLang="lv-LV" sz="8000" b="1" dirty="0">
                <a:solidFill>
                  <a:srgbClr val="002060"/>
                </a:solidFill>
                <a:latin typeface="Gilroy Semibold"/>
              </a:rPr>
              <a:t>Veiksmīgu projektu </a:t>
            </a:r>
            <a:endParaRPr lang="en-GB" altLang="lv-LV" sz="8000" b="1" dirty="0">
              <a:solidFill>
                <a:srgbClr val="002060"/>
              </a:solidFill>
              <a:latin typeface="Gilroy Semibold"/>
            </a:endParaRPr>
          </a:p>
          <a:p>
            <a:pPr>
              <a:defRPr/>
            </a:pPr>
            <a:r>
              <a:rPr lang="lv-LV" altLang="lv-LV" sz="8000" b="1" dirty="0">
                <a:solidFill>
                  <a:srgbClr val="002060"/>
                </a:solidFill>
                <a:latin typeface="Gilroy Semibold"/>
              </a:rPr>
              <a:t>pieteikumu sagatavošanu</a:t>
            </a:r>
            <a:r>
              <a:rPr lang="lv-LV" sz="8000" b="1" spc="119" dirty="0">
                <a:solidFill>
                  <a:srgbClr val="002060"/>
                </a:solidFill>
                <a:latin typeface="Gilroy Semibold"/>
              </a:rPr>
              <a:t>!</a:t>
            </a:r>
          </a:p>
          <a:p>
            <a:endParaRPr lang="lv-LV" dirty="0">
              <a:solidFill>
                <a:srgbClr val="002060"/>
              </a:solidFill>
              <a:latin typeface="Gilroy Semibold"/>
            </a:endParaRPr>
          </a:p>
          <a:p>
            <a:endParaRPr lang="lv-LV" dirty="0">
              <a:solidFill>
                <a:srgbClr val="002060"/>
              </a:solidFill>
              <a:latin typeface="Gilroy Semibold"/>
            </a:endParaRPr>
          </a:p>
          <a:p>
            <a:endParaRPr lang="lv-LV" dirty="0">
              <a:solidFill>
                <a:srgbClr val="002060"/>
              </a:solidFill>
              <a:latin typeface="Gilroy Semibold"/>
            </a:endParaRPr>
          </a:p>
          <a:p>
            <a:r>
              <a:rPr lang="lv-LV" sz="3200" dirty="0">
                <a:solidFill>
                  <a:srgbClr val="002060"/>
                </a:solidFill>
                <a:latin typeface="Gilroy Semibold"/>
              </a:rPr>
              <a:t>Ilze Meilande</a:t>
            </a:r>
          </a:p>
          <a:p>
            <a:r>
              <a:rPr lang="lv-LV" sz="3200" dirty="0">
                <a:solidFill>
                  <a:srgbClr val="002060"/>
                </a:solidFill>
                <a:latin typeface="Gilroy Semibold"/>
              </a:rPr>
              <a:t> </a:t>
            </a:r>
          </a:p>
          <a:p>
            <a:r>
              <a:rPr lang="lv-LV" sz="3200" cap="all" dirty="0">
                <a:solidFill>
                  <a:srgbClr val="002060"/>
                </a:solidFill>
                <a:latin typeface="Gilroy Semibold"/>
              </a:rPr>
              <a:t>RĪGAS PILSĒTAS </a:t>
            </a:r>
            <a:endParaRPr lang="lv-LV" sz="3200" dirty="0">
              <a:solidFill>
                <a:srgbClr val="002060"/>
              </a:solidFill>
              <a:latin typeface="Gilroy Semibold"/>
            </a:endParaRPr>
          </a:p>
          <a:p>
            <a:r>
              <a:rPr lang="lv-LV" sz="3200" cap="all" dirty="0">
                <a:solidFill>
                  <a:srgbClr val="002060"/>
                </a:solidFill>
                <a:latin typeface="Gilroy Semibold"/>
              </a:rPr>
              <a:t>APKAIMJU IEDZĪVOTĀJU CENTRS</a:t>
            </a:r>
            <a:endParaRPr lang="lv-LV" sz="3200" dirty="0">
              <a:solidFill>
                <a:srgbClr val="002060"/>
              </a:solidFill>
              <a:latin typeface="Gilroy Semibold"/>
            </a:endParaRPr>
          </a:p>
          <a:p>
            <a:r>
              <a:rPr lang="lv-LV" sz="3200" dirty="0">
                <a:solidFill>
                  <a:srgbClr val="002060"/>
                </a:solidFill>
                <a:latin typeface="Gilroy Semibold"/>
              </a:rPr>
              <a:t> </a:t>
            </a:r>
          </a:p>
          <a:p>
            <a:r>
              <a:rPr lang="lv-LV" sz="3200" dirty="0">
                <a:solidFill>
                  <a:srgbClr val="002060"/>
                </a:solidFill>
                <a:latin typeface="Gilroy Semibold"/>
              </a:rPr>
              <a:t>Apkaimju attīstības, sabiedrības integrācijas </a:t>
            </a:r>
          </a:p>
          <a:p>
            <a:r>
              <a:rPr lang="lv-LV" sz="3200" dirty="0">
                <a:solidFill>
                  <a:srgbClr val="002060"/>
                </a:solidFill>
                <a:latin typeface="Gilroy Semibold"/>
              </a:rPr>
              <a:t>un klientu apkalpošanas pārvaldes </a:t>
            </a:r>
          </a:p>
          <a:p>
            <a:r>
              <a:rPr lang="lv-LV" sz="3200" dirty="0">
                <a:solidFill>
                  <a:srgbClr val="002060"/>
                </a:solidFill>
                <a:latin typeface="Gilroy Semibold"/>
              </a:rPr>
              <a:t>Sabiedrības integrācijas un līdzdalības nodaļas</a:t>
            </a:r>
          </a:p>
          <a:p>
            <a:r>
              <a:rPr lang="lv-LV" sz="3200" dirty="0">
                <a:solidFill>
                  <a:srgbClr val="002060"/>
                </a:solidFill>
                <a:latin typeface="Gilroy Semibold"/>
              </a:rPr>
              <a:t>vadītāja</a:t>
            </a:r>
          </a:p>
          <a:p>
            <a:r>
              <a:rPr lang="lv-LV" sz="3200" dirty="0">
                <a:solidFill>
                  <a:srgbClr val="002060"/>
                </a:solidFill>
                <a:latin typeface="Gilroy Semibold"/>
              </a:rPr>
              <a:t> </a:t>
            </a:r>
          </a:p>
          <a:p>
            <a:r>
              <a:rPr lang="lv-LV" sz="3200" dirty="0">
                <a:solidFill>
                  <a:srgbClr val="002060"/>
                </a:solidFill>
                <a:latin typeface="Gilroy Semibold"/>
              </a:rPr>
              <a:t>+371 67181657</a:t>
            </a:r>
          </a:p>
          <a:p>
            <a:r>
              <a:rPr lang="lv-LV" sz="3200" dirty="0">
                <a:solidFill>
                  <a:srgbClr val="002060"/>
                </a:solidFill>
                <a:latin typeface="Gilroy Semibold"/>
              </a:rPr>
              <a:t>Eduarda </a:t>
            </a:r>
            <a:r>
              <a:rPr lang="lv-LV" sz="3200" dirty="0" err="1">
                <a:solidFill>
                  <a:srgbClr val="002060"/>
                </a:solidFill>
                <a:latin typeface="Gilroy Semibold"/>
              </a:rPr>
              <a:t>Smiļģa</a:t>
            </a:r>
            <a:r>
              <a:rPr lang="lv-LV" sz="3200" dirty="0">
                <a:solidFill>
                  <a:srgbClr val="002060"/>
                </a:solidFill>
                <a:latin typeface="Gilroy Semibold"/>
              </a:rPr>
              <a:t> iela 46, Rīga, LV - 1002</a:t>
            </a:r>
          </a:p>
          <a:p>
            <a:r>
              <a:rPr lang="lv-LV" sz="3200" u="sng" dirty="0">
                <a:solidFill>
                  <a:srgbClr val="002060"/>
                </a:solidFill>
                <a:latin typeface="Gilroy Semibold"/>
                <a:hlinkClick r:id="rId3">
                  <a:extLst>
                    <a:ext uri="{A12FA001-AC4F-418D-AE19-62706E023703}">
                      <ahyp:hlinkClr xmlns:ahyp="http://schemas.microsoft.com/office/drawing/2018/hyperlinkcolor" val="tx"/>
                    </a:ext>
                  </a:extLst>
                </a:hlinkClick>
              </a:rPr>
              <a:t>apkaimes.lv</a:t>
            </a:r>
            <a:r>
              <a:rPr lang="lv-LV" sz="3200" dirty="0">
                <a:solidFill>
                  <a:srgbClr val="002060"/>
                </a:solidFill>
                <a:latin typeface="Gilroy Semibold"/>
              </a:rPr>
              <a:t> </a:t>
            </a:r>
          </a:p>
          <a:p>
            <a:r>
              <a:rPr lang="lv-LV" sz="3200" dirty="0">
                <a:solidFill>
                  <a:srgbClr val="002060"/>
                </a:solidFill>
                <a:latin typeface="Gilroy Semibold"/>
              </a:rPr>
              <a:t>https://apkaimes.lv/integracija</a:t>
            </a:r>
          </a:p>
          <a:p>
            <a:r>
              <a:rPr lang="lv-LV" sz="3200" dirty="0">
                <a:solidFill>
                  <a:srgbClr val="002060"/>
                </a:solidFill>
                <a:latin typeface="Gilroy Semibold"/>
              </a:rPr>
              <a:t> </a:t>
            </a:r>
            <a:endParaRPr lang="lv-LV" sz="6800" b="1" spc="119" dirty="0">
              <a:solidFill>
                <a:srgbClr val="002060"/>
              </a:solidFill>
              <a:latin typeface="Gilroy Semibold"/>
            </a:endParaRPr>
          </a:p>
        </p:txBody>
      </p:sp>
    </p:spTree>
    <p:extLst>
      <p:ext uri="{BB962C8B-B14F-4D97-AF65-F5344CB8AC3E}">
        <p14:creationId xmlns:p14="http://schemas.microsoft.com/office/powerpoint/2010/main" val="34532820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123916" y="351364"/>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Saistošie dokumenti </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1863969" y="2345494"/>
            <a:ext cx="20978446" cy="89562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lvl="0" indent="-457200" algn="l" hangingPunct="1">
              <a:lnSpc>
                <a:spcPct val="90000"/>
              </a:lnSpc>
              <a:spcBef>
                <a:spcPts val="1200"/>
              </a:spcBef>
              <a:buSzPct val="123000"/>
              <a:buFont typeface="Arial" panose="020B0604020202020204" pitchFamily="34" charset="0"/>
              <a:buChar char="•"/>
              <a:defRPr/>
            </a:pPr>
            <a:r>
              <a:rPr lang="lv-LV" sz="4000" b="1" dirty="0">
                <a:solidFill>
                  <a:srgbClr val="002060"/>
                </a:solidFill>
                <a:latin typeface="Gilroy Semibold"/>
              </a:rPr>
              <a:t>Rīgas pilsētas sabiedrības integrācijas pamatnostādnes </a:t>
            </a:r>
            <a:r>
              <a:rPr lang="lv-LV" sz="4000" dirty="0">
                <a:solidFill>
                  <a:srgbClr val="002060"/>
                </a:solidFill>
                <a:latin typeface="Gilroy Semibold"/>
              </a:rPr>
              <a:t>2019.gadam – 2024.gadam </a:t>
            </a:r>
          </a:p>
          <a:p>
            <a:pPr lvl="0" algn="l" hangingPunct="1">
              <a:lnSpc>
                <a:spcPct val="90000"/>
              </a:lnSpc>
              <a:spcBef>
                <a:spcPts val="1200"/>
              </a:spcBef>
              <a:buSzPct val="123000"/>
              <a:defRPr/>
            </a:pPr>
            <a:r>
              <a:rPr lang="lv-LV" sz="4000" dirty="0">
                <a:solidFill>
                  <a:srgbClr val="002060"/>
                </a:solidFill>
                <a:latin typeface="Gilroy Semibold"/>
                <a:hlinkClick r:id="rId3">
                  <a:extLst>
                    <a:ext uri="{A12FA001-AC4F-418D-AE19-62706E023703}">
                      <ahyp:hlinkClr xmlns:ahyp="http://schemas.microsoft.com/office/drawing/2018/hyperlinkcolor" val="tx"/>
                    </a:ext>
                  </a:extLst>
                </a:hlinkClick>
              </a:rPr>
              <a:t>https://apkaimes.lv/integracija/svarigi/</a:t>
            </a:r>
            <a:r>
              <a:rPr lang="lv-LV" sz="4000" dirty="0">
                <a:solidFill>
                  <a:srgbClr val="002060"/>
                </a:solidFill>
                <a:latin typeface="Gilroy Semibold"/>
              </a:rPr>
              <a:t> </a:t>
            </a:r>
          </a:p>
          <a:p>
            <a:pPr lvl="0" algn="l" hangingPunct="1">
              <a:lnSpc>
                <a:spcPct val="90000"/>
              </a:lnSpc>
              <a:spcBef>
                <a:spcPts val="1200"/>
              </a:spcBef>
              <a:buSzPct val="123000"/>
              <a:defRPr/>
            </a:pPr>
            <a:endParaRPr lang="lv-LV" sz="4000" dirty="0">
              <a:solidFill>
                <a:srgbClr val="002060"/>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r>
              <a:rPr lang="lv-LV" sz="4000" dirty="0">
                <a:solidFill>
                  <a:srgbClr val="002060"/>
                </a:solidFill>
                <a:latin typeface="Gilroy Semibold"/>
              </a:rPr>
              <a:t>Rīgas domes 30.03.2022. Saistošie noteikumi Nr.132 </a:t>
            </a:r>
            <a:r>
              <a:rPr lang="lv-LV" sz="4000" b="1" dirty="0">
                <a:solidFill>
                  <a:srgbClr val="002060"/>
                </a:solidFill>
                <a:latin typeface="Gilroy Semibold"/>
              </a:rPr>
              <a:t>«Par pašvaldības atbalstu sabiedrības integrācijas un līdzdalības aktivitāšu īstenošanai Rīgā»</a:t>
            </a:r>
            <a:endParaRPr lang="lv-LV" sz="4000" dirty="0">
              <a:solidFill>
                <a:srgbClr val="002060"/>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endParaRPr lang="lv-LV" sz="4000" dirty="0">
              <a:solidFill>
                <a:srgbClr val="002060"/>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r>
              <a:rPr kumimoji="0" lang="lv-LV" sz="4000" b="1" i="0" u="none" strike="noStrike" kern="0" cap="none" spc="119" normalizeH="0" baseline="0" noProof="0" dirty="0">
                <a:ln>
                  <a:noFill/>
                </a:ln>
                <a:solidFill>
                  <a:srgbClr val="002060"/>
                </a:solidFill>
                <a:effectLst/>
                <a:uLnTx/>
                <a:uFillTx/>
                <a:latin typeface="Gilroy Semibold"/>
                <a:sym typeface="Helvetica Neue"/>
              </a:rPr>
              <a:t>Sabiedrības integrācijas projektu konkursa nevalstiskajām organizācijām nolikums </a:t>
            </a:r>
            <a:r>
              <a:rPr kumimoji="0" lang="lv-LV" sz="4000" b="0" i="0" u="none" strike="noStrike" kern="0" cap="none" spc="119" normalizeH="0" baseline="0" noProof="0" dirty="0">
                <a:ln>
                  <a:noFill/>
                </a:ln>
                <a:solidFill>
                  <a:srgbClr val="002060"/>
                </a:solidFill>
                <a:effectLst/>
                <a:uLnTx/>
                <a:uFillTx/>
                <a:latin typeface="Gilroy Semibold"/>
                <a:sym typeface="Helvetica Neue"/>
              </a:rPr>
              <a:t>(Apstiprināts ar </a:t>
            </a:r>
            <a:r>
              <a:rPr lang="lv-LV" sz="4000" dirty="0">
                <a:solidFill>
                  <a:srgbClr val="002060"/>
                </a:solidFill>
                <a:latin typeface="Gilroy Semibold"/>
              </a:rPr>
              <a:t>11.05.2022. ar Rīgas pilsētas izpilddirektora rīkojumu Nr. </a:t>
            </a:r>
            <a:r>
              <a:rPr lang="lv-LV" sz="4000" u="sng" dirty="0">
                <a:solidFill>
                  <a:srgbClr val="002060"/>
                </a:solidFill>
                <a:latin typeface="Gilroy Semibold"/>
              </a:rPr>
              <a:t>RD-22-265-ir</a:t>
            </a:r>
            <a:r>
              <a:rPr lang="lv-LV" sz="4000" dirty="0">
                <a:solidFill>
                  <a:srgbClr val="002060"/>
                </a:solidFill>
                <a:latin typeface="Gilroy Semibold"/>
              </a:rPr>
              <a:t> «Par finansiālā atbalsta piešķiršanu nevalstiskajām organizācijām sabiedrības integrācijas projektu īstenošanai»</a:t>
            </a:r>
          </a:p>
          <a:p>
            <a:pPr lvl="0" algn="l" hangingPunct="1">
              <a:lnSpc>
                <a:spcPct val="90000"/>
              </a:lnSpc>
              <a:spcBef>
                <a:spcPts val="1200"/>
              </a:spcBef>
              <a:buSzPct val="123000"/>
              <a:defRPr/>
            </a:pPr>
            <a:r>
              <a:rPr lang="lv-LV" sz="4000" spc="119" dirty="0">
                <a:solidFill>
                  <a:srgbClr val="002060"/>
                </a:solidFill>
                <a:latin typeface="Gilroy Semibold"/>
                <a:hlinkClick r:id="rId4">
                  <a:extLst>
                    <a:ext uri="{A12FA001-AC4F-418D-AE19-62706E023703}">
                      <ahyp:hlinkClr xmlns:ahyp="http://schemas.microsoft.com/office/drawing/2018/hyperlinkcolor" val="tx"/>
                    </a:ext>
                  </a:extLst>
                </a:hlinkClick>
              </a:rPr>
              <a:t>https://apkaimes.lv/integracija/finansesanas-konkursi/</a:t>
            </a:r>
            <a:r>
              <a:rPr lang="lv-LV" sz="4000" spc="119" dirty="0">
                <a:solidFill>
                  <a:srgbClr val="002060"/>
                </a:solidFill>
                <a:latin typeface="Gilroy Semibold"/>
              </a:rPr>
              <a:t> </a:t>
            </a:r>
            <a:endParaRPr kumimoji="0" lang="lv-LV" sz="4000" b="0" i="0" u="none" strike="noStrike" kern="0" cap="none" spc="119" normalizeH="0" baseline="0" noProof="0" dirty="0">
              <a:ln>
                <a:noFill/>
              </a:ln>
              <a:solidFill>
                <a:srgbClr val="002060"/>
              </a:solidFill>
              <a:effectLst/>
              <a:uLnTx/>
              <a:uFillTx/>
              <a:latin typeface="Gilroy Semibold"/>
              <a:sym typeface="Helvetica Neue"/>
            </a:endParaRPr>
          </a:p>
          <a:p>
            <a:pPr marL="457200" indent="-457200">
              <a:buFont typeface="Arial" panose="020B0604020202020204" pitchFamily="34" charset="0"/>
              <a:buChar char="•"/>
            </a:pPr>
            <a:endParaRPr lang="lv-LV" sz="4000" spc="119" dirty="0">
              <a:solidFill>
                <a:srgbClr val="002060"/>
              </a:solidFill>
              <a:latin typeface="Gilroy Semibold"/>
            </a:endParaRPr>
          </a:p>
          <a:p>
            <a:pPr marL="457200" indent="-457200" algn="l">
              <a:buFont typeface="Arial" panose="020B0604020202020204" pitchFamily="34" charset="0"/>
              <a:buChar char="•"/>
            </a:pPr>
            <a:r>
              <a:rPr lang="lv-LV" sz="4000" spc="119" dirty="0">
                <a:solidFill>
                  <a:srgbClr val="002060"/>
                </a:solidFill>
                <a:latin typeface="Gilroy Semibold"/>
              </a:rPr>
              <a:t>Latvijas Republikā izdotie normatīvie akti, kas attiecas uz nevalstisko organizāciju darbību, grāmatvedību utt.</a:t>
            </a:r>
            <a:endParaRPr kumimoji="0" lang="lv-LV" sz="4000" b="0" i="0" u="none" strike="noStrike" kern="0" cap="none" spc="119" normalizeH="0" baseline="0" noProof="0" dirty="0">
              <a:ln>
                <a:noFill/>
              </a:ln>
              <a:solidFill>
                <a:srgbClr val="002060"/>
              </a:solidFill>
              <a:effectLst/>
              <a:uLnTx/>
              <a:uFillTx/>
              <a:latin typeface="Gilroy Semibold"/>
              <a:sym typeface="Helvetica Neue"/>
            </a:endParaRPr>
          </a:p>
        </p:txBody>
      </p:sp>
      <p:sp>
        <p:nvSpPr>
          <p:cNvPr id="2" name="Taisnstūris 1">
            <a:extLst>
              <a:ext uri="{FF2B5EF4-FFF2-40B4-BE49-F238E27FC236}">
                <a16:creationId xmlns:a16="http://schemas.microsoft.com/office/drawing/2014/main" id="{22DE4A23-B6BE-4F9D-87DA-700560C08A56}"/>
              </a:ext>
            </a:extLst>
          </p:cNvPr>
          <p:cNvSpPr/>
          <p:nvPr/>
        </p:nvSpPr>
        <p:spPr>
          <a:xfrm>
            <a:off x="4278923" y="11574435"/>
            <a:ext cx="15826154" cy="1754326"/>
          </a:xfrm>
          <a:prstGeom prst="rect">
            <a:avLst/>
          </a:prstGeom>
        </p:spPr>
        <p:txBody>
          <a:bodyPr wrap="square">
            <a:spAutoFit/>
          </a:bodyPr>
          <a:lstStyle/>
          <a:p>
            <a:r>
              <a:rPr lang="lv-LV" sz="3600" dirty="0">
                <a:solidFill>
                  <a:srgbClr val="FF0000"/>
                </a:solidFill>
                <a:latin typeface="Gilroy Semibold"/>
              </a:rPr>
              <a:t>!!!</a:t>
            </a:r>
            <a:r>
              <a:rPr lang="lv-LV" sz="3600" dirty="0">
                <a:latin typeface="Gilroy Semibold"/>
              </a:rPr>
              <a:t> Gatavojot projektu pieteikumus, aicinām sekot līdzi valdības lēmumiem un, plānojot aktivitātes, rēķināties ar iespējamiem ierobežojumiem un epidemioloģiskās drošības pasākumiem, kas būs potenciāli jāievēro, īstenojot projektus.</a:t>
            </a:r>
          </a:p>
        </p:txBody>
      </p:sp>
    </p:spTree>
    <p:extLst>
      <p:ext uri="{BB962C8B-B14F-4D97-AF65-F5344CB8AC3E}">
        <p14:creationId xmlns:p14="http://schemas.microsoft.com/office/powerpoint/2010/main" val="327356653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5" y="564408"/>
            <a:ext cx="13564193"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spc="284" dirty="0">
                <a:solidFill>
                  <a:srgbClr val="002060"/>
                </a:solidFill>
                <a:latin typeface="Gilroy Semibold"/>
              </a:rPr>
              <a:t>2022.g</a:t>
            </a:r>
            <a:r>
              <a:rPr lang="en-GB" altLang="lv-LV" sz="9000" spc="284" dirty="0" err="1">
                <a:solidFill>
                  <a:srgbClr val="002060"/>
                </a:solidFill>
                <a:latin typeface="Gilroy Semibold"/>
              </a:rPr>
              <a:t>ada</a:t>
            </a:r>
            <a:r>
              <a:rPr lang="lv-LV" altLang="lv-LV" sz="9000" spc="284" dirty="0">
                <a:solidFill>
                  <a:srgbClr val="002060"/>
                </a:solidFill>
                <a:latin typeface="Gilroy Semibold"/>
              </a:rPr>
              <a:t> konkurss NVO</a:t>
            </a:r>
            <a:endParaRPr lang="lv-LV" sz="9000"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009292" y="3859368"/>
            <a:ext cx="16912774" cy="61555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defTabSz="912813" eaLnBrk="1" hangingPunct="1">
              <a:lnSpc>
                <a:spcPct val="90000"/>
              </a:lnSpc>
              <a:spcBef>
                <a:spcPts val="1200"/>
              </a:spcBef>
              <a:spcAft>
                <a:spcPts val="200"/>
              </a:spcAft>
              <a:buClr>
                <a:srgbClr val="800000"/>
              </a:buClr>
              <a:buSzPct val="100000"/>
            </a:pPr>
            <a:r>
              <a:rPr lang="lv-LV" altLang="lv-LV" sz="4500" b="1" dirty="0">
                <a:solidFill>
                  <a:srgbClr val="002060"/>
                </a:solidFill>
                <a:latin typeface="Gilroy Semibold"/>
              </a:rPr>
              <a:t>Sabiedrības integrācijas programmas projektu konkurss nevalstiskajām organizācijām </a:t>
            </a:r>
            <a:r>
              <a:rPr lang="lv-LV" altLang="lv-LV" sz="4500" dirty="0">
                <a:solidFill>
                  <a:srgbClr val="002060"/>
                </a:solidFill>
                <a:latin typeface="Gilroy Semibold"/>
              </a:rPr>
              <a:t>izsludināts 13.05.2022.</a:t>
            </a:r>
          </a:p>
          <a:p>
            <a:pPr marL="889000" lvl="2" indent="0" algn="just" defTabSz="912813" hangingPunct="1">
              <a:lnSpc>
                <a:spcPct val="90000"/>
              </a:lnSpc>
              <a:spcBef>
                <a:spcPts val="1200"/>
              </a:spcBef>
              <a:spcAft>
                <a:spcPts val="200"/>
              </a:spcAft>
              <a:buClr>
                <a:srgbClr val="800000"/>
              </a:buClr>
              <a:buSzPct val="100000"/>
            </a:pPr>
            <a:endParaRPr lang="lv-LV" altLang="lv-LV" sz="4500" dirty="0">
              <a:solidFill>
                <a:srgbClr val="002060"/>
              </a:solidFill>
              <a:latin typeface="Gilroy Semibold"/>
            </a:endParaRPr>
          </a:p>
          <a:p>
            <a:pPr algn="just" defTabSz="912813" eaLnBrk="1" hangingPunct="1">
              <a:lnSpc>
                <a:spcPct val="90000"/>
              </a:lnSpc>
              <a:spcBef>
                <a:spcPts val="1200"/>
              </a:spcBef>
              <a:spcAft>
                <a:spcPts val="200"/>
              </a:spcAft>
              <a:buClr>
                <a:srgbClr val="800000"/>
              </a:buClr>
              <a:buSzPct val="100000"/>
            </a:pPr>
            <a:r>
              <a:rPr lang="lv-LV" altLang="lv-LV" sz="4500" dirty="0">
                <a:solidFill>
                  <a:srgbClr val="002060"/>
                </a:solidFill>
                <a:latin typeface="Gilroy Semibold"/>
              </a:rPr>
              <a:t>Projektu pieteikumu iesniegšana </a:t>
            </a:r>
            <a:r>
              <a:rPr lang="lv-LV" altLang="lv-LV" sz="4500" b="1" dirty="0">
                <a:solidFill>
                  <a:srgbClr val="002060"/>
                </a:solidFill>
                <a:highlight>
                  <a:srgbClr val="FFFF00"/>
                </a:highlight>
                <a:latin typeface="Gilroy Semibold"/>
              </a:rPr>
              <a:t>03.06.2022</a:t>
            </a:r>
            <a:r>
              <a:rPr lang="lv-LV" altLang="lv-LV" sz="4500" b="1" dirty="0">
                <a:solidFill>
                  <a:srgbClr val="002060"/>
                </a:solidFill>
                <a:latin typeface="Gilroy Semibold"/>
              </a:rPr>
              <a:t> </a:t>
            </a:r>
            <a:r>
              <a:rPr lang="lv-LV" altLang="lv-LV" sz="4500" dirty="0">
                <a:solidFill>
                  <a:srgbClr val="002060"/>
                </a:solidFill>
                <a:latin typeface="Gilroy Semibold"/>
              </a:rPr>
              <a:t>līdz </a:t>
            </a:r>
            <a:r>
              <a:rPr lang="lv-LV" altLang="lv-LV" sz="4500" dirty="0">
                <a:solidFill>
                  <a:srgbClr val="002060"/>
                </a:solidFill>
                <a:highlight>
                  <a:srgbClr val="FFFF00"/>
                </a:highlight>
                <a:latin typeface="Gilroy Semibold"/>
              </a:rPr>
              <a:t>plkst.</a:t>
            </a:r>
            <a:r>
              <a:rPr lang="lv-LV" altLang="lv-LV" sz="4500" b="1" dirty="0">
                <a:solidFill>
                  <a:srgbClr val="002060"/>
                </a:solidFill>
                <a:highlight>
                  <a:srgbClr val="FFFF00"/>
                </a:highlight>
                <a:latin typeface="Gilroy Semibold"/>
              </a:rPr>
              <a:t>14.00.</a:t>
            </a:r>
          </a:p>
          <a:p>
            <a:pPr marL="90488" indent="-90488" algn="just" defTabSz="912813" hangingPunct="1">
              <a:lnSpc>
                <a:spcPct val="90000"/>
              </a:lnSpc>
              <a:spcBef>
                <a:spcPts val="1200"/>
              </a:spcBef>
              <a:spcAft>
                <a:spcPts val="200"/>
              </a:spcAft>
              <a:buClr>
                <a:srgbClr val="800000"/>
              </a:buClr>
              <a:buSzPct val="100000"/>
            </a:pPr>
            <a:endParaRPr lang="lv-LV" altLang="lv-LV" sz="4500" b="1" dirty="0">
              <a:solidFill>
                <a:srgbClr val="002060"/>
              </a:solidFill>
              <a:latin typeface="Gilroy Semibold"/>
            </a:endParaRPr>
          </a:p>
          <a:p>
            <a:pPr algn="just" defTabSz="912813" eaLnBrk="1" hangingPunct="1">
              <a:lnSpc>
                <a:spcPct val="90000"/>
              </a:lnSpc>
              <a:spcBef>
                <a:spcPts val="1200"/>
              </a:spcBef>
              <a:spcAft>
                <a:spcPts val="200"/>
              </a:spcAft>
              <a:buClr>
                <a:srgbClr val="800000"/>
              </a:buClr>
              <a:buSzPct val="100000"/>
            </a:pPr>
            <a:r>
              <a:rPr lang="lv-LV" altLang="lv-LV" sz="4500" dirty="0">
                <a:solidFill>
                  <a:srgbClr val="002060"/>
                </a:solidFill>
                <a:latin typeface="Gilroy Semibold"/>
              </a:rPr>
              <a:t>Īstenošana laikā no </a:t>
            </a:r>
            <a:r>
              <a:rPr lang="lv-LV" altLang="lv-LV" sz="4500" b="1" dirty="0">
                <a:solidFill>
                  <a:srgbClr val="002060"/>
                </a:solidFill>
                <a:latin typeface="Gilroy Semibold"/>
              </a:rPr>
              <a:t>2022.gada 1.jūlija līdz 2022.gada 15.novembrim.</a:t>
            </a:r>
          </a:p>
          <a:p>
            <a:pPr marL="90488" indent="-90488" algn="just" defTabSz="912813" hangingPunct="1">
              <a:lnSpc>
                <a:spcPct val="90000"/>
              </a:lnSpc>
              <a:spcBef>
                <a:spcPts val="1200"/>
              </a:spcBef>
              <a:spcAft>
                <a:spcPts val="200"/>
              </a:spcAft>
              <a:buClr>
                <a:srgbClr val="800000"/>
              </a:buClr>
              <a:buSzPct val="100000"/>
            </a:pPr>
            <a:endParaRPr lang="lv-LV" altLang="lv-LV" sz="4500" b="1" dirty="0">
              <a:solidFill>
                <a:srgbClr val="002060"/>
              </a:solidFill>
              <a:latin typeface="Gilroy Semibold"/>
            </a:endParaRPr>
          </a:p>
          <a:p>
            <a:pPr marL="90488" indent="-90488" algn="just" defTabSz="912813" hangingPunct="1">
              <a:lnSpc>
                <a:spcPct val="90000"/>
              </a:lnSpc>
              <a:spcBef>
                <a:spcPts val="1200"/>
              </a:spcBef>
              <a:spcAft>
                <a:spcPts val="200"/>
              </a:spcAft>
              <a:buClr>
                <a:srgbClr val="800000"/>
              </a:buClr>
              <a:buSzPct val="100000"/>
            </a:pPr>
            <a:r>
              <a:rPr lang="lv-LV" altLang="lv-LV" sz="4500" b="1" dirty="0">
                <a:solidFill>
                  <a:srgbClr val="002060"/>
                </a:solidFill>
                <a:latin typeface="Gilroy Semibold"/>
              </a:rPr>
              <a:t>https://apkaimes.lv/integracija/finansesanas-konkursi/</a:t>
            </a:r>
          </a:p>
        </p:txBody>
      </p:sp>
    </p:spTree>
    <p:extLst>
      <p:ext uri="{BB962C8B-B14F-4D97-AF65-F5344CB8AC3E}">
        <p14:creationId xmlns:p14="http://schemas.microsoft.com/office/powerpoint/2010/main" val="14134481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Konkursa mērķis</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2" y="3269729"/>
            <a:ext cx="17955406" cy="71311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just" hangingPunct="1">
              <a:lnSpc>
                <a:spcPct val="90000"/>
              </a:lnSpc>
              <a:spcBef>
                <a:spcPts val="1200"/>
              </a:spcBef>
              <a:buSzPct val="123000"/>
              <a:defRPr/>
            </a:pPr>
            <a:r>
              <a:rPr lang="lv-LV" sz="5400" dirty="0">
                <a:solidFill>
                  <a:srgbClr val="002060"/>
                </a:solidFill>
                <a:latin typeface="Gilroy Semibold"/>
              </a:rPr>
              <a:t>Finansiāli atbalstīt (līdzfinansēt) projektus, kas </a:t>
            </a:r>
            <a:r>
              <a:rPr lang="lv-LV" sz="5400" b="1" dirty="0">
                <a:solidFill>
                  <a:srgbClr val="002060"/>
                </a:solidFill>
                <a:latin typeface="Gilroy Semibold"/>
              </a:rPr>
              <a:t>veicina sabiedrības integrāciju Rīgas pilsētā un sekmē saliedētas sabiedrības veidošanos</a:t>
            </a:r>
            <a:r>
              <a:rPr lang="lv-LV" sz="5400" dirty="0">
                <a:solidFill>
                  <a:srgbClr val="002060"/>
                </a:solidFill>
                <a:latin typeface="Gilroy Semibold"/>
              </a:rPr>
              <a:t>, kurā ir augsts sabiedrības locekļu līdzdalības un sadarbības līmenis un tiek respektētas demokrātiskas nacionālas valsts vērtības.</a:t>
            </a:r>
          </a:p>
          <a:p>
            <a:pPr lvl="0" algn="just" hangingPunct="1">
              <a:lnSpc>
                <a:spcPct val="90000"/>
              </a:lnSpc>
              <a:spcBef>
                <a:spcPts val="1200"/>
              </a:spcBef>
              <a:buSzPct val="123000"/>
              <a:defRPr/>
            </a:pPr>
            <a:endParaRPr kumimoji="0" lang="lv-LV" sz="5400" b="0" i="0" u="none" strike="noStrike" kern="0" cap="none" spc="119" normalizeH="0" baseline="0" noProof="0" dirty="0">
              <a:ln>
                <a:noFill/>
              </a:ln>
              <a:solidFill>
                <a:srgbClr val="002060"/>
              </a:solidFill>
              <a:effectLst/>
              <a:uLnTx/>
              <a:uFillTx/>
              <a:latin typeface="Gilroy Semibold"/>
              <a:sym typeface="Helvetica Neue"/>
            </a:endParaRPr>
          </a:p>
          <a:p>
            <a:pPr lvl="0" algn="just" hangingPunct="1">
              <a:lnSpc>
                <a:spcPct val="90000"/>
              </a:lnSpc>
              <a:spcBef>
                <a:spcPts val="1200"/>
              </a:spcBef>
              <a:buSzPct val="123000"/>
              <a:defRPr/>
            </a:pPr>
            <a:r>
              <a:rPr lang="lv-LV" sz="5400" dirty="0">
                <a:solidFill>
                  <a:srgbClr val="002060"/>
                </a:solidFill>
                <a:latin typeface="Gilroy Semibold"/>
              </a:rPr>
              <a:t>2022. gadā viens no konkursa prioritārajiem virzieniem ir </a:t>
            </a:r>
            <a:r>
              <a:rPr lang="lv-LV" sz="5400" b="1" dirty="0">
                <a:solidFill>
                  <a:srgbClr val="002060"/>
                </a:solidFill>
                <a:latin typeface="Gilroy Semibold"/>
              </a:rPr>
              <a:t>Ukrainas civiliedzīvotāju iekļaušanās Latvijas sabiedrībā un savstarpējās izpratnes un sadarbības veicināšana</a:t>
            </a:r>
            <a:r>
              <a:rPr lang="lv-LV" sz="5400" dirty="0">
                <a:solidFill>
                  <a:srgbClr val="002060"/>
                </a:solidFill>
                <a:latin typeface="Gilroy Semibold"/>
              </a:rPr>
              <a:t>.</a:t>
            </a:r>
            <a:endParaRPr kumimoji="0" lang="lv-LV" sz="5400" b="0" i="0" u="none" strike="noStrike" kern="0" cap="none" spc="119" normalizeH="0" baseline="0" noProof="0" dirty="0">
              <a:ln>
                <a:noFill/>
              </a:ln>
              <a:solidFill>
                <a:srgbClr val="002060"/>
              </a:solidFill>
              <a:effectLst/>
              <a:uLnTx/>
              <a:uFillTx/>
              <a:latin typeface="Gilroy Semibold"/>
              <a:sym typeface="Helvetica Neue"/>
            </a:endParaRPr>
          </a:p>
        </p:txBody>
      </p:sp>
    </p:spTree>
    <p:extLst>
      <p:ext uri="{BB962C8B-B14F-4D97-AF65-F5344CB8AC3E}">
        <p14:creationId xmlns:p14="http://schemas.microsoft.com/office/powerpoint/2010/main" val="21454952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931478" y="52573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Projektu pieteicēji</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112477" y="3193679"/>
            <a:ext cx="18569354" cy="92579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hangingPunct="1">
              <a:lnSpc>
                <a:spcPct val="90000"/>
              </a:lnSpc>
              <a:spcBef>
                <a:spcPts val="1200"/>
              </a:spcBef>
              <a:buSzPct val="123000"/>
              <a:defRPr/>
            </a:pPr>
            <a:r>
              <a:rPr lang="lv-LV" sz="4800" b="1" dirty="0">
                <a:solidFill>
                  <a:srgbClr val="002060"/>
                </a:solidFill>
                <a:latin typeface="Gilroy Semibold"/>
              </a:rPr>
              <a:t>Biedrība, nodibinājums vai reliģiska organizācija</a:t>
            </a:r>
            <a:r>
              <a:rPr lang="lv-LV" sz="4800" dirty="0">
                <a:solidFill>
                  <a:srgbClr val="002060"/>
                </a:solidFill>
                <a:latin typeface="Gilroy Semibold"/>
              </a:rPr>
              <a:t>, kuras darbība saistīta ar sabiedrības integrācijas jautājumiem un tā savu darbību veic Rīgā.</a:t>
            </a:r>
          </a:p>
          <a:p>
            <a:pPr algn="l" hangingPunct="1">
              <a:lnSpc>
                <a:spcPct val="90000"/>
              </a:lnSpc>
              <a:spcBef>
                <a:spcPts val="1200"/>
              </a:spcBef>
              <a:buSzPct val="123000"/>
              <a:defRPr/>
            </a:pPr>
            <a:endParaRPr lang="lv-LV" sz="2800" b="1" spc="119" dirty="0">
              <a:solidFill>
                <a:srgbClr val="002060"/>
              </a:solidFill>
              <a:latin typeface="Gilroy Semibold"/>
            </a:endParaRPr>
          </a:p>
          <a:p>
            <a:pPr algn="l" hangingPunct="1">
              <a:lnSpc>
                <a:spcPct val="90000"/>
              </a:lnSpc>
              <a:spcBef>
                <a:spcPts val="1200"/>
              </a:spcBef>
              <a:buSzPct val="123000"/>
              <a:defRPr/>
            </a:pPr>
            <a:endParaRPr lang="lv-LV" sz="2800" b="1" spc="119" dirty="0">
              <a:solidFill>
                <a:srgbClr val="002060"/>
              </a:solidFill>
              <a:latin typeface="Gilroy Semibold"/>
            </a:endParaRPr>
          </a:p>
          <a:p>
            <a:pPr algn="l" hangingPunct="1">
              <a:lnSpc>
                <a:spcPct val="90000"/>
              </a:lnSpc>
              <a:spcBef>
                <a:spcPts val="1200"/>
              </a:spcBef>
              <a:buSzPct val="123000"/>
              <a:defRPr/>
            </a:pPr>
            <a:r>
              <a:rPr lang="lv-LV" sz="3600" b="1" spc="119" dirty="0">
                <a:solidFill>
                  <a:srgbClr val="002060"/>
                </a:solidFill>
                <a:latin typeface="Gilroy Semibold"/>
              </a:rPr>
              <a:t>Juridiska persona, kura atbilst Saistošo noteikumu 3.punktā noteiktajiem kritērijiem</a:t>
            </a:r>
            <a:r>
              <a:rPr lang="lv-LV" sz="3600" dirty="0">
                <a:solidFill>
                  <a:srgbClr val="002060"/>
                </a:solidFill>
                <a:latin typeface="Gilroy Semibold"/>
              </a:rPr>
              <a:t>:</a:t>
            </a:r>
          </a:p>
          <a:p>
            <a:pPr marL="342900" indent="-342900" algn="l" hangingPunct="1">
              <a:lnSpc>
                <a:spcPct val="90000"/>
              </a:lnSpc>
              <a:spcBef>
                <a:spcPts val="1200"/>
              </a:spcBef>
              <a:buSzPct val="123000"/>
              <a:buFont typeface="Arial" panose="020B0604020202020204" pitchFamily="34" charset="0"/>
              <a:buChar char="•"/>
              <a:defRPr/>
            </a:pPr>
            <a:r>
              <a:rPr lang="lv-LV" sz="3600" dirty="0">
                <a:solidFill>
                  <a:srgbClr val="002060"/>
                </a:solidFill>
                <a:latin typeface="Gilroy Semibold"/>
              </a:rPr>
              <a:t>juridiskās personas juridiskā adrese ir Pašvaldības administratīvajā teritorijā;</a:t>
            </a:r>
          </a:p>
          <a:p>
            <a:pPr marL="342900" indent="-342900" algn="l" hangingPunct="1">
              <a:lnSpc>
                <a:spcPct val="90000"/>
              </a:lnSpc>
              <a:spcBef>
                <a:spcPts val="1200"/>
              </a:spcBef>
              <a:buSzPct val="123000"/>
              <a:buFont typeface="Arial" panose="020B0604020202020204" pitchFamily="34" charset="0"/>
              <a:buChar char="•"/>
              <a:defRPr/>
            </a:pPr>
            <a:r>
              <a:rPr lang="lv-LV" sz="3600" dirty="0">
                <a:solidFill>
                  <a:srgbClr val="002060"/>
                </a:solidFill>
                <a:latin typeface="Gilroy Semibold"/>
              </a:rPr>
              <a:t>juridiskajai personai nav nodokļu un citu valsts vai pašvaldību noteikto obligāto maksājumu parāda, kas pārsniedz 150 </a:t>
            </a:r>
            <a:r>
              <a:rPr lang="lv-LV" sz="3600" i="1" dirty="0" err="1">
                <a:solidFill>
                  <a:srgbClr val="002060"/>
                </a:solidFill>
                <a:latin typeface="Gilroy Semibold"/>
              </a:rPr>
              <a:t>euro</a:t>
            </a:r>
            <a:r>
              <a:rPr lang="lv-LV" sz="3600" dirty="0">
                <a:solidFill>
                  <a:srgbClr val="002060"/>
                </a:solidFill>
                <a:latin typeface="Gilroy Semibold"/>
              </a:rPr>
              <a:t>; </a:t>
            </a:r>
          </a:p>
          <a:p>
            <a:pPr marL="342900" indent="-342900" algn="l" hangingPunct="1">
              <a:lnSpc>
                <a:spcPct val="90000"/>
              </a:lnSpc>
              <a:spcBef>
                <a:spcPts val="1200"/>
              </a:spcBef>
              <a:buSzPct val="123000"/>
              <a:buFont typeface="Arial" panose="020B0604020202020204" pitchFamily="34" charset="0"/>
              <a:buChar char="•"/>
              <a:defRPr/>
            </a:pPr>
            <a:r>
              <a:rPr lang="lv-LV" sz="3600" dirty="0">
                <a:solidFill>
                  <a:srgbClr val="002060"/>
                </a:solidFill>
                <a:latin typeface="Gilroy Semibold"/>
              </a:rPr>
              <a:t>juridiskā persona ir izpildījusi visas līgumsaistības pret Pašvaldību, kurām iestājies izpildes termiņš;</a:t>
            </a:r>
          </a:p>
          <a:p>
            <a:pPr marL="342900" indent="-342900" algn="l" hangingPunct="1">
              <a:lnSpc>
                <a:spcPct val="90000"/>
              </a:lnSpc>
              <a:spcBef>
                <a:spcPts val="1200"/>
              </a:spcBef>
              <a:buSzPct val="123000"/>
              <a:buFont typeface="Arial" panose="020B0604020202020204" pitchFamily="34" charset="0"/>
              <a:buChar char="•"/>
              <a:defRPr/>
            </a:pPr>
            <a:r>
              <a:rPr lang="lv-LV" sz="3600" dirty="0">
                <a:solidFill>
                  <a:srgbClr val="002060"/>
                </a:solidFill>
                <a:latin typeface="Gilroy Semibold"/>
              </a:rPr>
              <a:t>juridiskajai personai nav pasludināts maksātnespējas process, netiek īstenots tiesiskās aizsardzības process, netiek īstenots </a:t>
            </a:r>
            <a:r>
              <a:rPr lang="lv-LV" sz="3600" dirty="0" err="1">
                <a:solidFill>
                  <a:srgbClr val="002060"/>
                </a:solidFill>
                <a:latin typeface="Gilroy Semibold"/>
              </a:rPr>
              <a:t>ārpustiesas</a:t>
            </a:r>
            <a:r>
              <a:rPr lang="lv-LV" sz="3600" dirty="0">
                <a:solidFill>
                  <a:srgbClr val="002060"/>
                </a:solidFill>
                <a:latin typeface="Gilroy Semibold"/>
              </a:rPr>
              <a:t> tiesiskās aizsardzības process, nav uzsākta bankrota procedūra, nav piemērota sanācija vai mierizlīgums, tā netiek apsūdzēta naudas atmazgāšanā un sankciju pārkāpšanas regulējuma neievērošanā, tās saimnieciskā darbība nav izbeigta vai apturēta un/vai tā neatbilst valsts tiesību aktos noteiktajiem kritērijiem, lai tai pēc kreditoru pieprasījuma piemērotu maksātnespējas procedūru.</a:t>
            </a:r>
            <a:endParaRPr kumimoji="0" lang="lv-LV" sz="2800" b="0" i="0" u="none" strike="noStrike" kern="0" cap="none" spc="119" normalizeH="0" baseline="0" noProof="0" dirty="0">
              <a:ln>
                <a:noFill/>
              </a:ln>
              <a:solidFill>
                <a:srgbClr val="002060"/>
              </a:solidFill>
              <a:effectLst/>
              <a:uLnTx/>
              <a:uFillTx/>
              <a:latin typeface="Gilroy Semibold"/>
              <a:sym typeface="Helvetica Neue"/>
            </a:endParaRPr>
          </a:p>
        </p:txBody>
      </p:sp>
    </p:spTree>
    <p:extLst>
      <p:ext uri="{BB962C8B-B14F-4D97-AF65-F5344CB8AC3E}">
        <p14:creationId xmlns:p14="http://schemas.microsoft.com/office/powerpoint/2010/main" val="40792671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1376183" y="708532"/>
            <a:ext cx="21083954"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8000" spc="119" dirty="0">
                <a:solidFill>
                  <a:srgbClr val="002060"/>
                </a:solidFill>
                <a:latin typeface="Gilroy Semibold"/>
              </a:rPr>
              <a:t>Saistošo noteikumu 4., 5., un 9.punkta prasības</a:t>
            </a:r>
            <a:endParaRPr lang="lv-LV" sz="8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2" y="3741521"/>
            <a:ext cx="18501250" cy="88331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lv-LV" sz="3600" dirty="0">
                <a:solidFill>
                  <a:srgbClr val="002060"/>
                </a:solidFill>
                <a:latin typeface="Gilroy Semibold"/>
              </a:rPr>
              <a:t>4</a:t>
            </a:r>
            <a:r>
              <a:rPr lang="lv-LV" sz="4400" dirty="0">
                <a:solidFill>
                  <a:srgbClr val="002060"/>
                </a:solidFill>
                <a:latin typeface="Gilroy Semibold"/>
              </a:rPr>
              <a:t>. punkts - Līdzfinansējums </a:t>
            </a:r>
            <a:r>
              <a:rPr lang="lv-LV" sz="4400" b="1" dirty="0">
                <a:solidFill>
                  <a:srgbClr val="002060"/>
                </a:solidFill>
                <a:latin typeface="Gilroy Semibold"/>
              </a:rPr>
              <a:t>netiek piešķirts</a:t>
            </a:r>
            <a:r>
              <a:rPr lang="lv-LV" sz="4400" dirty="0">
                <a:solidFill>
                  <a:srgbClr val="002060"/>
                </a:solidFill>
                <a:latin typeface="Gilroy Semibold"/>
              </a:rPr>
              <a:t> politisku, militāru vai reliģisku aktivitāšu rīkošanai vai līdzdalībai tajās.</a:t>
            </a:r>
          </a:p>
          <a:p>
            <a:pPr algn="l"/>
            <a:endParaRPr lang="lv-LV" sz="4400" dirty="0">
              <a:solidFill>
                <a:srgbClr val="002060"/>
              </a:solidFill>
              <a:latin typeface="Gilroy Semibold"/>
            </a:endParaRPr>
          </a:p>
          <a:p>
            <a:pPr algn="l"/>
            <a:r>
              <a:rPr lang="lv-LV" sz="4400" dirty="0">
                <a:solidFill>
                  <a:srgbClr val="002060"/>
                </a:solidFill>
                <a:latin typeface="Gilroy Semibold"/>
              </a:rPr>
              <a:t>5. punkts - Projektu īstenošanas un Pasākumu rīkošanas ietvaros </a:t>
            </a:r>
            <a:r>
              <a:rPr lang="lv-LV" sz="4400" b="1" dirty="0">
                <a:solidFill>
                  <a:srgbClr val="002060"/>
                </a:solidFill>
                <a:latin typeface="Gilroy Semibold"/>
              </a:rPr>
              <a:t>nav pieļaujams noteikt dalības maksu vai gūt ienākumus.</a:t>
            </a:r>
          </a:p>
          <a:p>
            <a:pPr algn="l"/>
            <a:endParaRPr lang="lv-LV" sz="4400" dirty="0">
              <a:solidFill>
                <a:srgbClr val="002060"/>
              </a:solidFill>
              <a:latin typeface="Gilroy Semibold"/>
            </a:endParaRPr>
          </a:p>
          <a:p>
            <a:pPr algn="l"/>
            <a:r>
              <a:rPr lang="lv-LV" sz="4400" dirty="0">
                <a:solidFill>
                  <a:srgbClr val="002060"/>
                </a:solidFill>
                <a:latin typeface="Gilroy Semibold"/>
              </a:rPr>
              <a:t>9. punkts</a:t>
            </a:r>
            <a:r>
              <a:rPr lang="lv-LV" sz="4400" dirty="0">
                <a:latin typeface="Gilroy Semibold"/>
              </a:rPr>
              <a:t>:</a:t>
            </a:r>
          </a:p>
          <a:p>
            <a:pPr algn="l"/>
            <a:r>
              <a:rPr lang="lv-LV" sz="4400" dirty="0">
                <a:solidFill>
                  <a:srgbClr val="002060"/>
                </a:solidFill>
                <a:latin typeface="Gilroy Semibold"/>
              </a:rPr>
              <a:t>9.1. Pretendenta pieteikums ir sagatavots un </a:t>
            </a:r>
            <a:r>
              <a:rPr lang="lv-LV" sz="4400" b="1" dirty="0">
                <a:solidFill>
                  <a:srgbClr val="002060"/>
                </a:solidFill>
                <a:latin typeface="Gilroy Semibold"/>
              </a:rPr>
              <a:t>iesniegts paziņojumā par konkursa izsludināšanu norādītajā termiņā </a:t>
            </a:r>
            <a:r>
              <a:rPr lang="lv-LV" sz="4400" dirty="0">
                <a:solidFill>
                  <a:srgbClr val="002060"/>
                </a:solidFill>
                <a:latin typeface="Gilroy Semibold"/>
              </a:rPr>
              <a:t>un noformēts </a:t>
            </a:r>
            <a:r>
              <a:rPr lang="lv-LV" sz="4400" b="1" dirty="0">
                <a:solidFill>
                  <a:srgbClr val="002060"/>
                </a:solidFill>
                <a:latin typeface="Gilroy Semibold"/>
              </a:rPr>
              <a:t>atbilstoši </a:t>
            </a:r>
            <a:r>
              <a:rPr lang="lv-LV" sz="4400" dirty="0">
                <a:solidFill>
                  <a:srgbClr val="002060"/>
                </a:solidFill>
                <a:latin typeface="Gilroy Semibold"/>
              </a:rPr>
              <a:t>Rīgas pilsētas izpilddirektora apstiprinātajā konkursa </a:t>
            </a:r>
            <a:r>
              <a:rPr lang="lv-LV" sz="4400" b="1" dirty="0">
                <a:solidFill>
                  <a:srgbClr val="002060"/>
                </a:solidFill>
                <a:latin typeface="Gilroy Semibold"/>
              </a:rPr>
              <a:t>nolikumā noteiktajai kārtībai</a:t>
            </a:r>
            <a:r>
              <a:rPr lang="lv-LV" sz="4400" dirty="0">
                <a:solidFill>
                  <a:srgbClr val="002060"/>
                </a:solidFill>
                <a:latin typeface="Gilroy Semibold"/>
              </a:rPr>
              <a:t>;</a:t>
            </a:r>
          </a:p>
          <a:p>
            <a:pPr algn="l"/>
            <a:r>
              <a:rPr lang="lv-LV" sz="4400" dirty="0">
                <a:solidFill>
                  <a:srgbClr val="002060"/>
                </a:solidFill>
                <a:latin typeface="Gilroy Semibold"/>
              </a:rPr>
              <a:t>9.2. Pretendents ir iesniedzis </a:t>
            </a:r>
            <a:r>
              <a:rPr lang="lv-LV" sz="4400" b="1" dirty="0">
                <a:solidFill>
                  <a:srgbClr val="002060"/>
                </a:solidFill>
                <a:latin typeface="Gilroy Semibold"/>
              </a:rPr>
              <a:t>vienu Projekta pieteikumu </a:t>
            </a:r>
            <a:r>
              <a:rPr lang="lv-LV" sz="4400" dirty="0">
                <a:solidFill>
                  <a:srgbClr val="002060"/>
                </a:solidFill>
                <a:latin typeface="Gilroy Semibold"/>
              </a:rPr>
              <a:t>viena konkursa ietvaros.</a:t>
            </a:r>
          </a:p>
          <a:p>
            <a:endParaRPr lang="lv-LV" sz="4000" dirty="0">
              <a:latin typeface="Gilroy Semibold"/>
            </a:endParaRPr>
          </a:p>
        </p:txBody>
      </p:sp>
    </p:spTree>
    <p:extLst>
      <p:ext uri="{BB962C8B-B14F-4D97-AF65-F5344CB8AC3E}">
        <p14:creationId xmlns:p14="http://schemas.microsoft.com/office/powerpoint/2010/main" val="28197569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1502845" y="230787"/>
            <a:ext cx="21378309" cy="25545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8000" dirty="0">
                <a:solidFill>
                  <a:srgbClr val="002060"/>
                </a:solidFill>
                <a:latin typeface="Gilroy Semibold"/>
              </a:rPr>
              <a:t>Finansējums tiks piešķirts aktivitāšu īstenošanai šādās tematiskajās jomās</a:t>
            </a:r>
          </a:p>
        </p:txBody>
      </p:sp>
      <p:sp>
        <p:nvSpPr>
          <p:cNvPr id="7" name="TextBox 6">
            <a:extLst>
              <a:ext uri="{FF2B5EF4-FFF2-40B4-BE49-F238E27FC236}">
                <a16:creationId xmlns:a16="http://schemas.microsoft.com/office/drawing/2014/main" id="{A354BC3F-F4DB-4D62-AD66-5BBF274E8C0E}"/>
              </a:ext>
            </a:extLst>
          </p:cNvPr>
          <p:cNvSpPr txBox="1"/>
          <p:nvPr/>
        </p:nvSpPr>
        <p:spPr>
          <a:xfrm>
            <a:off x="2770715" y="2785332"/>
            <a:ext cx="21101538" cy="109376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fontAlgn="base">
              <a:buFont typeface="Arial" panose="020B0604020202020204" pitchFamily="34" charset="0"/>
              <a:buChar char="•"/>
            </a:pPr>
            <a:r>
              <a:rPr lang="lv-LV" sz="4000" b="1" dirty="0">
                <a:solidFill>
                  <a:srgbClr val="002060"/>
                </a:solidFill>
                <a:latin typeface="Gilroy Semibold"/>
              </a:rPr>
              <a:t>Pilsoniskās līdzdalības un savstarpējās sadarbības attīstība:</a:t>
            </a:r>
          </a:p>
          <a:p>
            <a:pPr marL="457200" lvl="2" indent="-457200" algn="l" fontAlgn="base">
              <a:buFont typeface="Wingdings" panose="05000000000000000000" pitchFamily="2" charset="2"/>
              <a:buChar char="ü"/>
            </a:pPr>
            <a:r>
              <a:rPr lang="lv-LV" sz="3200" dirty="0">
                <a:solidFill>
                  <a:srgbClr val="002060"/>
                </a:solidFill>
                <a:latin typeface="Gilroy Semibold"/>
              </a:rPr>
              <a:t>līdzdalības veicināšana Rīgas </a:t>
            </a:r>
            <a:r>
              <a:rPr lang="lv-LV" sz="3200" dirty="0" err="1">
                <a:solidFill>
                  <a:srgbClr val="002060"/>
                </a:solidFill>
                <a:latin typeface="Gilroy Semibold"/>
              </a:rPr>
              <a:t>valstspilsētas</a:t>
            </a:r>
            <a:r>
              <a:rPr lang="lv-LV" sz="3200" dirty="0">
                <a:solidFill>
                  <a:srgbClr val="002060"/>
                </a:solidFill>
                <a:latin typeface="Gilroy Semibold"/>
              </a:rPr>
              <a:t> pašvaldības nozaru politikas veidošanas un lēmumu pieņemšanas procesā;</a:t>
            </a:r>
          </a:p>
          <a:p>
            <a:pPr marL="457200" indent="-457200" algn="l" fontAlgn="base">
              <a:buFont typeface="Wingdings" panose="05000000000000000000" pitchFamily="2" charset="2"/>
              <a:buChar char="ü"/>
            </a:pPr>
            <a:r>
              <a:rPr lang="lv-LV" sz="3200" dirty="0">
                <a:solidFill>
                  <a:srgbClr val="002060"/>
                </a:solidFill>
                <a:latin typeface="Gilroy Semibold"/>
              </a:rPr>
              <a:t>valstiskās identitātes stiprināšana (pilsonības iegūšanas veicināšana, pilsonības prestiža paaugstināšana, kopīgo valstisko vērtību izpratnes veicināšana un latviešu valodas vides stiprināšana);</a:t>
            </a:r>
          </a:p>
          <a:p>
            <a:pPr algn="l" fontAlgn="base"/>
            <a:endParaRPr lang="lv-LV" sz="3200" dirty="0">
              <a:solidFill>
                <a:srgbClr val="002060"/>
              </a:solidFill>
              <a:latin typeface="Gilroy Semibold"/>
            </a:endParaRPr>
          </a:p>
          <a:p>
            <a:pPr marL="457200" indent="-457200" algn="l" fontAlgn="base">
              <a:buFont typeface="Arial" panose="020B0604020202020204" pitchFamily="34" charset="0"/>
              <a:buChar char="•"/>
            </a:pPr>
            <a:r>
              <a:rPr lang="lv-LV" sz="4000" b="1" dirty="0">
                <a:solidFill>
                  <a:srgbClr val="002060"/>
                </a:solidFill>
                <a:latin typeface="Gilroy Semibold"/>
              </a:rPr>
              <a:t>Sociālās integrācijas veicināšana:</a:t>
            </a:r>
            <a:endParaRPr lang="lv-LV" sz="4000" dirty="0">
              <a:solidFill>
                <a:srgbClr val="002060"/>
              </a:solidFill>
              <a:latin typeface="Gilroy Semibold"/>
            </a:endParaRPr>
          </a:p>
          <a:p>
            <a:pPr marL="457200" indent="-457200" algn="l" fontAlgn="base">
              <a:buFont typeface="Wingdings" panose="05000000000000000000" pitchFamily="2" charset="2"/>
              <a:buChar char="ü"/>
            </a:pPr>
            <a:r>
              <a:rPr lang="lv-LV" sz="3200" dirty="0">
                <a:solidFill>
                  <a:srgbClr val="002060"/>
                </a:solidFill>
                <a:latin typeface="Gilroy Semibold"/>
              </a:rPr>
              <a:t>nabadzības un sociālās atstumtības novēršana (prasmju paaugstināšana, pašapziņas stiprināšana, motivēšana u.c.);</a:t>
            </a:r>
          </a:p>
          <a:p>
            <a:pPr marL="457200" indent="-457200" algn="l" fontAlgn="base">
              <a:buFont typeface="Wingdings" panose="05000000000000000000" pitchFamily="2" charset="2"/>
              <a:buChar char="ü"/>
            </a:pPr>
            <a:r>
              <a:rPr lang="lv-LV" sz="3200" dirty="0">
                <a:solidFill>
                  <a:srgbClr val="002060"/>
                </a:solidFill>
                <a:latin typeface="Gilroy Semibold"/>
              </a:rPr>
              <a:t>radošas un lietderīgas brīvā laika aktivitātes, sociālās atstumtības riskam pakļauto sabiedrības grupu iekļaušanai;</a:t>
            </a:r>
          </a:p>
          <a:p>
            <a:pPr algn="l" fontAlgn="base"/>
            <a:endParaRPr lang="lv-LV" sz="3200" dirty="0">
              <a:solidFill>
                <a:srgbClr val="002060"/>
              </a:solidFill>
              <a:latin typeface="Gilroy Semibold"/>
            </a:endParaRPr>
          </a:p>
          <a:p>
            <a:pPr marL="457200" indent="-457200" algn="l" fontAlgn="base">
              <a:buFont typeface="Arial" panose="020B0604020202020204" pitchFamily="34" charset="0"/>
              <a:buChar char="•"/>
            </a:pPr>
            <a:r>
              <a:rPr lang="lv-LV" sz="4000" b="1" dirty="0">
                <a:solidFill>
                  <a:srgbClr val="002060"/>
                </a:solidFill>
                <a:latin typeface="Gilroy Semibold"/>
              </a:rPr>
              <a:t>Iecietības veicināšana un jebkādas diskriminācijas novēršana:</a:t>
            </a:r>
            <a:endParaRPr lang="lv-LV" sz="4000" dirty="0">
              <a:solidFill>
                <a:srgbClr val="002060"/>
              </a:solidFill>
              <a:latin typeface="Gilroy Semibold"/>
            </a:endParaRPr>
          </a:p>
          <a:p>
            <a:pPr marL="457200" indent="-457200" algn="l" fontAlgn="base">
              <a:buFont typeface="Wingdings" panose="05000000000000000000" pitchFamily="2" charset="2"/>
              <a:buChar char="ü"/>
            </a:pPr>
            <a:r>
              <a:rPr lang="lv-LV" sz="3200" dirty="0">
                <a:solidFill>
                  <a:srgbClr val="002060"/>
                </a:solidFill>
                <a:latin typeface="Gilroy Semibold"/>
              </a:rPr>
              <a:t>aktīva interešu aizstāvība (juridiskas konsultācijas, sociāli psiholoģiskais atbalsts, interešu pārstāvniecība);</a:t>
            </a:r>
          </a:p>
          <a:p>
            <a:pPr marL="457200" indent="-457200" algn="l" fontAlgn="base">
              <a:buFont typeface="Wingdings" panose="05000000000000000000" pitchFamily="2" charset="2"/>
              <a:buChar char="ü"/>
            </a:pPr>
            <a:r>
              <a:rPr lang="lv-LV" sz="3200" dirty="0">
                <a:solidFill>
                  <a:srgbClr val="002060"/>
                </a:solidFill>
                <a:latin typeface="Gilroy Semibold"/>
              </a:rPr>
              <a:t>etniskās saskaņas un </a:t>
            </a:r>
            <a:r>
              <a:rPr lang="lv-LV" sz="3200" dirty="0" err="1">
                <a:solidFill>
                  <a:srgbClr val="002060"/>
                </a:solidFill>
                <a:latin typeface="Gilroy Semibold"/>
              </a:rPr>
              <a:t>starpkultūru</a:t>
            </a:r>
            <a:r>
              <a:rPr lang="lv-LV" sz="3200" dirty="0">
                <a:solidFill>
                  <a:srgbClr val="002060"/>
                </a:solidFill>
                <a:latin typeface="Gilroy Semibold"/>
              </a:rPr>
              <a:t> dialoga (starp indivīdiem, grupām ar dažādu etnisko, kultūras, reliģisko un lingvistisko pamatu un mantojumu) veicināšana;</a:t>
            </a:r>
          </a:p>
          <a:p>
            <a:pPr marL="457200" indent="-457200" algn="l" fontAlgn="base">
              <a:buFont typeface="Wingdings" panose="05000000000000000000" pitchFamily="2" charset="2"/>
              <a:buChar char="ü"/>
            </a:pPr>
            <a:r>
              <a:rPr lang="lv-LV" sz="3200" dirty="0">
                <a:solidFill>
                  <a:srgbClr val="002060"/>
                </a:solidFill>
                <a:latin typeface="Gilroy Semibold"/>
              </a:rPr>
              <a:t>sabiedrībā valdošo stereotipu par neiecietībai un diskriminācijai pakļautajām sabiedrības grupām izskaušana;</a:t>
            </a:r>
          </a:p>
          <a:p>
            <a:pPr algn="l" fontAlgn="base"/>
            <a:endParaRPr lang="lv-LV" sz="3200" dirty="0">
              <a:solidFill>
                <a:srgbClr val="002060"/>
              </a:solidFill>
              <a:latin typeface="Gilroy Semibold"/>
            </a:endParaRPr>
          </a:p>
          <a:p>
            <a:pPr marL="457200" indent="-457200" algn="l" fontAlgn="base">
              <a:buFont typeface="Arial" panose="020B0604020202020204" pitchFamily="34" charset="0"/>
              <a:buChar char="•"/>
            </a:pPr>
            <a:r>
              <a:rPr lang="lv-LV" sz="4000" b="1" dirty="0" err="1">
                <a:solidFill>
                  <a:srgbClr val="002060"/>
                </a:solidFill>
                <a:latin typeface="Gilroy Semibold"/>
              </a:rPr>
              <a:t>Jauniebraucēju</a:t>
            </a:r>
            <a:r>
              <a:rPr lang="lv-LV" sz="4000" b="1" dirty="0">
                <a:solidFill>
                  <a:srgbClr val="002060"/>
                </a:solidFill>
                <a:latin typeface="Gilroy Semibold"/>
              </a:rPr>
              <a:t> līdzdalība un iekļaušana Latvijas sabiedrībā:</a:t>
            </a:r>
            <a:endParaRPr lang="lv-LV" sz="4000" dirty="0">
              <a:solidFill>
                <a:srgbClr val="002060"/>
              </a:solidFill>
              <a:latin typeface="Gilroy Semibold"/>
            </a:endParaRPr>
          </a:p>
          <a:p>
            <a:pPr marL="457200" indent="-457200" algn="l" fontAlgn="base">
              <a:buFont typeface="Wingdings" panose="05000000000000000000" pitchFamily="2" charset="2"/>
              <a:buChar char="ü"/>
            </a:pPr>
            <a:r>
              <a:rPr lang="lv-LV" sz="3200" dirty="0">
                <a:solidFill>
                  <a:srgbClr val="002060"/>
                </a:solidFill>
                <a:latin typeface="Gilroy Semibold"/>
              </a:rPr>
              <a:t>atbalsta pasākumi </a:t>
            </a:r>
            <a:r>
              <a:rPr lang="lv-LV" sz="3200" dirty="0" err="1">
                <a:solidFill>
                  <a:srgbClr val="002060"/>
                </a:solidFill>
                <a:latin typeface="Gilroy Semibold"/>
              </a:rPr>
              <a:t>jauniebraucējiem</a:t>
            </a:r>
            <a:r>
              <a:rPr lang="lv-LV" sz="3200" dirty="0">
                <a:solidFill>
                  <a:srgbClr val="002060"/>
                </a:solidFill>
                <a:latin typeface="Gilroy Semibold"/>
              </a:rPr>
              <a:t> (latviešu valodas klubi, sadarbības aktivitātes savstarpējās mijiedarbības veicināšanai starp Rīgas vietējiem iedzīvotājiem un </a:t>
            </a:r>
            <a:r>
              <a:rPr lang="lv-LV" sz="3200" dirty="0" err="1">
                <a:solidFill>
                  <a:srgbClr val="002060"/>
                </a:solidFill>
                <a:latin typeface="Gilroy Semibold"/>
              </a:rPr>
              <a:t>jauniebraucējiem</a:t>
            </a:r>
            <a:r>
              <a:rPr lang="lv-LV" sz="3200" dirty="0">
                <a:solidFill>
                  <a:srgbClr val="002060"/>
                </a:solidFill>
                <a:latin typeface="Gilroy Semibold"/>
              </a:rPr>
              <a:t> un citi);</a:t>
            </a:r>
          </a:p>
          <a:p>
            <a:pPr marL="457200" indent="-457200" algn="l" fontAlgn="base">
              <a:buFont typeface="Wingdings" panose="05000000000000000000" pitchFamily="2" charset="2"/>
              <a:buChar char="ü"/>
            </a:pPr>
            <a:r>
              <a:rPr lang="lv-LV" sz="3200" dirty="0">
                <a:solidFill>
                  <a:srgbClr val="002060"/>
                </a:solidFill>
                <a:latin typeface="Gilroy Semibold"/>
              </a:rPr>
              <a:t>izglītojoši un informatīvi pasākumi par kultūru dažādību un migrāciju (tajā skaitā darbam ar </a:t>
            </a:r>
            <a:r>
              <a:rPr lang="lv-LV" sz="3200" dirty="0" err="1">
                <a:solidFill>
                  <a:srgbClr val="002060"/>
                </a:solidFill>
                <a:latin typeface="Gilroy Semibold"/>
              </a:rPr>
              <a:t>jauniebraucējiem</a:t>
            </a:r>
            <a:r>
              <a:rPr lang="lv-LV" sz="3200" dirty="0">
                <a:solidFill>
                  <a:srgbClr val="002060"/>
                </a:solidFill>
                <a:latin typeface="Gilroy Semibold"/>
              </a:rPr>
              <a:t>) dažādām mērķa grupām: pedagogiem, klientu apkalpošanas speciālistiem, sociālā darba speciālistiem, skolēniem, studentiem, kā arī sabiedrībai kopumā.</a:t>
            </a:r>
          </a:p>
        </p:txBody>
      </p:sp>
    </p:spTree>
    <p:extLst>
      <p:ext uri="{BB962C8B-B14F-4D97-AF65-F5344CB8AC3E}">
        <p14:creationId xmlns:p14="http://schemas.microsoft.com/office/powerpoint/2010/main" val="6503180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Atbalstāmās aktivitātes: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255477" y="3267540"/>
            <a:ext cx="15931661" cy="66136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just" defTabSz="912813" eaLnBrk="1" hangingPunct="1">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Semināri, apmācības,</a:t>
            </a:r>
            <a:r>
              <a:rPr lang="lv-LV" altLang="lv-LV" sz="4800" dirty="0">
                <a:solidFill>
                  <a:srgbClr val="002060"/>
                </a:solidFill>
                <a:latin typeface="Gilroy Semibold"/>
              </a:rPr>
              <a:t> informatīvi </a:t>
            </a:r>
            <a:r>
              <a:rPr lang="lv-LV" altLang="lv-LV" sz="4800" b="1" dirty="0">
                <a:solidFill>
                  <a:srgbClr val="002060"/>
                </a:solidFill>
                <a:latin typeface="Gilroy Semibold"/>
              </a:rPr>
              <a:t>pasākumi, </a:t>
            </a:r>
            <a:r>
              <a:rPr lang="lv-LV" altLang="lv-LV" sz="4800" dirty="0">
                <a:solidFill>
                  <a:srgbClr val="002060"/>
                </a:solidFill>
                <a:latin typeface="Gilroy Semibold"/>
              </a:rPr>
              <a:t>t.sk. nometnes un sporta pasākumi;</a:t>
            </a:r>
          </a:p>
          <a:p>
            <a:pPr marL="342900" indent="-342900" algn="just" defTabSz="912813" eaLnBrk="1" hangingPunct="1">
              <a:spcBef>
                <a:spcPts val="1200"/>
              </a:spcBef>
              <a:spcAft>
                <a:spcPts val="200"/>
              </a:spcAft>
              <a:buClr>
                <a:srgbClr val="800000"/>
              </a:buClr>
              <a:buSzPct val="100000"/>
              <a:buFont typeface="Arial" panose="020B0604020202020204" pitchFamily="34" charset="0"/>
              <a:buChar char="•"/>
            </a:pPr>
            <a:r>
              <a:rPr lang="lv-LV" altLang="lv-LV" sz="4800" dirty="0">
                <a:solidFill>
                  <a:srgbClr val="002060"/>
                </a:solidFill>
                <a:latin typeface="Gilroy Semibold"/>
              </a:rPr>
              <a:t>Informatīvu, izglītojošu, metodisku </a:t>
            </a:r>
            <a:r>
              <a:rPr lang="lv-LV" altLang="lv-LV" sz="4800" b="1" dirty="0">
                <a:solidFill>
                  <a:srgbClr val="002060"/>
                </a:solidFill>
                <a:latin typeface="Gilroy Semibold"/>
              </a:rPr>
              <a:t>materiālu izstrādāšana, sagatavošana </a:t>
            </a:r>
            <a:r>
              <a:rPr lang="lv-LV" altLang="lv-LV" sz="4800" dirty="0">
                <a:solidFill>
                  <a:srgbClr val="002060"/>
                </a:solidFill>
                <a:latin typeface="Gilroy Semibold"/>
              </a:rPr>
              <a:t>un</a:t>
            </a:r>
            <a:r>
              <a:rPr lang="lv-LV" altLang="lv-LV" sz="4800" b="1" dirty="0">
                <a:solidFill>
                  <a:srgbClr val="002060"/>
                </a:solidFill>
                <a:latin typeface="Gilroy Semibold"/>
              </a:rPr>
              <a:t> izplatīšana;</a:t>
            </a:r>
          </a:p>
          <a:p>
            <a:pPr marL="342900" indent="-342900" algn="just" defTabSz="912813" eaLnBrk="1" hangingPunct="1">
              <a:lnSpc>
                <a:spcPct val="11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Konkursi, akcijas </a:t>
            </a:r>
            <a:r>
              <a:rPr lang="lv-LV" altLang="lv-LV" sz="4800" dirty="0">
                <a:solidFill>
                  <a:srgbClr val="002060"/>
                </a:solidFill>
                <a:latin typeface="Gilroy Semibold"/>
              </a:rPr>
              <a:t>un citi </a:t>
            </a:r>
            <a:r>
              <a:rPr lang="lv-LV" altLang="lv-LV" sz="4800" b="1" dirty="0">
                <a:solidFill>
                  <a:srgbClr val="002060"/>
                </a:solidFill>
                <a:latin typeface="Gilroy Semibold"/>
              </a:rPr>
              <a:t>pasākumi </a:t>
            </a:r>
            <a:r>
              <a:rPr lang="lv-LV" altLang="lv-LV" sz="4800" dirty="0">
                <a:solidFill>
                  <a:srgbClr val="002060"/>
                </a:solidFill>
                <a:latin typeface="Gilroy Semibold"/>
              </a:rPr>
              <a:t>un aktivitātes</a:t>
            </a:r>
            <a:r>
              <a:rPr lang="lv-LV" altLang="lv-LV" sz="4800" b="1" dirty="0">
                <a:solidFill>
                  <a:srgbClr val="002060"/>
                </a:solidFill>
                <a:latin typeface="Gilroy Semibold"/>
              </a:rPr>
              <a:t>, </a:t>
            </a:r>
            <a:r>
              <a:rPr lang="lv-LV" altLang="lv-LV" sz="4800" dirty="0">
                <a:solidFill>
                  <a:srgbClr val="002060"/>
                </a:solidFill>
                <a:latin typeface="Gilroy Semibold"/>
              </a:rPr>
              <a:t>kas</a:t>
            </a:r>
            <a:r>
              <a:rPr lang="lv-LV" altLang="lv-LV" sz="4800" b="1" dirty="0">
                <a:solidFill>
                  <a:srgbClr val="002060"/>
                </a:solidFill>
                <a:latin typeface="Gilroy Semibold"/>
              </a:rPr>
              <a:t> vērtas uz mērķa grupu iekļaušanu sabiedrībā;</a:t>
            </a:r>
          </a:p>
          <a:p>
            <a:pPr marL="342900" indent="-342900" algn="just" defTabSz="912813" eaLnBrk="1" hangingPunct="1">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Publicitātes aktivitātes.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153171675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70101" y="594761"/>
            <a:ext cx="14743073"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Projektā atbalstāmās izmaksas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5064369" y="3121447"/>
            <a:ext cx="15460710" cy="76227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a:buFont typeface="Arial" panose="020B0604020202020204" pitchFamily="34" charset="0"/>
              <a:buChar char="•"/>
            </a:pPr>
            <a:r>
              <a:rPr lang="lv-LV" sz="4800" dirty="0">
                <a:solidFill>
                  <a:srgbClr val="002060"/>
                </a:solidFill>
                <a:latin typeface="Gilroy Semibold"/>
              </a:rPr>
              <a:t>Administratīvās izmaksas (ne vairāk kā 15 % no Projekta kopējām izmaksām):</a:t>
            </a:r>
          </a:p>
          <a:p>
            <a:pPr marL="685800" indent="-685800" algn="l">
              <a:buFont typeface="Wingdings" panose="05000000000000000000" pitchFamily="2" charset="2"/>
              <a:buChar char="ü"/>
            </a:pPr>
            <a:r>
              <a:rPr lang="lv-LV" sz="4800" dirty="0">
                <a:solidFill>
                  <a:srgbClr val="002060"/>
                </a:solidFill>
                <a:latin typeface="Gilroy Semibold"/>
              </a:rPr>
              <a:t>Projekta vadītāja, grāmatveža un cita administratīvā personāla atalgojums, tajā skaitā nodokļi;</a:t>
            </a:r>
          </a:p>
          <a:p>
            <a:pPr marL="685800" indent="-685800" algn="l">
              <a:buFont typeface="Wingdings" panose="05000000000000000000" pitchFamily="2" charset="2"/>
              <a:buChar char="ü"/>
            </a:pPr>
            <a:r>
              <a:rPr lang="lv-LV" sz="4800" dirty="0">
                <a:solidFill>
                  <a:srgbClr val="002060"/>
                </a:solidFill>
                <a:latin typeface="Gilroy Semibold"/>
              </a:rPr>
              <a:t>Projekta vadības darba nodrošināšanas izmaksas (transporta izmaksas, biroja nomas izmaksas, sakaru pakalpojumi, kancelejas preces u. tml.);</a:t>
            </a:r>
          </a:p>
          <a:p>
            <a:pPr marL="342900" indent="-342900" algn="l">
              <a:buFont typeface="Arial" panose="020B0604020202020204" pitchFamily="34" charset="0"/>
              <a:buChar char="•"/>
            </a:pPr>
            <a:r>
              <a:rPr lang="lv-LV" sz="4800" dirty="0">
                <a:solidFill>
                  <a:srgbClr val="002060"/>
                </a:solidFill>
                <a:latin typeface="Gilroy Semibold"/>
              </a:rPr>
              <a:t>Projekta aktivitāšu īstenošanai nepieciešamās izmaksas;</a:t>
            </a:r>
          </a:p>
          <a:p>
            <a:pPr marL="342900" indent="-342900" algn="l">
              <a:buFont typeface="Arial" panose="020B0604020202020204" pitchFamily="34" charset="0"/>
              <a:buChar char="•"/>
            </a:pPr>
            <a:r>
              <a:rPr lang="lv-LV" sz="4800" dirty="0">
                <a:solidFill>
                  <a:srgbClr val="002060"/>
                </a:solidFill>
                <a:latin typeface="Gilroy Semibold"/>
              </a:rPr>
              <a:t>Informācijas un publicitātes izmaksas.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015055519"/>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549</TotalTime>
  <Words>1637</Words>
  <Application>Microsoft Office PowerPoint</Application>
  <PresentationFormat>Pielāgots</PresentationFormat>
  <Paragraphs>156</Paragraphs>
  <Slides>18</Slides>
  <Notes>0</Notes>
  <HiddenSlides>0</HiddenSlides>
  <MMClips>0</MMClips>
  <ScaleCrop>false</ScaleCrop>
  <HeadingPairs>
    <vt:vector size="6" baseType="variant">
      <vt:variant>
        <vt:lpstr>Lietotie fonti</vt:lpstr>
      </vt:variant>
      <vt:variant>
        <vt:i4>8</vt:i4>
      </vt:variant>
      <vt:variant>
        <vt:lpstr>Dizains</vt:lpstr>
      </vt:variant>
      <vt:variant>
        <vt:i4>1</vt:i4>
      </vt:variant>
      <vt:variant>
        <vt:lpstr>Slaidu virsraksti</vt:lpstr>
      </vt:variant>
      <vt:variant>
        <vt:i4>18</vt:i4>
      </vt:variant>
    </vt:vector>
  </HeadingPairs>
  <TitlesOfParts>
    <vt:vector size="27" baseType="lpstr">
      <vt:lpstr>Apercu Pro</vt:lpstr>
      <vt:lpstr>Arial</vt:lpstr>
      <vt:lpstr>Arial Nova</vt:lpstr>
      <vt:lpstr>Formular</vt:lpstr>
      <vt:lpstr>Gilroy Semibold</vt:lpstr>
      <vt:lpstr>Helvetica Neue</vt:lpstr>
      <vt:lpstr>Helvetica Neue Medium</vt:lpstr>
      <vt:lpstr>Wingdings</vt:lpstr>
      <vt:lpstr>21_BasicWhite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Marika Barone</dc:creator>
  <cp:lastModifiedBy>Ilze Meilande</cp:lastModifiedBy>
  <cp:revision>48</cp:revision>
  <dcterms:modified xsi:type="dcterms:W3CDTF">2022-05-19T08:25:43Z</dcterms:modified>
</cp:coreProperties>
</file>