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67" r:id="rId2"/>
    <p:sldId id="269" r:id="rId3"/>
    <p:sldId id="301" r:id="rId4"/>
    <p:sldId id="293" r:id="rId5"/>
    <p:sldId id="289" r:id="rId6"/>
    <p:sldId id="291" r:id="rId7"/>
    <p:sldId id="294" r:id="rId8"/>
    <p:sldId id="295" r:id="rId9"/>
    <p:sldId id="296" r:id="rId10"/>
    <p:sldId id="297" r:id="rId11"/>
    <p:sldId id="298" r:id="rId12"/>
    <p:sldId id="299" r:id="rId13"/>
    <p:sldId id="314" r:id="rId14"/>
    <p:sldId id="300" r:id="rId15"/>
    <p:sldId id="302" r:id="rId16"/>
    <p:sldId id="303" r:id="rId17"/>
    <p:sldId id="304" r:id="rId18"/>
    <p:sldId id="270" r:id="rId19"/>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1pPr>
    <a:lvl2pPr marL="0" marR="0" indent="4572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2pPr>
    <a:lvl3pPr marL="0" marR="0" indent="9144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3pPr>
    <a:lvl4pPr marL="0" marR="0" indent="13716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4pPr>
    <a:lvl5pPr marL="0" marR="0" indent="18288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5pPr>
    <a:lvl6pPr marL="0" marR="0" indent="22860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6pPr>
    <a:lvl7pPr marL="0" marR="0" indent="27432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7pPr>
    <a:lvl8pPr marL="0" marR="0" indent="32004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8pPr>
    <a:lvl9pPr marL="0" marR="0" indent="36576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ka Barone" initials="MB" lastIdx="1" clrIdx="0">
    <p:extLst>
      <p:ext uri="{19B8F6BF-5375-455C-9EA6-DF929625EA0E}">
        <p15:presenceInfo xmlns:p15="http://schemas.microsoft.com/office/powerpoint/2012/main" userId="S::marika.barone@riga.lv::c2ab7613-9882-4b73-8e84-cb0d811c5de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1" autoAdjust="0"/>
    <p:restoredTop sz="94660"/>
  </p:normalViewPr>
  <p:slideViewPr>
    <p:cSldViewPr snapToGrid="0">
      <p:cViewPr varScale="1">
        <p:scale>
          <a:sx n="55" d="100"/>
          <a:sy n="55" d="100"/>
        </p:scale>
        <p:origin x="64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0" name="Shape 170"/>
          <p:cNvSpPr>
            <a:spLocks noGrp="1" noRot="1" noChangeAspect="1"/>
          </p:cNvSpPr>
          <p:nvPr>
            <p:ph type="sldImg"/>
          </p:nvPr>
        </p:nvSpPr>
        <p:spPr>
          <a:xfrm>
            <a:off x="1143000" y="685800"/>
            <a:ext cx="4572000" cy="3429000"/>
          </a:xfrm>
          <a:prstGeom prst="rect">
            <a:avLst/>
          </a:prstGeom>
        </p:spPr>
        <p:txBody>
          <a:bodyPr/>
          <a:lstStyle/>
          <a:p>
            <a:endParaRPr/>
          </a:p>
        </p:txBody>
      </p:sp>
      <p:sp>
        <p:nvSpPr>
          <p:cNvPr id="171" name="Shape 17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1201340" y="11859862"/>
            <a:ext cx="21971003"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Author and Date</a:t>
            </a:r>
          </a:p>
        </p:txBody>
      </p:sp>
      <p:sp>
        <p:nvSpPr>
          <p:cNvPr id="12" name="Presentation Title"/>
          <p:cNvSpPr txBox="1">
            <a:spLocks noGrp="1"/>
          </p:cNvSpPr>
          <p:nvPr>
            <p:ph type="title" hasCustomPrompt="1"/>
          </p:nvPr>
        </p:nvSpPr>
        <p:spPr>
          <a:xfrm>
            <a:off x="1206496" y="2574991"/>
            <a:ext cx="21971004" cy="4648201"/>
          </a:xfrm>
          <a:prstGeom prst="rect">
            <a:avLst/>
          </a:prstGeom>
        </p:spPr>
        <p:txBody>
          <a:bodyPr anchor="b"/>
          <a:lstStyle>
            <a:lvl1pPr>
              <a:defRPr sz="11600" spc="-232"/>
            </a:lvl1pPr>
          </a:lstStyle>
          <a:p>
            <a:r>
              <a:t>Presentation Title</a:t>
            </a:r>
          </a:p>
        </p:txBody>
      </p:sp>
      <p:sp>
        <p:nvSpPr>
          <p:cNvPr id="13" name="Body Level One…"/>
          <p:cNvSpPr txBox="1">
            <a:spLocks noGrp="1"/>
          </p:cNvSpPr>
          <p:nvPr>
            <p:ph type="body" sz="quarter" idx="1" hasCustomPrompt="1"/>
          </p:nvPr>
        </p:nvSpPr>
        <p:spPr>
          <a:xfrm>
            <a:off x="1201342" y="7223190"/>
            <a:ext cx="21971001" cy="1905001"/>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98" name="Body Level One…"/>
          <p:cNvSpPr txBox="1">
            <a:spLocks noGrp="1"/>
          </p:cNvSpPr>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z="11600" spc="-232">
                <a:latin typeface="Helvetica Neue Medium"/>
                <a:ea typeface="Helvetica Neue Medium"/>
                <a:cs typeface="Helvetica Neue Medium"/>
                <a:sym typeface="Helvetica Neue Medium"/>
              </a:defRPr>
            </a:lvl1pPr>
            <a:lvl2pPr marL="0" indent="457200" algn="ctr">
              <a:lnSpc>
                <a:spcPct val="80000"/>
              </a:lnSpc>
              <a:spcBef>
                <a:spcPts val="0"/>
              </a:spcBef>
              <a:buSzTx/>
              <a:buNone/>
              <a:defRPr sz="11600" spc="-232">
                <a:latin typeface="Helvetica Neue Medium"/>
                <a:ea typeface="Helvetica Neue Medium"/>
                <a:cs typeface="Helvetica Neue Medium"/>
                <a:sym typeface="Helvetica Neue Medium"/>
              </a:defRPr>
            </a:lvl2pPr>
            <a:lvl3pPr marL="0" indent="914400" algn="ctr">
              <a:lnSpc>
                <a:spcPct val="80000"/>
              </a:lnSpc>
              <a:spcBef>
                <a:spcPts val="0"/>
              </a:spcBef>
              <a:buSzTx/>
              <a:buNone/>
              <a:defRPr sz="11600" spc="-232">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z="11600" spc="-232">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z="11600" spc="-232">
                <a:latin typeface="Helvetica Neue Medium"/>
                <a:ea typeface="Helvetica Neue Medium"/>
                <a:cs typeface="Helvetica Neue Medium"/>
                <a:sym typeface="Helvetica Neue Medium"/>
              </a:defRPr>
            </a:lvl5pPr>
          </a:lstStyle>
          <a:p>
            <a:r>
              <a:t>Statement</a:t>
            </a:r>
          </a:p>
          <a:p>
            <a:pPr lvl="1"/>
            <a:endParaRPr/>
          </a:p>
          <a:p>
            <a:pPr lvl="2"/>
            <a:endParaRPr/>
          </a:p>
          <a:p>
            <a:pPr lvl="3"/>
            <a:endParaRPr/>
          </a:p>
          <a:p>
            <a:pPr lvl="4"/>
            <a:endParaRPr/>
          </a:p>
        </p:txBody>
      </p:sp>
      <p:sp>
        <p:nvSpPr>
          <p:cNvPr id="9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06" name="Body Level One…"/>
          <p:cNvSpPr txBox="1">
            <a:spLocks noGrp="1"/>
          </p:cNvSpPr>
          <p:nvPr>
            <p:ph type="body" idx="1" hasCustomPrompt="1"/>
          </p:nvPr>
        </p:nvSpPr>
        <p:spPr>
          <a:xfrm>
            <a:off x="1206500" y="1075927"/>
            <a:ext cx="21971000" cy="7241584"/>
          </a:xfrm>
          <a:prstGeom prst="rect">
            <a:avLst/>
          </a:prstGeom>
        </p:spPr>
        <p:txBody>
          <a:bodyPr anchor="b"/>
          <a:lstStyle>
            <a:lvl1pPr marL="0" indent="0" algn="ctr">
              <a:lnSpc>
                <a:spcPct val="80000"/>
              </a:lnSpc>
              <a:spcBef>
                <a:spcPts val="0"/>
              </a:spcBef>
              <a:buSzTx/>
              <a:buNone/>
              <a:defRPr sz="25000" b="1" spc="-250"/>
            </a:lvl1pPr>
            <a:lvl2pPr marL="0" indent="457200" algn="ctr">
              <a:lnSpc>
                <a:spcPct val="80000"/>
              </a:lnSpc>
              <a:spcBef>
                <a:spcPts val="0"/>
              </a:spcBef>
              <a:buSzTx/>
              <a:buNone/>
              <a:defRPr sz="25000" b="1" spc="-250"/>
            </a:lvl2pPr>
            <a:lvl3pPr marL="0" indent="914400" algn="ctr">
              <a:lnSpc>
                <a:spcPct val="80000"/>
              </a:lnSpc>
              <a:spcBef>
                <a:spcPts val="0"/>
              </a:spcBef>
              <a:buSzTx/>
              <a:buNone/>
              <a:defRPr sz="25000" b="1" spc="-250"/>
            </a:lvl3pPr>
            <a:lvl4pPr marL="0" indent="1371600" algn="ctr">
              <a:lnSpc>
                <a:spcPct val="80000"/>
              </a:lnSpc>
              <a:spcBef>
                <a:spcPts val="0"/>
              </a:spcBef>
              <a:buSzTx/>
              <a:buNone/>
              <a:defRPr sz="25000" b="1" spc="-250"/>
            </a:lvl4pPr>
            <a:lvl5pPr marL="0" indent="1828800" algn="ctr">
              <a:lnSpc>
                <a:spcPct val="80000"/>
              </a:lnSpc>
              <a:spcBef>
                <a:spcPts val="0"/>
              </a:spcBef>
              <a:buSzTx/>
              <a:buNone/>
              <a:defRPr sz="25000" b="1" spc="-250"/>
            </a:lvl5pPr>
          </a:lstStyle>
          <a:p>
            <a:r>
              <a:t>100%</a:t>
            </a:r>
          </a:p>
          <a:p>
            <a:pPr lvl="1"/>
            <a:endParaRPr/>
          </a:p>
          <a:p>
            <a:pPr lvl="2"/>
            <a:endParaRPr/>
          </a:p>
          <a:p>
            <a:pPr lvl="3"/>
            <a:endParaRPr/>
          </a:p>
          <a:p>
            <a:pPr lvl="4"/>
            <a:endParaRPr/>
          </a:p>
        </p:txBody>
      </p:sp>
      <p:sp>
        <p:nvSpPr>
          <p:cNvPr id="107" name="Fact information"/>
          <p:cNvSpPr txBox="1">
            <a:spLocks noGrp="1"/>
          </p:cNvSpPr>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sz="5500" b="1"/>
            </a:lvl1pPr>
          </a:lstStyle>
          <a:p>
            <a:r>
              <a:t>Fact information</a:t>
            </a:r>
          </a:p>
        </p:txBody>
      </p:sp>
      <p:sp>
        <p:nvSpPr>
          <p:cNvPr id="10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15" name="Attribution"/>
          <p:cNvSpPr txBox="1">
            <a:spLocks noGrp="1"/>
          </p:cNvSpPr>
          <p:nvPr>
            <p:ph type="body" sz="quarter" idx="21" hasCustomPrompt="1"/>
          </p:nvPr>
        </p:nvSpPr>
        <p:spPr>
          <a:xfrm>
            <a:off x="2430025" y="10675453"/>
            <a:ext cx="20200052"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Attribution</a:t>
            </a:r>
          </a:p>
        </p:txBody>
      </p:sp>
      <p:sp>
        <p:nvSpPr>
          <p:cNvPr id="116" name="Body Level One…"/>
          <p:cNvSpPr txBox="1">
            <a:spLocks noGrp="1"/>
          </p:cNvSpPr>
          <p:nvPr>
            <p:ph type="body" sz="half" idx="1" hasCustomPrompt="1"/>
          </p:nvPr>
        </p:nvSpPr>
        <p:spPr>
          <a:xfrm>
            <a:off x="1753923" y="4939860"/>
            <a:ext cx="20876154" cy="3836280"/>
          </a:xfrm>
          <a:prstGeom prst="rect">
            <a:avLst/>
          </a:prstGeom>
        </p:spPr>
        <p:txBody>
          <a:bodyPr/>
          <a:lstStyle>
            <a:lvl1pPr marL="638923" indent="-469900">
              <a:spcBef>
                <a:spcPts val="0"/>
              </a:spcBef>
              <a:buSzTx/>
              <a:buNone/>
              <a:defRPr sz="8500" spc="-170">
                <a:latin typeface="Helvetica Neue Medium"/>
                <a:ea typeface="Helvetica Neue Medium"/>
                <a:cs typeface="Helvetica Neue Medium"/>
                <a:sym typeface="Helvetica Neue Medium"/>
              </a:defRPr>
            </a:lvl1pPr>
            <a:lvl2pPr marL="638923" indent="-12700">
              <a:spcBef>
                <a:spcPts val="0"/>
              </a:spcBef>
              <a:buSzTx/>
              <a:buNone/>
              <a:defRPr sz="8500" spc="-170">
                <a:latin typeface="Helvetica Neue Medium"/>
                <a:ea typeface="Helvetica Neue Medium"/>
                <a:cs typeface="Helvetica Neue Medium"/>
                <a:sym typeface="Helvetica Neue Medium"/>
              </a:defRPr>
            </a:lvl2pPr>
            <a:lvl3pPr marL="638923" indent="444500">
              <a:spcBef>
                <a:spcPts val="0"/>
              </a:spcBef>
              <a:buSzTx/>
              <a:buNone/>
              <a:defRPr sz="8500" spc="-170">
                <a:latin typeface="Helvetica Neue Medium"/>
                <a:ea typeface="Helvetica Neue Medium"/>
                <a:cs typeface="Helvetica Neue Medium"/>
                <a:sym typeface="Helvetica Neue Medium"/>
              </a:defRPr>
            </a:lvl3pPr>
            <a:lvl4pPr marL="638923" indent="901700">
              <a:spcBef>
                <a:spcPts val="0"/>
              </a:spcBef>
              <a:buSzTx/>
              <a:buNone/>
              <a:defRPr sz="8500" spc="-170">
                <a:latin typeface="Helvetica Neue Medium"/>
                <a:ea typeface="Helvetica Neue Medium"/>
                <a:cs typeface="Helvetica Neue Medium"/>
                <a:sym typeface="Helvetica Neue Medium"/>
              </a:defRPr>
            </a:lvl4pPr>
            <a:lvl5pPr marL="638923" indent="1358900">
              <a:spcBef>
                <a:spcPts val="0"/>
              </a:spcBef>
              <a:buSzTx/>
              <a:buNone/>
              <a:defRPr sz="8500" spc="-170">
                <a:latin typeface="Helvetica Neue Medium"/>
                <a:ea typeface="Helvetica Neue Medium"/>
                <a:cs typeface="Helvetica Neue Medium"/>
                <a:sym typeface="Helvetica Neue Medium"/>
              </a:defRPr>
            </a:lvl5pPr>
          </a:lstStyle>
          <a:p>
            <a:r>
              <a:t>“Notable Quote”</a:t>
            </a:r>
          </a:p>
          <a:p>
            <a:pPr lvl="1"/>
            <a:endParaRPr/>
          </a:p>
          <a:p>
            <a:pPr lvl="2"/>
            <a:endParaRPr/>
          </a:p>
          <a:p>
            <a:pPr lvl="3"/>
            <a:endParaRPr/>
          </a:p>
          <a:p>
            <a:pPr lvl="4"/>
            <a:endParaRPr/>
          </a:p>
        </p:txBody>
      </p:sp>
      <p:sp>
        <p:nvSpPr>
          <p:cNvPr id="1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24" name="Bowl of salad with fried rice, boiled eggs and chopsticks"/>
          <p:cNvSpPr>
            <a:spLocks noGrp="1"/>
          </p:cNvSpPr>
          <p:nvPr>
            <p:ph type="pic" sz="quarter" idx="21"/>
          </p:nvPr>
        </p:nvSpPr>
        <p:spPr>
          <a:xfrm>
            <a:off x="15760700" y="1016000"/>
            <a:ext cx="7439099" cy="5949678"/>
          </a:xfrm>
          <a:prstGeom prst="rect">
            <a:avLst/>
          </a:prstGeom>
        </p:spPr>
        <p:txBody>
          <a:bodyPr lIns="91439" tIns="45719" rIns="91439" bIns="45719">
            <a:noAutofit/>
          </a:bodyPr>
          <a:lstStyle/>
          <a:p>
            <a:endParaRPr/>
          </a:p>
        </p:txBody>
      </p:sp>
      <p:sp>
        <p:nvSpPr>
          <p:cNvPr id="125" name="Bowl with salmon cakes, salad and houmous "/>
          <p:cNvSpPr>
            <a:spLocks noGrp="1"/>
          </p:cNvSpPr>
          <p:nvPr>
            <p:ph type="pic" sz="half" idx="22"/>
          </p:nvPr>
        </p:nvSpPr>
        <p:spPr>
          <a:xfrm>
            <a:off x="13500100" y="3978275"/>
            <a:ext cx="10439400" cy="12150181"/>
          </a:xfrm>
          <a:prstGeom prst="rect">
            <a:avLst/>
          </a:prstGeom>
        </p:spPr>
        <p:txBody>
          <a:bodyPr lIns="91439" tIns="45719" rIns="91439" bIns="45719">
            <a:noAutofit/>
          </a:bodyPr>
          <a:lstStyle/>
          <a:p>
            <a:endParaRPr/>
          </a:p>
        </p:txBody>
      </p:sp>
      <p:sp>
        <p:nvSpPr>
          <p:cNvPr id="126" name="Bowl of pappardelle pasta with parsley butter, roasted hazelnuts and shaved parmesan cheese"/>
          <p:cNvSpPr>
            <a:spLocks noGrp="1"/>
          </p:cNvSpPr>
          <p:nvPr>
            <p:ph type="pic" idx="23"/>
          </p:nvPr>
        </p:nvSpPr>
        <p:spPr>
          <a:xfrm>
            <a:off x="-139700" y="495300"/>
            <a:ext cx="16611600" cy="12458700"/>
          </a:xfrm>
          <a:prstGeom prst="rect">
            <a:avLst/>
          </a:prstGeom>
        </p:spPr>
        <p:txBody>
          <a:bodyPr lIns="91439" tIns="45719" rIns="91439" bIns="45719">
            <a:noAutofit/>
          </a:bodyPr>
          <a:lstStyle/>
          <a:p>
            <a:endParaRPr/>
          </a:p>
        </p:txBody>
      </p:sp>
      <p:sp>
        <p:nvSpPr>
          <p:cNvPr id="12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34" name="bowl of salad with fried rice, boiled eggs and chopsticks"/>
          <p:cNvSpPr>
            <a:spLocks noGrp="1"/>
          </p:cNvSpPr>
          <p:nvPr>
            <p:ph type="pic" idx="21"/>
          </p:nvPr>
        </p:nvSpPr>
        <p:spPr>
          <a:xfrm>
            <a:off x="-1333500" y="-5524500"/>
            <a:ext cx="27051000" cy="21640800"/>
          </a:xfrm>
          <a:prstGeom prst="rect">
            <a:avLst/>
          </a:prstGeom>
        </p:spPr>
        <p:txBody>
          <a:bodyPr lIns="91439" tIns="45719" rIns="91439" bIns="45719">
            <a:noAutofit/>
          </a:bodyPr>
          <a:lstStyle/>
          <a:p>
            <a:endParaRPr/>
          </a:p>
        </p:txBody>
      </p:sp>
      <p:sp>
        <p:nvSpPr>
          <p:cNvPr id="13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4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Blank bright">
    <p:bg>
      <p:bgPr>
        <a:solidFill>
          <a:srgbClr val="F0EE7D"/>
        </a:solidFill>
        <a:effectLst/>
      </p:bgPr>
    </p:bg>
    <p:spTree>
      <p:nvGrpSpPr>
        <p:cNvPr id="1" name=""/>
        <p:cNvGrpSpPr/>
        <p:nvPr/>
      </p:nvGrpSpPr>
      <p:grpSpPr>
        <a:xfrm>
          <a:off x="0" y="0"/>
          <a:ext cx="0" cy="0"/>
          <a:chOff x="0" y="0"/>
          <a:chExt cx="0" cy="0"/>
        </a:xfrm>
      </p:grpSpPr>
      <p:sp>
        <p:nvSpPr>
          <p:cNvPr id="149" name="Slide Number"/>
          <p:cNvSpPr txBox="1">
            <a:spLocks noGrp="1"/>
          </p:cNvSpPr>
          <p:nvPr>
            <p:ph type="sldNum" sz="quarter" idx="2"/>
          </p:nvPr>
        </p:nvSpPr>
        <p:spPr>
          <a:xfrm>
            <a:off x="924520" y="816967"/>
            <a:ext cx="403988" cy="447676"/>
          </a:xfrm>
          <a:prstGeom prst="rect">
            <a:avLst/>
          </a:prstGeom>
        </p:spPr>
        <p:txBody>
          <a:bodyPr lIns="71437" tIns="71437" rIns="71437" bIns="71437" anchor="t"/>
          <a:lstStyle>
            <a:lvl1pPr algn="l">
              <a:defRPr sz="2000">
                <a:solidFill>
                  <a:srgbClr val="66645C"/>
                </a:solidFill>
                <a:latin typeface="Apercu Pro"/>
                <a:ea typeface="Apercu Pro"/>
                <a:cs typeface="Apercu Pro"/>
                <a:sym typeface="Apercu Pro"/>
              </a:defRPr>
            </a:lvl1p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Content light">
    <p:bg>
      <p:bgPr>
        <a:solidFill>
          <a:srgbClr val="F5F5F7"/>
        </a:solidFill>
        <a:effectLst/>
      </p:bgPr>
    </p:bg>
    <p:spTree>
      <p:nvGrpSpPr>
        <p:cNvPr id="1" name=""/>
        <p:cNvGrpSpPr/>
        <p:nvPr/>
      </p:nvGrpSpPr>
      <p:grpSpPr>
        <a:xfrm>
          <a:off x="0" y="0"/>
          <a:ext cx="0" cy="0"/>
          <a:chOff x="0" y="0"/>
          <a:chExt cx="0" cy="0"/>
        </a:xfrm>
      </p:grpSpPr>
      <p:sp>
        <p:nvSpPr>
          <p:cNvPr id="156" name="Slide Number"/>
          <p:cNvSpPr txBox="1">
            <a:spLocks noGrp="1"/>
          </p:cNvSpPr>
          <p:nvPr>
            <p:ph type="sldNum" sz="quarter" idx="2"/>
          </p:nvPr>
        </p:nvSpPr>
        <p:spPr>
          <a:xfrm>
            <a:off x="924520" y="816967"/>
            <a:ext cx="442342" cy="460376"/>
          </a:xfrm>
          <a:prstGeom prst="rect">
            <a:avLst/>
          </a:prstGeom>
        </p:spPr>
        <p:txBody>
          <a:bodyPr lIns="71437" tIns="71437" rIns="71437" bIns="71437" anchor="t"/>
          <a:lstStyle>
            <a:lvl1pPr algn="l">
              <a:defRPr sz="2000">
                <a:solidFill>
                  <a:srgbClr val="071923"/>
                </a:solidFill>
                <a:latin typeface="Formular"/>
                <a:ea typeface="Formular"/>
                <a:cs typeface="Formular"/>
                <a:sym typeface="Formular"/>
              </a:defRPr>
            </a:lvl1pPr>
          </a:lstStyle>
          <a:p>
            <a:fld id="{86CB4B4D-7CA3-9044-876B-883B54F8677D}" type="slidenum">
              <a:t>‹#›</a:t>
            </a:fld>
            <a:endParaRPr/>
          </a:p>
        </p:txBody>
      </p:sp>
      <p:sp>
        <p:nvSpPr>
          <p:cNvPr id="157" name="Rīgas satiksme — Elektrobusu krāsu risinājums"/>
          <p:cNvSpPr txBox="1"/>
          <p:nvPr/>
        </p:nvSpPr>
        <p:spPr>
          <a:xfrm>
            <a:off x="1476144" y="816967"/>
            <a:ext cx="5821300" cy="46037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71437" tIns="71437" rIns="71437" bIns="71437">
            <a:spAutoFit/>
          </a:bodyPr>
          <a:lstStyle>
            <a:lvl1pPr algn="l" defTabSz="584200">
              <a:defRPr sz="2000">
                <a:solidFill>
                  <a:srgbClr val="071923"/>
                </a:solidFill>
                <a:latin typeface="Formular"/>
                <a:ea typeface="Formular"/>
                <a:cs typeface="Formular"/>
                <a:sym typeface="Formular"/>
              </a:defRPr>
            </a:lvl1pPr>
          </a:lstStyle>
          <a:p>
            <a:r>
              <a:t>Rīgas satiksme — Elektrobusu krāsu risinājums</a:t>
            </a: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Content medium">
    <p:bg>
      <p:bgPr>
        <a:solidFill>
          <a:srgbClr val="A6AAA9"/>
        </a:solidFill>
        <a:effectLst/>
      </p:bgPr>
    </p:bg>
    <p:spTree>
      <p:nvGrpSpPr>
        <p:cNvPr id="1" name=""/>
        <p:cNvGrpSpPr/>
        <p:nvPr/>
      </p:nvGrpSpPr>
      <p:grpSpPr>
        <a:xfrm>
          <a:off x="0" y="0"/>
          <a:ext cx="0" cy="0"/>
          <a:chOff x="0" y="0"/>
          <a:chExt cx="0" cy="0"/>
        </a:xfrm>
      </p:grpSpPr>
      <p:sp>
        <p:nvSpPr>
          <p:cNvPr id="164" name="Slide Number"/>
          <p:cNvSpPr txBox="1">
            <a:spLocks noGrp="1"/>
          </p:cNvSpPr>
          <p:nvPr>
            <p:ph type="sldNum" sz="quarter" idx="2"/>
          </p:nvPr>
        </p:nvSpPr>
        <p:spPr>
          <a:xfrm>
            <a:off x="924520" y="816967"/>
            <a:ext cx="413665" cy="422276"/>
          </a:xfrm>
          <a:prstGeom prst="rect">
            <a:avLst/>
          </a:prstGeom>
        </p:spPr>
        <p:txBody>
          <a:bodyPr lIns="71437" tIns="71437" rIns="71437" bIns="71437" anchor="t"/>
          <a:lstStyle>
            <a:lvl1pPr algn="l">
              <a:defRPr>
                <a:solidFill>
                  <a:srgbClr val="D5D5D5"/>
                </a:solidFill>
                <a:latin typeface="Formular"/>
                <a:ea typeface="Formular"/>
                <a:cs typeface="Formular"/>
                <a:sym typeface="Formular"/>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21" name="Avocados and limes"/>
          <p:cNvSpPr>
            <a:spLocks noGrp="1"/>
          </p:cNvSpPr>
          <p:nvPr>
            <p:ph type="pic" idx="21"/>
          </p:nvPr>
        </p:nvSpPr>
        <p:spPr>
          <a:xfrm>
            <a:off x="-1155700" y="-1295400"/>
            <a:ext cx="26746200" cy="16018933"/>
          </a:xfrm>
          <a:prstGeom prst="rect">
            <a:avLst/>
          </a:prstGeom>
        </p:spPr>
        <p:txBody>
          <a:bodyPr lIns="91439" tIns="45719" rIns="91439" bIns="45719">
            <a:noAutofit/>
          </a:bodyPr>
          <a:lstStyle/>
          <a:p>
            <a:endParaRPr/>
          </a:p>
        </p:txBody>
      </p:sp>
      <p:sp>
        <p:nvSpPr>
          <p:cNvPr id="22" name="Presentation Title"/>
          <p:cNvSpPr txBox="1">
            <a:spLocks noGrp="1"/>
          </p:cNvSpPr>
          <p:nvPr>
            <p:ph type="title" hasCustomPrompt="1"/>
          </p:nvPr>
        </p:nvSpPr>
        <p:spPr>
          <a:xfrm>
            <a:off x="1206500" y="7124700"/>
            <a:ext cx="21971000" cy="4648200"/>
          </a:xfrm>
          <a:prstGeom prst="rect">
            <a:avLst/>
          </a:prstGeom>
        </p:spPr>
        <p:txBody>
          <a:bodyPr anchor="b"/>
          <a:lstStyle>
            <a:lvl1pPr>
              <a:defRPr sz="11600" spc="-232"/>
            </a:lvl1pPr>
          </a:lstStyle>
          <a:p>
            <a:r>
              <a:t>Presentation Title</a:t>
            </a:r>
          </a:p>
        </p:txBody>
      </p:sp>
      <p:sp>
        <p:nvSpPr>
          <p:cNvPr id="23" name="Author and Date"/>
          <p:cNvSpPr txBox="1">
            <a:spLocks noGrp="1"/>
          </p:cNvSpPr>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Author and Date</a:t>
            </a:r>
          </a:p>
        </p:txBody>
      </p:sp>
      <p:sp>
        <p:nvSpPr>
          <p:cNvPr id="24" name="Body Level One…"/>
          <p:cNvSpPr txBox="1">
            <a:spLocks noGrp="1"/>
          </p:cNvSpPr>
          <p:nvPr>
            <p:ph type="body" sz="quarter" idx="1" hasCustomPrompt="1"/>
          </p:nvPr>
        </p:nvSpPr>
        <p:spPr>
          <a:xfrm>
            <a:off x="1206500" y="11609910"/>
            <a:ext cx="21971000" cy="1116952"/>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Presentation Subtitle</a:t>
            </a:r>
          </a:p>
          <a:p>
            <a:pPr lvl="1"/>
            <a:endParaRPr/>
          </a:p>
          <a:p>
            <a:pPr lvl="2"/>
            <a:endParaRPr/>
          </a:p>
          <a:p>
            <a:pPr lvl="3"/>
            <a:endParaRPr/>
          </a:p>
          <a:p>
            <a:pPr lvl="4"/>
            <a:endParaRPr/>
          </a:p>
        </p:txBody>
      </p:sp>
      <p:sp>
        <p:nvSpPr>
          <p:cNvPr id="2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Bowl with salmon cakes, salad and houmous"/>
          <p:cNvSpPr>
            <a:spLocks noGrp="1"/>
          </p:cNvSpPr>
          <p:nvPr>
            <p:ph type="pic" idx="21"/>
          </p:nvPr>
        </p:nvSpPr>
        <p:spPr>
          <a:xfrm>
            <a:off x="10972800" y="-203200"/>
            <a:ext cx="12144837" cy="14135100"/>
          </a:xfrm>
          <a:prstGeom prst="rect">
            <a:avLst/>
          </a:prstGeom>
        </p:spPr>
        <p:txBody>
          <a:bodyPr lIns="91439" tIns="45719" rIns="91439" bIns="45719">
            <a:noAutofit/>
          </a:bodyPr>
          <a:lstStyle/>
          <a:p>
            <a:endParaRPr/>
          </a:p>
        </p:txBody>
      </p:sp>
      <p:sp>
        <p:nvSpPr>
          <p:cNvPr id="33" name="Slide Title"/>
          <p:cNvSpPr txBox="1">
            <a:spLocks noGrp="1"/>
          </p:cNvSpPr>
          <p:nvPr>
            <p:ph type="title" hasCustomPrompt="1"/>
          </p:nvPr>
        </p:nvSpPr>
        <p:spPr>
          <a:xfrm>
            <a:off x="1206500" y="1270000"/>
            <a:ext cx="9779000" cy="5882273"/>
          </a:xfrm>
          <a:prstGeom prst="rect">
            <a:avLst/>
          </a:prstGeom>
        </p:spPr>
        <p:txBody>
          <a:bodyPr anchor="b"/>
          <a:lstStyle/>
          <a:p>
            <a:r>
              <a:t>Slide Title</a:t>
            </a:r>
          </a:p>
        </p:txBody>
      </p:sp>
      <p:sp>
        <p:nvSpPr>
          <p:cNvPr id="34" name="Body Level One…"/>
          <p:cNvSpPr txBox="1">
            <a:spLocks noGrp="1"/>
          </p:cNvSpPr>
          <p:nvPr>
            <p:ph type="body" sz="quarter" idx="1" hasCustomPrompt="1"/>
          </p:nvPr>
        </p:nvSpPr>
        <p:spPr>
          <a:xfrm>
            <a:off x="1206500" y="7060576"/>
            <a:ext cx="9779000" cy="5385424"/>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Slide Subtitle</a:t>
            </a:r>
          </a:p>
          <a:p>
            <a:pPr lvl="1"/>
            <a:endParaRPr/>
          </a:p>
          <a:p>
            <a:pPr lvl="2"/>
            <a:endParaRPr/>
          </a:p>
          <a:p>
            <a:pPr lvl="3"/>
            <a:endParaRPr/>
          </a:p>
          <a:p>
            <a:pPr lvl="4"/>
            <a:endParaRPr/>
          </a:p>
        </p:txBody>
      </p:sp>
      <p:sp>
        <p:nvSpPr>
          <p:cNvPr id="35" name="Slide Number"/>
          <p:cNvSpPr txBox="1">
            <a:spLocks noGrp="1"/>
          </p:cNvSpPr>
          <p:nvPr>
            <p:ph type="sldNum" sz="quarter" idx="2"/>
          </p:nvPr>
        </p:nvSpPr>
        <p:spPr>
          <a:xfrm>
            <a:off x="12001499" y="13085233"/>
            <a:ext cx="368505" cy="3746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Slide Subtitle"/>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44"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prstGeom prst="rect">
            <a:avLst/>
          </a:prstGeom>
        </p:spPr>
        <p:txBody>
          <a:bodyPr numCol="2" spcCol="1098550"/>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Slide Subtitle"/>
          <p:cNvSpPr txBox="1">
            <a:spLocks noGrp="1"/>
          </p:cNvSpPr>
          <p:nvPr>
            <p:ph type="body" sz="quarter" idx="21" hasCustomPrompt="1"/>
          </p:nvPr>
        </p:nvSpPr>
        <p:spPr>
          <a:xfrm>
            <a:off x="1206500" y="2372962"/>
            <a:ext cx="9779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61" name="Body Level One…"/>
          <p:cNvSpPr txBox="1">
            <a:spLocks noGrp="1"/>
          </p:cNvSpPr>
          <p:nvPr>
            <p:ph type="body" sz="half" idx="1" hasCustomPrompt="1"/>
          </p:nvPr>
        </p:nvSpPr>
        <p:spPr>
          <a:xfrm>
            <a:off x="1206500" y="4248504"/>
            <a:ext cx="9779000" cy="8256630"/>
          </a:xfrm>
          <a:prstGeom prst="rect">
            <a:avLst/>
          </a:prstGeom>
        </p:spPr>
        <p:txBody>
          <a:bodyPr/>
          <a:lstStyle/>
          <a:p>
            <a:r>
              <a:t>Slide bullet text</a:t>
            </a:r>
          </a:p>
          <a:p>
            <a:pPr lvl="1"/>
            <a:endParaRPr/>
          </a:p>
          <a:p>
            <a:pPr lvl="2"/>
            <a:endParaRPr/>
          </a:p>
          <a:p>
            <a:pPr lvl="3"/>
            <a:endParaRPr/>
          </a:p>
          <a:p>
            <a:pPr lvl="4"/>
            <a:endParaRPr/>
          </a:p>
        </p:txBody>
      </p:sp>
      <p:sp>
        <p:nvSpPr>
          <p:cNvPr id="62" name="Bowl of pappardelle pasta with parsley butter, roasted hazelnuts and shaved parmesan cheese"/>
          <p:cNvSpPr>
            <a:spLocks noGrp="1"/>
          </p:cNvSpPr>
          <p:nvPr>
            <p:ph type="pic" idx="22"/>
          </p:nvPr>
        </p:nvSpPr>
        <p:spPr>
          <a:xfrm>
            <a:off x="12192000" y="-407266"/>
            <a:ext cx="10916874" cy="14555832"/>
          </a:xfrm>
          <a:prstGeom prst="rect">
            <a:avLst/>
          </a:prstGeom>
        </p:spPr>
        <p:txBody>
          <a:bodyPr lIns="91439" tIns="45719" rIns="91439" bIns="45719">
            <a:noAutofit/>
          </a:bodyPr>
          <a:lstStyle/>
          <a:p>
            <a:endParaRPr/>
          </a:p>
        </p:txBody>
      </p:sp>
      <p:sp>
        <p:nvSpPr>
          <p:cNvPr id="63" name="Slide Title"/>
          <p:cNvSpPr txBox="1">
            <a:spLocks noGrp="1"/>
          </p:cNvSpPr>
          <p:nvPr>
            <p:ph type="title" hasCustomPrompt="1"/>
          </p:nvPr>
        </p:nvSpPr>
        <p:spPr>
          <a:xfrm>
            <a:off x="1206500" y="1079500"/>
            <a:ext cx="9779000" cy="1435100"/>
          </a:xfrm>
          <a:prstGeom prst="rect">
            <a:avLst/>
          </a:prstGeom>
        </p:spPr>
        <p:txBody>
          <a:bodyPr/>
          <a:lstStyle/>
          <a:p>
            <a:r>
              <a:t>Slide Title</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71" name="Section Title"/>
          <p:cNvSpPr txBox="1">
            <a:spLocks noGrp="1"/>
          </p:cNvSpPr>
          <p:nvPr>
            <p:ph type="title" hasCustomPrompt="1"/>
          </p:nvPr>
        </p:nvSpPr>
        <p:spPr>
          <a:xfrm>
            <a:off x="1206496" y="4533900"/>
            <a:ext cx="21971004" cy="4648200"/>
          </a:xfrm>
          <a:prstGeom prst="rect">
            <a:avLst/>
          </a:prstGeom>
        </p:spPr>
        <p:txBody>
          <a:bodyPr anchor="ctr"/>
          <a:lstStyle>
            <a:lvl1pPr>
              <a:defRPr sz="11600" b="0" spc="-232">
                <a:latin typeface="Helvetica Neue Medium"/>
                <a:ea typeface="Helvetica Neue Medium"/>
                <a:cs typeface="Helvetica Neue Medium"/>
                <a:sym typeface="Helvetica Neue Medium"/>
              </a:defRPr>
            </a:lvl1pPr>
          </a:lstStyle>
          <a:p>
            <a:r>
              <a:t>Section Title</a:t>
            </a:r>
          </a:p>
        </p:txBody>
      </p:sp>
      <p:sp>
        <p:nvSpPr>
          <p:cNvPr id="72" name="Slide Number"/>
          <p:cNvSpPr txBox="1">
            <a:spLocks noGrp="1"/>
          </p:cNvSpPr>
          <p:nvPr>
            <p:ph type="sldNum" sz="quarter" idx="2"/>
          </p:nvPr>
        </p:nvSpPr>
        <p:spPr>
          <a:xfrm>
            <a:off x="12001499" y="13085233"/>
            <a:ext cx="368505" cy="3746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79" name="Slide Title"/>
          <p:cNvSpPr txBox="1">
            <a:spLocks noGrp="1"/>
          </p:cNvSpPr>
          <p:nvPr>
            <p:ph type="title" hasCustomPrompt="1"/>
          </p:nvPr>
        </p:nvSpPr>
        <p:spPr>
          <a:xfrm>
            <a:off x="1206500" y="1079500"/>
            <a:ext cx="21971000" cy="1434949"/>
          </a:xfrm>
          <a:prstGeom prst="rect">
            <a:avLst/>
          </a:prstGeom>
        </p:spPr>
        <p:txBody>
          <a:bodyPr/>
          <a:lstStyle/>
          <a:p>
            <a:r>
              <a:t>Slide Title</a:t>
            </a:r>
          </a:p>
        </p:txBody>
      </p:sp>
      <p:sp>
        <p:nvSpPr>
          <p:cNvPr id="80" name="Slide Subtitle"/>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8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88" name="Agenda Title"/>
          <p:cNvSpPr txBox="1">
            <a:spLocks noGrp="1"/>
          </p:cNvSpPr>
          <p:nvPr>
            <p:ph type="title" hasCustomPrompt="1"/>
          </p:nvPr>
        </p:nvSpPr>
        <p:spPr>
          <a:xfrm>
            <a:off x="1206500" y="1079500"/>
            <a:ext cx="21971000" cy="1435100"/>
          </a:xfrm>
          <a:prstGeom prst="rect">
            <a:avLst/>
          </a:prstGeom>
        </p:spPr>
        <p:txBody>
          <a:bodyPr/>
          <a:lstStyle/>
          <a:p>
            <a:r>
              <a:t>Agenda Title</a:t>
            </a:r>
          </a:p>
        </p:txBody>
      </p:sp>
      <p:sp>
        <p:nvSpPr>
          <p:cNvPr id="89" name="Agenda Subtitle"/>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Agenda Subtitle</a:t>
            </a:r>
          </a:p>
        </p:txBody>
      </p:sp>
      <p:sp>
        <p:nvSpPr>
          <p:cNvPr id="90" name="Body Level One…"/>
          <p:cNvSpPr txBox="1">
            <a:spLocks noGrp="1"/>
          </p:cNvSpPr>
          <p:nvPr>
            <p:ph type="body" idx="1" hasCustomPrompt="1"/>
          </p:nvPr>
        </p:nvSpPr>
        <p:spPr>
          <a:prstGeom prst="rect">
            <a:avLst/>
          </a:prstGeom>
        </p:spPr>
        <p:txBody>
          <a:bodyPr/>
          <a:lstStyle>
            <a:lvl1pPr marL="0" indent="0" defTabSz="825500">
              <a:lnSpc>
                <a:spcPct val="100000"/>
              </a:lnSpc>
              <a:spcBef>
                <a:spcPts val="1800"/>
              </a:spcBef>
              <a:buSzTx/>
              <a:buNone/>
              <a:defRPr sz="5500" spc="-55"/>
            </a:lvl1pPr>
            <a:lvl2pPr marL="0" indent="457200" defTabSz="825500">
              <a:lnSpc>
                <a:spcPct val="100000"/>
              </a:lnSpc>
              <a:spcBef>
                <a:spcPts val="1800"/>
              </a:spcBef>
              <a:buSzTx/>
              <a:buNone/>
              <a:defRPr sz="5500" spc="-55"/>
            </a:lvl2pPr>
            <a:lvl3pPr marL="0" indent="914400" defTabSz="825500">
              <a:lnSpc>
                <a:spcPct val="100000"/>
              </a:lnSpc>
              <a:spcBef>
                <a:spcPts val="1800"/>
              </a:spcBef>
              <a:buSzTx/>
              <a:buNone/>
              <a:defRPr sz="5500" spc="-55"/>
            </a:lvl3pPr>
            <a:lvl4pPr marL="0" indent="1371600" defTabSz="825500">
              <a:lnSpc>
                <a:spcPct val="100000"/>
              </a:lnSpc>
              <a:spcBef>
                <a:spcPts val="1800"/>
              </a:spcBef>
              <a:buSzTx/>
              <a:buNone/>
              <a:defRPr sz="5500" spc="-55"/>
            </a:lvl4pPr>
            <a:lvl5pPr marL="0" indent="1828800" defTabSz="825500">
              <a:lnSpc>
                <a:spcPct val="100000"/>
              </a:lnSpc>
              <a:spcBef>
                <a:spcPts val="1800"/>
              </a:spcBef>
              <a:buSzTx/>
              <a:buNone/>
              <a:defRPr sz="5500" spc="-55"/>
            </a:lvl5pPr>
          </a:lstStyle>
          <a:p>
            <a:r>
              <a:t>Agenda Topics</a:t>
            </a:r>
          </a:p>
          <a:p>
            <a:pPr lvl="1"/>
            <a:endParaRPr/>
          </a:p>
          <a:p>
            <a:pPr lvl="2"/>
            <a:endParaRPr/>
          </a:p>
          <a:p>
            <a:pPr lvl="3"/>
            <a:endParaRPr/>
          </a:p>
          <a:p>
            <a:pPr lvl="4"/>
            <a:endParaRPr/>
          </a:p>
        </p:txBody>
      </p:sp>
      <p:sp>
        <p:nvSpPr>
          <p:cNvPr id="9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Title"/>
          <p:cNvSpPr txBox="1">
            <a:spLocks noGrp="1"/>
          </p:cNvSpPr>
          <p:nvPr>
            <p:ph type="title" hasCustomPrompt="1"/>
          </p:nvPr>
        </p:nvSpPr>
        <p:spPr>
          <a:xfrm>
            <a:off x="1206500" y="1079500"/>
            <a:ext cx="21971000" cy="14331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Title</a:t>
            </a:r>
          </a:p>
        </p:txBody>
      </p:sp>
      <p:sp>
        <p:nvSpPr>
          <p:cNvPr id="3" name="Body Level One…"/>
          <p:cNvSpPr txBox="1">
            <a:spLocks noGrp="1"/>
          </p:cNvSpPr>
          <p:nvPr>
            <p:ph type="body" idx="1" hasCustomPrompt="1"/>
          </p:nvPr>
        </p:nvSpPr>
        <p:spPr>
          <a:xfrm>
            <a:off x="1206500" y="4248504"/>
            <a:ext cx="21971000" cy="8256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bullet text</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defTabSz="584200">
              <a:defRPr sz="1800">
                <a:solidFill>
                  <a:srgbClr val="000000"/>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Lst>
  <p:transition spd="med"/>
  <p:txStyles>
    <p:titleStyle>
      <a:lvl1pPr marL="0" marR="0" indent="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p:titleStyle>
    <p:bodyStyle>
      <a:lvl1pPr marL="609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3" Type="http://schemas.openxmlformats.org/officeDocument/2006/relationships/hyperlink" Target="mailto:integracija@riga.lv" TargetMode="External"/><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3" Type="http://schemas.openxmlformats.org/officeDocument/2006/relationships/hyperlink" Target="http://www.apkaimes.lv/integracija" TargetMode="External"/><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hyperlink" Target="https://apkaimes.lv/integracija/svarigi/" TargetMode="External"/><Relationship Id="rId2" Type="http://schemas.openxmlformats.org/officeDocument/2006/relationships/image" Target="../media/image1.png"/><Relationship Id="rId1" Type="http://schemas.openxmlformats.org/officeDocument/2006/relationships/slideLayout" Target="../slideLayouts/slideLayout15.xml"/><Relationship Id="rId4" Type="http://schemas.openxmlformats.org/officeDocument/2006/relationships/hyperlink" Target="https://apkaimes.lv/integracija/finansesanas-konkursi/"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B2CFFB"/>
        </a:solidFill>
        <a:effectLst/>
      </p:bgPr>
    </p:bg>
    <p:spTree>
      <p:nvGrpSpPr>
        <p:cNvPr id="1" name=""/>
        <p:cNvGrpSpPr/>
        <p:nvPr/>
      </p:nvGrpSpPr>
      <p:grpSpPr>
        <a:xfrm>
          <a:off x="0" y="0"/>
          <a:ext cx="0" cy="0"/>
          <a:chOff x="0" y="0"/>
          <a:chExt cx="0" cy="0"/>
        </a:xfrm>
      </p:grpSpPr>
      <p:sp>
        <p:nvSpPr>
          <p:cNvPr id="290" name="Vieta īsam tēmas…"/>
          <p:cNvSpPr txBox="1"/>
          <p:nvPr/>
        </p:nvSpPr>
        <p:spPr>
          <a:xfrm>
            <a:off x="14437469" y="5992646"/>
            <a:ext cx="10606019" cy="8309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lvl="1" indent="228600" algn="l" defTabSz="584200">
              <a:lnSpc>
                <a:spcPct val="90000"/>
              </a:lnSpc>
              <a:defRPr sz="6000" spc="119">
                <a:solidFill>
                  <a:srgbClr val="020B3D"/>
                </a:solidFill>
                <a:latin typeface="Gilroy Semibold"/>
                <a:ea typeface="Gilroy Semibold"/>
                <a:cs typeface="Gilroy Semibold"/>
                <a:sym typeface="Gilroy Semibold"/>
              </a:defRPr>
            </a:pPr>
            <a:endParaRPr dirty="0"/>
          </a:p>
        </p:txBody>
      </p:sp>
      <p:sp>
        <p:nvSpPr>
          <p:cNvPr id="292" name="Detalizētāks ieskats galvenajos argumentu punktos un plašāks tēmas pārskats"/>
          <p:cNvSpPr txBox="1"/>
          <p:nvPr/>
        </p:nvSpPr>
        <p:spPr>
          <a:xfrm>
            <a:off x="14616723" y="9856632"/>
            <a:ext cx="6428436" cy="226420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lvl1pPr algn="l" defTabSz="584200">
              <a:lnSpc>
                <a:spcPct val="120000"/>
              </a:lnSpc>
              <a:defRPr sz="2200" spc="66">
                <a:solidFill>
                  <a:srgbClr val="020B3D"/>
                </a:solidFill>
                <a:latin typeface="Gilroy Semibold"/>
                <a:ea typeface="Gilroy Semibold"/>
                <a:cs typeface="Gilroy Semibold"/>
                <a:sym typeface="Gilroy Semibold"/>
              </a:defRPr>
            </a:lvl1pPr>
          </a:lstStyle>
          <a:p>
            <a:endParaRPr dirty="0"/>
          </a:p>
        </p:txBody>
      </p:sp>
      <p:pic>
        <p:nvPicPr>
          <p:cNvPr id="6" name="Image" descr="Image">
            <a:extLst>
              <a:ext uri="{FF2B5EF4-FFF2-40B4-BE49-F238E27FC236}">
                <a16:creationId xmlns:a16="http://schemas.microsoft.com/office/drawing/2014/main" id="{89587634-0ABA-4A21-BFCD-4452B3EB8ABD}"/>
              </a:ext>
            </a:extLst>
          </p:cNvPr>
          <p:cNvPicPr>
            <a:picLocks noChangeAspect="1"/>
          </p:cNvPicPr>
          <p:nvPr/>
        </p:nvPicPr>
        <p:blipFill>
          <a:blip r:embed="rId2"/>
          <a:stretch>
            <a:fillRect/>
          </a:stretch>
        </p:blipFill>
        <p:spPr>
          <a:xfrm>
            <a:off x="1376183" y="11111944"/>
            <a:ext cx="1394532" cy="1339654"/>
          </a:xfrm>
          <a:prstGeom prst="rect">
            <a:avLst/>
          </a:prstGeom>
          <a:ln w="12700">
            <a:miter lim="400000"/>
          </a:ln>
        </p:spPr>
      </p:pic>
      <p:pic>
        <p:nvPicPr>
          <p:cNvPr id="7" name="Image" descr="Image">
            <a:extLst>
              <a:ext uri="{FF2B5EF4-FFF2-40B4-BE49-F238E27FC236}">
                <a16:creationId xmlns:a16="http://schemas.microsoft.com/office/drawing/2014/main" id="{154D6549-3EDA-4D52-B02C-C41A9E533BAB}"/>
              </a:ext>
            </a:extLst>
          </p:cNvPr>
          <p:cNvPicPr>
            <a:picLocks noChangeAspect="1"/>
          </p:cNvPicPr>
          <p:nvPr/>
        </p:nvPicPr>
        <p:blipFill>
          <a:blip r:embed="rId3"/>
          <a:stretch>
            <a:fillRect/>
          </a:stretch>
        </p:blipFill>
        <p:spPr>
          <a:xfrm>
            <a:off x="2195813" y="-5711347"/>
            <a:ext cx="24483312" cy="22196259"/>
          </a:xfrm>
          <a:prstGeom prst="rect">
            <a:avLst/>
          </a:prstGeom>
          <a:ln w="12700">
            <a:miter lim="400000"/>
          </a:ln>
        </p:spPr>
      </p:pic>
      <p:sp>
        <p:nvSpPr>
          <p:cNvPr id="10" name="TextBox 9">
            <a:extLst>
              <a:ext uri="{FF2B5EF4-FFF2-40B4-BE49-F238E27FC236}">
                <a16:creationId xmlns:a16="http://schemas.microsoft.com/office/drawing/2014/main" id="{CD010D78-1710-42FE-AACA-36B7E19832FE}"/>
              </a:ext>
            </a:extLst>
          </p:cNvPr>
          <p:cNvSpPr txBox="1"/>
          <p:nvPr/>
        </p:nvSpPr>
        <p:spPr>
          <a:xfrm>
            <a:off x="12912435" y="1747565"/>
            <a:ext cx="9538855" cy="379731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endParaRPr kumimoji="0" lang="lv-LV" sz="2400" b="0" i="0" u="none" strike="noStrike" cap="none" spc="0" normalizeH="0" baseline="0" dirty="0">
              <a:ln>
                <a:noFill/>
              </a:ln>
              <a:solidFill>
                <a:srgbClr val="5E5E5E"/>
              </a:solidFill>
              <a:effectLst/>
              <a:uFillTx/>
              <a:latin typeface="+mn-lt"/>
              <a:ea typeface="+mn-ea"/>
              <a:cs typeface="+mn-cs"/>
              <a:sym typeface="Helvetica Neue"/>
            </a:endParaRPr>
          </a:p>
        </p:txBody>
      </p:sp>
      <p:sp>
        <p:nvSpPr>
          <p:cNvPr id="11" name="TextBox 10">
            <a:extLst>
              <a:ext uri="{FF2B5EF4-FFF2-40B4-BE49-F238E27FC236}">
                <a16:creationId xmlns:a16="http://schemas.microsoft.com/office/drawing/2014/main" id="{925F7438-04F7-46BD-A319-C57E895ED96B}"/>
              </a:ext>
            </a:extLst>
          </p:cNvPr>
          <p:cNvSpPr txBox="1"/>
          <p:nvPr/>
        </p:nvSpPr>
        <p:spPr>
          <a:xfrm>
            <a:off x="13107578" y="1971448"/>
            <a:ext cx="9538855" cy="379731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endParaRPr kumimoji="0" lang="lv-LV" sz="2400" b="0" i="0" u="none" strike="noStrike" cap="none" spc="0" normalizeH="0" baseline="0" dirty="0">
              <a:ln>
                <a:noFill/>
              </a:ln>
              <a:solidFill>
                <a:srgbClr val="5E5E5E"/>
              </a:solidFill>
              <a:effectLst/>
              <a:uFillTx/>
              <a:latin typeface="+mn-lt"/>
              <a:ea typeface="+mn-ea"/>
              <a:cs typeface="+mn-cs"/>
              <a:sym typeface="Helvetica Neue"/>
            </a:endParaRPr>
          </a:p>
        </p:txBody>
      </p:sp>
      <p:sp>
        <p:nvSpPr>
          <p:cNvPr id="12" name="TextBox 11">
            <a:extLst>
              <a:ext uri="{FF2B5EF4-FFF2-40B4-BE49-F238E27FC236}">
                <a16:creationId xmlns:a16="http://schemas.microsoft.com/office/drawing/2014/main" id="{2E5B65FA-A5E5-4FAF-9995-7190C09E8AC7}"/>
              </a:ext>
            </a:extLst>
          </p:cNvPr>
          <p:cNvSpPr txBox="1"/>
          <p:nvPr/>
        </p:nvSpPr>
        <p:spPr>
          <a:xfrm>
            <a:off x="10858565" y="902667"/>
            <a:ext cx="14184923" cy="702756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lv-LV" sz="9000" b="1" spc="119" dirty="0">
                <a:solidFill>
                  <a:srgbClr val="002060"/>
                </a:solidFill>
                <a:latin typeface="Gilroy Semibold"/>
              </a:rPr>
              <a:t>Apkaimju iniciatīvu līdzdalības un piederības veicināšanas </a:t>
            </a:r>
          </a:p>
          <a:p>
            <a:r>
              <a:rPr lang="lv-LV" sz="9000" b="1" spc="119" dirty="0">
                <a:solidFill>
                  <a:srgbClr val="002060"/>
                </a:solidFill>
                <a:latin typeface="Gilroy Semibold"/>
              </a:rPr>
              <a:t>projektu konkurss</a:t>
            </a:r>
          </a:p>
          <a:p>
            <a:pPr marL="0" marR="0" lvl="0" indent="0" algn="ctr" defTabSz="2438338" rtl="0" eaLnBrk="1" fontAlgn="auto" latinLnBrk="0" hangingPunct="0">
              <a:lnSpc>
                <a:spcPct val="100000"/>
              </a:lnSpc>
              <a:spcBef>
                <a:spcPts val="0"/>
              </a:spcBef>
              <a:spcAft>
                <a:spcPts val="0"/>
              </a:spcAft>
              <a:buClrTx/>
              <a:buSzTx/>
              <a:buFontTx/>
              <a:buNone/>
              <a:tabLst/>
              <a:defRPr/>
            </a:pPr>
            <a:endParaRPr kumimoji="0" lang="lv-LV" sz="9000" b="1" i="0" u="none" strike="noStrike" kern="0" cap="none" spc="119" normalizeH="0" baseline="0" noProof="0" dirty="0">
              <a:ln>
                <a:noFill/>
              </a:ln>
              <a:solidFill>
                <a:srgbClr val="002060"/>
              </a:solidFill>
              <a:effectLst/>
              <a:uLnTx/>
              <a:uFillTx/>
              <a:latin typeface="Gilroy Semibold"/>
              <a:sym typeface="Helvetica Neue"/>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B2CFFB"/>
        </a:solidFill>
        <a:effectLst/>
      </p:bgPr>
    </p:bg>
    <p:spTree>
      <p:nvGrpSpPr>
        <p:cNvPr id="1" name=""/>
        <p:cNvGrpSpPr/>
        <p:nvPr/>
      </p:nvGrpSpPr>
      <p:grpSpPr>
        <a:xfrm>
          <a:off x="0" y="0"/>
          <a:ext cx="0" cy="0"/>
          <a:chOff x="0" y="0"/>
          <a:chExt cx="0" cy="0"/>
        </a:xfrm>
      </p:grpSpPr>
      <p:sp>
        <p:nvSpPr>
          <p:cNvPr id="290" name="Vieta īsam tēmas…"/>
          <p:cNvSpPr txBox="1"/>
          <p:nvPr/>
        </p:nvSpPr>
        <p:spPr>
          <a:xfrm>
            <a:off x="14437469" y="5992646"/>
            <a:ext cx="10606019" cy="8309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lvl="1" indent="228600" algn="l" defTabSz="584200">
              <a:lnSpc>
                <a:spcPct val="90000"/>
              </a:lnSpc>
              <a:defRPr sz="6000" spc="119">
                <a:solidFill>
                  <a:srgbClr val="020B3D"/>
                </a:solidFill>
                <a:latin typeface="Gilroy Semibold"/>
                <a:ea typeface="Gilroy Semibold"/>
                <a:cs typeface="Gilroy Semibold"/>
                <a:sym typeface="Gilroy Semibold"/>
              </a:defRPr>
            </a:pPr>
            <a:endParaRPr dirty="0"/>
          </a:p>
        </p:txBody>
      </p:sp>
      <p:sp>
        <p:nvSpPr>
          <p:cNvPr id="292" name="Detalizētāks ieskats galvenajos argumentu punktos un plašāks tēmas pārskats"/>
          <p:cNvSpPr txBox="1"/>
          <p:nvPr/>
        </p:nvSpPr>
        <p:spPr>
          <a:xfrm>
            <a:off x="14616723" y="9856632"/>
            <a:ext cx="6428436" cy="226420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lvl1pPr algn="l" defTabSz="584200">
              <a:lnSpc>
                <a:spcPct val="120000"/>
              </a:lnSpc>
              <a:defRPr sz="2200" spc="66">
                <a:solidFill>
                  <a:srgbClr val="020B3D"/>
                </a:solidFill>
                <a:latin typeface="Gilroy Semibold"/>
                <a:ea typeface="Gilroy Semibold"/>
                <a:cs typeface="Gilroy Semibold"/>
                <a:sym typeface="Gilroy Semibold"/>
              </a:defRPr>
            </a:lvl1pPr>
          </a:lstStyle>
          <a:p>
            <a:endParaRPr dirty="0"/>
          </a:p>
        </p:txBody>
      </p:sp>
      <p:pic>
        <p:nvPicPr>
          <p:cNvPr id="6" name="Image" descr="Image">
            <a:extLst>
              <a:ext uri="{FF2B5EF4-FFF2-40B4-BE49-F238E27FC236}">
                <a16:creationId xmlns:a16="http://schemas.microsoft.com/office/drawing/2014/main" id="{89587634-0ABA-4A21-BFCD-4452B3EB8ABD}"/>
              </a:ext>
            </a:extLst>
          </p:cNvPr>
          <p:cNvPicPr>
            <a:picLocks noChangeAspect="1"/>
          </p:cNvPicPr>
          <p:nvPr/>
        </p:nvPicPr>
        <p:blipFill>
          <a:blip r:embed="rId2"/>
          <a:stretch>
            <a:fillRect/>
          </a:stretch>
        </p:blipFill>
        <p:spPr>
          <a:xfrm>
            <a:off x="1376183" y="11111944"/>
            <a:ext cx="1394532" cy="1339654"/>
          </a:xfrm>
          <a:prstGeom prst="rect">
            <a:avLst/>
          </a:prstGeom>
          <a:ln w="12700">
            <a:miter lim="400000"/>
          </a:ln>
        </p:spPr>
      </p:pic>
      <p:sp>
        <p:nvSpPr>
          <p:cNvPr id="5" name="TextBox 4">
            <a:extLst>
              <a:ext uri="{FF2B5EF4-FFF2-40B4-BE49-F238E27FC236}">
                <a16:creationId xmlns:a16="http://schemas.microsoft.com/office/drawing/2014/main" id="{1963778E-C1D7-4A3A-BEBB-7277FCBF7C20}"/>
              </a:ext>
            </a:extLst>
          </p:cNvPr>
          <p:cNvSpPr txBox="1"/>
          <p:nvPr/>
        </p:nvSpPr>
        <p:spPr>
          <a:xfrm>
            <a:off x="3176637" y="592397"/>
            <a:ext cx="16854616" cy="14773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lv-LV" altLang="lv-LV" sz="9000" dirty="0">
                <a:solidFill>
                  <a:srgbClr val="002060"/>
                </a:solidFill>
                <a:latin typeface="Gilroy Semibold"/>
              </a:rPr>
              <a:t>Projekta </a:t>
            </a:r>
            <a:r>
              <a:rPr lang="lv-LV" altLang="lv-LV" sz="9000" dirty="0" err="1">
                <a:solidFill>
                  <a:srgbClr val="002060"/>
                </a:solidFill>
                <a:latin typeface="Gilroy Semibold"/>
              </a:rPr>
              <a:t>NEatbalstāmās</a:t>
            </a:r>
            <a:r>
              <a:rPr lang="lv-LV" altLang="lv-LV" sz="9000" dirty="0">
                <a:solidFill>
                  <a:srgbClr val="002060"/>
                </a:solidFill>
                <a:latin typeface="Gilroy Semibold"/>
              </a:rPr>
              <a:t> izmaksas</a:t>
            </a:r>
            <a:endParaRPr lang="lv-LV" sz="9000" b="1" dirty="0">
              <a:solidFill>
                <a:srgbClr val="002060"/>
              </a:solidFill>
              <a:latin typeface="Gilroy Semibold"/>
            </a:endParaRPr>
          </a:p>
        </p:txBody>
      </p:sp>
      <p:sp>
        <p:nvSpPr>
          <p:cNvPr id="7" name="TextBox 6">
            <a:extLst>
              <a:ext uri="{FF2B5EF4-FFF2-40B4-BE49-F238E27FC236}">
                <a16:creationId xmlns:a16="http://schemas.microsoft.com/office/drawing/2014/main" id="{A354BC3F-F4DB-4D62-AD66-5BBF274E8C0E}"/>
              </a:ext>
            </a:extLst>
          </p:cNvPr>
          <p:cNvSpPr txBox="1"/>
          <p:nvPr/>
        </p:nvSpPr>
        <p:spPr>
          <a:xfrm>
            <a:off x="3338841" y="3441892"/>
            <a:ext cx="17947001" cy="765594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685800" indent="-685800" algn="l">
              <a:buFont typeface="Arial" panose="020B0604020202020204" pitchFamily="34" charset="0"/>
              <a:buChar char="•"/>
            </a:pPr>
            <a:r>
              <a:rPr lang="lv-LV" sz="5000" dirty="0">
                <a:solidFill>
                  <a:srgbClr val="002060"/>
                </a:solidFill>
                <a:latin typeface="Gilroy Semibold"/>
              </a:rPr>
              <a:t>Projekta sagatavošanas izmaksas;</a:t>
            </a:r>
          </a:p>
          <a:p>
            <a:pPr marL="685800" indent="-685800" algn="l">
              <a:buFont typeface="Arial" panose="020B0604020202020204" pitchFamily="34" charset="0"/>
              <a:buChar char="•"/>
            </a:pPr>
            <a:r>
              <a:rPr lang="lv-LV" sz="5000" dirty="0">
                <a:solidFill>
                  <a:srgbClr val="002060"/>
                </a:solidFill>
                <a:latin typeface="Gilroy Semibold"/>
              </a:rPr>
              <a:t>Pamatlīdzekļu iegāde </a:t>
            </a:r>
            <a:r>
              <a:rPr lang="lv-LV" altLang="lv-LV" sz="5000" dirty="0">
                <a:solidFill>
                  <a:schemeClr val="tx1"/>
                </a:solidFill>
                <a:latin typeface="Arial Nova" panose="020B0504020202020204" pitchFamily="34" charset="0"/>
              </a:rPr>
              <a:t>(&gt;500 EUR +PVN, ilgtermiņa lietošana, kalpo ilgāk par gadu);</a:t>
            </a:r>
          </a:p>
          <a:p>
            <a:pPr marL="685800" indent="-685800" algn="l">
              <a:buFont typeface="Arial" panose="020B0604020202020204" pitchFamily="34" charset="0"/>
              <a:buChar char="•"/>
            </a:pPr>
            <a:r>
              <a:rPr lang="lv-LV" sz="5000" dirty="0">
                <a:solidFill>
                  <a:srgbClr val="002060"/>
                </a:solidFill>
                <a:latin typeface="Gilroy Semibold"/>
              </a:rPr>
              <a:t>Prēmijas, dāvinājumi un citi materiāli stimulējoši pasākumi;</a:t>
            </a:r>
          </a:p>
          <a:p>
            <a:pPr marL="685800" indent="-685800" algn="l">
              <a:buFont typeface="Arial" panose="020B0604020202020204" pitchFamily="34" charset="0"/>
              <a:buChar char="•"/>
            </a:pPr>
            <a:r>
              <a:rPr lang="lv-LV" sz="5000" dirty="0">
                <a:solidFill>
                  <a:srgbClr val="002060"/>
                </a:solidFill>
                <a:latin typeface="Gilroy Semibold"/>
              </a:rPr>
              <a:t>Naudas sodu, līgumsodu, kavējuma procentu apmaksa;</a:t>
            </a:r>
          </a:p>
          <a:p>
            <a:pPr marL="685800" indent="-685800" algn="l">
              <a:buFont typeface="Arial" panose="020B0604020202020204" pitchFamily="34" charset="0"/>
              <a:buChar char="•"/>
            </a:pPr>
            <a:r>
              <a:rPr lang="lv-LV" sz="5000" dirty="0">
                <a:solidFill>
                  <a:srgbClr val="002060"/>
                </a:solidFill>
                <a:latin typeface="Gilroy Semibold"/>
              </a:rPr>
              <a:t>Izmaksas, kas neatbilst Projekta mērķa sasniegšanai, un izmaksas, kas jau tiek finansētas no citiem finanšu avotiem vai līdzfinansējuma citu Pašvaldības līdzfinansēto pasākumu īstenošanai.</a:t>
            </a:r>
          </a:p>
          <a:p>
            <a:pPr lvl="0" algn="l" hangingPunct="1">
              <a:lnSpc>
                <a:spcPct val="90000"/>
              </a:lnSpc>
              <a:spcBef>
                <a:spcPts val="1200"/>
              </a:spcBef>
              <a:buSzPct val="123000"/>
              <a:defRPr/>
            </a:pPr>
            <a:endParaRPr kumimoji="0" lang="lv-LV" sz="3500" b="0" i="0" u="none" strike="noStrike" kern="0" cap="none" spc="119" normalizeH="0" baseline="0" noProof="0" dirty="0">
              <a:ln>
                <a:noFill/>
              </a:ln>
              <a:solidFill>
                <a:schemeClr val="tx1"/>
              </a:solidFill>
              <a:effectLst/>
              <a:uLnTx/>
              <a:uFillTx/>
              <a:latin typeface="Gilroy Semibold"/>
              <a:sym typeface="Helvetica Neue"/>
            </a:endParaRPr>
          </a:p>
        </p:txBody>
      </p:sp>
    </p:spTree>
    <p:extLst>
      <p:ext uri="{BB962C8B-B14F-4D97-AF65-F5344CB8AC3E}">
        <p14:creationId xmlns:p14="http://schemas.microsoft.com/office/powerpoint/2010/main" val="2227343028"/>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B2CFFB"/>
        </a:solidFill>
        <a:effectLst/>
      </p:bgPr>
    </p:bg>
    <p:spTree>
      <p:nvGrpSpPr>
        <p:cNvPr id="1" name=""/>
        <p:cNvGrpSpPr/>
        <p:nvPr/>
      </p:nvGrpSpPr>
      <p:grpSpPr>
        <a:xfrm>
          <a:off x="0" y="0"/>
          <a:ext cx="0" cy="0"/>
          <a:chOff x="0" y="0"/>
          <a:chExt cx="0" cy="0"/>
        </a:xfrm>
      </p:grpSpPr>
      <p:sp>
        <p:nvSpPr>
          <p:cNvPr id="290" name="Vieta īsam tēmas…"/>
          <p:cNvSpPr txBox="1"/>
          <p:nvPr/>
        </p:nvSpPr>
        <p:spPr>
          <a:xfrm>
            <a:off x="14437469" y="5992646"/>
            <a:ext cx="10606019" cy="8309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lvl="1" indent="228600" algn="l" defTabSz="584200">
              <a:lnSpc>
                <a:spcPct val="90000"/>
              </a:lnSpc>
              <a:defRPr sz="6000" spc="119">
                <a:solidFill>
                  <a:srgbClr val="020B3D"/>
                </a:solidFill>
                <a:latin typeface="Gilroy Semibold"/>
                <a:ea typeface="Gilroy Semibold"/>
                <a:cs typeface="Gilroy Semibold"/>
                <a:sym typeface="Gilroy Semibold"/>
              </a:defRPr>
            </a:pPr>
            <a:endParaRPr dirty="0"/>
          </a:p>
        </p:txBody>
      </p:sp>
      <p:sp>
        <p:nvSpPr>
          <p:cNvPr id="292" name="Detalizētāks ieskats galvenajos argumentu punktos un plašāks tēmas pārskats"/>
          <p:cNvSpPr txBox="1"/>
          <p:nvPr/>
        </p:nvSpPr>
        <p:spPr>
          <a:xfrm>
            <a:off x="14616723" y="9856632"/>
            <a:ext cx="6428436" cy="226420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lvl1pPr algn="l" defTabSz="584200">
              <a:lnSpc>
                <a:spcPct val="120000"/>
              </a:lnSpc>
              <a:defRPr sz="2200" spc="66">
                <a:solidFill>
                  <a:srgbClr val="020B3D"/>
                </a:solidFill>
                <a:latin typeface="Gilroy Semibold"/>
                <a:ea typeface="Gilroy Semibold"/>
                <a:cs typeface="Gilroy Semibold"/>
                <a:sym typeface="Gilroy Semibold"/>
              </a:defRPr>
            </a:lvl1pPr>
          </a:lstStyle>
          <a:p>
            <a:endParaRPr dirty="0"/>
          </a:p>
        </p:txBody>
      </p:sp>
      <p:pic>
        <p:nvPicPr>
          <p:cNvPr id="6" name="Image" descr="Image">
            <a:extLst>
              <a:ext uri="{FF2B5EF4-FFF2-40B4-BE49-F238E27FC236}">
                <a16:creationId xmlns:a16="http://schemas.microsoft.com/office/drawing/2014/main" id="{89587634-0ABA-4A21-BFCD-4452B3EB8ABD}"/>
              </a:ext>
            </a:extLst>
          </p:cNvPr>
          <p:cNvPicPr>
            <a:picLocks noChangeAspect="1"/>
          </p:cNvPicPr>
          <p:nvPr/>
        </p:nvPicPr>
        <p:blipFill>
          <a:blip r:embed="rId2"/>
          <a:stretch>
            <a:fillRect/>
          </a:stretch>
        </p:blipFill>
        <p:spPr>
          <a:xfrm>
            <a:off x="1376183" y="11111944"/>
            <a:ext cx="1394532" cy="1339654"/>
          </a:xfrm>
          <a:prstGeom prst="rect">
            <a:avLst/>
          </a:prstGeom>
          <a:ln w="12700">
            <a:miter lim="400000"/>
          </a:ln>
        </p:spPr>
      </p:pic>
      <p:sp>
        <p:nvSpPr>
          <p:cNvPr id="5" name="TextBox 4">
            <a:extLst>
              <a:ext uri="{FF2B5EF4-FFF2-40B4-BE49-F238E27FC236}">
                <a16:creationId xmlns:a16="http://schemas.microsoft.com/office/drawing/2014/main" id="{1963778E-C1D7-4A3A-BEBB-7277FCBF7C20}"/>
              </a:ext>
            </a:extLst>
          </p:cNvPr>
          <p:cNvSpPr txBox="1"/>
          <p:nvPr/>
        </p:nvSpPr>
        <p:spPr>
          <a:xfrm>
            <a:off x="6302086" y="564408"/>
            <a:ext cx="12521044" cy="14773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lv-LV" altLang="lv-LV" sz="9000" dirty="0">
                <a:solidFill>
                  <a:srgbClr val="002060"/>
                </a:solidFill>
                <a:latin typeface="Gilroy Semibold"/>
              </a:rPr>
              <a:t>Finansējums</a:t>
            </a:r>
            <a:endParaRPr lang="lv-LV" sz="9000" b="1" dirty="0">
              <a:solidFill>
                <a:srgbClr val="002060"/>
              </a:solidFill>
              <a:latin typeface="Gilroy Semibold"/>
            </a:endParaRPr>
          </a:p>
        </p:txBody>
      </p:sp>
      <p:sp>
        <p:nvSpPr>
          <p:cNvPr id="7" name="TextBox 6">
            <a:extLst>
              <a:ext uri="{FF2B5EF4-FFF2-40B4-BE49-F238E27FC236}">
                <a16:creationId xmlns:a16="http://schemas.microsoft.com/office/drawing/2014/main" id="{A354BC3F-F4DB-4D62-AD66-5BBF274E8C0E}"/>
              </a:ext>
            </a:extLst>
          </p:cNvPr>
          <p:cNvSpPr txBox="1"/>
          <p:nvPr/>
        </p:nvSpPr>
        <p:spPr>
          <a:xfrm>
            <a:off x="3004734" y="2867237"/>
            <a:ext cx="19668976" cy="940257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lv-LV" sz="6000" b="1" u="sng" dirty="0">
                <a:solidFill>
                  <a:srgbClr val="002060"/>
                </a:solidFill>
                <a:latin typeface="Gilroy Semibold"/>
              </a:rPr>
              <a:t>Projekta finansējums līdz 3 500 </a:t>
            </a:r>
            <a:r>
              <a:rPr lang="lv-LV" sz="6000" b="1" i="1" u="sng" dirty="0" err="1">
                <a:solidFill>
                  <a:srgbClr val="002060"/>
                </a:solidFill>
                <a:latin typeface="Gilroy Semibold"/>
              </a:rPr>
              <a:t>euro</a:t>
            </a:r>
            <a:endParaRPr lang="lv-LV" sz="6000" b="1" i="1" u="sng" dirty="0">
              <a:solidFill>
                <a:srgbClr val="002060"/>
              </a:solidFill>
              <a:latin typeface="Gilroy Semibold"/>
            </a:endParaRPr>
          </a:p>
          <a:p>
            <a:endParaRPr lang="lv-LV" sz="4500" b="1" dirty="0">
              <a:solidFill>
                <a:srgbClr val="002060"/>
              </a:solidFill>
              <a:latin typeface="Gilroy Semibold"/>
            </a:endParaRPr>
          </a:p>
          <a:p>
            <a:r>
              <a:rPr lang="lv-LV" sz="4500" dirty="0">
                <a:solidFill>
                  <a:srgbClr val="002060"/>
                </a:solidFill>
                <a:latin typeface="Gilroy Semibold"/>
              </a:rPr>
              <a:t>Finansējums, īstenojot vienu vai vairākus </a:t>
            </a:r>
            <a:r>
              <a:rPr lang="lv-LV" sz="4500" b="1" u="sng" dirty="0">
                <a:solidFill>
                  <a:srgbClr val="002060"/>
                </a:solidFill>
                <a:latin typeface="Gilroy Semibold"/>
              </a:rPr>
              <a:t>apkaimju iedzīvotāju forumus,</a:t>
            </a:r>
            <a:r>
              <a:rPr lang="lv-LV" sz="4500" dirty="0">
                <a:solidFill>
                  <a:srgbClr val="002060"/>
                </a:solidFill>
                <a:latin typeface="Gilroy Semibold"/>
              </a:rPr>
              <a:t> katram no tiem ne vairāk kā </a:t>
            </a:r>
            <a:r>
              <a:rPr lang="lv-LV" sz="4500" b="1" u="sng" dirty="0">
                <a:solidFill>
                  <a:srgbClr val="002060"/>
                </a:solidFill>
                <a:latin typeface="Gilroy Semibold"/>
              </a:rPr>
              <a:t>1 500 </a:t>
            </a:r>
            <a:r>
              <a:rPr lang="lv-LV" sz="4500" b="1" i="1" u="sng" dirty="0" err="1">
                <a:solidFill>
                  <a:srgbClr val="002060"/>
                </a:solidFill>
                <a:latin typeface="Gilroy Semibold"/>
              </a:rPr>
              <a:t>euro</a:t>
            </a:r>
            <a:r>
              <a:rPr lang="lv-LV" sz="4500" b="1" u="sng" dirty="0">
                <a:solidFill>
                  <a:srgbClr val="002060"/>
                </a:solidFill>
                <a:latin typeface="Gilroy Semibold"/>
              </a:rPr>
              <a:t> </a:t>
            </a:r>
            <a:r>
              <a:rPr lang="lv-LV" sz="4500" dirty="0">
                <a:solidFill>
                  <a:srgbClr val="002060"/>
                </a:solidFill>
                <a:latin typeface="Gilroy Semibold"/>
              </a:rPr>
              <a:t>apmērā, kopā nepārsniedzot 3 500 </a:t>
            </a:r>
            <a:r>
              <a:rPr lang="lv-LV" sz="4500" i="1" dirty="0" err="1">
                <a:solidFill>
                  <a:srgbClr val="002060"/>
                </a:solidFill>
                <a:latin typeface="Gilroy Semibold"/>
              </a:rPr>
              <a:t>euro</a:t>
            </a:r>
            <a:r>
              <a:rPr lang="lv-LV" sz="4500" dirty="0">
                <a:solidFill>
                  <a:srgbClr val="002060"/>
                </a:solidFill>
                <a:latin typeface="Gilroy Semibold"/>
              </a:rPr>
              <a:t>.</a:t>
            </a:r>
          </a:p>
          <a:p>
            <a:pPr marL="266700" algn="l" hangingPunct="1">
              <a:spcBef>
                <a:spcPct val="10000"/>
              </a:spcBef>
            </a:pPr>
            <a:endParaRPr lang="lv-LV" altLang="lv-LV" sz="4500" dirty="0">
              <a:solidFill>
                <a:srgbClr val="002060"/>
              </a:solidFill>
              <a:latin typeface="Gilroy Semibold"/>
            </a:endParaRPr>
          </a:p>
          <a:p>
            <a:pPr marL="266700" algn="l" hangingPunct="1">
              <a:spcBef>
                <a:spcPct val="10000"/>
              </a:spcBef>
            </a:pPr>
            <a:r>
              <a:rPr lang="lv-LV" altLang="lv-LV" sz="4500" dirty="0">
                <a:solidFill>
                  <a:srgbClr val="002060"/>
                </a:solidFill>
                <a:latin typeface="Gilroy Semibold"/>
              </a:rPr>
              <a:t>Projektu iesniedzējiem jānodrošina </a:t>
            </a:r>
            <a:r>
              <a:rPr lang="lv-LV" altLang="lv-LV" sz="4500" b="1" u="sng" dirty="0">
                <a:solidFill>
                  <a:srgbClr val="002060"/>
                </a:solidFill>
                <a:latin typeface="Gilroy Semibold"/>
              </a:rPr>
              <a:t>5 % pašu līdzfinansējums</a:t>
            </a:r>
            <a:r>
              <a:rPr lang="lv-LV" altLang="lv-LV" sz="4500" b="1" dirty="0">
                <a:solidFill>
                  <a:srgbClr val="002060"/>
                </a:solidFill>
                <a:latin typeface="Gilroy Semibold"/>
              </a:rPr>
              <a:t> </a:t>
            </a:r>
            <a:r>
              <a:rPr lang="lv-LV" altLang="lv-LV" sz="4500" dirty="0">
                <a:solidFill>
                  <a:srgbClr val="002060"/>
                </a:solidFill>
                <a:latin typeface="Gilroy Semibold"/>
              </a:rPr>
              <a:t>naudas izteiksmē no projekta kopējām izmaksām</a:t>
            </a:r>
            <a:r>
              <a:rPr lang="lv-LV" altLang="lv-LV" sz="4500" b="1" dirty="0">
                <a:solidFill>
                  <a:srgbClr val="002060"/>
                </a:solidFill>
                <a:latin typeface="Gilroy Semibold"/>
              </a:rPr>
              <a:t>.</a:t>
            </a:r>
          </a:p>
          <a:p>
            <a:pPr marL="266700" algn="l" hangingPunct="1">
              <a:spcBef>
                <a:spcPct val="10000"/>
              </a:spcBef>
            </a:pPr>
            <a:endParaRPr lang="lv-LV" altLang="lv-LV" sz="4500" b="1" dirty="0">
              <a:solidFill>
                <a:srgbClr val="002060"/>
              </a:solidFill>
              <a:latin typeface="Gilroy Semibold"/>
            </a:endParaRPr>
          </a:p>
          <a:p>
            <a:pPr marL="266700" algn="l" hangingPunct="1"/>
            <a:r>
              <a:rPr lang="lv-LV" altLang="lv-LV" sz="4500" dirty="0">
                <a:solidFill>
                  <a:srgbClr val="FF0000"/>
                </a:solidFill>
                <a:latin typeface="Gilroy Semibold"/>
              </a:rPr>
              <a:t>!!!</a:t>
            </a:r>
            <a:r>
              <a:rPr lang="lv-LV" altLang="lv-LV" sz="4500" dirty="0">
                <a:solidFill>
                  <a:srgbClr val="002060"/>
                </a:solidFill>
                <a:latin typeface="Gilroy Semibold"/>
              </a:rPr>
              <a:t>Esiet reāli, nerakstiet, ka nodrošināsiet lielāku līdzfinansējumu, ja neesat droši, ka varēsiet to izdarīt! </a:t>
            </a:r>
          </a:p>
          <a:p>
            <a:pPr marL="266700" algn="l" hangingPunct="1"/>
            <a:endParaRPr lang="lv-LV" altLang="lv-LV" sz="4500" dirty="0">
              <a:solidFill>
                <a:srgbClr val="002060"/>
              </a:solidFill>
              <a:latin typeface="Gilroy Semibold"/>
            </a:endParaRPr>
          </a:p>
          <a:p>
            <a:pPr marL="266700" algn="l" hangingPunct="1"/>
            <a:r>
              <a:rPr lang="lv-LV" altLang="lv-LV" sz="4500" dirty="0">
                <a:solidFill>
                  <a:srgbClr val="002060"/>
                </a:solidFill>
                <a:latin typeface="Gilroy Semibold"/>
              </a:rPr>
              <a:t>Līdzfinansējums nevar būt Rīgas </a:t>
            </a:r>
            <a:r>
              <a:rPr lang="lv-LV" altLang="lv-LV" sz="4500" dirty="0" err="1">
                <a:solidFill>
                  <a:srgbClr val="002060"/>
                </a:solidFill>
                <a:latin typeface="Gilroy Semibold"/>
              </a:rPr>
              <a:t>valstspilsētas</a:t>
            </a:r>
            <a:r>
              <a:rPr lang="lv-LV" altLang="lv-LV" sz="4500" dirty="0">
                <a:solidFill>
                  <a:srgbClr val="002060"/>
                </a:solidFill>
                <a:latin typeface="Gilroy Semibold"/>
              </a:rPr>
              <a:t> pašvaldības finansējums.</a:t>
            </a:r>
          </a:p>
          <a:p>
            <a:pPr lvl="0" algn="l" hangingPunct="1">
              <a:lnSpc>
                <a:spcPct val="90000"/>
              </a:lnSpc>
              <a:spcBef>
                <a:spcPts val="1200"/>
              </a:spcBef>
              <a:buSzPct val="123000"/>
              <a:defRPr/>
            </a:pPr>
            <a:endParaRPr kumimoji="0" lang="lv-LV" sz="3500" b="0" i="0" u="none" strike="noStrike" kern="0" cap="none" spc="119" normalizeH="0" baseline="0" noProof="0" dirty="0">
              <a:ln>
                <a:noFill/>
              </a:ln>
              <a:solidFill>
                <a:schemeClr val="tx1"/>
              </a:solidFill>
              <a:effectLst/>
              <a:uLnTx/>
              <a:uFillTx/>
              <a:latin typeface="Gilroy Semibold"/>
              <a:sym typeface="Helvetica Neue"/>
            </a:endParaRPr>
          </a:p>
        </p:txBody>
      </p:sp>
    </p:spTree>
    <p:extLst>
      <p:ext uri="{BB962C8B-B14F-4D97-AF65-F5344CB8AC3E}">
        <p14:creationId xmlns:p14="http://schemas.microsoft.com/office/powerpoint/2010/main" val="2247913468"/>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B2CFFB"/>
        </a:solidFill>
        <a:effectLst/>
      </p:bgPr>
    </p:bg>
    <p:spTree>
      <p:nvGrpSpPr>
        <p:cNvPr id="1" name=""/>
        <p:cNvGrpSpPr/>
        <p:nvPr/>
      </p:nvGrpSpPr>
      <p:grpSpPr>
        <a:xfrm>
          <a:off x="0" y="0"/>
          <a:ext cx="0" cy="0"/>
          <a:chOff x="0" y="0"/>
          <a:chExt cx="0" cy="0"/>
        </a:xfrm>
      </p:grpSpPr>
      <p:sp>
        <p:nvSpPr>
          <p:cNvPr id="290" name="Vieta īsam tēmas…"/>
          <p:cNvSpPr txBox="1"/>
          <p:nvPr/>
        </p:nvSpPr>
        <p:spPr>
          <a:xfrm>
            <a:off x="14437469" y="5992646"/>
            <a:ext cx="10606019" cy="8309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lvl="1" indent="228600" algn="l" defTabSz="584200">
              <a:lnSpc>
                <a:spcPct val="90000"/>
              </a:lnSpc>
              <a:defRPr sz="6000" spc="119">
                <a:solidFill>
                  <a:srgbClr val="020B3D"/>
                </a:solidFill>
                <a:latin typeface="Gilroy Semibold"/>
                <a:ea typeface="Gilroy Semibold"/>
                <a:cs typeface="Gilroy Semibold"/>
                <a:sym typeface="Gilroy Semibold"/>
              </a:defRPr>
            </a:pPr>
            <a:endParaRPr dirty="0"/>
          </a:p>
        </p:txBody>
      </p:sp>
      <p:sp>
        <p:nvSpPr>
          <p:cNvPr id="292" name="Detalizētāks ieskats galvenajos argumentu punktos un plašāks tēmas pārskats"/>
          <p:cNvSpPr txBox="1"/>
          <p:nvPr/>
        </p:nvSpPr>
        <p:spPr>
          <a:xfrm>
            <a:off x="14616723" y="9856632"/>
            <a:ext cx="6428436" cy="226420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lvl1pPr algn="l" defTabSz="584200">
              <a:lnSpc>
                <a:spcPct val="120000"/>
              </a:lnSpc>
              <a:defRPr sz="2200" spc="66">
                <a:solidFill>
                  <a:srgbClr val="020B3D"/>
                </a:solidFill>
                <a:latin typeface="Gilroy Semibold"/>
                <a:ea typeface="Gilroy Semibold"/>
                <a:cs typeface="Gilroy Semibold"/>
                <a:sym typeface="Gilroy Semibold"/>
              </a:defRPr>
            </a:lvl1pPr>
          </a:lstStyle>
          <a:p>
            <a:endParaRPr dirty="0"/>
          </a:p>
        </p:txBody>
      </p:sp>
      <p:pic>
        <p:nvPicPr>
          <p:cNvPr id="6" name="Image" descr="Image">
            <a:extLst>
              <a:ext uri="{FF2B5EF4-FFF2-40B4-BE49-F238E27FC236}">
                <a16:creationId xmlns:a16="http://schemas.microsoft.com/office/drawing/2014/main" id="{89587634-0ABA-4A21-BFCD-4452B3EB8ABD}"/>
              </a:ext>
            </a:extLst>
          </p:cNvPr>
          <p:cNvPicPr>
            <a:picLocks noChangeAspect="1"/>
          </p:cNvPicPr>
          <p:nvPr/>
        </p:nvPicPr>
        <p:blipFill>
          <a:blip r:embed="rId2"/>
          <a:stretch>
            <a:fillRect/>
          </a:stretch>
        </p:blipFill>
        <p:spPr>
          <a:xfrm>
            <a:off x="1376183" y="11111944"/>
            <a:ext cx="1394532" cy="1339654"/>
          </a:xfrm>
          <a:prstGeom prst="rect">
            <a:avLst/>
          </a:prstGeom>
          <a:ln w="12700">
            <a:miter lim="400000"/>
          </a:ln>
        </p:spPr>
      </p:pic>
      <p:sp>
        <p:nvSpPr>
          <p:cNvPr id="5" name="TextBox 4">
            <a:extLst>
              <a:ext uri="{FF2B5EF4-FFF2-40B4-BE49-F238E27FC236}">
                <a16:creationId xmlns:a16="http://schemas.microsoft.com/office/drawing/2014/main" id="{1963778E-C1D7-4A3A-BEBB-7277FCBF7C20}"/>
              </a:ext>
            </a:extLst>
          </p:cNvPr>
          <p:cNvSpPr txBox="1"/>
          <p:nvPr/>
        </p:nvSpPr>
        <p:spPr>
          <a:xfrm>
            <a:off x="6302086" y="564408"/>
            <a:ext cx="15149244" cy="14773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lv-LV" altLang="lv-LV" sz="9000" dirty="0">
                <a:solidFill>
                  <a:srgbClr val="002060"/>
                </a:solidFill>
                <a:latin typeface="Gilroy Semibold"/>
              </a:rPr>
              <a:t>Finansējuma izmaksa</a:t>
            </a:r>
            <a:endParaRPr lang="lv-LV" sz="9000" b="1" dirty="0">
              <a:solidFill>
                <a:srgbClr val="002060"/>
              </a:solidFill>
              <a:latin typeface="Gilroy Semibold"/>
            </a:endParaRPr>
          </a:p>
        </p:txBody>
      </p:sp>
      <p:sp>
        <p:nvSpPr>
          <p:cNvPr id="7" name="TextBox 6">
            <a:extLst>
              <a:ext uri="{FF2B5EF4-FFF2-40B4-BE49-F238E27FC236}">
                <a16:creationId xmlns:a16="http://schemas.microsoft.com/office/drawing/2014/main" id="{A354BC3F-F4DB-4D62-AD66-5BBF274E8C0E}"/>
              </a:ext>
            </a:extLst>
          </p:cNvPr>
          <p:cNvSpPr txBox="1"/>
          <p:nvPr/>
        </p:nvSpPr>
        <p:spPr>
          <a:xfrm>
            <a:off x="3338841" y="2833677"/>
            <a:ext cx="18676287" cy="710963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685800" lvl="0" indent="-685800" algn="l" hangingPunct="1">
              <a:lnSpc>
                <a:spcPct val="90000"/>
              </a:lnSpc>
              <a:spcBef>
                <a:spcPts val="1200"/>
              </a:spcBef>
              <a:buSzPct val="123000"/>
              <a:buFont typeface="Arial" panose="020B0604020202020204" pitchFamily="34" charset="0"/>
              <a:buChar char="•"/>
              <a:defRPr/>
            </a:pPr>
            <a:r>
              <a:rPr lang="lv-LV" sz="4500" dirty="0">
                <a:solidFill>
                  <a:srgbClr val="002060"/>
                </a:solidFill>
                <a:latin typeface="Gilroy Semibold"/>
              </a:rPr>
              <a:t>Viens avansa maksājums 90 % apmērā;</a:t>
            </a:r>
          </a:p>
          <a:p>
            <a:pPr marL="685800" lvl="0" indent="-685800" algn="l" hangingPunct="1">
              <a:lnSpc>
                <a:spcPct val="90000"/>
              </a:lnSpc>
              <a:spcBef>
                <a:spcPts val="1200"/>
              </a:spcBef>
              <a:buSzPct val="123000"/>
              <a:buFont typeface="Arial" panose="020B0604020202020204" pitchFamily="34" charset="0"/>
              <a:buChar char="•"/>
              <a:defRPr/>
            </a:pPr>
            <a:r>
              <a:rPr lang="lv-LV" sz="4500" dirty="0">
                <a:solidFill>
                  <a:srgbClr val="002060"/>
                </a:solidFill>
                <a:latin typeface="Gilroy Semibold"/>
              </a:rPr>
              <a:t>Gala maksājums.</a:t>
            </a:r>
          </a:p>
          <a:p>
            <a:pPr lvl="0" algn="l" hangingPunct="1">
              <a:lnSpc>
                <a:spcPct val="90000"/>
              </a:lnSpc>
              <a:spcBef>
                <a:spcPts val="1200"/>
              </a:spcBef>
              <a:buSzPct val="123000"/>
              <a:defRPr/>
            </a:pPr>
            <a:endParaRPr kumimoji="0" lang="lv-LV" sz="4500" b="0" i="0" u="none" strike="noStrike" kern="0" cap="none" spc="119" normalizeH="0" baseline="0" noProof="0" dirty="0">
              <a:ln>
                <a:noFill/>
              </a:ln>
              <a:solidFill>
                <a:srgbClr val="002060"/>
              </a:solidFill>
              <a:effectLst/>
              <a:uLnTx/>
              <a:uFillTx/>
              <a:latin typeface="Gilroy Semibold"/>
              <a:sym typeface="Helvetica Neue"/>
            </a:endParaRPr>
          </a:p>
          <a:p>
            <a:pPr lvl="0" algn="l" hangingPunct="1">
              <a:lnSpc>
                <a:spcPct val="90000"/>
              </a:lnSpc>
              <a:spcBef>
                <a:spcPts val="1200"/>
              </a:spcBef>
              <a:buSzPct val="123000"/>
              <a:defRPr/>
            </a:pPr>
            <a:r>
              <a:rPr lang="lv-LV" sz="4500" spc="119" dirty="0">
                <a:solidFill>
                  <a:srgbClr val="FF0000"/>
                </a:solidFill>
                <a:latin typeface="Gilroy Semibold"/>
              </a:rPr>
              <a:t>!!!</a:t>
            </a:r>
            <a:r>
              <a:rPr lang="lv-LV" sz="4500" spc="119" dirty="0">
                <a:solidFill>
                  <a:srgbClr val="002060"/>
                </a:solidFill>
                <a:latin typeface="Gilroy Semibold"/>
              </a:rPr>
              <a:t> Plānojiet projekta finanšu plūsmu, jau gatavojot projekta pieteikumu!</a:t>
            </a:r>
          </a:p>
          <a:p>
            <a:pPr lvl="0" algn="l" hangingPunct="1">
              <a:lnSpc>
                <a:spcPct val="90000"/>
              </a:lnSpc>
              <a:spcBef>
                <a:spcPts val="1200"/>
              </a:spcBef>
              <a:buSzPct val="123000"/>
              <a:defRPr/>
            </a:pPr>
            <a:endParaRPr kumimoji="0" lang="lv-LV" sz="4500" b="0" i="0" u="none" strike="noStrike" kern="0" cap="none" spc="119" normalizeH="0" baseline="0" noProof="0" dirty="0">
              <a:ln>
                <a:noFill/>
              </a:ln>
              <a:solidFill>
                <a:srgbClr val="002060"/>
              </a:solidFill>
              <a:effectLst/>
              <a:uLnTx/>
              <a:uFillTx/>
              <a:latin typeface="Gilroy Semibold"/>
              <a:sym typeface="Helvetica Neue"/>
            </a:endParaRPr>
          </a:p>
          <a:p>
            <a:pPr algn="l" hangingPunct="1">
              <a:lnSpc>
                <a:spcPct val="90000"/>
              </a:lnSpc>
              <a:spcBef>
                <a:spcPts val="1200"/>
              </a:spcBef>
              <a:buSzPct val="123000"/>
              <a:defRPr/>
            </a:pPr>
            <a:r>
              <a:rPr lang="lv-LV" sz="4500" spc="119" dirty="0">
                <a:solidFill>
                  <a:srgbClr val="002060"/>
                </a:solidFill>
                <a:latin typeface="Gilroy Semibold"/>
              </a:rPr>
              <a:t>Gala maksājums pēc </a:t>
            </a:r>
            <a:r>
              <a:rPr lang="lv-LV" sz="4500" b="1" dirty="0">
                <a:solidFill>
                  <a:srgbClr val="002060"/>
                </a:solidFill>
                <a:latin typeface="Gilroy Semibold"/>
              </a:rPr>
              <a:t>Projekta izpildes noslēguma pārskata par Projekta īstenošanu </a:t>
            </a:r>
            <a:r>
              <a:rPr lang="lv-LV" sz="4500" dirty="0">
                <a:solidFill>
                  <a:srgbClr val="002060"/>
                </a:solidFill>
                <a:latin typeface="Gilroy Semibold"/>
              </a:rPr>
              <a:t>saņemšanas un </a:t>
            </a:r>
            <a:r>
              <a:rPr lang="lv-LV" sz="4500" b="1" u="sng" dirty="0">
                <a:solidFill>
                  <a:srgbClr val="002060"/>
                </a:solidFill>
                <a:latin typeface="Gilroy Semibold"/>
              </a:rPr>
              <a:t>saskaņošanas</a:t>
            </a:r>
            <a:r>
              <a:rPr lang="lv-LV" sz="4500" dirty="0">
                <a:solidFill>
                  <a:srgbClr val="002060"/>
                </a:solidFill>
                <a:latin typeface="Gilroy Semibold"/>
              </a:rPr>
              <a:t>  un Projekta izpildes pieņemšanas – nodošanas akta par Projekta pilnīgu izpildi parakstīšanas un rēķina iesniegšanas.</a:t>
            </a:r>
          </a:p>
          <a:p>
            <a:pPr lvl="0" algn="l" hangingPunct="1">
              <a:lnSpc>
                <a:spcPct val="90000"/>
              </a:lnSpc>
              <a:spcBef>
                <a:spcPts val="1200"/>
              </a:spcBef>
              <a:buSzPct val="123000"/>
              <a:defRPr/>
            </a:pPr>
            <a:endParaRPr kumimoji="0" lang="lv-LV" sz="3500" b="0" i="0" u="none" strike="noStrike" kern="0" cap="none" spc="119" normalizeH="0" baseline="0" noProof="0" dirty="0">
              <a:ln>
                <a:noFill/>
              </a:ln>
              <a:solidFill>
                <a:schemeClr val="tx1"/>
              </a:solidFill>
              <a:effectLst/>
              <a:uLnTx/>
              <a:uFillTx/>
              <a:latin typeface="Gilroy Semibold"/>
              <a:sym typeface="Helvetica Neue"/>
            </a:endParaRPr>
          </a:p>
        </p:txBody>
      </p:sp>
    </p:spTree>
    <p:extLst>
      <p:ext uri="{BB962C8B-B14F-4D97-AF65-F5344CB8AC3E}">
        <p14:creationId xmlns:p14="http://schemas.microsoft.com/office/powerpoint/2010/main" val="1913907390"/>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B2CFFB"/>
        </a:solidFill>
        <a:effectLst/>
      </p:bgPr>
    </p:bg>
    <p:spTree>
      <p:nvGrpSpPr>
        <p:cNvPr id="1" name=""/>
        <p:cNvGrpSpPr/>
        <p:nvPr/>
      </p:nvGrpSpPr>
      <p:grpSpPr>
        <a:xfrm>
          <a:off x="0" y="0"/>
          <a:ext cx="0" cy="0"/>
          <a:chOff x="0" y="0"/>
          <a:chExt cx="0" cy="0"/>
        </a:xfrm>
      </p:grpSpPr>
      <p:sp>
        <p:nvSpPr>
          <p:cNvPr id="290" name="Vieta īsam tēmas…"/>
          <p:cNvSpPr txBox="1"/>
          <p:nvPr/>
        </p:nvSpPr>
        <p:spPr>
          <a:xfrm>
            <a:off x="14437469" y="5992646"/>
            <a:ext cx="10606019" cy="8309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lvl="1" indent="228600" algn="l" defTabSz="584200">
              <a:lnSpc>
                <a:spcPct val="90000"/>
              </a:lnSpc>
              <a:defRPr sz="6000" spc="119">
                <a:solidFill>
                  <a:srgbClr val="020B3D"/>
                </a:solidFill>
                <a:latin typeface="Gilroy Semibold"/>
                <a:ea typeface="Gilroy Semibold"/>
                <a:cs typeface="Gilroy Semibold"/>
                <a:sym typeface="Gilroy Semibold"/>
              </a:defRPr>
            </a:pPr>
            <a:endParaRPr dirty="0"/>
          </a:p>
        </p:txBody>
      </p:sp>
      <p:sp>
        <p:nvSpPr>
          <p:cNvPr id="292" name="Detalizētāks ieskats galvenajos argumentu punktos un plašāks tēmas pārskats"/>
          <p:cNvSpPr txBox="1"/>
          <p:nvPr/>
        </p:nvSpPr>
        <p:spPr>
          <a:xfrm>
            <a:off x="14616723" y="9856632"/>
            <a:ext cx="6428436" cy="226420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lvl1pPr algn="l" defTabSz="584200">
              <a:lnSpc>
                <a:spcPct val="120000"/>
              </a:lnSpc>
              <a:defRPr sz="2200" spc="66">
                <a:solidFill>
                  <a:srgbClr val="020B3D"/>
                </a:solidFill>
                <a:latin typeface="Gilroy Semibold"/>
                <a:ea typeface="Gilroy Semibold"/>
                <a:cs typeface="Gilroy Semibold"/>
                <a:sym typeface="Gilroy Semibold"/>
              </a:defRPr>
            </a:lvl1pPr>
          </a:lstStyle>
          <a:p>
            <a:endParaRPr dirty="0"/>
          </a:p>
        </p:txBody>
      </p:sp>
      <p:pic>
        <p:nvPicPr>
          <p:cNvPr id="6" name="Image" descr="Image">
            <a:extLst>
              <a:ext uri="{FF2B5EF4-FFF2-40B4-BE49-F238E27FC236}">
                <a16:creationId xmlns:a16="http://schemas.microsoft.com/office/drawing/2014/main" id="{89587634-0ABA-4A21-BFCD-4452B3EB8ABD}"/>
              </a:ext>
            </a:extLst>
          </p:cNvPr>
          <p:cNvPicPr>
            <a:picLocks noChangeAspect="1"/>
          </p:cNvPicPr>
          <p:nvPr/>
        </p:nvPicPr>
        <p:blipFill>
          <a:blip r:embed="rId2"/>
          <a:stretch>
            <a:fillRect/>
          </a:stretch>
        </p:blipFill>
        <p:spPr>
          <a:xfrm>
            <a:off x="1376183" y="11111944"/>
            <a:ext cx="1394532" cy="1339654"/>
          </a:xfrm>
          <a:prstGeom prst="rect">
            <a:avLst/>
          </a:prstGeom>
          <a:ln w="12700">
            <a:miter lim="400000"/>
          </a:ln>
        </p:spPr>
      </p:pic>
      <p:sp>
        <p:nvSpPr>
          <p:cNvPr id="5" name="TextBox 4">
            <a:extLst>
              <a:ext uri="{FF2B5EF4-FFF2-40B4-BE49-F238E27FC236}">
                <a16:creationId xmlns:a16="http://schemas.microsoft.com/office/drawing/2014/main" id="{1963778E-C1D7-4A3A-BEBB-7277FCBF7C20}"/>
              </a:ext>
            </a:extLst>
          </p:cNvPr>
          <p:cNvSpPr txBox="1"/>
          <p:nvPr/>
        </p:nvSpPr>
        <p:spPr>
          <a:xfrm>
            <a:off x="4288528" y="571060"/>
            <a:ext cx="15149244" cy="14773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lv-LV" altLang="lv-LV" sz="9000" dirty="0">
                <a:solidFill>
                  <a:srgbClr val="002060"/>
                </a:solidFill>
                <a:latin typeface="Gilroy Semibold"/>
              </a:rPr>
              <a:t>Norēķinu kārtība</a:t>
            </a:r>
            <a:endParaRPr lang="lv-LV" sz="9000" b="1" dirty="0">
              <a:solidFill>
                <a:srgbClr val="002060"/>
              </a:solidFill>
              <a:latin typeface="Gilroy Semibold"/>
            </a:endParaRPr>
          </a:p>
        </p:txBody>
      </p:sp>
      <p:sp>
        <p:nvSpPr>
          <p:cNvPr id="7" name="TextBox 6">
            <a:extLst>
              <a:ext uri="{FF2B5EF4-FFF2-40B4-BE49-F238E27FC236}">
                <a16:creationId xmlns:a16="http://schemas.microsoft.com/office/drawing/2014/main" id="{A354BC3F-F4DB-4D62-AD66-5BBF274E8C0E}"/>
              </a:ext>
            </a:extLst>
          </p:cNvPr>
          <p:cNvSpPr txBox="1"/>
          <p:nvPr/>
        </p:nvSpPr>
        <p:spPr>
          <a:xfrm>
            <a:off x="3661004" y="2573623"/>
            <a:ext cx="18148748" cy="106721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lvl="0" algn="l" hangingPunct="1">
              <a:lnSpc>
                <a:spcPct val="90000"/>
              </a:lnSpc>
              <a:spcBef>
                <a:spcPts val="1200"/>
              </a:spcBef>
              <a:buSzPct val="123000"/>
              <a:defRPr/>
            </a:pPr>
            <a:r>
              <a:rPr lang="lv-LV" sz="4500" b="1" dirty="0">
                <a:solidFill>
                  <a:srgbClr val="002060"/>
                </a:solidFill>
                <a:latin typeface="Gilroy Semibold"/>
              </a:rPr>
              <a:t>Projekta izpildes noslēguma pārskats par Projekta īstenošanu </a:t>
            </a:r>
            <a:r>
              <a:rPr lang="lv-LV" sz="4500" dirty="0">
                <a:solidFill>
                  <a:srgbClr val="002060"/>
                </a:solidFill>
                <a:latin typeface="Gilroy Semibold"/>
              </a:rPr>
              <a:t>ar pielikumiem, kas apliecina Projekta aktivitātes – īstenotā Projekta satura izvērtēšana:</a:t>
            </a:r>
          </a:p>
          <a:p>
            <a:pPr marL="685800" lvl="0" indent="-685800" algn="l" hangingPunct="1">
              <a:lnSpc>
                <a:spcPct val="90000"/>
              </a:lnSpc>
              <a:spcBef>
                <a:spcPts val="1200"/>
              </a:spcBef>
              <a:buSzPct val="123000"/>
              <a:buFont typeface="Arial" panose="020B0604020202020204" pitchFamily="34" charset="0"/>
              <a:buChar char="•"/>
              <a:defRPr/>
            </a:pPr>
            <a:r>
              <a:rPr lang="lv-LV" sz="4500" dirty="0">
                <a:solidFill>
                  <a:srgbClr val="002060"/>
                </a:solidFill>
                <a:latin typeface="Gilroy Semibold"/>
              </a:rPr>
              <a:t>Projektā plānotās aktivitātes ir veiktas pilnā apmērā;</a:t>
            </a:r>
          </a:p>
          <a:p>
            <a:pPr marL="685800" lvl="0" indent="-685800" algn="l" hangingPunct="1">
              <a:lnSpc>
                <a:spcPct val="90000"/>
              </a:lnSpc>
              <a:spcBef>
                <a:spcPts val="1200"/>
              </a:spcBef>
              <a:buSzPct val="123000"/>
              <a:buFont typeface="Arial" panose="020B0604020202020204" pitchFamily="34" charset="0"/>
              <a:buChar char="•"/>
              <a:defRPr/>
            </a:pPr>
            <a:r>
              <a:rPr lang="lv-LV" sz="4500" dirty="0">
                <a:solidFill>
                  <a:srgbClr val="002060"/>
                </a:solidFill>
                <a:latin typeface="Gilroy Semibold"/>
              </a:rPr>
              <a:t>Iesaistīta plānotā mērķauditorija vismaz 80 % apmērā;</a:t>
            </a:r>
          </a:p>
          <a:p>
            <a:pPr marL="685800" lvl="0" indent="-685800" algn="l" hangingPunct="1">
              <a:lnSpc>
                <a:spcPct val="90000"/>
              </a:lnSpc>
              <a:spcBef>
                <a:spcPts val="1200"/>
              </a:spcBef>
              <a:buSzPct val="123000"/>
              <a:buFont typeface="Arial" panose="020B0604020202020204" pitchFamily="34" charset="0"/>
              <a:buChar char="•"/>
              <a:defRPr/>
            </a:pPr>
            <a:r>
              <a:rPr lang="lv-LV" sz="4500" dirty="0">
                <a:solidFill>
                  <a:srgbClr val="002060"/>
                </a:solidFill>
                <a:latin typeface="Gilroy Semibold"/>
              </a:rPr>
              <a:t>Plānotie rezultāti ir sasniegti pilnā apmērā.</a:t>
            </a:r>
          </a:p>
          <a:p>
            <a:pPr lvl="0" algn="l" hangingPunct="1">
              <a:lnSpc>
                <a:spcPct val="90000"/>
              </a:lnSpc>
              <a:spcBef>
                <a:spcPts val="1200"/>
              </a:spcBef>
              <a:buSzPct val="123000"/>
              <a:defRPr/>
            </a:pPr>
            <a:endParaRPr kumimoji="0" lang="lv-LV" sz="4500" b="0" i="0" u="none" strike="noStrike" kern="0" cap="none" spc="119" normalizeH="0" baseline="0" noProof="0" dirty="0">
              <a:ln>
                <a:noFill/>
              </a:ln>
              <a:solidFill>
                <a:srgbClr val="002060"/>
              </a:solidFill>
              <a:effectLst/>
              <a:uLnTx/>
              <a:uFillTx/>
              <a:latin typeface="Gilroy Semibold"/>
              <a:sym typeface="Helvetica Neue"/>
            </a:endParaRPr>
          </a:p>
          <a:p>
            <a:pPr lvl="0" algn="l" hangingPunct="1">
              <a:lnSpc>
                <a:spcPct val="90000"/>
              </a:lnSpc>
              <a:spcBef>
                <a:spcPts val="1200"/>
              </a:spcBef>
              <a:buSzPct val="123000"/>
              <a:defRPr/>
            </a:pPr>
            <a:r>
              <a:rPr kumimoji="0" lang="lv-LV" sz="4500" b="0" i="0" u="none" strike="noStrike" kern="0" cap="none" spc="119" normalizeH="0" baseline="0" noProof="0" dirty="0">
                <a:ln>
                  <a:noFill/>
                </a:ln>
                <a:solidFill>
                  <a:srgbClr val="002060"/>
                </a:solidFill>
                <a:effectLst/>
                <a:uLnTx/>
                <a:uFillTx/>
                <a:latin typeface="Gilroy Semibold"/>
                <a:sym typeface="Helvetica Neue"/>
              </a:rPr>
              <a:t>AIC lēmums par Pārskatu </a:t>
            </a:r>
            <a:r>
              <a:rPr kumimoji="0" lang="lv-LV" sz="4500" b="1" i="0" u="sng" strike="noStrike" kern="0" cap="none" spc="119" normalizeH="0" baseline="0" noProof="0" dirty="0">
                <a:ln>
                  <a:noFill/>
                </a:ln>
                <a:solidFill>
                  <a:srgbClr val="002060"/>
                </a:solidFill>
                <a:effectLst/>
                <a:uLnTx/>
                <a:uFillTx/>
                <a:latin typeface="Gilroy Semibold"/>
                <a:sym typeface="Helvetica Neue"/>
              </a:rPr>
              <a:t>pozitīvs</a:t>
            </a:r>
            <a:r>
              <a:rPr kumimoji="0" lang="lv-LV" sz="4500" b="0" i="0" u="none" strike="noStrike" kern="0" cap="none" spc="119" normalizeH="0" baseline="0" noProof="0" dirty="0">
                <a:ln>
                  <a:noFill/>
                </a:ln>
                <a:solidFill>
                  <a:srgbClr val="002060"/>
                </a:solidFill>
                <a:effectLst/>
                <a:uLnTx/>
                <a:uFillTx/>
                <a:latin typeface="Gilroy Semibold"/>
                <a:sym typeface="Helvetica Neue"/>
              </a:rPr>
              <a:t>       PNA     noslēguma maksājums.</a:t>
            </a:r>
          </a:p>
          <a:p>
            <a:pPr lvl="0" algn="l" hangingPunct="1">
              <a:lnSpc>
                <a:spcPct val="90000"/>
              </a:lnSpc>
              <a:spcBef>
                <a:spcPts val="1200"/>
              </a:spcBef>
              <a:buSzPct val="123000"/>
              <a:defRPr/>
            </a:pPr>
            <a:r>
              <a:rPr lang="lv-LV" sz="4500" spc="119" dirty="0">
                <a:solidFill>
                  <a:srgbClr val="002060"/>
                </a:solidFill>
                <a:latin typeface="Gilroy Semibold"/>
              </a:rPr>
              <a:t>AIC lēmums par Pārskatu </a:t>
            </a:r>
            <a:r>
              <a:rPr lang="lv-LV" sz="4500" b="1" u="sng" spc="119" dirty="0">
                <a:solidFill>
                  <a:srgbClr val="002060"/>
                </a:solidFill>
                <a:latin typeface="Gilroy Semibold"/>
              </a:rPr>
              <a:t>negatīvs</a:t>
            </a:r>
            <a:r>
              <a:rPr lang="lv-LV" sz="4500" spc="119" dirty="0">
                <a:solidFill>
                  <a:srgbClr val="002060"/>
                </a:solidFill>
                <a:latin typeface="Gilroy Semibold"/>
              </a:rPr>
              <a:t>      pilna finansējuma atmaksa.</a:t>
            </a:r>
          </a:p>
          <a:p>
            <a:pPr lvl="0" algn="l" hangingPunct="1">
              <a:lnSpc>
                <a:spcPct val="90000"/>
              </a:lnSpc>
              <a:spcBef>
                <a:spcPts val="1200"/>
              </a:spcBef>
              <a:buSzPct val="123000"/>
              <a:defRPr/>
            </a:pPr>
            <a:endParaRPr kumimoji="0" lang="lv-LV" sz="4500" b="0" i="0" u="none" strike="noStrike" kern="0" cap="none" spc="119" normalizeH="0" baseline="0" noProof="0" dirty="0">
              <a:ln>
                <a:noFill/>
              </a:ln>
              <a:solidFill>
                <a:srgbClr val="002060"/>
              </a:solidFill>
              <a:effectLst/>
              <a:uLnTx/>
              <a:uFillTx/>
              <a:latin typeface="Gilroy Semibold"/>
              <a:sym typeface="Helvetica Neue"/>
            </a:endParaRPr>
          </a:p>
          <a:p>
            <a:pPr marL="685800" lvl="0" indent="-685800" algn="l" hangingPunct="1">
              <a:lnSpc>
                <a:spcPct val="90000"/>
              </a:lnSpc>
              <a:spcBef>
                <a:spcPts val="1200"/>
              </a:spcBef>
              <a:buSzPct val="123000"/>
              <a:buFont typeface="Wingdings" panose="05000000000000000000" pitchFamily="2" charset="2"/>
              <a:buChar char="v"/>
              <a:defRPr/>
            </a:pPr>
            <a:r>
              <a:rPr lang="lv-LV" sz="4500" spc="119" dirty="0">
                <a:solidFill>
                  <a:srgbClr val="002060"/>
                </a:solidFill>
                <a:latin typeface="Gilroy Semibold"/>
              </a:rPr>
              <a:t>Ja ir bijuši apstākļi, ko Finansējuma saņēmējs </a:t>
            </a:r>
            <a:r>
              <a:rPr lang="lv-LV" sz="4500" u="sng" spc="119" dirty="0">
                <a:solidFill>
                  <a:srgbClr val="002060"/>
                </a:solidFill>
                <a:latin typeface="Gilroy Semibold"/>
              </a:rPr>
              <a:t>nav varējis paredzēt un ietekmēt</a:t>
            </a:r>
            <a:r>
              <a:rPr lang="lv-LV" sz="4500" spc="119" dirty="0">
                <a:solidFill>
                  <a:srgbClr val="002060"/>
                </a:solidFill>
                <a:latin typeface="Gilroy Semibold"/>
              </a:rPr>
              <a:t>, vienlaikus pierādot, ka Projekts ir īstenots, saglabājot sākotnējo būtību un </a:t>
            </a:r>
            <a:r>
              <a:rPr lang="lv-LV" sz="4500" u="sng" spc="119" dirty="0">
                <a:solidFill>
                  <a:srgbClr val="002060"/>
                </a:solidFill>
                <a:latin typeface="Gilroy Semibold"/>
              </a:rPr>
              <a:t>Projekta mērķis ir sasniegts</a:t>
            </a:r>
            <a:r>
              <a:rPr lang="lv-LV" sz="4500" spc="119" dirty="0">
                <a:solidFill>
                  <a:srgbClr val="002060"/>
                </a:solidFill>
                <a:latin typeface="Gilroy Semibold"/>
              </a:rPr>
              <a:t>          pilna līdzfinansējuma izlietojuma atskaite un izlietojumu pamatojošo dokumentu kopijas      AIC lēmums par daļēju izdevumu attiecināšanu.</a:t>
            </a:r>
          </a:p>
        </p:txBody>
      </p:sp>
      <p:sp>
        <p:nvSpPr>
          <p:cNvPr id="8" name="Bultiņa: pa labi 7">
            <a:extLst>
              <a:ext uri="{FF2B5EF4-FFF2-40B4-BE49-F238E27FC236}">
                <a16:creationId xmlns:a16="http://schemas.microsoft.com/office/drawing/2014/main" id="{5DB6F8F2-2E3B-478D-BDD9-BC93277E24F4}"/>
              </a:ext>
            </a:extLst>
          </p:cNvPr>
          <p:cNvSpPr/>
          <p:nvPr/>
        </p:nvSpPr>
        <p:spPr>
          <a:xfrm>
            <a:off x="12157180" y="7926154"/>
            <a:ext cx="605411" cy="247135"/>
          </a:xfrm>
          <a:prstGeom prst="rightArrow">
            <a:avLst/>
          </a:prstGeom>
          <a:solidFill>
            <a:srgbClr val="00206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lv-LV"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1" name="Bultiņa: pa labi 10">
            <a:extLst>
              <a:ext uri="{FF2B5EF4-FFF2-40B4-BE49-F238E27FC236}">
                <a16:creationId xmlns:a16="http://schemas.microsoft.com/office/drawing/2014/main" id="{F46A23EB-0676-481D-AD11-25D135AF56F3}"/>
              </a:ext>
            </a:extLst>
          </p:cNvPr>
          <p:cNvSpPr/>
          <p:nvPr/>
        </p:nvSpPr>
        <p:spPr>
          <a:xfrm>
            <a:off x="14076753" y="7910091"/>
            <a:ext cx="605411" cy="247135"/>
          </a:xfrm>
          <a:prstGeom prst="rightArrow">
            <a:avLst/>
          </a:prstGeom>
          <a:solidFill>
            <a:srgbClr val="00206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lv-LV"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2" name="Bultiņa: pa labi 11">
            <a:extLst>
              <a:ext uri="{FF2B5EF4-FFF2-40B4-BE49-F238E27FC236}">
                <a16:creationId xmlns:a16="http://schemas.microsoft.com/office/drawing/2014/main" id="{B05E3CC7-6D18-42D7-80DF-8AF14E120374}"/>
              </a:ext>
            </a:extLst>
          </p:cNvPr>
          <p:cNvSpPr/>
          <p:nvPr/>
        </p:nvSpPr>
        <p:spPr>
          <a:xfrm>
            <a:off x="12222980" y="8698524"/>
            <a:ext cx="605411" cy="247135"/>
          </a:xfrm>
          <a:prstGeom prst="rightArrow">
            <a:avLst/>
          </a:prstGeom>
          <a:solidFill>
            <a:srgbClr val="00206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lv-LV"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3" name="Bultiņa: pa labi 12">
            <a:extLst>
              <a:ext uri="{FF2B5EF4-FFF2-40B4-BE49-F238E27FC236}">
                <a16:creationId xmlns:a16="http://schemas.microsoft.com/office/drawing/2014/main" id="{B53809EA-73EA-4B19-86B2-310222E83328}"/>
              </a:ext>
            </a:extLst>
          </p:cNvPr>
          <p:cNvSpPr/>
          <p:nvPr/>
        </p:nvSpPr>
        <p:spPr>
          <a:xfrm>
            <a:off x="16602899" y="11389512"/>
            <a:ext cx="605411" cy="247135"/>
          </a:xfrm>
          <a:prstGeom prst="rightArrow">
            <a:avLst/>
          </a:prstGeom>
          <a:solidFill>
            <a:srgbClr val="00206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lv-LV"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4" name="Bultiņa: pa labi 13">
            <a:extLst>
              <a:ext uri="{FF2B5EF4-FFF2-40B4-BE49-F238E27FC236}">
                <a16:creationId xmlns:a16="http://schemas.microsoft.com/office/drawing/2014/main" id="{BB353D7D-11BE-4443-B6CD-0096FDC24342}"/>
              </a:ext>
            </a:extLst>
          </p:cNvPr>
          <p:cNvSpPr/>
          <p:nvPr/>
        </p:nvSpPr>
        <p:spPr>
          <a:xfrm>
            <a:off x="9280554" y="12625188"/>
            <a:ext cx="605411" cy="247135"/>
          </a:xfrm>
          <a:prstGeom prst="rightArrow">
            <a:avLst/>
          </a:prstGeom>
          <a:solidFill>
            <a:srgbClr val="00206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lv-LV"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275905219"/>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B2CFFB"/>
        </a:solidFill>
        <a:effectLst/>
      </p:bgPr>
    </p:bg>
    <p:spTree>
      <p:nvGrpSpPr>
        <p:cNvPr id="1" name=""/>
        <p:cNvGrpSpPr/>
        <p:nvPr/>
      </p:nvGrpSpPr>
      <p:grpSpPr>
        <a:xfrm>
          <a:off x="0" y="0"/>
          <a:ext cx="0" cy="0"/>
          <a:chOff x="0" y="0"/>
          <a:chExt cx="0" cy="0"/>
        </a:xfrm>
      </p:grpSpPr>
      <p:sp>
        <p:nvSpPr>
          <p:cNvPr id="290" name="Vieta īsam tēmas…"/>
          <p:cNvSpPr txBox="1"/>
          <p:nvPr/>
        </p:nvSpPr>
        <p:spPr>
          <a:xfrm>
            <a:off x="14437469" y="5992646"/>
            <a:ext cx="10606019" cy="8309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lvl="1" indent="228600" algn="l" defTabSz="584200">
              <a:lnSpc>
                <a:spcPct val="90000"/>
              </a:lnSpc>
              <a:defRPr sz="6000" spc="119">
                <a:solidFill>
                  <a:srgbClr val="020B3D"/>
                </a:solidFill>
                <a:latin typeface="Gilroy Semibold"/>
                <a:ea typeface="Gilroy Semibold"/>
                <a:cs typeface="Gilroy Semibold"/>
                <a:sym typeface="Gilroy Semibold"/>
              </a:defRPr>
            </a:pPr>
            <a:endParaRPr dirty="0"/>
          </a:p>
        </p:txBody>
      </p:sp>
      <p:sp>
        <p:nvSpPr>
          <p:cNvPr id="292" name="Detalizētāks ieskats galvenajos argumentu punktos un plašāks tēmas pārskats"/>
          <p:cNvSpPr txBox="1"/>
          <p:nvPr/>
        </p:nvSpPr>
        <p:spPr>
          <a:xfrm>
            <a:off x="14616723" y="9856632"/>
            <a:ext cx="6428436" cy="226420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lvl1pPr algn="l" defTabSz="584200">
              <a:lnSpc>
                <a:spcPct val="120000"/>
              </a:lnSpc>
              <a:defRPr sz="2200" spc="66">
                <a:solidFill>
                  <a:srgbClr val="020B3D"/>
                </a:solidFill>
                <a:latin typeface="Gilroy Semibold"/>
                <a:ea typeface="Gilroy Semibold"/>
                <a:cs typeface="Gilroy Semibold"/>
                <a:sym typeface="Gilroy Semibold"/>
              </a:defRPr>
            </a:lvl1pPr>
          </a:lstStyle>
          <a:p>
            <a:endParaRPr dirty="0"/>
          </a:p>
        </p:txBody>
      </p:sp>
      <p:pic>
        <p:nvPicPr>
          <p:cNvPr id="6" name="Image" descr="Image">
            <a:extLst>
              <a:ext uri="{FF2B5EF4-FFF2-40B4-BE49-F238E27FC236}">
                <a16:creationId xmlns:a16="http://schemas.microsoft.com/office/drawing/2014/main" id="{89587634-0ABA-4A21-BFCD-4452B3EB8ABD}"/>
              </a:ext>
            </a:extLst>
          </p:cNvPr>
          <p:cNvPicPr>
            <a:picLocks noChangeAspect="1"/>
          </p:cNvPicPr>
          <p:nvPr/>
        </p:nvPicPr>
        <p:blipFill>
          <a:blip r:embed="rId2"/>
          <a:stretch>
            <a:fillRect/>
          </a:stretch>
        </p:blipFill>
        <p:spPr>
          <a:xfrm>
            <a:off x="1376183" y="11111944"/>
            <a:ext cx="1394532" cy="1339654"/>
          </a:xfrm>
          <a:prstGeom prst="rect">
            <a:avLst/>
          </a:prstGeom>
          <a:ln w="12700">
            <a:miter lim="400000"/>
          </a:ln>
        </p:spPr>
      </p:pic>
      <p:sp>
        <p:nvSpPr>
          <p:cNvPr id="5" name="TextBox 4">
            <a:extLst>
              <a:ext uri="{FF2B5EF4-FFF2-40B4-BE49-F238E27FC236}">
                <a16:creationId xmlns:a16="http://schemas.microsoft.com/office/drawing/2014/main" id="{1963778E-C1D7-4A3A-BEBB-7277FCBF7C20}"/>
              </a:ext>
            </a:extLst>
          </p:cNvPr>
          <p:cNvSpPr txBox="1"/>
          <p:nvPr/>
        </p:nvSpPr>
        <p:spPr>
          <a:xfrm>
            <a:off x="5309897" y="681470"/>
            <a:ext cx="12521044" cy="14773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lv-LV" altLang="lv-LV" sz="9000" dirty="0">
                <a:solidFill>
                  <a:srgbClr val="002060"/>
                </a:solidFill>
                <a:latin typeface="Gilroy Semibold"/>
              </a:rPr>
              <a:t>Iesniedzamie dokumenti</a:t>
            </a:r>
            <a:endParaRPr lang="lv-LV" sz="9000" b="1" dirty="0">
              <a:solidFill>
                <a:srgbClr val="002060"/>
              </a:solidFill>
              <a:latin typeface="Gilroy Semibold"/>
            </a:endParaRPr>
          </a:p>
        </p:txBody>
      </p:sp>
      <p:sp>
        <p:nvSpPr>
          <p:cNvPr id="7" name="TextBox 6">
            <a:extLst>
              <a:ext uri="{FF2B5EF4-FFF2-40B4-BE49-F238E27FC236}">
                <a16:creationId xmlns:a16="http://schemas.microsoft.com/office/drawing/2014/main" id="{A354BC3F-F4DB-4D62-AD66-5BBF274E8C0E}"/>
              </a:ext>
            </a:extLst>
          </p:cNvPr>
          <p:cNvSpPr txBox="1"/>
          <p:nvPr/>
        </p:nvSpPr>
        <p:spPr>
          <a:xfrm>
            <a:off x="4134089" y="3127224"/>
            <a:ext cx="16553021" cy="845667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685800" indent="-685800" algn="just" defTabSz="912813" eaLnBrk="1" hangingPunct="1">
              <a:lnSpc>
                <a:spcPct val="90000"/>
              </a:lnSpc>
              <a:spcBef>
                <a:spcPts val="1200"/>
              </a:spcBef>
              <a:spcAft>
                <a:spcPts val="200"/>
              </a:spcAft>
              <a:buClr>
                <a:srgbClr val="800000"/>
              </a:buClr>
              <a:buSzPct val="100000"/>
              <a:buFont typeface="Arial" panose="020B0604020202020204" pitchFamily="34" charset="0"/>
              <a:buChar char="•"/>
            </a:pPr>
            <a:r>
              <a:rPr lang="lv-LV" altLang="lv-LV" sz="4800" b="1" dirty="0">
                <a:solidFill>
                  <a:srgbClr val="002060"/>
                </a:solidFill>
                <a:latin typeface="Gilroy Semibold"/>
              </a:rPr>
              <a:t>Aizpildīta projekta pieteikuma veidlapa </a:t>
            </a:r>
            <a:r>
              <a:rPr lang="lv-LV" altLang="lv-LV" sz="4800" dirty="0">
                <a:solidFill>
                  <a:srgbClr val="002060"/>
                </a:solidFill>
                <a:latin typeface="Gilroy Semibold"/>
              </a:rPr>
              <a:t>(Nolikuma                   1. pielikums);</a:t>
            </a:r>
          </a:p>
          <a:p>
            <a:pPr marL="90488" indent="-90488" algn="just" defTabSz="912813" eaLnBrk="1" hangingPunct="1">
              <a:lnSpc>
                <a:spcPct val="90000"/>
              </a:lnSpc>
              <a:spcBef>
                <a:spcPts val="1200"/>
              </a:spcBef>
              <a:spcAft>
                <a:spcPts val="200"/>
              </a:spcAft>
              <a:buClr>
                <a:srgbClr val="800000"/>
              </a:buClr>
              <a:buSzPct val="100000"/>
              <a:buFont typeface="Wingdings" panose="05000000000000000000" pitchFamily="2" charset="2"/>
              <a:buChar char="v"/>
            </a:pPr>
            <a:endParaRPr lang="lv-LV" altLang="lv-LV" sz="4800" dirty="0">
              <a:solidFill>
                <a:srgbClr val="002060"/>
              </a:solidFill>
              <a:latin typeface="Gilroy Semibold"/>
            </a:endParaRPr>
          </a:p>
          <a:p>
            <a:pPr marL="685800" indent="-685800" algn="just" defTabSz="912813" eaLnBrk="1" hangingPunct="1">
              <a:lnSpc>
                <a:spcPct val="90000"/>
              </a:lnSpc>
              <a:spcBef>
                <a:spcPts val="1200"/>
              </a:spcBef>
              <a:spcAft>
                <a:spcPts val="200"/>
              </a:spcAft>
              <a:buClr>
                <a:srgbClr val="800000"/>
              </a:buClr>
              <a:buSzPct val="100000"/>
              <a:buFont typeface="Arial" panose="020B0604020202020204" pitchFamily="34" charset="0"/>
              <a:buChar char="•"/>
            </a:pPr>
            <a:r>
              <a:rPr lang="lv-LV" altLang="lv-LV" sz="4800" b="1" dirty="0">
                <a:solidFill>
                  <a:srgbClr val="002060"/>
                </a:solidFill>
                <a:latin typeface="Gilroy Semibold"/>
              </a:rPr>
              <a:t>Aizpildīta projekta budžeta tāme </a:t>
            </a:r>
            <a:r>
              <a:rPr lang="lv-LV" altLang="lv-LV" sz="4800" dirty="0">
                <a:solidFill>
                  <a:srgbClr val="002060"/>
                </a:solidFill>
                <a:latin typeface="Gilroy Semibold"/>
              </a:rPr>
              <a:t>(Nolikuma 2. pielikums) + paskaidrojuma daļa;</a:t>
            </a:r>
          </a:p>
          <a:p>
            <a:pPr marL="90488" indent="-90488" algn="just" defTabSz="912813" eaLnBrk="1" hangingPunct="1">
              <a:lnSpc>
                <a:spcPct val="90000"/>
              </a:lnSpc>
              <a:spcBef>
                <a:spcPts val="1200"/>
              </a:spcBef>
              <a:spcAft>
                <a:spcPts val="200"/>
              </a:spcAft>
              <a:buClr>
                <a:srgbClr val="800000"/>
              </a:buClr>
              <a:buSzPct val="100000"/>
              <a:buFont typeface="Wingdings" panose="05000000000000000000" pitchFamily="2" charset="2"/>
              <a:buChar char="v"/>
            </a:pPr>
            <a:endParaRPr lang="lv-LV" altLang="lv-LV" sz="4800" dirty="0">
              <a:solidFill>
                <a:srgbClr val="002060"/>
              </a:solidFill>
              <a:latin typeface="Gilroy Semibold"/>
            </a:endParaRPr>
          </a:p>
          <a:p>
            <a:pPr marL="685800" indent="-685800" algn="just" defTabSz="912813" eaLnBrk="1" hangingPunct="1">
              <a:lnSpc>
                <a:spcPct val="90000"/>
              </a:lnSpc>
              <a:spcBef>
                <a:spcPts val="1200"/>
              </a:spcBef>
              <a:spcAft>
                <a:spcPts val="200"/>
              </a:spcAft>
              <a:buClr>
                <a:srgbClr val="800000"/>
              </a:buClr>
              <a:buSzPct val="100000"/>
              <a:buFont typeface="Arial" panose="020B0604020202020204" pitchFamily="34" charset="0"/>
              <a:buChar char="•"/>
            </a:pPr>
            <a:r>
              <a:rPr lang="lv-LV" altLang="lv-LV" sz="4800" b="1" dirty="0">
                <a:solidFill>
                  <a:srgbClr val="002060"/>
                </a:solidFill>
                <a:latin typeface="Gilroy Semibold"/>
              </a:rPr>
              <a:t>Aizpildīts apliecinājums </a:t>
            </a:r>
            <a:r>
              <a:rPr lang="lv-LV" altLang="lv-LV" sz="4800" dirty="0">
                <a:solidFill>
                  <a:srgbClr val="002060"/>
                </a:solidFill>
                <a:latin typeface="Gilroy Semibold"/>
              </a:rPr>
              <a:t>(Nolikuma 3. pielikums).</a:t>
            </a:r>
          </a:p>
          <a:p>
            <a:pPr marL="685800" lvl="0" indent="-685800" algn="l" hangingPunct="1">
              <a:lnSpc>
                <a:spcPct val="90000"/>
              </a:lnSpc>
              <a:spcBef>
                <a:spcPts val="1200"/>
              </a:spcBef>
              <a:buSzPct val="123000"/>
              <a:buFont typeface="Arial" panose="020B0604020202020204" pitchFamily="34" charset="0"/>
              <a:buChar char="•"/>
              <a:defRPr/>
            </a:pPr>
            <a:endParaRPr kumimoji="0" lang="lv-LV" sz="4800" b="0" i="0" u="none" strike="noStrike" kern="0" cap="none" spc="119" normalizeH="0" baseline="0" noProof="0" dirty="0">
              <a:ln>
                <a:noFill/>
              </a:ln>
              <a:solidFill>
                <a:srgbClr val="002060"/>
              </a:solidFill>
              <a:effectLst/>
              <a:uLnTx/>
              <a:uFillTx/>
              <a:latin typeface="Gilroy Semibold"/>
              <a:sym typeface="Helvetica Neue"/>
            </a:endParaRPr>
          </a:p>
          <a:p>
            <a:pPr marL="685800" indent="-685800" algn="l" hangingPunct="1">
              <a:lnSpc>
                <a:spcPct val="90000"/>
              </a:lnSpc>
              <a:spcBef>
                <a:spcPts val="1200"/>
              </a:spcBef>
              <a:buSzPct val="123000"/>
              <a:buFont typeface="Wingdings" panose="05000000000000000000" pitchFamily="2" charset="2"/>
              <a:buChar char="ü"/>
              <a:defRPr/>
            </a:pPr>
            <a:r>
              <a:rPr lang="lv-LV" sz="4800" dirty="0">
                <a:solidFill>
                  <a:srgbClr val="002060"/>
                </a:solidFill>
                <a:latin typeface="Gilroy Semibold"/>
              </a:rPr>
              <a:t>Var iesniegt citus dokumentus, kas sniedz būtisku informāciju par Pretendentu vai Projekta ietvaros paredzētajām aktivitātēm </a:t>
            </a:r>
            <a:r>
              <a:rPr lang="lv-LV" sz="4800" spc="119" dirty="0">
                <a:solidFill>
                  <a:srgbClr val="002060"/>
                </a:solidFill>
                <a:latin typeface="Gilroy Semibold"/>
              </a:rPr>
              <a:t>(piemēram, CV).</a:t>
            </a:r>
            <a:endParaRPr kumimoji="0" lang="lv-LV" sz="4800" b="0" i="0" u="none" strike="noStrike" kern="0" cap="none" spc="119" normalizeH="0" baseline="0" noProof="0" dirty="0">
              <a:ln>
                <a:noFill/>
              </a:ln>
              <a:solidFill>
                <a:srgbClr val="002060"/>
              </a:solidFill>
              <a:effectLst/>
              <a:uLnTx/>
              <a:uFillTx/>
              <a:latin typeface="Gilroy Semibold"/>
              <a:sym typeface="Helvetica Neue"/>
            </a:endParaRPr>
          </a:p>
        </p:txBody>
      </p:sp>
    </p:spTree>
    <p:extLst>
      <p:ext uri="{BB962C8B-B14F-4D97-AF65-F5344CB8AC3E}">
        <p14:creationId xmlns:p14="http://schemas.microsoft.com/office/powerpoint/2010/main" val="960360811"/>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B2CFFB"/>
        </a:solidFill>
        <a:effectLst/>
      </p:bgPr>
    </p:bg>
    <p:spTree>
      <p:nvGrpSpPr>
        <p:cNvPr id="1" name=""/>
        <p:cNvGrpSpPr/>
        <p:nvPr/>
      </p:nvGrpSpPr>
      <p:grpSpPr>
        <a:xfrm>
          <a:off x="0" y="0"/>
          <a:ext cx="0" cy="0"/>
          <a:chOff x="0" y="0"/>
          <a:chExt cx="0" cy="0"/>
        </a:xfrm>
      </p:grpSpPr>
      <p:sp>
        <p:nvSpPr>
          <p:cNvPr id="290" name="Vieta īsam tēmas…"/>
          <p:cNvSpPr txBox="1"/>
          <p:nvPr/>
        </p:nvSpPr>
        <p:spPr>
          <a:xfrm>
            <a:off x="14437469" y="5992646"/>
            <a:ext cx="10606019" cy="8309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lvl="1" indent="228600" algn="l" defTabSz="584200">
              <a:lnSpc>
                <a:spcPct val="90000"/>
              </a:lnSpc>
              <a:defRPr sz="6000" spc="119">
                <a:solidFill>
                  <a:srgbClr val="020B3D"/>
                </a:solidFill>
                <a:latin typeface="Gilroy Semibold"/>
                <a:ea typeface="Gilroy Semibold"/>
                <a:cs typeface="Gilroy Semibold"/>
                <a:sym typeface="Gilroy Semibold"/>
              </a:defRPr>
            </a:pPr>
            <a:endParaRPr dirty="0"/>
          </a:p>
        </p:txBody>
      </p:sp>
      <p:sp>
        <p:nvSpPr>
          <p:cNvPr id="292" name="Detalizētāks ieskats galvenajos argumentu punktos un plašāks tēmas pārskats"/>
          <p:cNvSpPr txBox="1"/>
          <p:nvPr/>
        </p:nvSpPr>
        <p:spPr>
          <a:xfrm>
            <a:off x="14616723" y="9856632"/>
            <a:ext cx="6428436" cy="226420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lvl1pPr algn="l" defTabSz="584200">
              <a:lnSpc>
                <a:spcPct val="120000"/>
              </a:lnSpc>
              <a:defRPr sz="2200" spc="66">
                <a:solidFill>
                  <a:srgbClr val="020B3D"/>
                </a:solidFill>
                <a:latin typeface="Gilroy Semibold"/>
                <a:ea typeface="Gilroy Semibold"/>
                <a:cs typeface="Gilroy Semibold"/>
                <a:sym typeface="Gilroy Semibold"/>
              </a:defRPr>
            </a:lvl1pPr>
          </a:lstStyle>
          <a:p>
            <a:endParaRPr dirty="0"/>
          </a:p>
        </p:txBody>
      </p:sp>
      <p:pic>
        <p:nvPicPr>
          <p:cNvPr id="6" name="Image" descr="Image">
            <a:extLst>
              <a:ext uri="{FF2B5EF4-FFF2-40B4-BE49-F238E27FC236}">
                <a16:creationId xmlns:a16="http://schemas.microsoft.com/office/drawing/2014/main" id="{89587634-0ABA-4A21-BFCD-4452B3EB8ABD}"/>
              </a:ext>
            </a:extLst>
          </p:cNvPr>
          <p:cNvPicPr>
            <a:picLocks noChangeAspect="1"/>
          </p:cNvPicPr>
          <p:nvPr/>
        </p:nvPicPr>
        <p:blipFill>
          <a:blip r:embed="rId2"/>
          <a:stretch>
            <a:fillRect/>
          </a:stretch>
        </p:blipFill>
        <p:spPr>
          <a:xfrm>
            <a:off x="1376183" y="11111944"/>
            <a:ext cx="1394532" cy="1339654"/>
          </a:xfrm>
          <a:prstGeom prst="rect">
            <a:avLst/>
          </a:prstGeom>
          <a:ln w="12700">
            <a:miter lim="400000"/>
          </a:ln>
        </p:spPr>
      </p:pic>
      <p:sp>
        <p:nvSpPr>
          <p:cNvPr id="5" name="TextBox 4">
            <a:extLst>
              <a:ext uri="{FF2B5EF4-FFF2-40B4-BE49-F238E27FC236}">
                <a16:creationId xmlns:a16="http://schemas.microsoft.com/office/drawing/2014/main" id="{1963778E-C1D7-4A3A-BEBB-7277FCBF7C20}"/>
              </a:ext>
            </a:extLst>
          </p:cNvPr>
          <p:cNvSpPr txBox="1"/>
          <p:nvPr/>
        </p:nvSpPr>
        <p:spPr>
          <a:xfrm>
            <a:off x="5931478" y="388561"/>
            <a:ext cx="12521044" cy="14773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lv-LV" altLang="lv-LV" sz="9000" dirty="0">
                <a:solidFill>
                  <a:srgbClr val="002060"/>
                </a:solidFill>
                <a:latin typeface="Gilroy Semibold"/>
              </a:rPr>
              <a:t>Projektu iesniegšana </a:t>
            </a:r>
            <a:endParaRPr lang="lv-LV" sz="9000" b="1" dirty="0">
              <a:solidFill>
                <a:srgbClr val="002060"/>
              </a:solidFill>
              <a:latin typeface="Gilroy Semibold"/>
            </a:endParaRPr>
          </a:p>
        </p:txBody>
      </p:sp>
      <p:sp>
        <p:nvSpPr>
          <p:cNvPr id="7" name="TextBox 6">
            <a:extLst>
              <a:ext uri="{FF2B5EF4-FFF2-40B4-BE49-F238E27FC236}">
                <a16:creationId xmlns:a16="http://schemas.microsoft.com/office/drawing/2014/main" id="{A354BC3F-F4DB-4D62-AD66-5BBF274E8C0E}"/>
              </a:ext>
            </a:extLst>
          </p:cNvPr>
          <p:cNvSpPr txBox="1"/>
          <p:nvPr/>
        </p:nvSpPr>
        <p:spPr>
          <a:xfrm>
            <a:off x="3455430" y="2955194"/>
            <a:ext cx="19552387" cy="1015662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457200" indent="-457200" algn="l">
              <a:buFont typeface="Arial" panose="020B0604020202020204" pitchFamily="34" charset="0"/>
              <a:buChar char="•"/>
            </a:pPr>
            <a:r>
              <a:rPr lang="lv-LV" sz="4200" dirty="0">
                <a:solidFill>
                  <a:srgbClr val="002060"/>
                </a:solidFill>
                <a:latin typeface="Gilroy Semibold"/>
              </a:rPr>
              <a:t>Elektroniski nosūtot uz elektroniskā pasta adresi </a:t>
            </a:r>
            <a:r>
              <a:rPr lang="lv-LV" sz="4200" b="1" dirty="0">
                <a:solidFill>
                  <a:srgbClr val="002060"/>
                </a:solidFill>
                <a:latin typeface="Gilroy Semibold"/>
              </a:rPr>
              <a:t>integracija@riga.lv </a:t>
            </a:r>
            <a:r>
              <a:rPr lang="lv-LV" sz="4200" dirty="0">
                <a:solidFill>
                  <a:srgbClr val="002060"/>
                </a:solidFill>
                <a:latin typeface="Gilroy Semibold"/>
              </a:rPr>
              <a:t>ar </a:t>
            </a:r>
            <a:r>
              <a:rPr lang="lv-LV" sz="4200" dirty="0" err="1">
                <a:solidFill>
                  <a:srgbClr val="002060"/>
                </a:solidFill>
                <a:latin typeface="Gilroy Semibold"/>
              </a:rPr>
              <a:t>paraksttiesīgās</a:t>
            </a:r>
            <a:r>
              <a:rPr lang="lv-LV" sz="4200" dirty="0">
                <a:solidFill>
                  <a:srgbClr val="002060"/>
                </a:solidFill>
                <a:latin typeface="Gilroy Semibold"/>
              </a:rPr>
              <a:t> personas drošu elektronisko parakstu, kas satur laika zīmogu, .</a:t>
            </a:r>
            <a:r>
              <a:rPr lang="lv-LV" sz="4200" dirty="0" err="1">
                <a:solidFill>
                  <a:srgbClr val="002060"/>
                </a:solidFill>
                <a:latin typeface="Gilroy Semibold"/>
              </a:rPr>
              <a:t>edoc</a:t>
            </a:r>
            <a:r>
              <a:rPr lang="lv-LV" sz="4200" dirty="0">
                <a:solidFill>
                  <a:srgbClr val="002060"/>
                </a:solidFill>
                <a:latin typeface="Gilroy Semibold"/>
              </a:rPr>
              <a:t> formāta </a:t>
            </a:r>
            <a:r>
              <a:rPr lang="lv-LV" sz="4200" dirty="0" err="1">
                <a:solidFill>
                  <a:srgbClr val="002060"/>
                </a:solidFill>
                <a:latin typeface="Gilroy Semibold"/>
              </a:rPr>
              <a:t>pakotnē</a:t>
            </a:r>
            <a:r>
              <a:rPr lang="lv-LV" sz="4200" dirty="0">
                <a:solidFill>
                  <a:srgbClr val="002060"/>
                </a:solidFill>
                <a:latin typeface="Gilroy Semibold"/>
              </a:rPr>
              <a:t>, kuras izmērs nepārsniedz 20 MB;</a:t>
            </a:r>
          </a:p>
          <a:p>
            <a:pPr marL="457200" indent="-457200" algn="l">
              <a:buFont typeface="Arial" panose="020B0604020202020204" pitchFamily="34" charset="0"/>
              <a:buChar char="•"/>
            </a:pPr>
            <a:r>
              <a:rPr lang="lv-LV" sz="4200" dirty="0">
                <a:solidFill>
                  <a:srgbClr val="002060"/>
                </a:solidFill>
                <a:latin typeface="Gilroy Semibold"/>
              </a:rPr>
              <a:t>Klātienē </a:t>
            </a:r>
            <a:r>
              <a:rPr lang="lv-LV" sz="4200" b="1" dirty="0">
                <a:solidFill>
                  <a:srgbClr val="002060"/>
                </a:solidFill>
                <a:latin typeface="Gilroy Semibold"/>
              </a:rPr>
              <a:t>Centra Klientu apkalpošanas nodaļas punktos</a:t>
            </a:r>
            <a:r>
              <a:rPr lang="lv-LV" sz="4200" dirty="0">
                <a:solidFill>
                  <a:srgbClr val="002060"/>
                </a:solidFill>
                <a:latin typeface="Gilroy Semibold"/>
              </a:rPr>
              <a:t>: Eduarda </a:t>
            </a:r>
            <a:r>
              <a:rPr lang="lv-LV" sz="4200" dirty="0" err="1">
                <a:solidFill>
                  <a:srgbClr val="002060"/>
                </a:solidFill>
                <a:latin typeface="Gilroy Semibold"/>
              </a:rPr>
              <a:t>Smiļģa</a:t>
            </a:r>
            <a:r>
              <a:rPr lang="lv-LV" sz="4200" dirty="0">
                <a:solidFill>
                  <a:srgbClr val="002060"/>
                </a:solidFill>
                <a:latin typeface="Gilroy Semibold"/>
              </a:rPr>
              <a:t> ielā 46, Daugavpils ielā 31, Gobas ielā 6A, Ieriķu ielā 43A vai Brīvības ielā 49/53, Rīgā. Projekta pieteikumu iesniedz </a:t>
            </a:r>
            <a:r>
              <a:rPr lang="lv-LV" sz="4200" b="1" dirty="0">
                <a:solidFill>
                  <a:srgbClr val="002060"/>
                </a:solidFill>
                <a:latin typeface="Gilroy Semibold"/>
              </a:rPr>
              <a:t>divos eksemplāros </a:t>
            </a:r>
            <a:r>
              <a:rPr lang="lv-LV" sz="4200" dirty="0">
                <a:solidFill>
                  <a:srgbClr val="002060"/>
                </a:solidFill>
                <a:latin typeface="Gilroy Semibold"/>
              </a:rPr>
              <a:t>(viens oriģināls un viena kopija), pievienojot arī Projekta pieteikumu </a:t>
            </a:r>
            <a:r>
              <a:rPr lang="lv-LV" sz="4200" b="1" dirty="0">
                <a:solidFill>
                  <a:srgbClr val="002060"/>
                </a:solidFill>
                <a:latin typeface="Gilroy Semibold"/>
              </a:rPr>
              <a:t>datu nesējā</a:t>
            </a:r>
            <a:r>
              <a:rPr lang="lv-LV" sz="4200" dirty="0">
                <a:solidFill>
                  <a:srgbClr val="002060"/>
                </a:solidFill>
                <a:latin typeface="Gilroy Semibold"/>
              </a:rPr>
              <a:t> (Word, Excel formātā), uz kura norādīts projekta iesniedzēja un projekta nosaukums, vai nosūtot to uz e-pasta adresi </a:t>
            </a:r>
            <a:r>
              <a:rPr lang="lv-LV" sz="4200" b="1" u="sng" dirty="0">
                <a:solidFill>
                  <a:srgbClr val="002060"/>
                </a:solidFill>
                <a:latin typeface="Gilroy Semibold"/>
                <a:hlinkClick r:id="rId3">
                  <a:extLst>
                    <a:ext uri="{A12FA001-AC4F-418D-AE19-62706E023703}">
                      <ahyp:hlinkClr xmlns:ahyp="http://schemas.microsoft.com/office/drawing/2018/hyperlinkcolor" val="tx"/>
                    </a:ext>
                  </a:extLst>
                </a:hlinkClick>
              </a:rPr>
              <a:t>integracija@riga.lv</a:t>
            </a:r>
            <a:r>
              <a:rPr lang="lv-LV" sz="4200" b="1" dirty="0">
                <a:solidFill>
                  <a:srgbClr val="002060"/>
                </a:solidFill>
                <a:latin typeface="Gilroy Semibold"/>
              </a:rPr>
              <a:t>.</a:t>
            </a:r>
          </a:p>
          <a:p>
            <a:pPr algn="l"/>
            <a:endParaRPr lang="lv-LV" sz="4200" dirty="0">
              <a:solidFill>
                <a:srgbClr val="002060"/>
              </a:solidFill>
              <a:latin typeface="Gilroy Semibold"/>
            </a:endParaRPr>
          </a:p>
          <a:p>
            <a:pPr algn="l"/>
            <a:r>
              <a:rPr lang="lv-LV" sz="4200" dirty="0">
                <a:solidFill>
                  <a:srgbClr val="002060"/>
                </a:solidFill>
                <a:latin typeface="Gilroy Semibold"/>
              </a:rPr>
              <a:t>Pieteikumi tiek sagatavoti valsts valodā atbilstoši normatīvajiem aktiem par dokumentu noformēšanu.</a:t>
            </a:r>
          </a:p>
          <a:p>
            <a:pPr algn="l"/>
            <a:endParaRPr lang="lv-LV" sz="4200" dirty="0">
              <a:solidFill>
                <a:srgbClr val="002060"/>
              </a:solidFill>
              <a:latin typeface="Gilroy Semibold"/>
            </a:endParaRPr>
          </a:p>
          <a:p>
            <a:pPr algn="l"/>
            <a:r>
              <a:rPr lang="lv-LV" altLang="lv-LV" sz="4200" b="1" dirty="0">
                <a:solidFill>
                  <a:srgbClr val="FF0000"/>
                </a:solidFill>
                <a:latin typeface="Gilroy Semibold"/>
              </a:rPr>
              <a:t>!!! </a:t>
            </a:r>
            <a:r>
              <a:rPr lang="lv-LV" altLang="lv-LV" sz="4200" b="1" dirty="0">
                <a:solidFill>
                  <a:srgbClr val="002060"/>
                </a:solidFill>
                <a:latin typeface="Gilroy Semibold"/>
              </a:rPr>
              <a:t>Gan papīra formātā (tajā skaitā nosūtot uz e-pastu), gan elektroniski projektam jābūt saņemtam līdz konkursa termiņa beigām – </a:t>
            </a:r>
            <a:r>
              <a:rPr lang="lv-LV" altLang="lv-LV" sz="4200" b="1" dirty="0">
                <a:solidFill>
                  <a:srgbClr val="002060"/>
                </a:solidFill>
                <a:highlight>
                  <a:srgbClr val="FFFF00"/>
                </a:highlight>
                <a:latin typeface="Gilroy Semibold"/>
              </a:rPr>
              <a:t>13.06.2022. plkst.14.00.</a:t>
            </a:r>
          </a:p>
          <a:p>
            <a:pPr algn="l"/>
            <a:endParaRPr lang="lv-LV" dirty="0"/>
          </a:p>
        </p:txBody>
      </p:sp>
    </p:spTree>
    <p:extLst>
      <p:ext uri="{BB962C8B-B14F-4D97-AF65-F5344CB8AC3E}">
        <p14:creationId xmlns:p14="http://schemas.microsoft.com/office/powerpoint/2010/main" val="1390819828"/>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B2CFFB"/>
        </a:solidFill>
        <a:effectLst/>
      </p:bgPr>
    </p:bg>
    <p:spTree>
      <p:nvGrpSpPr>
        <p:cNvPr id="1" name=""/>
        <p:cNvGrpSpPr/>
        <p:nvPr/>
      </p:nvGrpSpPr>
      <p:grpSpPr>
        <a:xfrm>
          <a:off x="0" y="0"/>
          <a:ext cx="0" cy="0"/>
          <a:chOff x="0" y="0"/>
          <a:chExt cx="0" cy="0"/>
        </a:xfrm>
      </p:grpSpPr>
      <p:sp>
        <p:nvSpPr>
          <p:cNvPr id="290" name="Vieta īsam tēmas…"/>
          <p:cNvSpPr txBox="1"/>
          <p:nvPr/>
        </p:nvSpPr>
        <p:spPr>
          <a:xfrm>
            <a:off x="14437469" y="5992646"/>
            <a:ext cx="10606019" cy="8309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lvl="1" indent="228600" algn="l" defTabSz="584200">
              <a:lnSpc>
                <a:spcPct val="90000"/>
              </a:lnSpc>
              <a:defRPr sz="6000" spc="119">
                <a:solidFill>
                  <a:srgbClr val="020B3D"/>
                </a:solidFill>
                <a:latin typeface="Gilroy Semibold"/>
                <a:ea typeface="Gilroy Semibold"/>
                <a:cs typeface="Gilroy Semibold"/>
                <a:sym typeface="Gilroy Semibold"/>
              </a:defRPr>
            </a:pPr>
            <a:endParaRPr dirty="0"/>
          </a:p>
        </p:txBody>
      </p:sp>
      <p:sp>
        <p:nvSpPr>
          <p:cNvPr id="292" name="Detalizētāks ieskats galvenajos argumentu punktos un plašāks tēmas pārskats"/>
          <p:cNvSpPr txBox="1"/>
          <p:nvPr/>
        </p:nvSpPr>
        <p:spPr>
          <a:xfrm>
            <a:off x="14616723" y="9856632"/>
            <a:ext cx="6428436" cy="226420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lvl1pPr algn="l" defTabSz="584200">
              <a:lnSpc>
                <a:spcPct val="120000"/>
              </a:lnSpc>
              <a:defRPr sz="2200" spc="66">
                <a:solidFill>
                  <a:srgbClr val="020B3D"/>
                </a:solidFill>
                <a:latin typeface="Gilroy Semibold"/>
                <a:ea typeface="Gilroy Semibold"/>
                <a:cs typeface="Gilroy Semibold"/>
                <a:sym typeface="Gilroy Semibold"/>
              </a:defRPr>
            </a:lvl1pPr>
          </a:lstStyle>
          <a:p>
            <a:endParaRPr dirty="0"/>
          </a:p>
        </p:txBody>
      </p:sp>
      <p:pic>
        <p:nvPicPr>
          <p:cNvPr id="6" name="Image" descr="Image">
            <a:extLst>
              <a:ext uri="{FF2B5EF4-FFF2-40B4-BE49-F238E27FC236}">
                <a16:creationId xmlns:a16="http://schemas.microsoft.com/office/drawing/2014/main" id="{89587634-0ABA-4A21-BFCD-4452B3EB8ABD}"/>
              </a:ext>
            </a:extLst>
          </p:cNvPr>
          <p:cNvPicPr>
            <a:picLocks noChangeAspect="1"/>
          </p:cNvPicPr>
          <p:nvPr/>
        </p:nvPicPr>
        <p:blipFill>
          <a:blip r:embed="rId2"/>
          <a:stretch>
            <a:fillRect/>
          </a:stretch>
        </p:blipFill>
        <p:spPr>
          <a:xfrm>
            <a:off x="1376183" y="11111944"/>
            <a:ext cx="1394532" cy="1339654"/>
          </a:xfrm>
          <a:prstGeom prst="rect">
            <a:avLst/>
          </a:prstGeom>
          <a:ln w="12700">
            <a:miter lim="400000"/>
          </a:ln>
        </p:spPr>
      </p:pic>
      <p:sp>
        <p:nvSpPr>
          <p:cNvPr id="5" name="TextBox 4">
            <a:extLst>
              <a:ext uri="{FF2B5EF4-FFF2-40B4-BE49-F238E27FC236}">
                <a16:creationId xmlns:a16="http://schemas.microsoft.com/office/drawing/2014/main" id="{1963778E-C1D7-4A3A-BEBB-7277FCBF7C20}"/>
              </a:ext>
            </a:extLst>
          </p:cNvPr>
          <p:cNvSpPr txBox="1"/>
          <p:nvPr/>
        </p:nvSpPr>
        <p:spPr>
          <a:xfrm>
            <a:off x="5739378" y="293826"/>
            <a:ext cx="12521044" cy="14773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lv-LV" altLang="lv-LV" sz="9000" dirty="0">
                <a:solidFill>
                  <a:srgbClr val="002060"/>
                </a:solidFill>
                <a:latin typeface="Gilroy Semibold"/>
              </a:rPr>
              <a:t>Projektu vērtēšana</a:t>
            </a:r>
            <a:endParaRPr lang="lv-LV" sz="9000" b="1" dirty="0">
              <a:solidFill>
                <a:srgbClr val="002060"/>
              </a:solidFill>
              <a:latin typeface="Gilroy Semibold"/>
            </a:endParaRPr>
          </a:p>
        </p:txBody>
      </p:sp>
      <p:sp>
        <p:nvSpPr>
          <p:cNvPr id="7" name="TextBox 6">
            <a:extLst>
              <a:ext uri="{FF2B5EF4-FFF2-40B4-BE49-F238E27FC236}">
                <a16:creationId xmlns:a16="http://schemas.microsoft.com/office/drawing/2014/main" id="{A354BC3F-F4DB-4D62-AD66-5BBF274E8C0E}"/>
              </a:ext>
            </a:extLst>
          </p:cNvPr>
          <p:cNvSpPr txBox="1"/>
          <p:nvPr/>
        </p:nvSpPr>
        <p:spPr>
          <a:xfrm>
            <a:off x="3956538" y="2548984"/>
            <a:ext cx="17707709" cy="957185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457200" indent="-457200" algn="l">
              <a:buFont typeface="Arial" panose="020B0604020202020204" pitchFamily="34" charset="0"/>
              <a:buChar char="•"/>
            </a:pPr>
            <a:r>
              <a:rPr lang="lv-LV" sz="4400" dirty="0">
                <a:solidFill>
                  <a:srgbClr val="002060"/>
                </a:solidFill>
                <a:latin typeface="Gilroy Semibold"/>
              </a:rPr>
              <a:t>Rīgas pilsētas izpilddirektora izveidota </a:t>
            </a:r>
            <a:r>
              <a:rPr lang="lv-LV" sz="4400" b="1" dirty="0">
                <a:solidFill>
                  <a:srgbClr val="002060"/>
                </a:solidFill>
                <a:latin typeface="Gilroy Semibold"/>
              </a:rPr>
              <a:t>vērtēšanas komisija;</a:t>
            </a:r>
          </a:p>
          <a:p>
            <a:pPr marL="457200" indent="-457200" algn="l">
              <a:buFont typeface="Arial" panose="020B0604020202020204" pitchFamily="34" charset="0"/>
              <a:buChar char="•"/>
            </a:pPr>
            <a:endParaRPr lang="lv-LV" sz="4400" dirty="0">
              <a:solidFill>
                <a:srgbClr val="002060"/>
              </a:solidFill>
              <a:latin typeface="Gilroy Semibold"/>
            </a:endParaRPr>
          </a:p>
          <a:p>
            <a:pPr marL="457200" indent="-457200" algn="l">
              <a:buFont typeface="Arial" panose="020B0604020202020204" pitchFamily="34" charset="0"/>
              <a:buChar char="•"/>
            </a:pPr>
            <a:r>
              <a:rPr lang="lv-LV" sz="4400" dirty="0">
                <a:solidFill>
                  <a:srgbClr val="002060"/>
                </a:solidFill>
                <a:latin typeface="Gilroy Semibold"/>
              </a:rPr>
              <a:t>Var pieņemt lēmumu par pilna vai daļēja līdzfinansējuma piešķiršanu;</a:t>
            </a:r>
          </a:p>
          <a:p>
            <a:pPr marL="457200" indent="-457200" algn="l">
              <a:buFont typeface="Arial" panose="020B0604020202020204" pitchFamily="34" charset="0"/>
              <a:buChar char="•"/>
            </a:pPr>
            <a:endParaRPr lang="lv-LV" sz="4400" b="1" dirty="0">
              <a:solidFill>
                <a:srgbClr val="002060"/>
              </a:solidFill>
              <a:latin typeface="Gilroy Semibold"/>
            </a:endParaRPr>
          </a:p>
          <a:p>
            <a:pPr marL="457200" indent="-457200" algn="l">
              <a:buFont typeface="Arial" panose="020B0604020202020204" pitchFamily="34" charset="0"/>
              <a:buChar char="•"/>
            </a:pPr>
            <a:r>
              <a:rPr lang="lv-LV" sz="4400" dirty="0">
                <a:solidFill>
                  <a:srgbClr val="002060"/>
                </a:solidFill>
                <a:latin typeface="Gilroy Semibold"/>
              </a:rPr>
              <a:t>Līdzfinansējumu piešķir to Projektu īstenošanai, kuri vērtēšanas laikā ieguvuši lielāko punktu skaitu. Ja divi vai vairāki pieteikumi ir saņēmuši vienādu punktu skaitu, tad šos pieteikumus sarakstā sarindo pēc lielākā saņemto punktu skaita, ņemot vērā kritēriju par </a:t>
            </a:r>
            <a:r>
              <a:rPr lang="lv-LV" sz="4400" b="1" dirty="0">
                <a:solidFill>
                  <a:srgbClr val="002060"/>
                </a:solidFill>
                <a:latin typeface="Gilroy Semibold"/>
              </a:rPr>
              <a:t>Projekta atbilstību konkursa mērķim un nosacījumiem;</a:t>
            </a:r>
          </a:p>
          <a:p>
            <a:pPr marL="457200" indent="-457200" algn="l">
              <a:buFont typeface="Arial" panose="020B0604020202020204" pitchFamily="34" charset="0"/>
              <a:buChar char="•"/>
            </a:pPr>
            <a:endParaRPr lang="lv-LV" sz="4400" dirty="0">
              <a:solidFill>
                <a:srgbClr val="002060"/>
              </a:solidFill>
              <a:latin typeface="Gilroy Semibold"/>
            </a:endParaRPr>
          </a:p>
          <a:p>
            <a:pPr marL="457200" indent="-457200" algn="l">
              <a:buFont typeface="Arial" panose="020B0604020202020204" pitchFamily="34" charset="0"/>
              <a:buChar char="•"/>
            </a:pPr>
            <a:r>
              <a:rPr lang="lv-LV" sz="4400" dirty="0">
                <a:solidFill>
                  <a:srgbClr val="002060"/>
                </a:solidFill>
                <a:latin typeface="Gilroy Semibold"/>
              </a:rPr>
              <a:t>Maksimālais vērtējums vienam projektam ir </a:t>
            </a:r>
            <a:r>
              <a:rPr lang="lv-LV" sz="4400" b="1" dirty="0">
                <a:solidFill>
                  <a:srgbClr val="002060"/>
                </a:solidFill>
                <a:latin typeface="Gilroy Semibold"/>
              </a:rPr>
              <a:t>33 punkti;</a:t>
            </a:r>
          </a:p>
          <a:p>
            <a:pPr marL="457200" indent="-457200" algn="l">
              <a:buFont typeface="Arial" panose="020B0604020202020204" pitchFamily="34" charset="0"/>
              <a:buChar char="•"/>
            </a:pPr>
            <a:endParaRPr lang="lv-LV" sz="4400" b="1" dirty="0">
              <a:solidFill>
                <a:srgbClr val="002060"/>
              </a:solidFill>
              <a:latin typeface="Gilroy Semibold"/>
            </a:endParaRPr>
          </a:p>
          <a:p>
            <a:pPr marL="457200" indent="-457200" algn="l">
              <a:buFont typeface="Arial" panose="020B0604020202020204" pitchFamily="34" charset="0"/>
              <a:buChar char="•"/>
            </a:pPr>
            <a:r>
              <a:rPr lang="lv-LV" sz="4400" dirty="0">
                <a:solidFill>
                  <a:srgbClr val="002060"/>
                </a:solidFill>
                <a:latin typeface="Gilroy Semibold"/>
              </a:rPr>
              <a:t>Izvērtēšana un lēmuma pieņemšana 20 darba dienas + 10 darba dienas Pretendentu informēšana.</a:t>
            </a:r>
          </a:p>
        </p:txBody>
      </p:sp>
    </p:spTree>
    <p:extLst>
      <p:ext uri="{BB962C8B-B14F-4D97-AF65-F5344CB8AC3E}">
        <p14:creationId xmlns:p14="http://schemas.microsoft.com/office/powerpoint/2010/main" val="706220839"/>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B2CFFB"/>
        </a:solidFill>
        <a:effectLst/>
      </p:bgPr>
    </p:bg>
    <p:spTree>
      <p:nvGrpSpPr>
        <p:cNvPr id="1" name=""/>
        <p:cNvGrpSpPr/>
        <p:nvPr/>
      </p:nvGrpSpPr>
      <p:grpSpPr>
        <a:xfrm>
          <a:off x="0" y="0"/>
          <a:ext cx="0" cy="0"/>
          <a:chOff x="0" y="0"/>
          <a:chExt cx="0" cy="0"/>
        </a:xfrm>
      </p:grpSpPr>
      <p:sp>
        <p:nvSpPr>
          <p:cNvPr id="290" name="Vieta īsam tēmas…"/>
          <p:cNvSpPr txBox="1"/>
          <p:nvPr/>
        </p:nvSpPr>
        <p:spPr>
          <a:xfrm>
            <a:off x="14437469" y="5992646"/>
            <a:ext cx="10606019" cy="8309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lvl="1" indent="228600" algn="l" defTabSz="584200">
              <a:lnSpc>
                <a:spcPct val="90000"/>
              </a:lnSpc>
              <a:defRPr sz="6000" spc="119">
                <a:solidFill>
                  <a:srgbClr val="020B3D"/>
                </a:solidFill>
                <a:latin typeface="Gilroy Semibold"/>
                <a:ea typeface="Gilroy Semibold"/>
                <a:cs typeface="Gilroy Semibold"/>
                <a:sym typeface="Gilroy Semibold"/>
              </a:defRPr>
            </a:pPr>
            <a:endParaRPr dirty="0"/>
          </a:p>
        </p:txBody>
      </p:sp>
      <p:sp>
        <p:nvSpPr>
          <p:cNvPr id="292" name="Detalizētāks ieskats galvenajos argumentu punktos un plašāks tēmas pārskats"/>
          <p:cNvSpPr txBox="1"/>
          <p:nvPr/>
        </p:nvSpPr>
        <p:spPr>
          <a:xfrm>
            <a:off x="14616723" y="9856632"/>
            <a:ext cx="6428436" cy="226420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lvl1pPr algn="l" defTabSz="584200">
              <a:lnSpc>
                <a:spcPct val="120000"/>
              </a:lnSpc>
              <a:defRPr sz="2200" spc="66">
                <a:solidFill>
                  <a:srgbClr val="020B3D"/>
                </a:solidFill>
                <a:latin typeface="Gilroy Semibold"/>
                <a:ea typeface="Gilroy Semibold"/>
                <a:cs typeface="Gilroy Semibold"/>
                <a:sym typeface="Gilroy Semibold"/>
              </a:defRPr>
            </a:lvl1pPr>
          </a:lstStyle>
          <a:p>
            <a:endParaRPr dirty="0"/>
          </a:p>
        </p:txBody>
      </p:sp>
      <p:pic>
        <p:nvPicPr>
          <p:cNvPr id="6" name="Image" descr="Image">
            <a:extLst>
              <a:ext uri="{FF2B5EF4-FFF2-40B4-BE49-F238E27FC236}">
                <a16:creationId xmlns:a16="http://schemas.microsoft.com/office/drawing/2014/main" id="{89587634-0ABA-4A21-BFCD-4452B3EB8ABD}"/>
              </a:ext>
            </a:extLst>
          </p:cNvPr>
          <p:cNvPicPr>
            <a:picLocks noChangeAspect="1"/>
          </p:cNvPicPr>
          <p:nvPr/>
        </p:nvPicPr>
        <p:blipFill>
          <a:blip r:embed="rId2"/>
          <a:stretch>
            <a:fillRect/>
          </a:stretch>
        </p:blipFill>
        <p:spPr>
          <a:xfrm>
            <a:off x="1376183" y="11111944"/>
            <a:ext cx="1394532" cy="1339654"/>
          </a:xfrm>
          <a:prstGeom prst="rect">
            <a:avLst/>
          </a:prstGeom>
          <a:ln w="12700">
            <a:miter lim="400000"/>
          </a:ln>
        </p:spPr>
      </p:pic>
      <p:sp>
        <p:nvSpPr>
          <p:cNvPr id="5" name="TextBox 4">
            <a:extLst>
              <a:ext uri="{FF2B5EF4-FFF2-40B4-BE49-F238E27FC236}">
                <a16:creationId xmlns:a16="http://schemas.microsoft.com/office/drawing/2014/main" id="{1963778E-C1D7-4A3A-BEBB-7277FCBF7C20}"/>
              </a:ext>
            </a:extLst>
          </p:cNvPr>
          <p:cNvSpPr txBox="1"/>
          <p:nvPr/>
        </p:nvSpPr>
        <p:spPr>
          <a:xfrm>
            <a:off x="5309897" y="705085"/>
            <a:ext cx="12521044" cy="14773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lv-LV" altLang="lv-LV" sz="9000" dirty="0">
                <a:solidFill>
                  <a:srgbClr val="002060"/>
                </a:solidFill>
                <a:latin typeface="Gilroy Semibold"/>
              </a:rPr>
              <a:t>Vērtēšanas kritēriji</a:t>
            </a:r>
            <a:endParaRPr lang="lv-LV" sz="9000" b="1" dirty="0">
              <a:solidFill>
                <a:srgbClr val="002060"/>
              </a:solidFill>
              <a:latin typeface="Gilroy Semibold"/>
            </a:endParaRPr>
          </a:p>
        </p:txBody>
      </p:sp>
      <p:sp>
        <p:nvSpPr>
          <p:cNvPr id="7" name="TextBox 6">
            <a:extLst>
              <a:ext uri="{FF2B5EF4-FFF2-40B4-BE49-F238E27FC236}">
                <a16:creationId xmlns:a16="http://schemas.microsoft.com/office/drawing/2014/main" id="{A354BC3F-F4DB-4D62-AD66-5BBF274E8C0E}"/>
              </a:ext>
            </a:extLst>
          </p:cNvPr>
          <p:cNvSpPr txBox="1"/>
          <p:nvPr/>
        </p:nvSpPr>
        <p:spPr>
          <a:xfrm>
            <a:off x="4046166" y="2761955"/>
            <a:ext cx="18803389" cy="978729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685800" indent="-685800" algn="l">
              <a:buFont typeface="Arial" panose="020B0604020202020204" pitchFamily="34" charset="0"/>
              <a:buChar char="•"/>
            </a:pPr>
            <a:r>
              <a:rPr lang="lv-LV" sz="4500" dirty="0">
                <a:solidFill>
                  <a:srgbClr val="002060"/>
                </a:solidFill>
                <a:latin typeface="Gilroy Semibold"/>
              </a:rPr>
              <a:t>Projekta atbilstība Konkursa mērķim un nosacījumiem – maksimāli 10 punkti;</a:t>
            </a:r>
          </a:p>
          <a:p>
            <a:pPr marL="685800" indent="-685800" algn="l">
              <a:buFont typeface="Arial" panose="020B0604020202020204" pitchFamily="34" charset="0"/>
              <a:buChar char="•"/>
            </a:pPr>
            <a:r>
              <a:rPr lang="lv-LV" sz="4500" dirty="0">
                <a:solidFill>
                  <a:srgbClr val="002060"/>
                </a:solidFill>
                <a:latin typeface="Gilroy Semibold"/>
              </a:rPr>
              <a:t>Skaidri formulēti projekta mērķi, mērķauditorija un sagaidāmie rezultāti, loģiski izklāstītas plānotās aktivitātes dažādos projekta posmos, visas paredzētās aktivitātes nepieciešamas mērķu sasniegšanai, paredzēta projekta izvērtēšana – maksimāli 5 punkti;</a:t>
            </a:r>
          </a:p>
          <a:p>
            <a:pPr marL="685800" indent="-685800" algn="l">
              <a:buFont typeface="Arial" panose="020B0604020202020204" pitchFamily="34" charset="0"/>
              <a:buChar char="•"/>
            </a:pPr>
            <a:r>
              <a:rPr lang="lv-LV" sz="4500" dirty="0">
                <a:solidFill>
                  <a:srgbClr val="002060"/>
                </a:solidFill>
                <a:latin typeface="Gilroy Semibold"/>
              </a:rPr>
              <a:t>Detalizēti aprakstīts iedzīvotāju informēšanas un iesaistīšanas plāns – maksimāli 5 punkti;</a:t>
            </a:r>
          </a:p>
          <a:p>
            <a:pPr marL="685800" indent="-685800" algn="l">
              <a:buFont typeface="Arial" panose="020B0604020202020204" pitchFamily="34" charset="0"/>
              <a:buChar char="•"/>
            </a:pPr>
            <a:r>
              <a:rPr lang="lv-LV" sz="4500" dirty="0">
                <a:solidFill>
                  <a:srgbClr val="002060"/>
                </a:solidFill>
                <a:latin typeface="Gilroy Semibold"/>
              </a:rPr>
              <a:t>Projekta izdevumu precizitāte, izmaksu pamatotība un efektivitāte, atbilstība paredzētajām aktivitātēm – maksimāli 5 punkti; </a:t>
            </a:r>
          </a:p>
          <a:p>
            <a:pPr marL="685800" indent="-685800" algn="l">
              <a:buFont typeface="Arial" panose="020B0604020202020204" pitchFamily="34" charset="0"/>
              <a:buChar char="•"/>
            </a:pPr>
            <a:r>
              <a:rPr lang="lv-LV" sz="4500" dirty="0">
                <a:solidFill>
                  <a:srgbClr val="002060"/>
                </a:solidFill>
                <a:latin typeface="Gilroy Semibold"/>
              </a:rPr>
              <a:t>Pretendenta, darba grupas, iesaistīto ekspertu un konsultantu kompetence un pieredze, tai skaitā iepriekš īstenoto projektu saistību izpilde – maksimāli 5 punkti;</a:t>
            </a:r>
          </a:p>
          <a:p>
            <a:pPr marL="685800" indent="-685800" algn="l">
              <a:buFont typeface="Arial" panose="020B0604020202020204" pitchFamily="34" charset="0"/>
              <a:buChar char="•"/>
            </a:pPr>
            <a:r>
              <a:rPr lang="lv-LV" sz="4500" dirty="0">
                <a:solidFill>
                  <a:srgbClr val="002060"/>
                </a:solidFill>
                <a:latin typeface="Gilroy Semibold"/>
              </a:rPr>
              <a:t>Projekta pieteikums ir tehniski kvalitatīvs un pārliecina par projekta veiksmīgu īstenošanu – maksimāli 3 punkti.</a:t>
            </a:r>
          </a:p>
        </p:txBody>
      </p:sp>
    </p:spTree>
    <p:extLst>
      <p:ext uri="{BB962C8B-B14F-4D97-AF65-F5344CB8AC3E}">
        <p14:creationId xmlns:p14="http://schemas.microsoft.com/office/powerpoint/2010/main" val="4262029512"/>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B2CFFB"/>
        </a:solidFill>
        <a:effectLst/>
      </p:bgPr>
    </p:bg>
    <p:spTree>
      <p:nvGrpSpPr>
        <p:cNvPr id="1" name=""/>
        <p:cNvGrpSpPr/>
        <p:nvPr/>
      </p:nvGrpSpPr>
      <p:grpSpPr>
        <a:xfrm>
          <a:off x="0" y="0"/>
          <a:ext cx="0" cy="0"/>
          <a:chOff x="0" y="0"/>
          <a:chExt cx="0" cy="0"/>
        </a:xfrm>
      </p:grpSpPr>
      <p:sp>
        <p:nvSpPr>
          <p:cNvPr id="290" name="Vieta īsam tēmas…"/>
          <p:cNvSpPr txBox="1"/>
          <p:nvPr/>
        </p:nvSpPr>
        <p:spPr>
          <a:xfrm>
            <a:off x="14437469" y="5992646"/>
            <a:ext cx="10606019" cy="8309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lvl="1" indent="228600" algn="l" defTabSz="584200">
              <a:lnSpc>
                <a:spcPct val="90000"/>
              </a:lnSpc>
              <a:defRPr sz="6000" spc="119">
                <a:solidFill>
                  <a:srgbClr val="020B3D"/>
                </a:solidFill>
                <a:latin typeface="Gilroy Semibold"/>
                <a:ea typeface="Gilroy Semibold"/>
                <a:cs typeface="Gilroy Semibold"/>
                <a:sym typeface="Gilroy Semibold"/>
              </a:defRPr>
            </a:pPr>
            <a:endParaRPr dirty="0"/>
          </a:p>
        </p:txBody>
      </p:sp>
      <p:sp>
        <p:nvSpPr>
          <p:cNvPr id="292" name="Detalizētāks ieskats galvenajos argumentu punktos un plašāks tēmas pārskats"/>
          <p:cNvSpPr txBox="1"/>
          <p:nvPr/>
        </p:nvSpPr>
        <p:spPr>
          <a:xfrm>
            <a:off x="14616723" y="9856632"/>
            <a:ext cx="6428436" cy="226420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defTabSz="584200">
              <a:lnSpc>
                <a:spcPct val="120000"/>
              </a:lnSpc>
              <a:defRPr sz="2200" spc="66">
                <a:solidFill>
                  <a:srgbClr val="020B3D"/>
                </a:solidFill>
                <a:latin typeface="Gilroy Semibold"/>
                <a:ea typeface="Gilroy Semibold"/>
                <a:cs typeface="Gilroy Semibold"/>
                <a:sym typeface="Gilroy Semibold"/>
              </a:defRPr>
            </a:lvl1pPr>
          </a:lstStyle>
          <a:p>
            <a:endParaRPr dirty="0"/>
          </a:p>
        </p:txBody>
      </p:sp>
      <p:pic>
        <p:nvPicPr>
          <p:cNvPr id="6" name="Image" descr="Image">
            <a:extLst>
              <a:ext uri="{FF2B5EF4-FFF2-40B4-BE49-F238E27FC236}">
                <a16:creationId xmlns:a16="http://schemas.microsoft.com/office/drawing/2014/main" id="{89587634-0ABA-4A21-BFCD-4452B3EB8ABD}"/>
              </a:ext>
            </a:extLst>
          </p:cNvPr>
          <p:cNvPicPr>
            <a:picLocks noChangeAspect="1"/>
          </p:cNvPicPr>
          <p:nvPr/>
        </p:nvPicPr>
        <p:blipFill>
          <a:blip r:embed="rId2"/>
          <a:stretch>
            <a:fillRect/>
          </a:stretch>
        </p:blipFill>
        <p:spPr>
          <a:xfrm>
            <a:off x="1376183" y="11111944"/>
            <a:ext cx="1394532" cy="1339654"/>
          </a:xfrm>
          <a:prstGeom prst="rect">
            <a:avLst/>
          </a:prstGeom>
          <a:ln w="12700">
            <a:miter lim="400000"/>
          </a:ln>
        </p:spPr>
      </p:pic>
      <p:sp>
        <p:nvSpPr>
          <p:cNvPr id="7" name="TextBox 6">
            <a:extLst>
              <a:ext uri="{FF2B5EF4-FFF2-40B4-BE49-F238E27FC236}">
                <a16:creationId xmlns:a16="http://schemas.microsoft.com/office/drawing/2014/main" id="{728475D8-5087-4DB1-A593-E8C5D1069B92}"/>
              </a:ext>
            </a:extLst>
          </p:cNvPr>
          <p:cNvSpPr txBox="1"/>
          <p:nvPr/>
        </p:nvSpPr>
        <p:spPr>
          <a:xfrm>
            <a:off x="5433646" y="1595165"/>
            <a:ext cx="13018876" cy="1104917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defRPr/>
            </a:pPr>
            <a:r>
              <a:rPr lang="lv-LV" altLang="lv-LV" sz="8000" b="1" dirty="0">
                <a:solidFill>
                  <a:srgbClr val="002060"/>
                </a:solidFill>
                <a:latin typeface="Gilroy Semibold"/>
              </a:rPr>
              <a:t>Veiksmīgu projektu </a:t>
            </a:r>
            <a:endParaRPr lang="en-GB" altLang="lv-LV" sz="8000" b="1" dirty="0">
              <a:solidFill>
                <a:srgbClr val="002060"/>
              </a:solidFill>
              <a:latin typeface="Gilroy Semibold"/>
            </a:endParaRPr>
          </a:p>
          <a:p>
            <a:pPr>
              <a:defRPr/>
            </a:pPr>
            <a:r>
              <a:rPr lang="lv-LV" altLang="lv-LV" sz="8000" b="1" dirty="0">
                <a:solidFill>
                  <a:srgbClr val="002060"/>
                </a:solidFill>
                <a:latin typeface="Gilroy Semibold"/>
              </a:rPr>
              <a:t>pieteikumu sagatavošanu</a:t>
            </a:r>
            <a:r>
              <a:rPr lang="lv-LV" sz="8000" b="1" spc="119" dirty="0">
                <a:solidFill>
                  <a:srgbClr val="002060"/>
                </a:solidFill>
                <a:latin typeface="Gilroy Semibold"/>
              </a:rPr>
              <a:t>!</a:t>
            </a:r>
          </a:p>
          <a:p>
            <a:endParaRPr lang="lv-LV" dirty="0">
              <a:solidFill>
                <a:srgbClr val="002060"/>
              </a:solidFill>
              <a:latin typeface="Gilroy Semibold"/>
            </a:endParaRPr>
          </a:p>
          <a:p>
            <a:endParaRPr lang="lv-LV" dirty="0">
              <a:solidFill>
                <a:srgbClr val="002060"/>
              </a:solidFill>
              <a:latin typeface="Gilroy Semibold"/>
            </a:endParaRPr>
          </a:p>
          <a:p>
            <a:endParaRPr lang="lv-LV" dirty="0">
              <a:solidFill>
                <a:srgbClr val="002060"/>
              </a:solidFill>
              <a:latin typeface="Gilroy Semibold"/>
            </a:endParaRPr>
          </a:p>
          <a:p>
            <a:r>
              <a:rPr lang="lv-LV" sz="3200" dirty="0">
                <a:solidFill>
                  <a:srgbClr val="002060"/>
                </a:solidFill>
                <a:latin typeface="Gilroy Semibold"/>
              </a:rPr>
              <a:t>Ilze Meilande</a:t>
            </a:r>
          </a:p>
          <a:p>
            <a:r>
              <a:rPr lang="lv-LV" sz="3200" dirty="0">
                <a:solidFill>
                  <a:srgbClr val="002060"/>
                </a:solidFill>
                <a:latin typeface="Gilroy Semibold"/>
              </a:rPr>
              <a:t> </a:t>
            </a:r>
          </a:p>
          <a:p>
            <a:r>
              <a:rPr lang="lv-LV" sz="3200" cap="all" dirty="0">
                <a:solidFill>
                  <a:srgbClr val="002060"/>
                </a:solidFill>
                <a:latin typeface="Gilroy Semibold"/>
              </a:rPr>
              <a:t>RĪGAS PILSĒTAS </a:t>
            </a:r>
            <a:endParaRPr lang="lv-LV" sz="3200" dirty="0">
              <a:solidFill>
                <a:srgbClr val="002060"/>
              </a:solidFill>
              <a:latin typeface="Gilroy Semibold"/>
            </a:endParaRPr>
          </a:p>
          <a:p>
            <a:r>
              <a:rPr lang="lv-LV" sz="3200" cap="all" dirty="0">
                <a:solidFill>
                  <a:srgbClr val="002060"/>
                </a:solidFill>
                <a:latin typeface="Gilroy Semibold"/>
              </a:rPr>
              <a:t>APKAIMJU IEDZĪVOTĀJU CENTRS</a:t>
            </a:r>
            <a:endParaRPr lang="lv-LV" sz="3200" dirty="0">
              <a:solidFill>
                <a:srgbClr val="002060"/>
              </a:solidFill>
              <a:latin typeface="Gilroy Semibold"/>
            </a:endParaRPr>
          </a:p>
          <a:p>
            <a:r>
              <a:rPr lang="lv-LV" sz="3200" dirty="0">
                <a:solidFill>
                  <a:srgbClr val="002060"/>
                </a:solidFill>
                <a:latin typeface="Gilroy Semibold"/>
              </a:rPr>
              <a:t> </a:t>
            </a:r>
          </a:p>
          <a:p>
            <a:r>
              <a:rPr lang="lv-LV" sz="3200" dirty="0">
                <a:solidFill>
                  <a:srgbClr val="002060"/>
                </a:solidFill>
                <a:latin typeface="Gilroy Semibold"/>
              </a:rPr>
              <a:t>Apkaimju attīstības, sabiedrības integrācijas </a:t>
            </a:r>
          </a:p>
          <a:p>
            <a:r>
              <a:rPr lang="lv-LV" sz="3200" dirty="0">
                <a:solidFill>
                  <a:srgbClr val="002060"/>
                </a:solidFill>
                <a:latin typeface="Gilroy Semibold"/>
              </a:rPr>
              <a:t>un klientu apkalpošanas pārvaldes </a:t>
            </a:r>
          </a:p>
          <a:p>
            <a:r>
              <a:rPr lang="lv-LV" sz="3200" dirty="0">
                <a:solidFill>
                  <a:srgbClr val="002060"/>
                </a:solidFill>
                <a:latin typeface="Gilroy Semibold"/>
              </a:rPr>
              <a:t>Sabiedrības integrācijas un līdzdalības nodaļas</a:t>
            </a:r>
          </a:p>
          <a:p>
            <a:r>
              <a:rPr lang="lv-LV" sz="3200" dirty="0">
                <a:solidFill>
                  <a:srgbClr val="002060"/>
                </a:solidFill>
                <a:latin typeface="Gilroy Semibold"/>
              </a:rPr>
              <a:t>vadītāja</a:t>
            </a:r>
          </a:p>
          <a:p>
            <a:r>
              <a:rPr lang="lv-LV" sz="3200" dirty="0">
                <a:solidFill>
                  <a:srgbClr val="002060"/>
                </a:solidFill>
                <a:latin typeface="Gilroy Semibold"/>
              </a:rPr>
              <a:t> </a:t>
            </a:r>
          </a:p>
          <a:p>
            <a:r>
              <a:rPr lang="lv-LV" sz="3200" dirty="0">
                <a:solidFill>
                  <a:srgbClr val="002060"/>
                </a:solidFill>
                <a:latin typeface="Gilroy Semibold"/>
              </a:rPr>
              <a:t>+371 67181657</a:t>
            </a:r>
          </a:p>
          <a:p>
            <a:r>
              <a:rPr lang="lv-LV" sz="3200" dirty="0">
                <a:solidFill>
                  <a:srgbClr val="002060"/>
                </a:solidFill>
                <a:latin typeface="Gilroy Semibold"/>
              </a:rPr>
              <a:t>Eduarda </a:t>
            </a:r>
            <a:r>
              <a:rPr lang="lv-LV" sz="3200" dirty="0" err="1">
                <a:solidFill>
                  <a:srgbClr val="002060"/>
                </a:solidFill>
                <a:latin typeface="Gilroy Semibold"/>
              </a:rPr>
              <a:t>Smiļģa</a:t>
            </a:r>
            <a:r>
              <a:rPr lang="lv-LV" sz="3200" dirty="0">
                <a:solidFill>
                  <a:srgbClr val="002060"/>
                </a:solidFill>
                <a:latin typeface="Gilroy Semibold"/>
              </a:rPr>
              <a:t> iela 46, Rīga, LV - 1002</a:t>
            </a:r>
          </a:p>
          <a:p>
            <a:r>
              <a:rPr lang="lv-LV" sz="3200" u="sng" dirty="0">
                <a:solidFill>
                  <a:srgbClr val="002060"/>
                </a:solidFill>
                <a:latin typeface="Gilroy Semibold"/>
                <a:hlinkClick r:id="rId3">
                  <a:extLst>
                    <a:ext uri="{A12FA001-AC4F-418D-AE19-62706E023703}">
                      <ahyp:hlinkClr xmlns:ahyp="http://schemas.microsoft.com/office/drawing/2018/hyperlinkcolor" val="tx"/>
                    </a:ext>
                  </a:extLst>
                </a:hlinkClick>
              </a:rPr>
              <a:t>apkaimes.lv</a:t>
            </a:r>
            <a:r>
              <a:rPr lang="lv-LV" sz="3200" dirty="0">
                <a:solidFill>
                  <a:srgbClr val="002060"/>
                </a:solidFill>
                <a:latin typeface="Gilroy Semibold"/>
              </a:rPr>
              <a:t> </a:t>
            </a:r>
          </a:p>
          <a:p>
            <a:r>
              <a:rPr lang="lv-LV" sz="3200" dirty="0">
                <a:solidFill>
                  <a:srgbClr val="002060"/>
                </a:solidFill>
                <a:latin typeface="Gilroy Semibold"/>
              </a:rPr>
              <a:t>https://apkaimes.lv/integracija</a:t>
            </a:r>
          </a:p>
          <a:p>
            <a:r>
              <a:rPr lang="lv-LV" sz="3200" dirty="0">
                <a:solidFill>
                  <a:srgbClr val="002060"/>
                </a:solidFill>
                <a:latin typeface="Gilroy Semibold"/>
              </a:rPr>
              <a:t> </a:t>
            </a:r>
            <a:endParaRPr lang="lv-LV" sz="6800" b="1" spc="119" dirty="0">
              <a:solidFill>
                <a:srgbClr val="002060"/>
              </a:solidFill>
              <a:latin typeface="Gilroy Semibold"/>
            </a:endParaRPr>
          </a:p>
        </p:txBody>
      </p:sp>
    </p:spTree>
    <p:extLst>
      <p:ext uri="{BB962C8B-B14F-4D97-AF65-F5344CB8AC3E}">
        <p14:creationId xmlns:p14="http://schemas.microsoft.com/office/powerpoint/2010/main" val="3453282047"/>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B2CFFB"/>
        </a:solidFill>
        <a:effectLst/>
      </p:bgPr>
    </p:bg>
    <p:spTree>
      <p:nvGrpSpPr>
        <p:cNvPr id="1" name=""/>
        <p:cNvGrpSpPr/>
        <p:nvPr/>
      </p:nvGrpSpPr>
      <p:grpSpPr>
        <a:xfrm>
          <a:off x="0" y="0"/>
          <a:ext cx="0" cy="0"/>
          <a:chOff x="0" y="0"/>
          <a:chExt cx="0" cy="0"/>
        </a:xfrm>
      </p:grpSpPr>
      <p:sp>
        <p:nvSpPr>
          <p:cNvPr id="290" name="Vieta īsam tēmas…"/>
          <p:cNvSpPr txBox="1"/>
          <p:nvPr/>
        </p:nvSpPr>
        <p:spPr>
          <a:xfrm>
            <a:off x="14437469" y="5992646"/>
            <a:ext cx="10606019" cy="8309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lvl="1" indent="228600" algn="l" defTabSz="584200">
              <a:lnSpc>
                <a:spcPct val="90000"/>
              </a:lnSpc>
              <a:defRPr sz="6000" spc="119">
                <a:solidFill>
                  <a:srgbClr val="020B3D"/>
                </a:solidFill>
                <a:latin typeface="Gilroy Semibold"/>
                <a:ea typeface="Gilroy Semibold"/>
                <a:cs typeface="Gilroy Semibold"/>
                <a:sym typeface="Gilroy Semibold"/>
              </a:defRPr>
            </a:pPr>
            <a:endParaRPr dirty="0"/>
          </a:p>
        </p:txBody>
      </p:sp>
      <p:sp>
        <p:nvSpPr>
          <p:cNvPr id="292" name="Detalizētāks ieskats galvenajos argumentu punktos un plašāks tēmas pārskats"/>
          <p:cNvSpPr txBox="1"/>
          <p:nvPr/>
        </p:nvSpPr>
        <p:spPr>
          <a:xfrm>
            <a:off x="14616723" y="9856632"/>
            <a:ext cx="6428436" cy="226420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lvl1pPr algn="l" defTabSz="584200">
              <a:lnSpc>
                <a:spcPct val="120000"/>
              </a:lnSpc>
              <a:defRPr sz="2200" spc="66">
                <a:solidFill>
                  <a:srgbClr val="020B3D"/>
                </a:solidFill>
                <a:latin typeface="Gilroy Semibold"/>
                <a:ea typeface="Gilroy Semibold"/>
                <a:cs typeface="Gilroy Semibold"/>
                <a:sym typeface="Gilroy Semibold"/>
              </a:defRPr>
            </a:lvl1pPr>
          </a:lstStyle>
          <a:p>
            <a:endParaRPr dirty="0"/>
          </a:p>
        </p:txBody>
      </p:sp>
      <p:pic>
        <p:nvPicPr>
          <p:cNvPr id="6" name="Image" descr="Image">
            <a:extLst>
              <a:ext uri="{FF2B5EF4-FFF2-40B4-BE49-F238E27FC236}">
                <a16:creationId xmlns:a16="http://schemas.microsoft.com/office/drawing/2014/main" id="{89587634-0ABA-4A21-BFCD-4452B3EB8ABD}"/>
              </a:ext>
            </a:extLst>
          </p:cNvPr>
          <p:cNvPicPr>
            <a:picLocks noChangeAspect="1"/>
          </p:cNvPicPr>
          <p:nvPr/>
        </p:nvPicPr>
        <p:blipFill>
          <a:blip r:embed="rId2"/>
          <a:stretch>
            <a:fillRect/>
          </a:stretch>
        </p:blipFill>
        <p:spPr>
          <a:xfrm>
            <a:off x="1376183" y="11111944"/>
            <a:ext cx="1394532" cy="1339654"/>
          </a:xfrm>
          <a:prstGeom prst="rect">
            <a:avLst/>
          </a:prstGeom>
          <a:ln w="12700">
            <a:miter lim="400000"/>
          </a:ln>
        </p:spPr>
      </p:pic>
      <p:sp>
        <p:nvSpPr>
          <p:cNvPr id="5" name="TextBox 4">
            <a:extLst>
              <a:ext uri="{FF2B5EF4-FFF2-40B4-BE49-F238E27FC236}">
                <a16:creationId xmlns:a16="http://schemas.microsoft.com/office/drawing/2014/main" id="{1963778E-C1D7-4A3A-BEBB-7277FCBF7C20}"/>
              </a:ext>
            </a:extLst>
          </p:cNvPr>
          <p:cNvSpPr txBox="1"/>
          <p:nvPr/>
        </p:nvSpPr>
        <p:spPr>
          <a:xfrm>
            <a:off x="5123916" y="351364"/>
            <a:ext cx="12521044" cy="14773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lv-LV" sz="9000" spc="119" dirty="0">
                <a:solidFill>
                  <a:srgbClr val="002060"/>
                </a:solidFill>
                <a:latin typeface="Gilroy Semibold"/>
              </a:rPr>
              <a:t>Saistošie dokumenti </a:t>
            </a:r>
            <a:endParaRPr lang="lv-LV" sz="9000" dirty="0">
              <a:solidFill>
                <a:srgbClr val="002060"/>
              </a:solidFill>
            </a:endParaRPr>
          </a:p>
        </p:txBody>
      </p:sp>
      <p:sp>
        <p:nvSpPr>
          <p:cNvPr id="7" name="TextBox 6">
            <a:extLst>
              <a:ext uri="{FF2B5EF4-FFF2-40B4-BE49-F238E27FC236}">
                <a16:creationId xmlns:a16="http://schemas.microsoft.com/office/drawing/2014/main" id="{A354BC3F-F4DB-4D62-AD66-5BBF274E8C0E}"/>
              </a:ext>
            </a:extLst>
          </p:cNvPr>
          <p:cNvSpPr txBox="1"/>
          <p:nvPr/>
        </p:nvSpPr>
        <p:spPr>
          <a:xfrm>
            <a:off x="2440166" y="2481177"/>
            <a:ext cx="20978446" cy="844077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457200" lvl="0" indent="-457200" algn="l" hangingPunct="1">
              <a:lnSpc>
                <a:spcPct val="90000"/>
              </a:lnSpc>
              <a:spcBef>
                <a:spcPts val="1200"/>
              </a:spcBef>
              <a:buSzPct val="123000"/>
              <a:buFont typeface="Arial" panose="020B0604020202020204" pitchFamily="34" charset="0"/>
              <a:buChar char="•"/>
              <a:defRPr/>
            </a:pPr>
            <a:r>
              <a:rPr lang="lv-LV" sz="3500" b="1" dirty="0">
                <a:solidFill>
                  <a:srgbClr val="002060"/>
                </a:solidFill>
                <a:latin typeface="Gilroy Semibold"/>
              </a:rPr>
              <a:t>Rīgas pilsētas sabiedrības integrācijas pamatnostādnes </a:t>
            </a:r>
            <a:r>
              <a:rPr lang="lv-LV" sz="3500" dirty="0">
                <a:solidFill>
                  <a:srgbClr val="002060"/>
                </a:solidFill>
                <a:latin typeface="Gilroy Semibold"/>
              </a:rPr>
              <a:t>2019. gadam – 2024. gadam </a:t>
            </a:r>
          </a:p>
          <a:p>
            <a:pPr lvl="0" algn="l" hangingPunct="1">
              <a:lnSpc>
                <a:spcPct val="90000"/>
              </a:lnSpc>
              <a:spcBef>
                <a:spcPts val="1200"/>
              </a:spcBef>
              <a:buSzPct val="123000"/>
              <a:defRPr/>
            </a:pPr>
            <a:r>
              <a:rPr lang="lv-LV" sz="3500" dirty="0">
                <a:solidFill>
                  <a:srgbClr val="002060"/>
                </a:solidFill>
                <a:latin typeface="Gilroy Semibold"/>
                <a:hlinkClick r:id="rId3">
                  <a:extLst>
                    <a:ext uri="{A12FA001-AC4F-418D-AE19-62706E023703}">
                      <ahyp:hlinkClr xmlns:ahyp="http://schemas.microsoft.com/office/drawing/2018/hyperlinkcolor" val="tx"/>
                    </a:ext>
                  </a:extLst>
                </a:hlinkClick>
              </a:rPr>
              <a:t>https://apkaimes.lv/integracija/svarigi/</a:t>
            </a:r>
            <a:r>
              <a:rPr lang="lv-LV" sz="3500" dirty="0">
                <a:solidFill>
                  <a:srgbClr val="002060"/>
                </a:solidFill>
                <a:latin typeface="Gilroy Semibold"/>
              </a:rPr>
              <a:t> </a:t>
            </a:r>
          </a:p>
          <a:p>
            <a:pPr lvl="0" algn="l" hangingPunct="1">
              <a:lnSpc>
                <a:spcPct val="90000"/>
              </a:lnSpc>
              <a:spcBef>
                <a:spcPts val="1200"/>
              </a:spcBef>
              <a:buSzPct val="123000"/>
              <a:defRPr/>
            </a:pPr>
            <a:endParaRPr lang="lv-LV" sz="4000" dirty="0">
              <a:solidFill>
                <a:srgbClr val="002060"/>
              </a:solidFill>
              <a:latin typeface="Gilroy Semibold"/>
            </a:endParaRPr>
          </a:p>
          <a:p>
            <a:pPr marL="457200" lvl="0" indent="-457200" algn="l" hangingPunct="1">
              <a:lnSpc>
                <a:spcPct val="90000"/>
              </a:lnSpc>
              <a:spcBef>
                <a:spcPts val="1200"/>
              </a:spcBef>
              <a:buSzPct val="123000"/>
              <a:buFont typeface="Arial" panose="020B0604020202020204" pitchFamily="34" charset="0"/>
              <a:buChar char="•"/>
              <a:defRPr/>
            </a:pPr>
            <a:r>
              <a:rPr lang="lv-LV" sz="4500" dirty="0">
                <a:solidFill>
                  <a:srgbClr val="002060"/>
                </a:solidFill>
                <a:latin typeface="Gilroy Semibold"/>
              </a:rPr>
              <a:t>Rīgas domes 30.03.2022. Saistošie noteikumi Nr. 132 </a:t>
            </a:r>
            <a:r>
              <a:rPr lang="lv-LV" sz="4500" b="1" dirty="0">
                <a:solidFill>
                  <a:srgbClr val="002060"/>
                </a:solidFill>
                <a:latin typeface="Gilroy Semibold"/>
              </a:rPr>
              <a:t>«Par pašvaldības atbalstu sabiedrības integrācijas un līdzdalības aktivitāšu īstenošanai Rīgā»</a:t>
            </a:r>
            <a:endParaRPr lang="lv-LV" sz="4500" dirty="0">
              <a:solidFill>
                <a:srgbClr val="002060"/>
              </a:solidFill>
              <a:latin typeface="Gilroy Semibold"/>
            </a:endParaRPr>
          </a:p>
          <a:p>
            <a:pPr marL="457200" lvl="0" indent="-457200" algn="l" hangingPunct="1">
              <a:lnSpc>
                <a:spcPct val="90000"/>
              </a:lnSpc>
              <a:spcBef>
                <a:spcPts val="1200"/>
              </a:spcBef>
              <a:buSzPct val="123000"/>
              <a:buFont typeface="Arial" panose="020B0604020202020204" pitchFamily="34" charset="0"/>
              <a:buChar char="•"/>
              <a:defRPr/>
            </a:pPr>
            <a:r>
              <a:rPr lang="lv-LV" sz="4500" b="1" spc="119" dirty="0">
                <a:solidFill>
                  <a:srgbClr val="002060"/>
                </a:solidFill>
                <a:latin typeface="Gilroy Semibold"/>
              </a:rPr>
              <a:t>Apkaimju iniciatīvu līdzdalības un piederības veicināšanas projektu konkursa nolikums</a:t>
            </a:r>
            <a:r>
              <a:rPr kumimoji="0" lang="lv-LV" sz="4500" b="0" i="0" u="none" strike="noStrike" kern="0" cap="none" spc="119" normalizeH="0" baseline="0" noProof="0" dirty="0">
                <a:ln>
                  <a:noFill/>
                </a:ln>
                <a:solidFill>
                  <a:srgbClr val="002060"/>
                </a:solidFill>
                <a:effectLst/>
                <a:uLnTx/>
                <a:uFillTx/>
                <a:latin typeface="Gilroy Semibold"/>
                <a:sym typeface="Helvetica Neue"/>
              </a:rPr>
              <a:t>(Apstiprināts ar </a:t>
            </a:r>
            <a:r>
              <a:rPr lang="lv-LV" sz="4500" spc="119" dirty="0">
                <a:solidFill>
                  <a:srgbClr val="002060"/>
                </a:solidFill>
                <a:latin typeface="Gilroy Semibold"/>
              </a:rPr>
              <a:t>Rīgas pilsētas izpilddirektora </a:t>
            </a:r>
            <a:r>
              <a:rPr lang="lv-LV" sz="4500" dirty="0">
                <a:solidFill>
                  <a:srgbClr val="002060"/>
                </a:solidFill>
                <a:latin typeface="Gilroy Semibold"/>
              </a:rPr>
              <a:t>19.05.2022.</a:t>
            </a:r>
            <a:r>
              <a:rPr lang="lv-LV" sz="4500" spc="119" dirty="0">
                <a:solidFill>
                  <a:srgbClr val="002060"/>
                </a:solidFill>
                <a:latin typeface="Gilroy Semibold"/>
              </a:rPr>
              <a:t> rīkojumu Nr.</a:t>
            </a:r>
            <a:r>
              <a:rPr lang="lv-LV" sz="4500" u="sng" dirty="0"/>
              <a:t> </a:t>
            </a:r>
            <a:r>
              <a:rPr lang="lv-LV" sz="4500" spc="119" dirty="0">
                <a:solidFill>
                  <a:srgbClr val="002060"/>
                </a:solidFill>
                <a:latin typeface="Gilroy Semibold"/>
              </a:rPr>
              <a:t>RD-22-290-ir “Par finansiālā atbalsta piešķiršanu apkaimju iniciatīvu līdzdalības un piederības veicināšanas projektu īstenošanai”</a:t>
            </a:r>
          </a:p>
          <a:p>
            <a:pPr lvl="0" algn="l" hangingPunct="1">
              <a:lnSpc>
                <a:spcPct val="90000"/>
              </a:lnSpc>
              <a:spcBef>
                <a:spcPts val="1200"/>
              </a:spcBef>
              <a:buSzPct val="123000"/>
              <a:defRPr/>
            </a:pPr>
            <a:r>
              <a:rPr lang="lv-LV" sz="4500" spc="119" dirty="0">
                <a:solidFill>
                  <a:srgbClr val="002060"/>
                </a:solidFill>
                <a:latin typeface="Gilroy Semibold"/>
                <a:hlinkClick r:id="rId4">
                  <a:extLst>
                    <a:ext uri="{A12FA001-AC4F-418D-AE19-62706E023703}">
                      <ahyp:hlinkClr xmlns:ahyp="http://schemas.microsoft.com/office/drawing/2018/hyperlinkcolor" val="tx"/>
                    </a:ext>
                  </a:extLst>
                </a:hlinkClick>
              </a:rPr>
              <a:t>https://apkaimes.lv/integracija/finansesanas-konkursi/</a:t>
            </a:r>
            <a:r>
              <a:rPr lang="lv-LV" sz="4500" spc="119" dirty="0">
                <a:solidFill>
                  <a:srgbClr val="002060"/>
                </a:solidFill>
                <a:latin typeface="Gilroy Semibold"/>
              </a:rPr>
              <a:t> </a:t>
            </a:r>
          </a:p>
          <a:p>
            <a:pPr marL="457200" indent="-457200">
              <a:buFont typeface="Arial" panose="020B0604020202020204" pitchFamily="34" charset="0"/>
              <a:buChar char="•"/>
            </a:pPr>
            <a:endParaRPr lang="lv-LV" sz="4000" spc="119" dirty="0">
              <a:solidFill>
                <a:srgbClr val="002060"/>
              </a:solidFill>
              <a:latin typeface="Gilroy Semibold"/>
            </a:endParaRPr>
          </a:p>
          <a:p>
            <a:pPr marL="457200" indent="-457200" algn="l">
              <a:buFont typeface="Arial" panose="020B0604020202020204" pitchFamily="34" charset="0"/>
              <a:buChar char="•"/>
            </a:pPr>
            <a:r>
              <a:rPr lang="lv-LV" sz="3500" spc="119" dirty="0">
                <a:solidFill>
                  <a:srgbClr val="002060"/>
                </a:solidFill>
                <a:latin typeface="Gilroy Semibold"/>
              </a:rPr>
              <a:t>Latvijas Republikā izdotie normatīvie akti, kas attiecas uz nevalstisko organizāciju darbību, grāmatvedību utt.</a:t>
            </a:r>
            <a:endParaRPr kumimoji="0" lang="lv-LV" sz="3500" b="0" i="0" u="none" strike="noStrike" kern="0" cap="none" spc="119" normalizeH="0" baseline="0" noProof="0" dirty="0">
              <a:ln>
                <a:noFill/>
              </a:ln>
              <a:solidFill>
                <a:srgbClr val="002060"/>
              </a:solidFill>
              <a:effectLst/>
              <a:uLnTx/>
              <a:uFillTx/>
              <a:latin typeface="Gilroy Semibold"/>
              <a:sym typeface="Helvetica Neue"/>
            </a:endParaRPr>
          </a:p>
        </p:txBody>
      </p:sp>
      <p:sp>
        <p:nvSpPr>
          <p:cNvPr id="2" name="Taisnstūris 1">
            <a:extLst>
              <a:ext uri="{FF2B5EF4-FFF2-40B4-BE49-F238E27FC236}">
                <a16:creationId xmlns:a16="http://schemas.microsoft.com/office/drawing/2014/main" id="{22DE4A23-B6BE-4F9D-87DA-700560C08A56}"/>
              </a:ext>
            </a:extLst>
          </p:cNvPr>
          <p:cNvSpPr/>
          <p:nvPr/>
        </p:nvSpPr>
        <p:spPr>
          <a:xfrm>
            <a:off x="4278923" y="11574435"/>
            <a:ext cx="15826154" cy="1723549"/>
          </a:xfrm>
          <a:prstGeom prst="rect">
            <a:avLst/>
          </a:prstGeom>
        </p:spPr>
        <p:txBody>
          <a:bodyPr wrap="square">
            <a:spAutoFit/>
          </a:bodyPr>
          <a:lstStyle/>
          <a:p>
            <a:r>
              <a:rPr lang="lv-LV" sz="3600" dirty="0">
                <a:solidFill>
                  <a:srgbClr val="FF0000"/>
                </a:solidFill>
                <a:latin typeface="Gilroy Semibold"/>
              </a:rPr>
              <a:t>!!!</a:t>
            </a:r>
            <a:r>
              <a:rPr lang="lv-LV" sz="3600" dirty="0">
                <a:latin typeface="Gilroy Semibold"/>
              </a:rPr>
              <a:t> </a:t>
            </a:r>
            <a:r>
              <a:rPr lang="lv-LV" sz="3500" dirty="0">
                <a:latin typeface="Gilroy Semibold"/>
              </a:rPr>
              <a:t>Gatavojot projektu pieteikumus, aicinām sekot līdzi valdības lēmumiem un, plānojot aktivitātes, rēķināties ar iespējamiem ierobežojumiem un epidemioloģiskās drošības pasākumiem, kas potenciāli būs jāievēro, īstenojot projektus.</a:t>
            </a:r>
          </a:p>
        </p:txBody>
      </p:sp>
    </p:spTree>
    <p:extLst>
      <p:ext uri="{BB962C8B-B14F-4D97-AF65-F5344CB8AC3E}">
        <p14:creationId xmlns:p14="http://schemas.microsoft.com/office/powerpoint/2010/main" val="3273566535"/>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B2CFFB"/>
        </a:solidFill>
        <a:effectLst/>
      </p:bgPr>
    </p:bg>
    <p:spTree>
      <p:nvGrpSpPr>
        <p:cNvPr id="1" name=""/>
        <p:cNvGrpSpPr/>
        <p:nvPr/>
      </p:nvGrpSpPr>
      <p:grpSpPr>
        <a:xfrm>
          <a:off x="0" y="0"/>
          <a:ext cx="0" cy="0"/>
          <a:chOff x="0" y="0"/>
          <a:chExt cx="0" cy="0"/>
        </a:xfrm>
      </p:grpSpPr>
      <p:sp>
        <p:nvSpPr>
          <p:cNvPr id="290" name="Vieta īsam tēmas…"/>
          <p:cNvSpPr txBox="1"/>
          <p:nvPr/>
        </p:nvSpPr>
        <p:spPr>
          <a:xfrm>
            <a:off x="14437469" y="5992646"/>
            <a:ext cx="10606019" cy="8309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lvl="1" indent="228600" algn="l" defTabSz="584200">
              <a:lnSpc>
                <a:spcPct val="90000"/>
              </a:lnSpc>
              <a:defRPr sz="6000" spc="119">
                <a:solidFill>
                  <a:srgbClr val="020B3D"/>
                </a:solidFill>
                <a:latin typeface="Gilroy Semibold"/>
                <a:ea typeface="Gilroy Semibold"/>
                <a:cs typeface="Gilroy Semibold"/>
                <a:sym typeface="Gilroy Semibold"/>
              </a:defRPr>
            </a:pPr>
            <a:endParaRPr dirty="0"/>
          </a:p>
        </p:txBody>
      </p:sp>
      <p:sp>
        <p:nvSpPr>
          <p:cNvPr id="292" name="Detalizētāks ieskats galvenajos argumentu punktos un plašāks tēmas pārskats"/>
          <p:cNvSpPr txBox="1"/>
          <p:nvPr/>
        </p:nvSpPr>
        <p:spPr>
          <a:xfrm>
            <a:off x="14616723" y="9856632"/>
            <a:ext cx="6428436" cy="226420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lvl1pPr algn="l" defTabSz="584200">
              <a:lnSpc>
                <a:spcPct val="120000"/>
              </a:lnSpc>
              <a:defRPr sz="2200" spc="66">
                <a:solidFill>
                  <a:srgbClr val="020B3D"/>
                </a:solidFill>
                <a:latin typeface="Gilroy Semibold"/>
                <a:ea typeface="Gilroy Semibold"/>
                <a:cs typeface="Gilroy Semibold"/>
                <a:sym typeface="Gilroy Semibold"/>
              </a:defRPr>
            </a:lvl1pPr>
          </a:lstStyle>
          <a:p>
            <a:endParaRPr dirty="0"/>
          </a:p>
        </p:txBody>
      </p:sp>
      <p:pic>
        <p:nvPicPr>
          <p:cNvPr id="6" name="Image" descr="Image">
            <a:extLst>
              <a:ext uri="{FF2B5EF4-FFF2-40B4-BE49-F238E27FC236}">
                <a16:creationId xmlns:a16="http://schemas.microsoft.com/office/drawing/2014/main" id="{89587634-0ABA-4A21-BFCD-4452B3EB8ABD}"/>
              </a:ext>
            </a:extLst>
          </p:cNvPr>
          <p:cNvPicPr>
            <a:picLocks noChangeAspect="1"/>
          </p:cNvPicPr>
          <p:nvPr/>
        </p:nvPicPr>
        <p:blipFill>
          <a:blip r:embed="rId2"/>
          <a:stretch>
            <a:fillRect/>
          </a:stretch>
        </p:blipFill>
        <p:spPr>
          <a:xfrm>
            <a:off x="1376183" y="11111944"/>
            <a:ext cx="1394532" cy="1339654"/>
          </a:xfrm>
          <a:prstGeom prst="rect">
            <a:avLst/>
          </a:prstGeom>
          <a:ln w="12700">
            <a:miter lim="400000"/>
          </a:ln>
        </p:spPr>
      </p:pic>
      <p:sp>
        <p:nvSpPr>
          <p:cNvPr id="5" name="TextBox 4">
            <a:extLst>
              <a:ext uri="{FF2B5EF4-FFF2-40B4-BE49-F238E27FC236}">
                <a16:creationId xmlns:a16="http://schemas.microsoft.com/office/drawing/2014/main" id="{1963778E-C1D7-4A3A-BEBB-7277FCBF7C20}"/>
              </a:ext>
            </a:extLst>
          </p:cNvPr>
          <p:cNvSpPr txBox="1"/>
          <p:nvPr/>
        </p:nvSpPr>
        <p:spPr>
          <a:xfrm>
            <a:off x="6302085" y="564408"/>
            <a:ext cx="13564193" cy="14773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lv-LV" altLang="lv-LV" sz="9000" spc="284" dirty="0">
                <a:solidFill>
                  <a:srgbClr val="002060"/>
                </a:solidFill>
                <a:latin typeface="Gilroy Semibold"/>
              </a:rPr>
              <a:t>2022.g</a:t>
            </a:r>
            <a:r>
              <a:rPr lang="en-GB" altLang="lv-LV" sz="9000" spc="284" dirty="0" err="1">
                <a:solidFill>
                  <a:srgbClr val="002060"/>
                </a:solidFill>
                <a:latin typeface="Gilroy Semibold"/>
              </a:rPr>
              <a:t>ada</a:t>
            </a:r>
            <a:r>
              <a:rPr lang="lv-LV" altLang="lv-LV" sz="9000" spc="284" dirty="0">
                <a:solidFill>
                  <a:srgbClr val="002060"/>
                </a:solidFill>
                <a:latin typeface="Gilroy Semibold"/>
              </a:rPr>
              <a:t> konkurss</a:t>
            </a:r>
            <a:endParaRPr lang="lv-LV" sz="9000" dirty="0">
              <a:solidFill>
                <a:srgbClr val="002060"/>
              </a:solidFill>
              <a:latin typeface="Gilroy Semibold"/>
            </a:endParaRPr>
          </a:p>
        </p:txBody>
      </p:sp>
      <p:sp>
        <p:nvSpPr>
          <p:cNvPr id="7" name="TextBox 6">
            <a:extLst>
              <a:ext uri="{FF2B5EF4-FFF2-40B4-BE49-F238E27FC236}">
                <a16:creationId xmlns:a16="http://schemas.microsoft.com/office/drawing/2014/main" id="{A354BC3F-F4DB-4D62-AD66-5BBF274E8C0E}"/>
              </a:ext>
            </a:extLst>
          </p:cNvPr>
          <p:cNvSpPr txBox="1"/>
          <p:nvPr/>
        </p:nvSpPr>
        <p:spPr>
          <a:xfrm>
            <a:off x="3620985" y="3157911"/>
            <a:ext cx="17199200" cy="615553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just" defTabSz="912813" eaLnBrk="1" hangingPunct="1">
              <a:lnSpc>
                <a:spcPct val="90000"/>
              </a:lnSpc>
              <a:spcBef>
                <a:spcPts val="1200"/>
              </a:spcBef>
              <a:spcAft>
                <a:spcPts val="200"/>
              </a:spcAft>
              <a:buClr>
                <a:srgbClr val="800000"/>
              </a:buClr>
              <a:buSzPct val="100000"/>
            </a:pPr>
            <a:r>
              <a:rPr lang="lv-LV" sz="4500" b="1" spc="119" dirty="0">
                <a:solidFill>
                  <a:srgbClr val="002060"/>
                </a:solidFill>
                <a:latin typeface="Gilroy Semibold"/>
              </a:rPr>
              <a:t>Apkaimju iniciatīvu līdzdalības un piederības veicināšanas projektu konkurss </a:t>
            </a:r>
            <a:r>
              <a:rPr lang="lv-LV" altLang="lv-LV" sz="4500" dirty="0">
                <a:solidFill>
                  <a:srgbClr val="002060"/>
                </a:solidFill>
                <a:latin typeface="Gilroy Semibold"/>
              </a:rPr>
              <a:t>izsludināts 20.05.2022.</a:t>
            </a:r>
          </a:p>
          <a:p>
            <a:pPr marL="889000" lvl="2" indent="0" algn="just" defTabSz="912813" hangingPunct="1">
              <a:lnSpc>
                <a:spcPct val="90000"/>
              </a:lnSpc>
              <a:spcBef>
                <a:spcPts val="1200"/>
              </a:spcBef>
              <a:spcAft>
                <a:spcPts val="200"/>
              </a:spcAft>
              <a:buClr>
                <a:srgbClr val="800000"/>
              </a:buClr>
              <a:buSzPct val="100000"/>
            </a:pPr>
            <a:endParaRPr lang="lv-LV" altLang="lv-LV" sz="4500" dirty="0">
              <a:solidFill>
                <a:srgbClr val="002060"/>
              </a:solidFill>
              <a:latin typeface="Gilroy Semibold"/>
            </a:endParaRPr>
          </a:p>
          <a:p>
            <a:pPr algn="just" defTabSz="912813" eaLnBrk="1" hangingPunct="1">
              <a:lnSpc>
                <a:spcPct val="90000"/>
              </a:lnSpc>
              <a:spcBef>
                <a:spcPts val="1200"/>
              </a:spcBef>
              <a:spcAft>
                <a:spcPts val="200"/>
              </a:spcAft>
              <a:buClr>
                <a:srgbClr val="800000"/>
              </a:buClr>
              <a:buSzPct val="100000"/>
            </a:pPr>
            <a:r>
              <a:rPr lang="lv-LV" altLang="lv-LV" sz="4500" dirty="0">
                <a:solidFill>
                  <a:srgbClr val="002060"/>
                </a:solidFill>
                <a:latin typeface="Gilroy Semibold"/>
              </a:rPr>
              <a:t>Projektu pieteikumu iesniegšana līdz </a:t>
            </a:r>
            <a:r>
              <a:rPr lang="lv-LV" altLang="lv-LV" sz="4500" b="1" dirty="0">
                <a:solidFill>
                  <a:srgbClr val="002060"/>
                </a:solidFill>
                <a:highlight>
                  <a:srgbClr val="FFFF00"/>
                </a:highlight>
                <a:latin typeface="Gilroy Semibold"/>
              </a:rPr>
              <a:t>13.06.2022. </a:t>
            </a:r>
            <a:r>
              <a:rPr lang="lv-LV" altLang="lv-LV" sz="4500" dirty="0">
                <a:solidFill>
                  <a:srgbClr val="002060"/>
                </a:solidFill>
                <a:highlight>
                  <a:srgbClr val="FFFF00"/>
                </a:highlight>
                <a:latin typeface="Gilroy Semibold"/>
              </a:rPr>
              <a:t>plkst. </a:t>
            </a:r>
            <a:r>
              <a:rPr lang="lv-LV" altLang="lv-LV" sz="4500" b="1" dirty="0">
                <a:solidFill>
                  <a:srgbClr val="002060"/>
                </a:solidFill>
                <a:highlight>
                  <a:srgbClr val="FFFF00"/>
                </a:highlight>
                <a:latin typeface="Gilroy Semibold"/>
              </a:rPr>
              <a:t>14.00.</a:t>
            </a:r>
          </a:p>
          <a:p>
            <a:pPr marL="90488" indent="-90488" algn="just" defTabSz="912813" hangingPunct="1">
              <a:lnSpc>
                <a:spcPct val="90000"/>
              </a:lnSpc>
              <a:spcBef>
                <a:spcPts val="1200"/>
              </a:spcBef>
              <a:spcAft>
                <a:spcPts val="200"/>
              </a:spcAft>
              <a:buClr>
                <a:srgbClr val="800000"/>
              </a:buClr>
              <a:buSzPct val="100000"/>
            </a:pPr>
            <a:endParaRPr lang="lv-LV" altLang="lv-LV" sz="4500" b="1" dirty="0">
              <a:solidFill>
                <a:srgbClr val="002060"/>
              </a:solidFill>
              <a:latin typeface="Gilroy Semibold"/>
            </a:endParaRPr>
          </a:p>
          <a:p>
            <a:pPr algn="just" defTabSz="912813" eaLnBrk="1" hangingPunct="1">
              <a:lnSpc>
                <a:spcPct val="90000"/>
              </a:lnSpc>
              <a:spcBef>
                <a:spcPts val="1200"/>
              </a:spcBef>
              <a:spcAft>
                <a:spcPts val="200"/>
              </a:spcAft>
              <a:buClr>
                <a:srgbClr val="800000"/>
              </a:buClr>
              <a:buSzPct val="100000"/>
            </a:pPr>
            <a:r>
              <a:rPr lang="lv-LV" altLang="lv-LV" sz="4500" dirty="0">
                <a:solidFill>
                  <a:srgbClr val="002060"/>
                </a:solidFill>
                <a:latin typeface="Gilroy Semibold"/>
              </a:rPr>
              <a:t>Īstenošana laikā no </a:t>
            </a:r>
            <a:r>
              <a:rPr lang="lv-LV" altLang="lv-LV" sz="4500" b="1" dirty="0">
                <a:solidFill>
                  <a:srgbClr val="002060"/>
                </a:solidFill>
                <a:latin typeface="Gilroy Semibold"/>
              </a:rPr>
              <a:t>2022. gada </a:t>
            </a:r>
            <a:r>
              <a:rPr lang="lv-LV" altLang="lv-LV" sz="4500" b="1" dirty="0">
                <a:solidFill>
                  <a:srgbClr val="FF0000"/>
                </a:solidFill>
                <a:latin typeface="Gilroy Semibold"/>
              </a:rPr>
              <a:t>15. jūlija </a:t>
            </a:r>
            <a:r>
              <a:rPr lang="lv-LV" altLang="lv-LV" sz="4500" b="1" dirty="0">
                <a:solidFill>
                  <a:srgbClr val="002060"/>
                </a:solidFill>
                <a:latin typeface="Gilroy Semibold"/>
              </a:rPr>
              <a:t>līdz 2022. gada </a:t>
            </a:r>
            <a:r>
              <a:rPr lang="lv-LV" altLang="lv-LV" sz="4500" b="1" dirty="0">
                <a:solidFill>
                  <a:srgbClr val="FF0000"/>
                </a:solidFill>
                <a:latin typeface="Gilroy Semibold"/>
              </a:rPr>
              <a:t>15. novembrim</a:t>
            </a:r>
            <a:r>
              <a:rPr lang="lv-LV" altLang="lv-LV" sz="4500" b="1" dirty="0">
                <a:solidFill>
                  <a:srgbClr val="002060"/>
                </a:solidFill>
                <a:latin typeface="Gilroy Semibold"/>
              </a:rPr>
              <a:t>.</a:t>
            </a:r>
          </a:p>
          <a:p>
            <a:pPr marL="90488" indent="-90488" algn="just" defTabSz="912813" hangingPunct="1">
              <a:lnSpc>
                <a:spcPct val="90000"/>
              </a:lnSpc>
              <a:spcBef>
                <a:spcPts val="1200"/>
              </a:spcBef>
              <a:spcAft>
                <a:spcPts val="200"/>
              </a:spcAft>
              <a:buClr>
                <a:srgbClr val="800000"/>
              </a:buClr>
              <a:buSzPct val="100000"/>
            </a:pPr>
            <a:endParaRPr lang="lv-LV" altLang="lv-LV" sz="4500" b="1" dirty="0">
              <a:solidFill>
                <a:srgbClr val="002060"/>
              </a:solidFill>
              <a:latin typeface="Gilroy Semibold"/>
            </a:endParaRPr>
          </a:p>
          <a:p>
            <a:pPr marL="90488" indent="-90488" algn="just" defTabSz="912813" hangingPunct="1">
              <a:lnSpc>
                <a:spcPct val="90000"/>
              </a:lnSpc>
              <a:spcBef>
                <a:spcPts val="1200"/>
              </a:spcBef>
              <a:spcAft>
                <a:spcPts val="200"/>
              </a:spcAft>
              <a:buClr>
                <a:srgbClr val="800000"/>
              </a:buClr>
              <a:buSzPct val="100000"/>
            </a:pPr>
            <a:r>
              <a:rPr lang="lv-LV" altLang="lv-LV" sz="4500" b="1" dirty="0">
                <a:solidFill>
                  <a:srgbClr val="002060"/>
                </a:solidFill>
                <a:latin typeface="Gilroy Semibold"/>
              </a:rPr>
              <a:t>https://apkaimes.lv/integracija/finansesanas-konkursi/</a:t>
            </a:r>
          </a:p>
        </p:txBody>
      </p:sp>
    </p:spTree>
    <p:extLst>
      <p:ext uri="{BB962C8B-B14F-4D97-AF65-F5344CB8AC3E}">
        <p14:creationId xmlns:p14="http://schemas.microsoft.com/office/powerpoint/2010/main" val="1413448175"/>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B2CFFB"/>
        </a:solidFill>
        <a:effectLst/>
      </p:bgPr>
    </p:bg>
    <p:spTree>
      <p:nvGrpSpPr>
        <p:cNvPr id="1" name=""/>
        <p:cNvGrpSpPr/>
        <p:nvPr/>
      </p:nvGrpSpPr>
      <p:grpSpPr>
        <a:xfrm>
          <a:off x="0" y="0"/>
          <a:ext cx="0" cy="0"/>
          <a:chOff x="0" y="0"/>
          <a:chExt cx="0" cy="0"/>
        </a:xfrm>
      </p:grpSpPr>
      <p:sp>
        <p:nvSpPr>
          <p:cNvPr id="290" name="Vieta īsam tēmas…"/>
          <p:cNvSpPr txBox="1"/>
          <p:nvPr/>
        </p:nvSpPr>
        <p:spPr>
          <a:xfrm>
            <a:off x="14437469" y="5992646"/>
            <a:ext cx="10606019" cy="8309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lvl="1" indent="228600" algn="l" defTabSz="584200">
              <a:lnSpc>
                <a:spcPct val="90000"/>
              </a:lnSpc>
              <a:defRPr sz="6000" spc="119">
                <a:solidFill>
                  <a:srgbClr val="020B3D"/>
                </a:solidFill>
                <a:latin typeface="Gilroy Semibold"/>
                <a:ea typeface="Gilroy Semibold"/>
                <a:cs typeface="Gilroy Semibold"/>
                <a:sym typeface="Gilroy Semibold"/>
              </a:defRPr>
            </a:pPr>
            <a:endParaRPr dirty="0"/>
          </a:p>
        </p:txBody>
      </p:sp>
      <p:sp>
        <p:nvSpPr>
          <p:cNvPr id="292" name="Detalizētāks ieskats galvenajos argumentu punktos un plašāks tēmas pārskats"/>
          <p:cNvSpPr txBox="1"/>
          <p:nvPr/>
        </p:nvSpPr>
        <p:spPr>
          <a:xfrm>
            <a:off x="14616723" y="9856632"/>
            <a:ext cx="6428436" cy="226420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lvl1pPr algn="l" defTabSz="584200">
              <a:lnSpc>
                <a:spcPct val="120000"/>
              </a:lnSpc>
              <a:defRPr sz="2200" spc="66">
                <a:solidFill>
                  <a:srgbClr val="020B3D"/>
                </a:solidFill>
                <a:latin typeface="Gilroy Semibold"/>
                <a:ea typeface="Gilroy Semibold"/>
                <a:cs typeface="Gilroy Semibold"/>
                <a:sym typeface="Gilroy Semibold"/>
              </a:defRPr>
            </a:lvl1pPr>
          </a:lstStyle>
          <a:p>
            <a:endParaRPr dirty="0"/>
          </a:p>
        </p:txBody>
      </p:sp>
      <p:pic>
        <p:nvPicPr>
          <p:cNvPr id="6" name="Image" descr="Image">
            <a:extLst>
              <a:ext uri="{FF2B5EF4-FFF2-40B4-BE49-F238E27FC236}">
                <a16:creationId xmlns:a16="http://schemas.microsoft.com/office/drawing/2014/main" id="{89587634-0ABA-4A21-BFCD-4452B3EB8ABD}"/>
              </a:ext>
            </a:extLst>
          </p:cNvPr>
          <p:cNvPicPr>
            <a:picLocks noChangeAspect="1"/>
          </p:cNvPicPr>
          <p:nvPr/>
        </p:nvPicPr>
        <p:blipFill>
          <a:blip r:embed="rId2"/>
          <a:stretch>
            <a:fillRect/>
          </a:stretch>
        </p:blipFill>
        <p:spPr>
          <a:xfrm>
            <a:off x="1376183" y="11111944"/>
            <a:ext cx="1394532" cy="1339654"/>
          </a:xfrm>
          <a:prstGeom prst="rect">
            <a:avLst/>
          </a:prstGeom>
          <a:ln w="12700">
            <a:miter lim="400000"/>
          </a:ln>
        </p:spPr>
      </p:pic>
      <p:sp>
        <p:nvSpPr>
          <p:cNvPr id="5" name="TextBox 4">
            <a:extLst>
              <a:ext uri="{FF2B5EF4-FFF2-40B4-BE49-F238E27FC236}">
                <a16:creationId xmlns:a16="http://schemas.microsoft.com/office/drawing/2014/main" id="{1963778E-C1D7-4A3A-BEBB-7277FCBF7C20}"/>
              </a:ext>
            </a:extLst>
          </p:cNvPr>
          <p:cNvSpPr txBox="1"/>
          <p:nvPr/>
        </p:nvSpPr>
        <p:spPr>
          <a:xfrm>
            <a:off x="6302086" y="564408"/>
            <a:ext cx="12521044" cy="14773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lv-LV" sz="9000" spc="119" dirty="0">
                <a:solidFill>
                  <a:srgbClr val="002060"/>
                </a:solidFill>
                <a:latin typeface="Gilroy Semibold"/>
              </a:rPr>
              <a:t>Konkursa mērķis</a:t>
            </a:r>
            <a:endParaRPr lang="lv-LV" sz="9000" dirty="0">
              <a:solidFill>
                <a:srgbClr val="002060"/>
              </a:solidFill>
            </a:endParaRPr>
          </a:p>
        </p:txBody>
      </p:sp>
      <p:sp>
        <p:nvSpPr>
          <p:cNvPr id="7" name="TextBox 6">
            <a:extLst>
              <a:ext uri="{FF2B5EF4-FFF2-40B4-BE49-F238E27FC236}">
                <a16:creationId xmlns:a16="http://schemas.microsoft.com/office/drawing/2014/main" id="{A354BC3F-F4DB-4D62-AD66-5BBF274E8C0E}"/>
              </a:ext>
            </a:extLst>
          </p:cNvPr>
          <p:cNvSpPr txBox="1"/>
          <p:nvPr/>
        </p:nvSpPr>
        <p:spPr>
          <a:xfrm>
            <a:off x="3214297" y="2405433"/>
            <a:ext cx="17955406" cy="757130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just" hangingPunct="1">
              <a:lnSpc>
                <a:spcPct val="90000"/>
              </a:lnSpc>
              <a:spcBef>
                <a:spcPts val="1200"/>
              </a:spcBef>
              <a:buSzPct val="123000"/>
              <a:defRPr/>
            </a:pPr>
            <a:r>
              <a:rPr lang="lv-LV" sz="5400" dirty="0">
                <a:solidFill>
                  <a:srgbClr val="002060"/>
                </a:solidFill>
                <a:latin typeface="Gilroy Semibold"/>
              </a:rPr>
              <a:t>Finansiāli atbalstīt (līdzfinansēt) projektus, kas aktualizē un </a:t>
            </a:r>
            <a:r>
              <a:rPr lang="lv-LV" sz="5400" b="1" dirty="0">
                <a:solidFill>
                  <a:srgbClr val="002060"/>
                </a:solidFill>
                <a:latin typeface="Gilroy Semibold"/>
              </a:rPr>
              <a:t>veicina</a:t>
            </a:r>
            <a:r>
              <a:rPr lang="lv-LV" sz="5400" dirty="0">
                <a:solidFill>
                  <a:srgbClr val="002060"/>
                </a:solidFill>
                <a:latin typeface="Gilroy Semibold"/>
              </a:rPr>
              <a:t> Rīgas iedzīvotāju </a:t>
            </a:r>
            <a:r>
              <a:rPr lang="lv-LV" sz="5400" b="1" dirty="0">
                <a:solidFill>
                  <a:srgbClr val="002060"/>
                </a:solidFill>
                <a:latin typeface="Gilroy Semibold"/>
              </a:rPr>
              <a:t>pilsonisko līdzdalību</a:t>
            </a:r>
            <a:r>
              <a:rPr lang="lv-LV" sz="5400" dirty="0">
                <a:solidFill>
                  <a:srgbClr val="002060"/>
                </a:solidFill>
                <a:latin typeface="Gilroy Semibold"/>
              </a:rPr>
              <a:t>, kā arī izglīto un informē iedzīvotājus par šo tēmu, tai skaitā </a:t>
            </a:r>
            <a:r>
              <a:rPr lang="lv-LV" sz="5400" b="1" dirty="0">
                <a:solidFill>
                  <a:srgbClr val="002060"/>
                </a:solidFill>
                <a:latin typeface="Gilroy Semibold"/>
              </a:rPr>
              <a:t>veicina brīvprātīgo darbu un piederības sajūtu savai apkaimei</a:t>
            </a:r>
            <a:r>
              <a:rPr lang="lv-LV" sz="5400" dirty="0">
                <a:solidFill>
                  <a:srgbClr val="002060"/>
                </a:solidFill>
                <a:latin typeface="Gilroy Semibold"/>
              </a:rPr>
              <a:t>, </a:t>
            </a:r>
            <a:r>
              <a:rPr lang="lv-LV" sz="5400" b="1" dirty="0">
                <a:solidFill>
                  <a:srgbClr val="002060"/>
                </a:solidFill>
                <a:latin typeface="Gilroy Semibold"/>
              </a:rPr>
              <a:t>pilsētai un valstij</a:t>
            </a:r>
            <a:r>
              <a:rPr lang="lv-LV" sz="5400" dirty="0">
                <a:solidFill>
                  <a:srgbClr val="002060"/>
                </a:solidFill>
                <a:latin typeface="Gilroy Semibold"/>
              </a:rPr>
              <a:t>, </a:t>
            </a:r>
            <a:r>
              <a:rPr lang="lv-LV" sz="5400" b="1" u="sng" dirty="0">
                <a:solidFill>
                  <a:srgbClr val="002060"/>
                </a:solidFill>
                <a:latin typeface="Gilroy Semibold"/>
              </a:rPr>
              <a:t>aktivizē apkaimju kustību kā vienu no iedzīvotāju </a:t>
            </a:r>
            <a:r>
              <a:rPr lang="lv-LV" sz="5400" b="1" u="sng" dirty="0" err="1">
                <a:solidFill>
                  <a:srgbClr val="002060"/>
                </a:solidFill>
                <a:latin typeface="Gilroy Semibold"/>
              </a:rPr>
              <a:t>pašorganizācijas</a:t>
            </a:r>
            <a:r>
              <a:rPr lang="lv-LV" sz="5400" b="1" u="sng" dirty="0">
                <a:solidFill>
                  <a:srgbClr val="002060"/>
                </a:solidFill>
                <a:latin typeface="Gilroy Semibold"/>
              </a:rPr>
              <a:t> veidiem</a:t>
            </a:r>
            <a:r>
              <a:rPr lang="lv-LV" sz="5400" dirty="0">
                <a:solidFill>
                  <a:srgbClr val="002060"/>
                </a:solidFill>
                <a:latin typeface="Gilroy Semibold"/>
              </a:rPr>
              <a:t>, </a:t>
            </a:r>
            <a:r>
              <a:rPr lang="lv-LV" sz="5400" b="1" dirty="0">
                <a:solidFill>
                  <a:srgbClr val="002060"/>
                </a:solidFill>
                <a:latin typeface="Gilroy Semibold"/>
              </a:rPr>
              <a:t>lai veiktu vietējās kopienas interešu aizstāvēšanu, izzinātu iedzīvotāju problēmas un meklētu risinājumus savstarpējā iedzīvotāju un pašvaldības sadarbībā</a:t>
            </a:r>
            <a:r>
              <a:rPr lang="lv-LV" sz="5400" dirty="0">
                <a:solidFill>
                  <a:srgbClr val="002060"/>
                </a:solidFill>
                <a:latin typeface="Gilroy Semibold"/>
              </a:rPr>
              <a:t>, kā arī nodrošinātu iedzīvotāju </a:t>
            </a:r>
            <a:r>
              <a:rPr lang="lv-LV" sz="5400" b="1" dirty="0">
                <a:solidFill>
                  <a:srgbClr val="002060"/>
                </a:solidFill>
                <a:latin typeface="Gilroy Semibold"/>
              </a:rPr>
              <a:t>personisko līdzdalību </a:t>
            </a:r>
            <a:r>
              <a:rPr lang="lv-LV" sz="5400" dirty="0">
                <a:solidFill>
                  <a:srgbClr val="002060"/>
                </a:solidFill>
                <a:latin typeface="Gilroy Semibold"/>
              </a:rPr>
              <a:t>kopienas dzīves vides uzlabošanā. </a:t>
            </a:r>
          </a:p>
        </p:txBody>
      </p:sp>
    </p:spTree>
    <p:extLst>
      <p:ext uri="{BB962C8B-B14F-4D97-AF65-F5344CB8AC3E}">
        <p14:creationId xmlns:p14="http://schemas.microsoft.com/office/powerpoint/2010/main" val="2145495289"/>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B2CFFB"/>
        </a:solidFill>
        <a:effectLst/>
      </p:bgPr>
    </p:bg>
    <p:spTree>
      <p:nvGrpSpPr>
        <p:cNvPr id="1" name=""/>
        <p:cNvGrpSpPr/>
        <p:nvPr/>
      </p:nvGrpSpPr>
      <p:grpSpPr>
        <a:xfrm>
          <a:off x="0" y="0"/>
          <a:ext cx="0" cy="0"/>
          <a:chOff x="0" y="0"/>
          <a:chExt cx="0" cy="0"/>
        </a:xfrm>
      </p:grpSpPr>
      <p:sp>
        <p:nvSpPr>
          <p:cNvPr id="290" name="Vieta īsam tēmas…"/>
          <p:cNvSpPr txBox="1"/>
          <p:nvPr/>
        </p:nvSpPr>
        <p:spPr>
          <a:xfrm>
            <a:off x="14437469" y="5992646"/>
            <a:ext cx="10606019" cy="8309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lvl="1" indent="228600" algn="l" defTabSz="584200">
              <a:lnSpc>
                <a:spcPct val="90000"/>
              </a:lnSpc>
              <a:defRPr sz="6000" spc="119">
                <a:solidFill>
                  <a:srgbClr val="020B3D"/>
                </a:solidFill>
                <a:latin typeface="Gilroy Semibold"/>
                <a:ea typeface="Gilroy Semibold"/>
                <a:cs typeface="Gilroy Semibold"/>
                <a:sym typeface="Gilroy Semibold"/>
              </a:defRPr>
            </a:pPr>
            <a:endParaRPr dirty="0"/>
          </a:p>
        </p:txBody>
      </p:sp>
      <p:sp>
        <p:nvSpPr>
          <p:cNvPr id="292" name="Detalizētāks ieskats galvenajos argumentu punktos un plašāks tēmas pārskats"/>
          <p:cNvSpPr txBox="1"/>
          <p:nvPr/>
        </p:nvSpPr>
        <p:spPr>
          <a:xfrm>
            <a:off x="14616723" y="9856632"/>
            <a:ext cx="6428436" cy="226420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lvl1pPr algn="l" defTabSz="584200">
              <a:lnSpc>
                <a:spcPct val="120000"/>
              </a:lnSpc>
              <a:defRPr sz="2200" spc="66">
                <a:solidFill>
                  <a:srgbClr val="020B3D"/>
                </a:solidFill>
                <a:latin typeface="Gilroy Semibold"/>
                <a:ea typeface="Gilroy Semibold"/>
                <a:cs typeface="Gilroy Semibold"/>
                <a:sym typeface="Gilroy Semibold"/>
              </a:defRPr>
            </a:lvl1pPr>
          </a:lstStyle>
          <a:p>
            <a:endParaRPr dirty="0"/>
          </a:p>
        </p:txBody>
      </p:sp>
      <p:pic>
        <p:nvPicPr>
          <p:cNvPr id="6" name="Image" descr="Image">
            <a:extLst>
              <a:ext uri="{FF2B5EF4-FFF2-40B4-BE49-F238E27FC236}">
                <a16:creationId xmlns:a16="http://schemas.microsoft.com/office/drawing/2014/main" id="{89587634-0ABA-4A21-BFCD-4452B3EB8ABD}"/>
              </a:ext>
            </a:extLst>
          </p:cNvPr>
          <p:cNvPicPr>
            <a:picLocks noChangeAspect="1"/>
          </p:cNvPicPr>
          <p:nvPr/>
        </p:nvPicPr>
        <p:blipFill>
          <a:blip r:embed="rId2"/>
          <a:stretch>
            <a:fillRect/>
          </a:stretch>
        </p:blipFill>
        <p:spPr>
          <a:xfrm>
            <a:off x="1376183" y="11111944"/>
            <a:ext cx="1394532" cy="1339654"/>
          </a:xfrm>
          <a:prstGeom prst="rect">
            <a:avLst/>
          </a:prstGeom>
          <a:ln w="12700">
            <a:miter lim="400000"/>
          </a:ln>
        </p:spPr>
      </p:pic>
      <p:sp>
        <p:nvSpPr>
          <p:cNvPr id="5" name="TextBox 4">
            <a:extLst>
              <a:ext uri="{FF2B5EF4-FFF2-40B4-BE49-F238E27FC236}">
                <a16:creationId xmlns:a16="http://schemas.microsoft.com/office/drawing/2014/main" id="{1963778E-C1D7-4A3A-BEBB-7277FCBF7C20}"/>
              </a:ext>
            </a:extLst>
          </p:cNvPr>
          <p:cNvSpPr txBox="1"/>
          <p:nvPr/>
        </p:nvSpPr>
        <p:spPr>
          <a:xfrm>
            <a:off x="5931478" y="525738"/>
            <a:ext cx="12521044" cy="14773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lv-LV" sz="9000" spc="119" dirty="0">
                <a:solidFill>
                  <a:srgbClr val="002060"/>
                </a:solidFill>
                <a:latin typeface="Gilroy Semibold"/>
              </a:rPr>
              <a:t>Projektu pieteicēji</a:t>
            </a:r>
            <a:endParaRPr lang="lv-LV" sz="9000" dirty="0">
              <a:solidFill>
                <a:srgbClr val="002060"/>
              </a:solidFill>
            </a:endParaRPr>
          </a:p>
        </p:txBody>
      </p:sp>
      <p:sp>
        <p:nvSpPr>
          <p:cNvPr id="7" name="TextBox 6">
            <a:extLst>
              <a:ext uri="{FF2B5EF4-FFF2-40B4-BE49-F238E27FC236}">
                <a16:creationId xmlns:a16="http://schemas.microsoft.com/office/drawing/2014/main" id="{A354BC3F-F4DB-4D62-AD66-5BBF274E8C0E}"/>
              </a:ext>
            </a:extLst>
          </p:cNvPr>
          <p:cNvSpPr txBox="1"/>
          <p:nvPr/>
        </p:nvSpPr>
        <p:spPr>
          <a:xfrm>
            <a:off x="3112477" y="3193679"/>
            <a:ext cx="18569354" cy="931024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hangingPunct="1">
              <a:lnSpc>
                <a:spcPct val="90000"/>
              </a:lnSpc>
              <a:spcBef>
                <a:spcPts val="1200"/>
              </a:spcBef>
              <a:buSzPct val="123000"/>
              <a:defRPr/>
            </a:pPr>
            <a:r>
              <a:rPr lang="lv-LV" sz="4500" b="1" spc="119" dirty="0">
                <a:solidFill>
                  <a:srgbClr val="002060"/>
                </a:solidFill>
                <a:latin typeface="Gilroy Semibold"/>
              </a:rPr>
              <a:t>Juridiska persona, kura savu darbību veic Rīgā un vēlas līdzdarboties apkaimju attīstības jautājumos</a:t>
            </a:r>
            <a:r>
              <a:rPr lang="lv-LV" sz="3600" b="1" spc="119" dirty="0">
                <a:solidFill>
                  <a:srgbClr val="002060"/>
                </a:solidFill>
                <a:latin typeface="Gilroy Semibold"/>
              </a:rPr>
              <a:t> </a:t>
            </a:r>
          </a:p>
          <a:p>
            <a:pPr algn="l" hangingPunct="1">
              <a:lnSpc>
                <a:spcPct val="90000"/>
              </a:lnSpc>
              <a:spcBef>
                <a:spcPts val="1200"/>
              </a:spcBef>
              <a:buSzPct val="123000"/>
              <a:defRPr/>
            </a:pPr>
            <a:r>
              <a:rPr lang="lv-LV" sz="4000" b="1" spc="119" dirty="0">
                <a:solidFill>
                  <a:srgbClr val="002060"/>
                </a:solidFill>
                <a:latin typeface="Gilroy Semibold"/>
              </a:rPr>
              <a:t>un kura atbilst Saistošo noteikumu 3. punktā noteiktajiem kritērijiem</a:t>
            </a:r>
            <a:r>
              <a:rPr lang="lv-LV" sz="4000" dirty="0">
                <a:solidFill>
                  <a:srgbClr val="002060"/>
                </a:solidFill>
                <a:latin typeface="Gilroy Semibold"/>
              </a:rPr>
              <a:t>:</a:t>
            </a:r>
          </a:p>
          <a:p>
            <a:pPr marL="342900" indent="-342900" algn="l" hangingPunct="1">
              <a:lnSpc>
                <a:spcPct val="90000"/>
              </a:lnSpc>
              <a:spcBef>
                <a:spcPts val="1200"/>
              </a:spcBef>
              <a:buSzPct val="123000"/>
              <a:buFont typeface="Arial" panose="020B0604020202020204" pitchFamily="34" charset="0"/>
              <a:buChar char="•"/>
              <a:defRPr/>
            </a:pPr>
            <a:r>
              <a:rPr lang="lv-LV" sz="4000" dirty="0">
                <a:solidFill>
                  <a:srgbClr val="002060"/>
                </a:solidFill>
                <a:latin typeface="Gilroy Semibold"/>
              </a:rPr>
              <a:t>juridiskās personas juridiskā adrese ir Pašvaldības administratīvajā teritorijā;</a:t>
            </a:r>
          </a:p>
          <a:p>
            <a:pPr marL="342900" indent="-342900" algn="l" hangingPunct="1">
              <a:lnSpc>
                <a:spcPct val="90000"/>
              </a:lnSpc>
              <a:spcBef>
                <a:spcPts val="1200"/>
              </a:spcBef>
              <a:buSzPct val="123000"/>
              <a:buFont typeface="Arial" panose="020B0604020202020204" pitchFamily="34" charset="0"/>
              <a:buChar char="•"/>
              <a:defRPr/>
            </a:pPr>
            <a:r>
              <a:rPr lang="lv-LV" sz="4000" dirty="0">
                <a:solidFill>
                  <a:srgbClr val="002060"/>
                </a:solidFill>
                <a:latin typeface="Gilroy Semibold"/>
              </a:rPr>
              <a:t>juridiskajai personai nav nodokļu un citu valsts vai pašvaldību noteikto obligāto maksājumu parāda, kas pārsniedz 150 </a:t>
            </a:r>
            <a:r>
              <a:rPr lang="lv-LV" sz="4000" i="1" dirty="0" err="1">
                <a:solidFill>
                  <a:srgbClr val="002060"/>
                </a:solidFill>
                <a:latin typeface="Gilroy Semibold"/>
              </a:rPr>
              <a:t>euro</a:t>
            </a:r>
            <a:r>
              <a:rPr lang="lv-LV" sz="4000" dirty="0">
                <a:solidFill>
                  <a:srgbClr val="002060"/>
                </a:solidFill>
                <a:latin typeface="Gilroy Semibold"/>
              </a:rPr>
              <a:t>; </a:t>
            </a:r>
          </a:p>
          <a:p>
            <a:pPr marL="342900" indent="-342900" algn="l" hangingPunct="1">
              <a:lnSpc>
                <a:spcPct val="90000"/>
              </a:lnSpc>
              <a:spcBef>
                <a:spcPts val="1200"/>
              </a:spcBef>
              <a:buSzPct val="123000"/>
              <a:buFont typeface="Arial" panose="020B0604020202020204" pitchFamily="34" charset="0"/>
              <a:buChar char="•"/>
              <a:defRPr/>
            </a:pPr>
            <a:r>
              <a:rPr lang="lv-LV" sz="4000" dirty="0">
                <a:solidFill>
                  <a:srgbClr val="002060"/>
                </a:solidFill>
                <a:latin typeface="Gilroy Semibold"/>
              </a:rPr>
              <a:t>juridiskā persona ir izpildījusi visas līgumsaistības pret Pašvaldību, kurām iestājies izpildes termiņš;</a:t>
            </a:r>
          </a:p>
          <a:p>
            <a:pPr marL="342900" indent="-342900" algn="l" hangingPunct="1">
              <a:lnSpc>
                <a:spcPct val="90000"/>
              </a:lnSpc>
              <a:spcBef>
                <a:spcPts val="1200"/>
              </a:spcBef>
              <a:buSzPct val="123000"/>
              <a:buFont typeface="Arial" panose="020B0604020202020204" pitchFamily="34" charset="0"/>
              <a:buChar char="•"/>
              <a:defRPr/>
            </a:pPr>
            <a:r>
              <a:rPr lang="lv-LV" sz="4000" dirty="0">
                <a:solidFill>
                  <a:srgbClr val="002060"/>
                </a:solidFill>
                <a:latin typeface="Gilroy Semibold"/>
              </a:rPr>
              <a:t>juridiskajai personai nav pasludināts maksātnespējas process, netiek īstenots tiesiskās aizsardzības process, netiek īstenots </a:t>
            </a:r>
            <a:r>
              <a:rPr lang="lv-LV" sz="4000" dirty="0" err="1">
                <a:solidFill>
                  <a:srgbClr val="002060"/>
                </a:solidFill>
                <a:latin typeface="Gilroy Semibold"/>
              </a:rPr>
              <a:t>ārpustiesas</a:t>
            </a:r>
            <a:r>
              <a:rPr lang="lv-LV" sz="4000" dirty="0">
                <a:solidFill>
                  <a:srgbClr val="002060"/>
                </a:solidFill>
                <a:latin typeface="Gilroy Semibold"/>
              </a:rPr>
              <a:t> tiesiskās aizsardzības process, nav uzsākta bankrota procedūra, nav piemērota sanācija vai mierizlīgums, tā netiek apsūdzēta naudas atmazgāšanā un sankciju pārkāpšanas regulējuma neievērošanā, tās saimnieciskā darbība nav izbeigta vai apturēta un/vai tā neatbilst valsts tiesību aktos noteiktajiem kritērijiem, lai tai pēc kreditoru pieprasījuma piemērotu maksātnespējas procedūru.</a:t>
            </a:r>
            <a:endParaRPr kumimoji="0" lang="lv-LV" sz="4000" b="0" i="0" u="none" strike="noStrike" kern="0" cap="none" spc="119" normalizeH="0" baseline="0" noProof="0" dirty="0">
              <a:ln>
                <a:noFill/>
              </a:ln>
              <a:solidFill>
                <a:srgbClr val="002060"/>
              </a:solidFill>
              <a:effectLst/>
              <a:uLnTx/>
              <a:uFillTx/>
              <a:latin typeface="Gilroy Semibold"/>
              <a:sym typeface="Helvetica Neue"/>
            </a:endParaRPr>
          </a:p>
        </p:txBody>
      </p:sp>
    </p:spTree>
    <p:extLst>
      <p:ext uri="{BB962C8B-B14F-4D97-AF65-F5344CB8AC3E}">
        <p14:creationId xmlns:p14="http://schemas.microsoft.com/office/powerpoint/2010/main" val="4079267112"/>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B2CFFB"/>
        </a:solidFill>
        <a:effectLst/>
      </p:bgPr>
    </p:bg>
    <p:spTree>
      <p:nvGrpSpPr>
        <p:cNvPr id="1" name=""/>
        <p:cNvGrpSpPr/>
        <p:nvPr/>
      </p:nvGrpSpPr>
      <p:grpSpPr>
        <a:xfrm>
          <a:off x="0" y="0"/>
          <a:ext cx="0" cy="0"/>
          <a:chOff x="0" y="0"/>
          <a:chExt cx="0" cy="0"/>
        </a:xfrm>
      </p:grpSpPr>
      <p:sp>
        <p:nvSpPr>
          <p:cNvPr id="290" name="Vieta īsam tēmas…"/>
          <p:cNvSpPr txBox="1"/>
          <p:nvPr/>
        </p:nvSpPr>
        <p:spPr>
          <a:xfrm>
            <a:off x="14437469" y="5992646"/>
            <a:ext cx="10606019" cy="8309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lvl="1" indent="228600" algn="l" defTabSz="584200">
              <a:lnSpc>
                <a:spcPct val="90000"/>
              </a:lnSpc>
              <a:defRPr sz="6000" spc="119">
                <a:solidFill>
                  <a:srgbClr val="020B3D"/>
                </a:solidFill>
                <a:latin typeface="Gilroy Semibold"/>
                <a:ea typeface="Gilroy Semibold"/>
                <a:cs typeface="Gilroy Semibold"/>
                <a:sym typeface="Gilroy Semibold"/>
              </a:defRPr>
            </a:pPr>
            <a:endParaRPr dirty="0"/>
          </a:p>
        </p:txBody>
      </p:sp>
      <p:sp>
        <p:nvSpPr>
          <p:cNvPr id="292" name="Detalizētāks ieskats galvenajos argumentu punktos un plašāks tēmas pārskats"/>
          <p:cNvSpPr txBox="1"/>
          <p:nvPr/>
        </p:nvSpPr>
        <p:spPr>
          <a:xfrm>
            <a:off x="14616723" y="9856632"/>
            <a:ext cx="6428436" cy="226420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lvl1pPr algn="l" defTabSz="584200">
              <a:lnSpc>
                <a:spcPct val="120000"/>
              </a:lnSpc>
              <a:defRPr sz="2200" spc="66">
                <a:solidFill>
                  <a:srgbClr val="020B3D"/>
                </a:solidFill>
                <a:latin typeface="Gilroy Semibold"/>
                <a:ea typeface="Gilroy Semibold"/>
                <a:cs typeface="Gilroy Semibold"/>
                <a:sym typeface="Gilroy Semibold"/>
              </a:defRPr>
            </a:lvl1pPr>
          </a:lstStyle>
          <a:p>
            <a:endParaRPr dirty="0"/>
          </a:p>
        </p:txBody>
      </p:sp>
      <p:pic>
        <p:nvPicPr>
          <p:cNvPr id="6" name="Image" descr="Image">
            <a:extLst>
              <a:ext uri="{FF2B5EF4-FFF2-40B4-BE49-F238E27FC236}">
                <a16:creationId xmlns:a16="http://schemas.microsoft.com/office/drawing/2014/main" id="{89587634-0ABA-4A21-BFCD-4452B3EB8ABD}"/>
              </a:ext>
            </a:extLst>
          </p:cNvPr>
          <p:cNvPicPr>
            <a:picLocks noChangeAspect="1"/>
          </p:cNvPicPr>
          <p:nvPr/>
        </p:nvPicPr>
        <p:blipFill>
          <a:blip r:embed="rId2"/>
          <a:stretch>
            <a:fillRect/>
          </a:stretch>
        </p:blipFill>
        <p:spPr>
          <a:xfrm>
            <a:off x="1376183" y="11111944"/>
            <a:ext cx="1394532" cy="1339654"/>
          </a:xfrm>
          <a:prstGeom prst="rect">
            <a:avLst/>
          </a:prstGeom>
          <a:ln w="12700">
            <a:miter lim="400000"/>
          </a:ln>
        </p:spPr>
      </p:pic>
      <p:sp>
        <p:nvSpPr>
          <p:cNvPr id="5" name="TextBox 4">
            <a:extLst>
              <a:ext uri="{FF2B5EF4-FFF2-40B4-BE49-F238E27FC236}">
                <a16:creationId xmlns:a16="http://schemas.microsoft.com/office/drawing/2014/main" id="{1963778E-C1D7-4A3A-BEBB-7277FCBF7C20}"/>
              </a:ext>
            </a:extLst>
          </p:cNvPr>
          <p:cNvSpPr txBox="1"/>
          <p:nvPr/>
        </p:nvSpPr>
        <p:spPr>
          <a:xfrm>
            <a:off x="1376183" y="708532"/>
            <a:ext cx="21083954" cy="132343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lv-LV" sz="8000" spc="119" dirty="0">
                <a:solidFill>
                  <a:srgbClr val="002060"/>
                </a:solidFill>
                <a:latin typeface="Gilroy Semibold"/>
              </a:rPr>
              <a:t>Saistošo noteikumu 4., 5., un 9. punkta prasības</a:t>
            </a:r>
            <a:endParaRPr lang="lv-LV" sz="8000" dirty="0">
              <a:solidFill>
                <a:srgbClr val="002060"/>
              </a:solidFill>
            </a:endParaRPr>
          </a:p>
        </p:txBody>
      </p:sp>
      <p:sp>
        <p:nvSpPr>
          <p:cNvPr id="7" name="TextBox 6">
            <a:extLst>
              <a:ext uri="{FF2B5EF4-FFF2-40B4-BE49-F238E27FC236}">
                <a16:creationId xmlns:a16="http://schemas.microsoft.com/office/drawing/2014/main" id="{A354BC3F-F4DB-4D62-AD66-5BBF274E8C0E}"/>
              </a:ext>
            </a:extLst>
          </p:cNvPr>
          <p:cNvSpPr txBox="1"/>
          <p:nvPr/>
        </p:nvSpPr>
        <p:spPr>
          <a:xfrm>
            <a:off x="3338842" y="3741521"/>
            <a:ext cx="18501250" cy="883318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lv-LV" sz="4400" dirty="0">
                <a:solidFill>
                  <a:srgbClr val="002060"/>
                </a:solidFill>
                <a:latin typeface="Gilroy Semibold"/>
              </a:rPr>
              <a:t>4. punkts - Līdzfinansējums </a:t>
            </a:r>
            <a:r>
              <a:rPr lang="lv-LV" sz="4400" b="1" dirty="0">
                <a:solidFill>
                  <a:srgbClr val="002060"/>
                </a:solidFill>
                <a:latin typeface="Gilroy Semibold"/>
              </a:rPr>
              <a:t>netiek piešķirts</a:t>
            </a:r>
            <a:r>
              <a:rPr lang="lv-LV" sz="4400" dirty="0">
                <a:solidFill>
                  <a:srgbClr val="002060"/>
                </a:solidFill>
                <a:latin typeface="Gilroy Semibold"/>
              </a:rPr>
              <a:t> politisku, militāru vai reliģisku aktivitāšu rīkošanai vai līdzdalībai tajās;</a:t>
            </a:r>
          </a:p>
          <a:p>
            <a:pPr algn="l"/>
            <a:endParaRPr lang="lv-LV" sz="4400" dirty="0">
              <a:solidFill>
                <a:srgbClr val="002060"/>
              </a:solidFill>
              <a:latin typeface="Gilroy Semibold"/>
            </a:endParaRPr>
          </a:p>
          <a:p>
            <a:pPr algn="l"/>
            <a:r>
              <a:rPr lang="lv-LV" sz="4400" dirty="0">
                <a:solidFill>
                  <a:srgbClr val="002060"/>
                </a:solidFill>
                <a:latin typeface="Gilroy Semibold"/>
              </a:rPr>
              <a:t>5. punkts - Projektu īstenošanas ietvaros </a:t>
            </a:r>
            <a:r>
              <a:rPr lang="lv-LV" sz="4400" b="1" dirty="0">
                <a:solidFill>
                  <a:srgbClr val="002060"/>
                </a:solidFill>
                <a:latin typeface="Gilroy Semibold"/>
              </a:rPr>
              <a:t>nav pieļaujams noteikt dalības maksu vai gūt ienākumus;</a:t>
            </a:r>
          </a:p>
          <a:p>
            <a:pPr algn="l"/>
            <a:endParaRPr lang="lv-LV" sz="4400" dirty="0">
              <a:solidFill>
                <a:srgbClr val="002060"/>
              </a:solidFill>
              <a:latin typeface="Gilroy Semibold"/>
            </a:endParaRPr>
          </a:p>
          <a:p>
            <a:pPr algn="l"/>
            <a:r>
              <a:rPr lang="lv-LV" sz="4400" dirty="0">
                <a:solidFill>
                  <a:srgbClr val="002060"/>
                </a:solidFill>
                <a:latin typeface="Gilroy Semibold"/>
              </a:rPr>
              <a:t>9. punkts</a:t>
            </a:r>
            <a:r>
              <a:rPr lang="lv-LV" sz="4400" dirty="0">
                <a:latin typeface="Gilroy Semibold"/>
              </a:rPr>
              <a:t>:</a:t>
            </a:r>
          </a:p>
          <a:p>
            <a:pPr algn="l"/>
            <a:r>
              <a:rPr lang="lv-LV" sz="4400" dirty="0">
                <a:solidFill>
                  <a:srgbClr val="002060"/>
                </a:solidFill>
                <a:latin typeface="Gilroy Semibold"/>
              </a:rPr>
              <a:t>9.1. Pretendenta pieteikums ir sagatavots un </a:t>
            </a:r>
            <a:r>
              <a:rPr lang="lv-LV" sz="4400" b="1" dirty="0">
                <a:solidFill>
                  <a:srgbClr val="002060"/>
                </a:solidFill>
                <a:latin typeface="Gilroy Semibold"/>
              </a:rPr>
              <a:t>iesniegts paziņojumā par konkursa izsludināšanu norādītajā termiņā </a:t>
            </a:r>
            <a:r>
              <a:rPr lang="lv-LV" sz="4400" dirty="0">
                <a:solidFill>
                  <a:srgbClr val="002060"/>
                </a:solidFill>
                <a:latin typeface="Gilroy Semibold"/>
              </a:rPr>
              <a:t>un noformēts </a:t>
            </a:r>
            <a:r>
              <a:rPr lang="lv-LV" sz="4400" b="1" dirty="0">
                <a:solidFill>
                  <a:srgbClr val="002060"/>
                </a:solidFill>
                <a:latin typeface="Gilroy Semibold"/>
              </a:rPr>
              <a:t>atbilstoši </a:t>
            </a:r>
            <a:r>
              <a:rPr lang="lv-LV" sz="4400" dirty="0">
                <a:solidFill>
                  <a:srgbClr val="002060"/>
                </a:solidFill>
                <a:latin typeface="Gilroy Semibold"/>
              </a:rPr>
              <a:t>Rīgas pilsētas izpilddirektora apstiprinātajā konkursa </a:t>
            </a:r>
            <a:r>
              <a:rPr lang="lv-LV" sz="4400" b="1" dirty="0">
                <a:solidFill>
                  <a:srgbClr val="002060"/>
                </a:solidFill>
                <a:latin typeface="Gilroy Semibold"/>
              </a:rPr>
              <a:t>nolikumā noteiktajai kārtībai</a:t>
            </a:r>
            <a:r>
              <a:rPr lang="lv-LV" sz="4400" dirty="0">
                <a:solidFill>
                  <a:srgbClr val="002060"/>
                </a:solidFill>
                <a:latin typeface="Gilroy Semibold"/>
              </a:rPr>
              <a:t>;</a:t>
            </a:r>
          </a:p>
          <a:p>
            <a:pPr algn="l"/>
            <a:r>
              <a:rPr lang="lv-LV" sz="4400" dirty="0">
                <a:solidFill>
                  <a:srgbClr val="002060"/>
                </a:solidFill>
                <a:latin typeface="Gilroy Semibold"/>
              </a:rPr>
              <a:t>9.2. Pretendents ir iesniedzis </a:t>
            </a:r>
            <a:r>
              <a:rPr lang="lv-LV" sz="4400" b="1" dirty="0">
                <a:solidFill>
                  <a:srgbClr val="002060"/>
                </a:solidFill>
                <a:latin typeface="Gilroy Semibold"/>
              </a:rPr>
              <a:t>vienu Projekta pieteikumu </a:t>
            </a:r>
            <a:r>
              <a:rPr lang="lv-LV" sz="4400" dirty="0">
                <a:solidFill>
                  <a:srgbClr val="002060"/>
                </a:solidFill>
                <a:latin typeface="Gilroy Semibold"/>
              </a:rPr>
              <a:t>viena konkursa ietvaros.</a:t>
            </a:r>
          </a:p>
          <a:p>
            <a:endParaRPr lang="lv-LV" sz="4000" dirty="0">
              <a:latin typeface="Gilroy Semibold"/>
            </a:endParaRPr>
          </a:p>
        </p:txBody>
      </p:sp>
    </p:spTree>
    <p:extLst>
      <p:ext uri="{BB962C8B-B14F-4D97-AF65-F5344CB8AC3E}">
        <p14:creationId xmlns:p14="http://schemas.microsoft.com/office/powerpoint/2010/main" val="2819756942"/>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B2CFFB"/>
        </a:solidFill>
        <a:effectLst/>
      </p:bgPr>
    </p:bg>
    <p:spTree>
      <p:nvGrpSpPr>
        <p:cNvPr id="1" name=""/>
        <p:cNvGrpSpPr/>
        <p:nvPr/>
      </p:nvGrpSpPr>
      <p:grpSpPr>
        <a:xfrm>
          <a:off x="0" y="0"/>
          <a:ext cx="0" cy="0"/>
          <a:chOff x="0" y="0"/>
          <a:chExt cx="0" cy="0"/>
        </a:xfrm>
      </p:grpSpPr>
      <p:sp>
        <p:nvSpPr>
          <p:cNvPr id="290" name="Vieta īsam tēmas…"/>
          <p:cNvSpPr txBox="1"/>
          <p:nvPr/>
        </p:nvSpPr>
        <p:spPr>
          <a:xfrm>
            <a:off x="14437469" y="5992646"/>
            <a:ext cx="10606019" cy="8309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lvl="1" indent="228600" algn="l" defTabSz="584200">
              <a:lnSpc>
                <a:spcPct val="90000"/>
              </a:lnSpc>
              <a:defRPr sz="6000" spc="119">
                <a:solidFill>
                  <a:srgbClr val="020B3D"/>
                </a:solidFill>
                <a:latin typeface="Gilroy Semibold"/>
                <a:ea typeface="Gilroy Semibold"/>
                <a:cs typeface="Gilroy Semibold"/>
                <a:sym typeface="Gilroy Semibold"/>
              </a:defRPr>
            </a:pPr>
            <a:endParaRPr dirty="0"/>
          </a:p>
        </p:txBody>
      </p:sp>
      <p:sp>
        <p:nvSpPr>
          <p:cNvPr id="292" name="Detalizētāks ieskats galvenajos argumentu punktos un plašāks tēmas pārskats"/>
          <p:cNvSpPr txBox="1"/>
          <p:nvPr/>
        </p:nvSpPr>
        <p:spPr>
          <a:xfrm>
            <a:off x="14616723" y="9856632"/>
            <a:ext cx="6428436" cy="226420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lvl1pPr algn="l" defTabSz="584200">
              <a:lnSpc>
                <a:spcPct val="120000"/>
              </a:lnSpc>
              <a:defRPr sz="2200" spc="66">
                <a:solidFill>
                  <a:srgbClr val="020B3D"/>
                </a:solidFill>
                <a:latin typeface="Gilroy Semibold"/>
                <a:ea typeface="Gilroy Semibold"/>
                <a:cs typeface="Gilroy Semibold"/>
                <a:sym typeface="Gilroy Semibold"/>
              </a:defRPr>
            </a:lvl1pPr>
          </a:lstStyle>
          <a:p>
            <a:endParaRPr dirty="0"/>
          </a:p>
        </p:txBody>
      </p:sp>
      <p:pic>
        <p:nvPicPr>
          <p:cNvPr id="6" name="Image" descr="Image">
            <a:extLst>
              <a:ext uri="{FF2B5EF4-FFF2-40B4-BE49-F238E27FC236}">
                <a16:creationId xmlns:a16="http://schemas.microsoft.com/office/drawing/2014/main" id="{89587634-0ABA-4A21-BFCD-4452B3EB8ABD}"/>
              </a:ext>
            </a:extLst>
          </p:cNvPr>
          <p:cNvPicPr>
            <a:picLocks noChangeAspect="1"/>
          </p:cNvPicPr>
          <p:nvPr/>
        </p:nvPicPr>
        <p:blipFill>
          <a:blip r:embed="rId2"/>
          <a:stretch>
            <a:fillRect/>
          </a:stretch>
        </p:blipFill>
        <p:spPr>
          <a:xfrm>
            <a:off x="1376183" y="11111944"/>
            <a:ext cx="1394532" cy="1339654"/>
          </a:xfrm>
          <a:prstGeom prst="rect">
            <a:avLst/>
          </a:prstGeom>
          <a:ln w="12700">
            <a:miter lim="400000"/>
          </a:ln>
        </p:spPr>
      </p:pic>
      <p:sp>
        <p:nvSpPr>
          <p:cNvPr id="5" name="TextBox 4">
            <a:extLst>
              <a:ext uri="{FF2B5EF4-FFF2-40B4-BE49-F238E27FC236}">
                <a16:creationId xmlns:a16="http://schemas.microsoft.com/office/drawing/2014/main" id="{1963778E-C1D7-4A3A-BEBB-7277FCBF7C20}"/>
              </a:ext>
            </a:extLst>
          </p:cNvPr>
          <p:cNvSpPr txBox="1"/>
          <p:nvPr/>
        </p:nvSpPr>
        <p:spPr>
          <a:xfrm>
            <a:off x="1502845" y="230787"/>
            <a:ext cx="21378309" cy="132343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lv-LV" sz="8000" dirty="0">
                <a:solidFill>
                  <a:srgbClr val="002060"/>
                </a:solidFill>
                <a:latin typeface="Gilroy Semibold"/>
              </a:rPr>
              <a:t>Atbilstības nosacījumi</a:t>
            </a:r>
          </a:p>
        </p:txBody>
      </p:sp>
      <p:sp>
        <p:nvSpPr>
          <p:cNvPr id="7" name="TextBox 6">
            <a:extLst>
              <a:ext uri="{FF2B5EF4-FFF2-40B4-BE49-F238E27FC236}">
                <a16:creationId xmlns:a16="http://schemas.microsoft.com/office/drawing/2014/main" id="{A354BC3F-F4DB-4D62-AD66-5BBF274E8C0E}"/>
              </a:ext>
            </a:extLst>
          </p:cNvPr>
          <p:cNvSpPr txBox="1"/>
          <p:nvPr/>
        </p:nvSpPr>
        <p:spPr>
          <a:xfrm>
            <a:off x="2770715" y="3245740"/>
            <a:ext cx="20200496" cy="632480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457200" indent="-457200" algn="l">
              <a:buFont typeface="Arial" panose="020B0604020202020204" pitchFamily="34" charset="0"/>
              <a:buChar char="•"/>
            </a:pPr>
            <a:r>
              <a:rPr lang="lv-LV" sz="4500" dirty="0">
                <a:solidFill>
                  <a:srgbClr val="002060"/>
                </a:solidFill>
                <a:latin typeface="Gilroy Semibold"/>
              </a:rPr>
              <a:t>Projekts </a:t>
            </a:r>
            <a:r>
              <a:rPr lang="lv-LV" sz="4500" b="1" u="sng" dirty="0">
                <a:solidFill>
                  <a:srgbClr val="002060"/>
                </a:solidFill>
                <a:latin typeface="Gilroy Semibold"/>
              </a:rPr>
              <a:t>tiešā veidā </a:t>
            </a:r>
            <a:r>
              <a:rPr lang="lv-LV" sz="4500" dirty="0">
                <a:solidFill>
                  <a:srgbClr val="002060"/>
                </a:solidFill>
                <a:latin typeface="Gilroy Semibold"/>
              </a:rPr>
              <a:t>veicina iedzīvotāju pilsoniskās līdzdalības aktivizēšanu un piederības sajūtas veicināšanu;</a:t>
            </a:r>
          </a:p>
          <a:p>
            <a:pPr marL="457200" indent="-457200" algn="l">
              <a:buFont typeface="Arial" panose="020B0604020202020204" pitchFamily="34" charset="0"/>
              <a:buChar char="•"/>
            </a:pPr>
            <a:r>
              <a:rPr lang="lv-LV" sz="4500" dirty="0">
                <a:solidFill>
                  <a:srgbClr val="002060"/>
                </a:solidFill>
                <a:latin typeface="Gilroy Semibold"/>
              </a:rPr>
              <a:t>Plānotās aktivitātes sekmē </a:t>
            </a:r>
            <a:r>
              <a:rPr lang="lv-LV" sz="4500" b="1" u="sng" dirty="0">
                <a:solidFill>
                  <a:srgbClr val="002060"/>
                </a:solidFill>
                <a:latin typeface="Gilroy Semibold"/>
              </a:rPr>
              <a:t>dažādu iedzīvotāju grupu sadarbību un/ vai iedzīvotāju sadarbību ar Pašvaldību</a:t>
            </a:r>
            <a:r>
              <a:rPr lang="lv-LV" sz="4500" dirty="0">
                <a:solidFill>
                  <a:srgbClr val="002060"/>
                </a:solidFill>
                <a:latin typeface="Gilroy Semibold"/>
              </a:rPr>
              <a:t>; </a:t>
            </a:r>
          </a:p>
          <a:p>
            <a:pPr marL="457200" indent="-457200" algn="l">
              <a:buFont typeface="Arial" panose="020B0604020202020204" pitchFamily="34" charset="0"/>
              <a:buChar char="•"/>
            </a:pPr>
            <a:r>
              <a:rPr lang="lv-LV" sz="4500" dirty="0">
                <a:solidFill>
                  <a:srgbClr val="002060"/>
                </a:solidFill>
                <a:latin typeface="Gilroy Semibold"/>
              </a:rPr>
              <a:t>Projektā ir plānota </a:t>
            </a:r>
            <a:r>
              <a:rPr lang="lv-LV" sz="4500" b="1" u="sng" dirty="0">
                <a:solidFill>
                  <a:srgbClr val="002060"/>
                </a:solidFill>
                <a:latin typeface="Gilroy Semibold"/>
              </a:rPr>
              <a:t>iedzīvotāju iesaiste un līdzdalība </a:t>
            </a:r>
            <a:r>
              <a:rPr lang="lv-LV" sz="4500" dirty="0">
                <a:solidFill>
                  <a:srgbClr val="002060"/>
                </a:solidFill>
                <a:latin typeface="Gilroy Semibold"/>
              </a:rPr>
              <a:t>visos vai vairākos projekta posmos (plānošana, īstenošana, izvērtēšana); </a:t>
            </a:r>
          </a:p>
          <a:p>
            <a:pPr marL="457200" indent="-457200" algn="l">
              <a:buFont typeface="Arial" panose="020B0604020202020204" pitchFamily="34" charset="0"/>
              <a:buChar char="•"/>
            </a:pPr>
            <a:r>
              <a:rPr lang="lv-LV" sz="4500" dirty="0">
                <a:solidFill>
                  <a:srgbClr val="002060"/>
                </a:solidFill>
                <a:latin typeface="Gilroy Semibold"/>
              </a:rPr>
              <a:t>Ekspertu un nozares profesionāļu iesaiste projektu īstenošanā;</a:t>
            </a:r>
          </a:p>
          <a:p>
            <a:pPr marL="457200" indent="-457200" algn="l">
              <a:buFont typeface="Arial" panose="020B0604020202020204" pitchFamily="34" charset="0"/>
              <a:buChar char="•"/>
            </a:pPr>
            <a:r>
              <a:rPr lang="lv-LV" sz="4500" dirty="0">
                <a:solidFill>
                  <a:srgbClr val="002060"/>
                </a:solidFill>
                <a:latin typeface="Gilroy Semibold"/>
              </a:rPr>
              <a:t>Projektam ir nodrošināta redzamība un pieejamība publiskajā telpā;</a:t>
            </a:r>
          </a:p>
          <a:p>
            <a:pPr marL="457200" indent="-457200" algn="l">
              <a:buFont typeface="Arial" panose="020B0604020202020204" pitchFamily="34" charset="0"/>
              <a:buChar char="•"/>
            </a:pPr>
            <a:r>
              <a:rPr lang="lv-LV" sz="4500" dirty="0">
                <a:solidFill>
                  <a:srgbClr val="002060"/>
                </a:solidFill>
                <a:latin typeface="Gilroy Semibold"/>
              </a:rPr>
              <a:t>Projekts nav finansēts citu Pašvaldības finansēto projektu konkursu ietvaros. </a:t>
            </a:r>
          </a:p>
        </p:txBody>
      </p:sp>
      <p:sp>
        <p:nvSpPr>
          <p:cNvPr id="8" name="TextBox 7">
            <a:extLst>
              <a:ext uri="{FF2B5EF4-FFF2-40B4-BE49-F238E27FC236}">
                <a16:creationId xmlns:a16="http://schemas.microsoft.com/office/drawing/2014/main" id="{9C297BDA-3DD0-41C0-9ED8-FC6E082A1B5C}"/>
              </a:ext>
            </a:extLst>
          </p:cNvPr>
          <p:cNvSpPr txBox="1"/>
          <p:nvPr/>
        </p:nvSpPr>
        <p:spPr>
          <a:xfrm>
            <a:off x="3338841" y="10435103"/>
            <a:ext cx="19449535" cy="11798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457200" indent="-457200">
              <a:buFont typeface="Wingdings" panose="05000000000000000000" pitchFamily="2" charset="2"/>
              <a:buChar char="Ø"/>
            </a:pPr>
            <a:r>
              <a:rPr lang="lv-LV" sz="3500" dirty="0">
                <a:solidFill>
                  <a:srgbClr val="002060"/>
                </a:solidFill>
                <a:latin typeface="Gilroy Semibold"/>
              </a:rPr>
              <a:t>Projekta labuma saņēmējiem jābūt Rīgas pilsētas iedzīvotājiem. </a:t>
            </a:r>
          </a:p>
          <a:p>
            <a:pPr marL="457200" indent="-457200">
              <a:buFont typeface="Wingdings" panose="05000000000000000000" pitchFamily="2" charset="2"/>
              <a:buChar char="Ø"/>
            </a:pPr>
            <a:r>
              <a:rPr lang="lv-LV" sz="3500" dirty="0">
                <a:solidFill>
                  <a:srgbClr val="002060"/>
                </a:solidFill>
                <a:latin typeface="Gilroy Semibold"/>
              </a:rPr>
              <a:t>Projekta aktivitātēm jānorisinās Rīgā un jābūt vērstām uz kādas konkrētas apkaimes iedzīvotājiem.</a:t>
            </a:r>
          </a:p>
        </p:txBody>
      </p:sp>
    </p:spTree>
    <p:extLst>
      <p:ext uri="{BB962C8B-B14F-4D97-AF65-F5344CB8AC3E}">
        <p14:creationId xmlns:p14="http://schemas.microsoft.com/office/powerpoint/2010/main" val="650318041"/>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B2CFFB"/>
        </a:solidFill>
        <a:effectLst/>
      </p:bgPr>
    </p:bg>
    <p:spTree>
      <p:nvGrpSpPr>
        <p:cNvPr id="1" name=""/>
        <p:cNvGrpSpPr/>
        <p:nvPr/>
      </p:nvGrpSpPr>
      <p:grpSpPr>
        <a:xfrm>
          <a:off x="0" y="0"/>
          <a:ext cx="0" cy="0"/>
          <a:chOff x="0" y="0"/>
          <a:chExt cx="0" cy="0"/>
        </a:xfrm>
      </p:grpSpPr>
      <p:sp>
        <p:nvSpPr>
          <p:cNvPr id="290" name="Vieta īsam tēmas…"/>
          <p:cNvSpPr txBox="1"/>
          <p:nvPr/>
        </p:nvSpPr>
        <p:spPr>
          <a:xfrm>
            <a:off x="14437469" y="5992646"/>
            <a:ext cx="10606019" cy="8309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lvl="1" indent="228600" algn="l" defTabSz="584200">
              <a:lnSpc>
                <a:spcPct val="90000"/>
              </a:lnSpc>
              <a:defRPr sz="6000" spc="119">
                <a:solidFill>
                  <a:srgbClr val="020B3D"/>
                </a:solidFill>
                <a:latin typeface="Gilroy Semibold"/>
                <a:ea typeface="Gilroy Semibold"/>
                <a:cs typeface="Gilroy Semibold"/>
                <a:sym typeface="Gilroy Semibold"/>
              </a:defRPr>
            </a:pPr>
            <a:endParaRPr dirty="0"/>
          </a:p>
        </p:txBody>
      </p:sp>
      <p:sp>
        <p:nvSpPr>
          <p:cNvPr id="292" name="Detalizētāks ieskats galvenajos argumentu punktos un plašāks tēmas pārskats"/>
          <p:cNvSpPr txBox="1"/>
          <p:nvPr/>
        </p:nvSpPr>
        <p:spPr>
          <a:xfrm>
            <a:off x="14616723" y="9856632"/>
            <a:ext cx="6428436" cy="226420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lvl1pPr algn="l" defTabSz="584200">
              <a:lnSpc>
                <a:spcPct val="120000"/>
              </a:lnSpc>
              <a:defRPr sz="2200" spc="66">
                <a:solidFill>
                  <a:srgbClr val="020B3D"/>
                </a:solidFill>
                <a:latin typeface="Gilroy Semibold"/>
                <a:ea typeface="Gilroy Semibold"/>
                <a:cs typeface="Gilroy Semibold"/>
                <a:sym typeface="Gilroy Semibold"/>
              </a:defRPr>
            </a:lvl1pPr>
          </a:lstStyle>
          <a:p>
            <a:endParaRPr dirty="0"/>
          </a:p>
        </p:txBody>
      </p:sp>
      <p:pic>
        <p:nvPicPr>
          <p:cNvPr id="6" name="Image" descr="Image">
            <a:extLst>
              <a:ext uri="{FF2B5EF4-FFF2-40B4-BE49-F238E27FC236}">
                <a16:creationId xmlns:a16="http://schemas.microsoft.com/office/drawing/2014/main" id="{89587634-0ABA-4A21-BFCD-4452B3EB8ABD}"/>
              </a:ext>
            </a:extLst>
          </p:cNvPr>
          <p:cNvPicPr>
            <a:picLocks noChangeAspect="1"/>
          </p:cNvPicPr>
          <p:nvPr/>
        </p:nvPicPr>
        <p:blipFill>
          <a:blip r:embed="rId2"/>
          <a:stretch>
            <a:fillRect/>
          </a:stretch>
        </p:blipFill>
        <p:spPr>
          <a:xfrm>
            <a:off x="1376183" y="11111944"/>
            <a:ext cx="1394532" cy="1339654"/>
          </a:xfrm>
          <a:prstGeom prst="rect">
            <a:avLst/>
          </a:prstGeom>
          <a:ln w="12700">
            <a:miter lim="400000"/>
          </a:ln>
        </p:spPr>
      </p:pic>
      <p:sp>
        <p:nvSpPr>
          <p:cNvPr id="5" name="TextBox 4">
            <a:extLst>
              <a:ext uri="{FF2B5EF4-FFF2-40B4-BE49-F238E27FC236}">
                <a16:creationId xmlns:a16="http://schemas.microsoft.com/office/drawing/2014/main" id="{1963778E-C1D7-4A3A-BEBB-7277FCBF7C20}"/>
              </a:ext>
            </a:extLst>
          </p:cNvPr>
          <p:cNvSpPr txBox="1"/>
          <p:nvPr/>
        </p:nvSpPr>
        <p:spPr>
          <a:xfrm>
            <a:off x="6302086" y="564408"/>
            <a:ext cx="12521044" cy="14773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lv-LV" altLang="lv-LV" sz="9000" dirty="0">
                <a:solidFill>
                  <a:srgbClr val="002060"/>
                </a:solidFill>
                <a:latin typeface="Gilroy Semibold"/>
              </a:rPr>
              <a:t>Atbalstāmās aktivitātes:</a:t>
            </a:r>
            <a:endParaRPr lang="lv-LV" sz="9000" b="1" dirty="0">
              <a:solidFill>
                <a:srgbClr val="002060"/>
              </a:solidFill>
              <a:latin typeface="Gilroy Semibold"/>
            </a:endParaRPr>
          </a:p>
        </p:txBody>
      </p:sp>
      <p:sp>
        <p:nvSpPr>
          <p:cNvPr id="7" name="TextBox 6">
            <a:extLst>
              <a:ext uri="{FF2B5EF4-FFF2-40B4-BE49-F238E27FC236}">
                <a16:creationId xmlns:a16="http://schemas.microsoft.com/office/drawing/2014/main" id="{A354BC3F-F4DB-4D62-AD66-5BBF274E8C0E}"/>
              </a:ext>
            </a:extLst>
          </p:cNvPr>
          <p:cNvSpPr txBox="1"/>
          <p:nvPr/>
        </p:nvSpPr>
        <p:spPr>
          <a:xfrm>
            <a:off x="4255477" y="3267540"/>
            <a:ext cx="15931661" cy="701730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685800" indent="-685800" algn="l">
              <a:buFont typeface="Arial" panose="020B0604020202020204" pitchFamily="34" charset="0"/>
              <a:buChar char="•"/>
            </a:pPr>
            <a:r>
              <a:rPr lang="lv-LV" sz="5000" dirty="0">
                <a:solidFill>
                  <a:srgbClr val="002060"/>
                </a:solidFill>
                <a:latin typeface="Gilroy Semibold"/>
              </a:rPr>
              <a:t>Apkaimju iedzīvotāju forumu organizēšana Apkaimēs;</a:t>
            </a:r>
          </a:p>
          <a:p>
            <a:pPr marL="685800" indent="-685800" algn="l">
              <a:buFont typeface="Arial" panose="020B0604020202020204" pitchFamily="34" charset="0"/>
              <a:buChar char="•"/>
            </a:pPr>
            <a:r>
              <a:rPr lang="lv-LV" sz="5000" dirty="0">
                <a:solidFill>
                  <a:srgbClr val="002060"/>
                </a:solidFill>
                <a:latin typeface="Gilroy Semibold"/>
              </a:rPr>
              <a:t>Aktivitātes Apkaimju identitātes stiprināšanai;</a:t>
            </a:r>
          </a:p>
          <a:p>
            <a:pPr marL="685800" indent="-685800" algn="l">
              <a:buFont typeface="Arial" panose="020B0604020202020204" pitchFamily="34" charset="0"/>
              <a:buChar char="•"/>
            </a:pPr>
            <a:r>
              <a:rPr lang="lv-LV" sz="5000" dirty="0">
                <a:solidFill>
                  <a:srgbClr val="002060"/>
                </a:solidFill>
                <a:latin typeface="Gilroy Semibold"/>
              </a:rPr>
              <a:t>Apkaimes svētku, sporta pasākumu un dažādu tradīciju atzīmēšanas organizēšana Apkaimēs;</a:t>
            </a:r>
          </a:p>
          <a:p>
            <a:pPr marL="685800" indent="-685800" algn="l">
              <a:buFont typeface="Arial" panose="020B0604020202020204" pitchFamily="34" charset="0"/>
              <a:buChar char="•"/>
            </a:pPr>
            <a:r>
              <a:rPr lang="lv-LV" sz="5000" dirty="0">
                <a:solidFill>
                  <a:srgbClr val="002060"/>
                </a:solidFill>
                <a:latin typeface="Gilroy Semibold"/>
              </a:rPr>
              <a:t>Apkaimju vides sakopšana un uzlabošana;</a:t>
            </a:r>
          </a:p>
          <a:p>
            <a:pPr marL="685800" indent="-685800" algn="l">
              <a:buFont typeface="Arial" panose="020B0604020202020204" pitchFamily="34" charset="0"/>
              <a:buChar char="•"/>
            </a:pPr>
            <a:r>
              <a:rPr lang="lv-LV" sz="5000" dirty="0">
                <a:solidFill>
                  <a:srgbClr val="002060"/>
                </a:solidFill>
                <a:latin typeface="Gilroy Semibold"/>
              </a:rPr>
              <a:t>Apkaimes publicitātes veicināšanas aktivitātes – redzamības un pieejamības nodrošināšanai;</a:t>
            </a:r>
          </a:p>
          <a:p>
            <a:pPr marL="685800" indent="-685800" algn="l">
              <a:buFont typeface="Arial" panose="020B0604020202020204" pitchFamily="34" charset="0"/>
              <a:buChar char="•"/>
            </a:pPr>
            <a:r>
              <a:rPr lang="lv-LV" sz="5000" dirty="0">
                <a:solidFill>
                  <a:srgbClr val="002060"/>
                </a:solidFill>
                <a:latin typeface="Gilroy Semibold"/>
              </a:rPr>
              <a:t>Citas aktivitātes, kas veicina iedzīvotāju līdzdalību un piederības sajūtu.</a:t>
            </a:r>
            <a:endParaRPr kumimoji="0" lang="lv-LV" sz="5000" i="0" u="none" strike="noStrike" kern="0" cap="none" spc="119" normalizeH="0" baseline="0" noProof="0" dirty="0">
              <a:ln>
                <a:noFill/>
              </a:ln>
              <a:solidFill>
                <a:schemeClr val="tx1"/>
              </a:solidFill>
              <a:effectLst/>
              <a:uLnTx/>
              <a:uFillTx/>
              <a:latin typeface="Gilroy Semibold"/>
              <a:sym typeface="Helvetica Neue"/>
            </a:endParaRPr>
          </a:p>
        </p:txBody>
      </p:sp>
    </p:spTree>
    <p:extLst>
      <p:ext uri="{BB962C8B-B14F-4D97-AF65-F5344CB8AC3E}">
        <p14:creationId xmlns:p14="http://schemas.microsoft.com/office/powerpoint/2010/main" val="1531716753"/>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B2CFFB"/>
        </a:solidFill>
        <a:effectLst/>
      </p:bgPr>
    </p:bg>
    <p:spTree>
      <p:nvGrpSpPr>
        <p:cNvPr id="1" name=""/>
        <p:cNvGrpSpPr/>
        <p:nvPr/>
      </p:nvGrpSpPr>
      <p:grpSpPr>
        <a:xfrm>
          <a:off x="0" y="0"/>
          <a:ext cx="0" cy="0"/>
          <a:chOff x="0" y="0"/>
          <a:chExt cx="0" cy="0"/>
        </a:xfrm>
      </p:grpSpPr>
      <p:sp>
        <p:nvSpPr>
          <p:cNvPr id="290" name="Vieta īsam tēmas…"/>
          <p:cNvSpPr txBox="1"/>
          <p:nvPr/>
        </p:nvSpPr>
        <p:spPr>
          <a:xfrm>
            <a:off x="14437469" y="5992646"/>
            <a:ext cx="10606019" cy="8309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lvl="1" indent="228600" algn="l" defTabSz="584200">
              <a:lnSpc>
                <a:spcPct val="90000"/>
              </a:lnSpc>
              <a:defRPr sz="6000" spc="119">
                <a:solidFill>
                  <a:srgbClr val="020B3D"/>
                </a:solidFill>
                <a:latin typeface="Gilroy Semibold"/>
                <a:ea typeface="Gilroy Semibold"/>
                <a:cs typeface="Gilroy Semibold"/>
                <a:sym typeface="Gilroy Semibold"/>
              </a:defRPr>
            </a:pPr>
            <a:endParaRPr dirty="0"/>
          </a:p>
        </p:txBody>
      </p:sp>
      <p:sp>
        <p:nvSpPr>
          <p:cNvPr id="292" name="Detalizētāks ieskats galvenajos argumentu punktos un plašāks tēmas pārskats"/>
          <p:cNvSpPr txBox="1"/>
          <p:nvPr/>
        </p:nvSpPr>
        <p:spPr>
          <a:xfrm>
            <a:off x="14616723" y="9856632"/>
            <a:ext cx="6428436" cy="226420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lvl1pPr algn="l" defTabSz="584200">
              <a:lnSpc>
                <a:spcPct val="120000"/>
              </a:lnSpc>
              <a:defRPr sz="2200" spc="66">
                <a:solidFill>
                  <a:srgbClr val="020B3D"/>
                </a:solidFill>
                <a:latin typeface="Gilroy Semibold"/>
                <a:ea typeface="Gilroy Semibold"/>
                <a:cs typeface="Gilroy Semibold"/>
                <a:sym typeface="Gilroy Semibold"/>
              </a:defRPr>
            </a:lvl1pPr>
          </a:lstStyle>
          <a:p>
            <a:endParaRPr dirty="0"/>
          </a:p>
        </p:txBody>
      </p:sp>
      <p:pic>
        <p:nvPicPr>
          <p:cNvPr id="6" name="Image" descr="Image">
            <a:extLst>
              <a:ext uri="{FF2B5EF4-FFF2-40B4-BE49-F238E27FC236}">
                <a16:creationId xmlns:a16="http://schemas.microsoft.com/office/drawing/2014/main" id="{89587634-0ABA-4A21-BFCD-4452B3EB8ABD}"/>
              </a:ext>
            </a:extLst>
          </p:cNvPr>
          <p:cNvPicPr>
            <a:picLocks noChangeAspect="1"/>
          </p:cNvPicPr>
          <p:nvPr/>
        </p:nvPicPr>
        <p:blipFill>
          <a:blip r:embed="rId2"/>
          <a:stretch>
            <a:fillRect/>
          </a:stretch>
        </p:blipFill>
        <p:spPr>
          <a:xfrm>
            <a:off x="1376183" y="11111944"/>
            <a:ext cx="1394532" cy="1339654"/>
          </a:xfrm>
          <a:prstGeom prst="rect">
            <a:avLst/>
          </a:prstGeom>
          <a:ln w="12700">
            <a:miter lim="400000"/>
          </a:ln>
        </p:spPr>
      </p:pic>
      <p:sp>
        <p:nvSpPr>
          <p:cNvPr id="5" name="TextBox 4">
            <a:extLst>
              <a:ext uri="{FF2B5EF4-FFF2-40B4-BE49-F238E27FC236}">
                <a16:creationId xmlns:a16="http://schemas.microsoft.com/office/drawing/2014/main" id="{1963778E-C1D7-4A3A-BEBB-7277FCBF7C20}"/>
              </a:ext>
            </a:extLst>
          </p:cNvPr>
          <p:cNvSpPr txBox="1"/>
          <p:nvPr/>
        </p:nvSpPr>
        <p:spPr>
          <a:xfrm>
            <a:off x="5370101" y="594761"/>
            <a:ext cx="14743073" cy="14773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lv-LV" altLang="lv-LV" sz="9000" dirty="0">
                <a:solidFill>
                  <a:srgbClr val="002060"/>
                </a:solidFill>
                <a:latin typeface="Gilroy Semibold"/>
              </a:rPr>
              <a:t>Projektā atbalstāmās izmaksas</a:t>
            </a:r>
            <a:endParaRPr lang="lv-LV" sz="9000" b="1" dirty="0">
              <a:solidFill>
                <a:srgbClr val="002060"/>
              </a:solidFill>
              <a:latin typeface="Gilroy Semibold"/>
            </a:endParaRPr>
          </a:p>
        </p:txBody>
      </p:sp>
      <p:sp>
        <p:nvSpPr>
          <p:cNvPr id="7" name="TextBox 6">
            <a:extLst>
              <a:ext uri="{FF2B5EF4-FFF2-40B4-BE49-F238E27FC236}">
                <a16:creationId xmlns:a16="http://schemas.microsoft.com/office/drawing/2014/main" id="{A354BC3F-F4DB-4D62-AD66-5BBF274E8C0E}"/>
              </a:ext>
            </a:extLst>
          </p:cNvPr>
          <p:cNvSpPr txBox="1"/>
          <p:nvPr/>
        </p:nvSpPr>
        <p:spPr>
          <a:xfrm>
            <a:off x="5064369" y="3121447"/>
            <a:ext cx="15460710" cy="38087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342900" indent="-342900" algn="l">
              <a:buFont typeface="Arial" panose="020B0604020202020204" pitchFamily="34" charset="0"/>
              <a:buChar char="•"/>
            </a:pPr>
            <a:r>
              <a:rPr lang="lv-LV" sz="5000" dirty="0">
                <a:solidFill>
                  <a:srgbClr val="002060"/>
                </a:solidFill>
                <a:latin typeface="Gilroy Semibold"/>
              </a:rPr>
              <a:t>Administratīvās izmaksas (ne vairāk kā 15 % no Projekta kopējām izmaksām;</a:t>
            </a:r>
          </a:p>
          <a:p>
            <a:pPr marL="342900" indent="-342900" algn="l">
              <a:buFont typeface="Arial" panose="020B0604020202020204" pitchFamily="34" charset="0"/>
              <a:buChar char="•"/>
            </a:pPr>
            <a:r>
              <a:rPr lang="lv-LV" sz="5000" dirty="0">
                <a:solidFill>
                  <a:srgbClr val="002060"/>
                </a:solidFill>
                <a:latin typeface="Gilroy Semibold"/>
              </a:rPr>
              <a:t>Projekta aktivitāšu īstenošanai nepieciešamās izmaksas;</a:t>
            </a:r>
          </a:p>
          <a:p>
            <a:pPr marL="342900" indent="-342900" algn="l">
              <a:buFont typeface="Arial" panose="020B0604020202020204" pitchFamily="34" charset="0"/>
              <a:buChar char="•"/>
            </a:pPr>
            <a:r>
              <a:rPr lang="lv-LV" sz="5000" dirty="0">
                <a:solidFill>
                  <a:srgbClr val="002060"/>
                </a:solidFill>
                <a:latin typeface="Gilroy Semibold"/>
              </a:rPr>
              <a:t>Informācijas un publicitātes izmaksas.</a:t>
            </a:r>
          </a:p>
          <a:p>
            <a:pPr lvl="0" algn="l" hangingPunct="1">
              <a:lnSpc>
                <a:spcPct val="90000"/>
              </a:lnSpc>
              <a:spcBef>
                <a:spcPts val="1200"/>
              </a:spcBef>
              <a:buSzPct val="123000"/>
              <a:defRPr/>
            </a:pPr>
            <a:endParaRPr kumimoji="0" lang="lv-LV" sz="3500" b="0" i="0" u="none" strike="noStrike" kern="0" cap="none" spc="119" normalizeH="0" baseline="0" noProof="0" dirty="0">
              <a:ln>
                <a:noFill/>
              </a:ln>
              <a:solidFill>
                <a:schemeClr val="tx1"/>
              </a:solidFill>
              <a:effectLst/>
              <a:uLnTx/>
              <a:uFillTx/>
              <a:latin typeface="Gilroy Semibold"/>
              <a:sym typeface="Helvetica Neue"/>
            </a:endParaRPr>
          </a:p>
        </p:txBody>
      </p:sp>
    </p:spTree>
    <p:extLst>
      <p:ext uri="{BB962C8B-B14F-4D97-AF65-F5344CB8AC3E}">
        <p14:creationId xmlns:p14="http://schemas.microsoft.com/office/powerpoint/2010/main" val="2015055519"/>
      </p:ext>
    </p:extLst>
  </p:cSld>
  <p:clrMapOvr>
    <a:masterClrMapping/>
  </p:clrMapOvr>
  <p:transition spd="med"/>
</p:sld>
</file>

<file path=ppt/theme/theme1.xml><?xml version="1.0" encoding="utf-8"?>
<a:theme xmlns:a="http://schemas.openxmlformats.org/drawingml/2006/main"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626</TotalTime>
  <Words>1452</Words>
  <Application>Microsoft Office PowerPoint</Application>
  <PresentationFormat>Pielāgots</PresentationFormat>
  <Paragraphs>142</Paragraphs>
  <Slides>18</Slides>
  <Notes>0</Notes>
  <HiddenSlides>0</HiddenSlides>
  <MMClips>0</MMClips>
  <ScaleCrop>false</ScaleCrop>
  <HeadingPairs>
    <vt:vector size="6" baseType="variant">
      <vt:variant>
        <vt:lpstr>Lietotie fonti</vt:lpstr>
      </vt:variant>
      <vt:variant>
        <vt:i4>8</vt:i4>
      </vt:variant>
      <vt:variant>
        <vt:lpstr>Dizains</vt:lpstr>
      </vt:variant>
      <vt:variant>
        <vt:i4>1</vt:i4>
      </vt:variant>
      <vt:variant>
        <vt:lpstr>Slaidu virsraksti</vt:lpstr>
      </vt:variant>
      <vt:variant>
        <vt:i4>18</vt:i4>
      </vt:variant>
    </vt:vector>
  </HeadingPairs>
  <TitlesOfParts>
    <vt:vector size="27" baseType="lpstr">
      <vt:lpstr>Apercu Pro</vt:lpstr>
      <vt:lpstr>Arial</vt:lpstr>
      <vt:lpstr>Arial Nova</vt:lpstr>
      <vt:lpstr>Formular</vt:lpstr>
      <vt:lpstr>Gilroy Semibold</vt:lpstr>
      <vt:lpstr>Helvetica Neue</vt:lpstr>
      <vt:lpstr>Helvetica Neue Medium</vt:lpstr>
      <vt:lpstr>Wingdings</vt:lpstr>
      <vt:lpstr>21_BasicWhite</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prezentācija</dc:title>
  <dc:creator>Marika Barone</dc:creator>
  <cp:lastModifiedBy>Marika Barone</cp:lastModifiedBy>
  <cp:revision>60</cp:revision>
  <dcterms:modified xsi:type="dcterms:W3CDTF">2022-05-30T12:45:45Z</dcterms:modified>
</cp:coreProperties>
</file>