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67" r:id="rId2"/>
    <p:sldId id="270" r:id="rId3"/>
    <p:sldId id="360" r:id="rId4"/>
    <p:sldId id="338" r:id="rId5"/>
    <p:sldId id="337" r:id="rId6"/>
    <p:sldId id="283" r:id="rId7"/>
    <p:sldId id="340" r:id="rId8"/>
    <p:sldId id="354" r:id="rId9"/>
    <p:sldId id="342" r:id="rId10"/>
    <p:sldId id="348" r:id="rId11"/>
    <p:sldId id="349" r:id="rId12"/>
    <p:sldId id="350" r:id="rId13"/>
    <p:sldId id="362" r:id="rId14"/>
    <p:sldId id="352" r:id="rId15"/>
    <p:sldId id="355" r:id="rId16"/>
    <p:sldId id="356" r:id="rId17"/>
    <p:sldId id="357" r:id="rId18"/>
    <p:sldId id="364" r:id="rId19"/>
    <p:sldId id="359" r:id="rId20"/>
    <p:sldId id="358" r:id="rId21"/>
    <p:sldId id="363" r:id="rId22"/>
  </p:sldIdLst>
  <p:sldSz cx="24384000" cy="13716000"/>
  <p:notesSz cx="6735763" cy="98663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ka Barone" initials="MB" lastIdx="14" clrIdx="0">
    <p:extLst>
      <p:ext uri="{19B8F6BF-5375-455C-9EA6-DF929625EA0E}">
        <p15:presenceInfo xmlns:p15="http://schemas.microsoft.com/office/powerpoint/2012/main" userId="S::marika.barone@riga.lv::c2ab7613-9882-4b73-8e84-cb0d811c5de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4660"/>
  </p:normalViewPr>
  <p:slideViewPr>
    <p:cSldViewPr snapToGrid="0">
      <p:cViewPr varScale="1">
        <p:scale>
          <a:sx n="55" d="100"/>
          <a:sy n="55" d="100"/>
        </p:scale>
        <p:origin x="474" y="20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0" name="Shape 170"/>
          <p:cNvSpPr>
            <a:spLocks noGrp="1" noRot="1" noChangeAspect="1"/>
          </p:cNvSpPr>
          <p:nvPr>
            <p:ph type="sldImg"/>
          </p:nvPr>
        </p:nvSpPr>
        <p:spPr>
          <a:xfrm>
            <a:off x="79375" y="739775"/>
            <a:ext cx="6577013" cy="3700463"/>
          </a:xfrm>
          <a:prstGeom prst="rect">
            <a:avLst/>
          </a:prstGeom>
        </p:spPr>
        <p:txBody>
          <a:bodyPr/>
          <a:lstStyle/>
          <a:p>
            <a:endParaRPr/>
          </a:p>
        </p:txBody>
      </p:sp>
      <p:sp>
        <p:nvSpPr>
          <p:cNvPr id="171" name="Shape 171"/>
          <p:cNvSpPr>
            <a:spLocks noGrp="1"/>
          </p:cNvSpPr>
          <p:nvPr>
            <p:ph type="body" sz="quarter" idx="1"/>
          </p:nvPr>
        </p:nvSpPr>
        <p:spPr>
          <a:xfrm>
            <a:off x="898102" y="4686499"/>
            <a:ext cx="4939560" cy="4439841"/>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3" name="Body Level One…"/>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lvl1pPr>
            <a:lvl2pPr marL="0" indent="457200" algn="ctr">
              <a:lnSpc>
                <a:spcPct val="80000"/>
              </a:lnSpc>
              <a:spcBef>
                <a:spcPts val="0"/>
              </a:spcBef>
              <a:buSzTx/>
              <a:buNone/>
              <a:defRPr sz="25000" b="1" spc="-250"/>
            </a:lvl2pPr>
            <a:lvl3pPr marL="0" indent="914400" algn="ctr">
              <a:lnSpc>
                <a:spcPct val="80000"/>
              </a:lnSpc>
              <a:spcBef>
                <a:spcPts val="0"/>
              </a:spcBef>
              <a:buSzTx/>
              <a:buNone/>
              <a:defRPr sz="25000" b="1" spc="-250"/>
            </a:lvl3pPr>
            <a:lvl4pPr marL="0" indent="1371600" algn="ctr">
              <a:lnSpc>
                <a:spcPct val="80000"/>
              </a:lnSpc>
              <a:spcBef>
                <a:spcPts val="0"/>
              </a:spcBef>
              <a:buSzTx/>
              <a:buNone/>
              <a:defRPr sz="25000" b="1" spc="-250"/>
            </a:lvl4pPr>
            <a:lvl5pPr marL="0" indent="182880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07"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16" name="Body Level One…"/>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latin typeface="Helvetica Neue Medium"/>
                <a:ea typeface="Helvetica Neue Medium"/>
                <a:cs typeface="Helvetica Neue Medium"/>
                <a:sym typeface="Helvetica Neue Medium"/>
              </a:defRPr>
            </a:lvl1pPr>
            <a:lvl2pPr marL="638923" indent="-12700">
              <a:spcBef>
                <a:spcPts val="0"/>
              </a:spcBef>
              <a:buSzTx/>
              <a:buNone/>
              <a:defRPr sz="8500" spc="-170">
                <a:latin typeface="Helvetica Neue Medium"/>
                <a:ea typeface="Helvetica Neue Medium"/>
                <a:cs typeface="Helvetica Neue Medium"/>
                <a:sym typeface="Helvetica Neue Medium"/>
              </a:defRPr>
            </a:lvl2pPr>
            <a:lvl3pPr marL="638923" indent="444500">
              <a:spcBef>
                <a:spcPts val="0"/>
              </a:spcBef>
              <a:buSzTx/>
              <a:buNone/>
              <a:defRPr sz="8500" spc="-170">
                <a:latin typeface="Helvetica Neue Medium"/>
                <a:ea typeface="Helvetica Neue Medium"/>
                <a:cs typeface="Helvetica Neue Medium"/>
                <a:sym typeface="Helvetica Neue Medium"/>
              </a:defRPr>
            </a:lvl3pPr>
            <a:lvl4pPr marL="638923" indent="901700">
              <a:spcBef>
                <a:spcPts val="0"/>
              </a:spcBef>
              <a:buSzTx/>
              <a:buNone/>
              <a:defRPr sz="8500" spc="-170">
                <a:latin typeface="Helvetica Neue Medium"/>
                <a:ea typeface="Helvetica Neue Medium"/>
                <a:cs typeface="Helvetica Neue Medium"/>
                <a:sym typeface="Helvetica Neue Medium"/>
              </a:defRPr>
            </a:lvl4pPr>
            <a:lvl5pPr marL="638923" indent="1358900">
              <a:spcBef>
                <a:spcPts val="0"/>
              </a:spcBef>
              <a:buSzTx/>
              <a:buNone/>
              <a:defRPr sz="8500" spc="-170">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Bowl of salad with fried rice, boiled eggs and chopsticks"/>
          <p:cNvSpPr>
            <a:spLocks noGrp="1"/>
          </p:cNvSpPr>
          <p:nvPr>
            <p:ph type="pic" sz="quarter" idx="21"/>
          </p:nvPr>
        </p:nvSpPr>
        <p:spPr>
          <a:xfrm>
            <a:off x="15760700" y="1016000"/>
            <a:ext cx="7439099" cy="5949678"/>
          </a:xfrm>
          <a:prstGeom prst="rect">
            <a:avLst/>
          </a:prstGeom>
        </p:spPr>
        <p:txBody>
          <a:bodyPr lIns="91439" tIns="45719" rIns="91439" bIns="45719">
            <a:noAutofit/>
          </a:bodyPr>
          <a:lstStyle/>
          <a:p>
            <a:endParaRPr/>
          </a:p>
        </p:txBody>
      </p:sp>
      <p:sp>
        <p:nvSpPr>
          <p:cNvPr id="125" name="Bowl with salmon cakes, salad and houmous "/>
          <p:cNvSpPr>
            <a:spLocks noGrp="1"/>
          </p:cNvSpPr>
          <p:nvPr>
            <p:ph type="pic" sz="half" idx="22"/>
          </p:nvPr>
        </p:nvSpPr>
        <p:spPr>
          <a:xfrm>
            <a:off x="13500100" y="3978275"/>
            <a:ext cx="10439400" cy="12150181"/>
          </a:xfrm>
          <a:prstGeom prst="rect">
            <a:avLst/>
          </a:prstGeom>
        </p:spPr>
        <p:txBody>
          <a:bodyPr lIns="91439" tIns="45719" rIns="91439" bIns="45719">
            <a:noAutofit/>
          </a:bodyPr>
          <a:lstStyle/>
          <a:p>
            <a:endParaRPr/>
          </a:p>
        </p:txBody>
      </p:sp>
      <p:sp>
        <p:nvSpPr>
          <p:cNvPr id="126" name="Bowl of pappardelle pasta with parsley butter, roasted hazelnuts and shaved parmesan cheese"/>
          <p:cNvSpPr>
            <a:spLocks noGrp="1"/>
          </p:cNvSpPr>
          <p:nvPr>
            <p:ph type="pic" idx="23"/>
          </p:nvPr>
        </p:nvSpPr>
        <p:spPr>
          <a:xfrm>
            <a:off x="-139700" y="495300"/>
            <a:ext cx="16611600" cy="12458700"/>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bowl of salad with fried rice, boiled eggs and chopsticks"/>
          <p:cNvSpPr>
            <a:spLocks noGrp="1"/>
          </p:cNvSpPr>
          <p:nvPr>
            <p:ph type="pic" idx="21"/>
          </p:nvPr>
        </p:nvSpPr>
        <p:spPr>
          <a:xfrm>
            <a:off x="-1333500" y="-5524500"/>
            <a:ext cx="27051000" cy="2164080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Blank bright">
    <p:spTree>
      <p:nvGrpSpPr>
        <p:cNvPr id="1" name=""/>
        <p:cNvGrpSpPr/>
        <p:nvPr/>
      </p:nvGrpSpPr>
      <p:grpSpPr>
        <a:xfrm>
          <a:off x="0" y="0"/>
          <a:ext cx="0" cy="0"/>
          <a:chOff x="0" y="0"/>
          <a:chExt cx="0" cy="0"/>
        </a:xfrm>
      </p:grpSpPr>
      <p:sp>
        <p:nvSpPr>
          <p:cNvPr id="149" name="Slide Number"/>
          <p:cNvSpPr txBox="1">
            <a:spLocks noGrp="1"/>
          </p:cNvSpPr>
          <p:nvPr>
            <p:ph type="sldNum" sz="quarter" idx="2"/>
          </p:nvPr>
        </p:nvSpPr>
        <p:spPr>
          <a:xfrm>
            <a:off x="924520" y="816967"/>
            <a:ext cx="403988" cy="447676"/>
          </a:xfrm>
          <a:prstGeom prst="rect">
            <a:avLst/>
          </a:prstGeom>
        </p:spPr>
        <p:txBody>
          <a:bodyPr lIns="71437" tIns="71437" rIns="71437" bIns="71437" anchor="t"/>
          <a:lstStyle>
            <a:lvl1pPr algn="l">
              <a:defRPr sz="2000">
                <a:solidFill>
                  <a:srgbClr val="66645C"/>
                </a:solidFill>
                <a:latin typeface="Apercu Pro"/>
                <a:ea typeface="Apercu Pro"/>
                <a:cs typeface="Apercu Pro"/>
                <a:sym typeface="Apercu Pro"/>
              </a:defRPr>
            </a:lvl1pPr>
          </a:lstStyle>
          <a:p>
            <a:fld id="{86CB4B4D-7CA3-9044-876B-883B54F8677D}" type="slidenum">
              <a:t>‹#›</a:t>
            </a:fld>
            <a:endParaRPr/>
          </a:p>
        </p:txBody>
      </p:sp>
    </p:spTree>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Content light">
    <p:spTree>
      <p:nvGrpSpPr>
        <p:cNvPr id="1" name=""/>
        <p:cNvGrpSpPr/>
        <p:nvPr/>
      </p:nvGrpSpPr>
      <p:grpSpPr>
        <a:xfrm>
          <a:off x="0" y="0"/>
          <a:ext cx="0" cy="0"/>
          <a:chOff x="0" y="0"/>
          <a:chExt cx="0" cy="0"/>
        </a:xfrm>
      </p:grpSpPr>
      <p:sp>
        <p:nvSpPr>
          <p:cNvPr id="156" name="Slide Number"/>
          <p:cNvSpPr txBox="1">
            <a:spLocks noGrp="1"/>
          </p:cNvSpPr>
          <p:nvPr>
            <p:ph type="sldNum" sz="quarter" idx="2"/>
          </p:nvPr>
        </p:nvSpPr>
        <p:spPr>
          <a:xfrm>
            <a:off x="924520" y="816967"/>
            <a:ext cx="442342" cy="460376"/>
          </a:xfrm>
          <a:prstGeom prst="rect">
            <a:avLst/>
          </a:prstGeom>
        </p:spPr>
        <p:txBody>
          <a:bodyPr lIns="71437" tIns="71437" rIns="71437" bIns="71437" anchor="t"/>
          <a:lstStyle>
            <a:lvl1pPr algn="l">
              <a:defRPr sz="2000">
                <a:solidFill>
                  <a:srgbClr val="071923"/>
                </a:solidFill>
                <a:latin typeface="Formular"/>
                <a:ea typeface="Formular"/>
                <a:cs typeface="Formular"/>
                <a:sym typeface="Formular"/>
              </a:defRPr>
            </a:lvl1pPr>
          </a:lstStyle>
          <a:p>
            <a:fld id="{86CB4B4D-7CA3-9044-876B-883B54F8677D}" type="slidenum">
              <a:t>‹#›</a:t>
            </a:fld>
            <a:endParaRPr/>
          </a:p>
        </p:txBody>
      </p:sp>
      <p:sp>
        <p:nvSpPr>
          <p:cNvPr id="157" name="Rīgas satiksme — Elektrobusu krāsu risinājums"/>
          <p:cNvSpPr txBox="1"/>
          <p:nvPr/>
        </p:nvSpPr>
        <p:spPr>
          <a:xfrm>
            <a:off x="1476144" y="816967"/>
            <a:ext cx="5821300" cy="460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1437" tIns="71437" rIns="71437" bIns="71437">
            <a:spAutoFit/>
          </a:bodyPr>
          <a:lstStyle>
            <a:lvl1pPr algn="l" defTabSz="584200">
              <a:defRPr sz="2000">
                <a:solidFill>
                  <a:srgbClr val="071923"/>
                </a:solidFill>
                <a:latin typeface="Formular"/>
                <a:ea typeface="Formular"/>
                <a:cs typeface="Formular"/>
                <a:sym typeface="Formular"/>
              </a:defRPr>
            </a:lvl1pPr>
          </a:lstStyle>
          <a:p>
            <a:r>
              <a:t>Rīgas satiksme — Elektrobusu krāsu risinājums</a:t>
            </a:r>
          </a:p>
        </p:txBody>
      </p:sp>
    </p:spTree>
  </p:cSld>
  <p:clrMapOvr>
    <a:masterClrMapping/>
  </p:clrMapOvr>
  <p:transition spd="slow">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Content medium">
    <p:spTree>
      <p:nvGrpSpPr>
        <p:cNvPr id="1" name=""/>
        <p:cNvGrpSpPr/>
        <p:nvPr/>
      </p:nvGrpSpPr>
      <p:grpSpPr>
        <a:xfrm>
          <a:off x="0" y="0"/>
          <a:ext cx="0" cy="0"/>
          <a:chOff x="0" y="0"/>
          <a:chExt cx="0" cy="0"/>
        </a:xfrm>
      </p:grpSpPr>
      <p:sp>
        <p:nvSpPr>
          <p:cNvPr id="164" name="Slide Number"/>
          <p:cNvSpPr txBox="1">
            <a:spLocks noGrp="1"/>
          </p:cNvSpPr>
          <p:nvPr>
            <p:ph type="sldNum" sz="quarter" idx="2"/>
          </p:nvPr>
        </p:nvSpPr>
        <p:spPr>
          <a:xfrm>
            <a:off x="924520" y="816967"/>
            <a:ext cx="413665" cy="422276"/>
          </a:xfrm>
          <a:prstGeom prst="rect">
            <a:avLst/>
          </a:prstGeom>
        </p:spPr>
        <p:txBody>
          <a:bodyPr lIns="71437" tIns="71437" rIns="71437" bIns="71437" anchor="t"/>
          <a:lstStyle>
            <a:lvl1pPr algn="l">
              <a:defRPr>
                <a:solidFill>
                  <a:srgbClr val="D5D5D5"/>
                </a:solidFill>
                <a:latin typeface="Formular"/>
                <a:ea typeface="Formular"/>
                <a:cs typeface="Formular"/>
                <a:sym typeface="Formular"/>
              </a:defRPr>
            </a:lvl1pPr>
          </a:lstStyle>
          <a:p>
            <a:fld id="{86CB4B4D-7CA3-9044-876B-883B54F8677D}" type="slidenum">
              <a:t>‹#›</a:t>
            </a:fld>
            <a:endParaRPr/>
          </a:p>
        </p:txBody>
      </p:sp>
    </p:spTree>
  </p:cSld>
  <p:clrMapOvr>
    <a:masterClrMapping/>
  </p:clrMapOvr>
  <p:transition spd="slow">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Chart - Table 02">
    <p:spTree>
      <p:nvGrpSpPr>
        <p:cNvPr id="1" name=""/>
        <p:cNvGrpSpPr/>
        <p:nvPr/>
      </p:nvGrpSpPr>
      <p:grpSpPr>
        <a:xfrm>
          <a:off x="0" y="0"/>
          <a:ext cx="0" cy="0"/>
          <a:chOff x="0" y="0"/>
          <a:chExt cx="0" cy="0"/>
        </a:xfrm>
      </p:grpSpPr>
      <p:sp>
        <p:nvSpPr>
          <p:cNvPr id="63" name="Slide Title"/>
          <p:cNvSpPr txBox="1">
            <a:spLocks noGrp="1"/>
          </p:cNvSpPr>
          <p:nvPr>
            <p:ph type="title" hasCustomPrompt="1"/>
          </p:nvPr>
        </p:nvSpPr>
        <p:spPr>
          <a:xfrm>
            <a:off x="1390649" y="2393951"/>
            <a:ext cx="10837863" cy="3386916"/>
          </a:xfrm>
          <a:prstGeom prst="rect">
            <a:avLst/>
          </a:prstGeom>
        </p:spPr>
        <p:txBody>
          <a:bodyPr/>
          <a:lstStyle>
            <a:lvl1pPr algn="l">
              <a:defRPr>
                <a:solidFill>
                  <a:schemeClr val="bg2"/>
                </a:solidFill>
              </a:defRPr>
            </a:lvl1pPr>
          </a:lstStyle>
          <a:p>
            <a:r>
              <a:rPr dirty="0"/>
              <a:t>Title</a:t>
            </a:r>
          </a:p>
        </p:txBody>
      </p:sp>
      <p:sp>
        <p:nvSpPr>
          <p:cNvPr id="4" name="Author and Date">
            <a:extLst>
              <a:ext uri="{FF2B5EF4-FFF2-40B4-BE49-F238E27FC236}">
                <a16:creationId xmlns:a16="http://schemas.microsoft.com/office/drawing/2014/main" id="{870B44A4-C241-72C0-DA06-D8BF18E6576F}"/>
              </a:ext>
            </a:extLst>
          </p:cNvPr>
          <p:cNvSpPr txBox="1">
            <a:spLocks noGrp="1"/>
          </p:cNvSpPr>
          <p:nvPr>
            <p:ph type="body" sz="quarter" idx="22" hasCustomPrompt="1"/>
          </p:nvPr>
        </p:nvSpPr>
        <p:spPr>
          <a:xfrm>
            <a:off x="1390650" y="1169989"/>
            <a:ext cx="10837863" cy="642038"/>
          </a:xfrm>
          <a:prstGeom prst="rect">
            <a:avLst/>
          </a:prstGeom>
        </p:spPr>
        <p:txBody>
          <a:bodyPr lIns="0" tIns="0" rIns="0" bIns="0">
            <a:normAutofit/>
          </a:bodyPr>
          <a:lstStyle>
            <a:lvl1pPr marL="0" indent="0" defTabSz="825500">
              <a:lnSpc>
                <a:spcPct val="100000"/>
              </a:lnSpc>
              <a:spcBef>
                <a:spcPts val="0"/>
              </a:spcBef>
              <a:buSzTx/>
              <a:buNone/>
              <a:defRPr sz="2200" b="1" spc="220" baseline="0">
                <a:solidFill>
                  <a:schemeClr val="bg2"/>
                </a:solidFill>
              </a:defRPr>
            </a:lvl1pPr>
          </a:lstStyle>
          <a:p>
            <a:r>
              <a:rPr lang="en-GB" dirty="0"/>
              <a:t>PRESENTATION TITLE</a:t>
            </a:r>
          </a:p>
        </p:txBody>
      </p:sp>
      <p:sp>
        <p:nvSpPr>
          <p:cNvPr id="8" name="Chart Placeholder 2">
            <a:extLst>
              <a:ext uri="{FF2B5EF4-FFF2-40B4-BE49-F238E27FC236}">
                <a16:creationId xmlns:a16="http://schemas.microsoft.com/office/drawing/2014/main" id="{E6C49BE4-23C2-3CE7-9E8B-434D873DD3CD}"/>
              </a:ext>
            </a:extLst>
          </p:cNvPr>
          <p:cNvSpPr>
            <a:spLocks noGrp="1"/>
          </p:cNvSpPr>
          <p:nvPr>
            <p:ph type="chart" sz="quarter" idx="24" hasCustomPrompt="1"/>
          </p:nvPr>
        </p:nvSpPr>
        <p:spPr>
          <a:xfrm>
            <a:off x="1390650" y="6858000"/>
            <a:ext cx="21602700" cy="5688013"/>
          </a:xfrm>
        </p:spPr>
        <p:txBody>
          <a:bodyPr/>
          <a:lstStyle/>
          <a:p>
            <a:r>
              <a:rPr lang="en-LV" dirty="0"/>
              <a:t> </a:t>
            </a:r>
          </a:p>
        </p:txBody>
      </p:sp>
    </p:spTree>
    <p:extLst>
      <p:ext uri="{BB962C8B-B14F-4D97-AF65-F5344CB8AC3E}">
        <p14:creationId xmlns:p14="http://schemas.microsoft.com/office/powerpoint/2010/main" val="3660798227"/>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Avocados and limes"/>
          <p:cNvSpPr>
            <a:spLocks noGrp="1"/>
          </p:cNvSpPr>
          <p:nvPr>
            <p:ph type="pic" idx="21"/>
          </p:nvPr>
        </p:nvSpPr>
        <p:spPr>
          <a:xfrm>
            <a:off x="-1155700" y="-1295400"/>
            <a:ext cx="26746200" cy="16018933"/>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Presentation Title</a:t>
            </a:r>
          </a:p>
        </p:txBody>
      </p:sp>
      <p:sp>
        <p:nvSpPr>
          <p:cNvPr id="23" name="Author and Date"/>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24" name="Body Level One…"/>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Bowl with salmon cakes, salad and houmous"/>
          <p:cNvSpPr>
            <a:spLocks noGrp="1"/>
          </p:cNvSpPr>
          <p:nvPr>
            <p:ph type="pic" idx="21"/>
          </p:nvPr>
        </p:nvSpPr>
        <p:spPr>
          <a:xfrm>
            <a:off x="10972800" y="-203200"/>
            <a:ext cx="12144837" cy="14135100"/>
          </a:xfrm>
          <a:prstGeom prst="rect">
            <a:avLst/>
          </a:prstGeom>
        </p:spPr>
        <p:txBody>
          <a:bodyPr lIns="91439" tIns="45719" rIns="91439" bIns="45719">
            <a:noAutofit/>
          </a:bodyPr>
          <a:lstStyle/>
          <a:p>
            <a:endParaRPr/>
          </a:p>
        </p:txBody>
      </p:sp>
      <p:sp>
        <p:nvSpPr>
          <p:cNvPr id="33"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4" name="Body Level One…"/>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Bowl of pappardelle pasta with parsley butter, roasted hazelnuts and shaved parmesan cheese"/>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80"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1079500"/>
            <a:ext cx="21971000" cy="14351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2CFFB"/>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transition spd="slow">
    <p:push dir="u"/>
  </p:transition>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Vieta īsam tēmas…"/>
          <p:cNvSpPr txBox="1"/>
          <p:nvPr/>
        </p:nvSpPr>
        <p:spPr>
          <a:xfrm>
            <a:off x="14437469" y="5992646"/>
            <a:ext cx="1060601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lvl="1" indent="228600" algn="l" defTabSz="584200">
              <a:lnSpc>
                <a:spcPct val="90000"/>
              </a:lnSpc>
              <a:defRPr sz="6000" spc="119">
                <a:solidFill>
                  <a:srgbClr val="020B3D"/>
                </a:solidFill>
                <a:latin typeface="Gilroy Semibold"/>
                <a:ea typeface="Gilroy Semibold"/>
                <a:cs typeface="Gilroy Semibold"/>
                <a:sym typeface="Gilroy Semibold"/>
              </a:defRPr>
            </a:pPr>
            <a:endParaRPr dirty="0"/>
          </a:p>
        </p:txBody>
      </p:sp>
      <p:sp>
        <p:nvSpPr>
          <p:cNvPr id="292" name="Detalizētāks ieskats galvenajos argumentu punktos un plašāks tēmas pārskats"/>
          <p:cNvSpPr txBox="1"/>
          <p:nvPr/>
        </p:nvSpPr>
        <p:spPr>
          <a:xfrm>
            <a:off x="14616723" y="9856632"/>
            <a:ext cx="6428436" cy="226420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020B3D"/>
                </a:solidFill>
                <a:latin typeface="Gilroy Semibold"/>
                <a:ea typeface="Gilroy Semibold"/>
                <a:cs typeface="Gilroy Semibold"/>
                <a:sym typeface="Gilroy Semibold"/>
              </a:defRPr>
            </a:lvl1pPr>
          </a:lstStyle>
          <a:p>
            <a:endParaRPr dirty="0"/>
          </a:p>
        </p:txBody>
      </p:sp>
      <p:pic>
        <p:nvPicPr>
          <p:cNvPr id="6" name="Image" descr="Image">
            <a:extLst>
              <a:ext uri="{FF2B5EF4-FFF2-40B4-BE49-F238E27FC236}">
                <a16:creationId xmlns:a16="http://schemas.microsoft.com/office/drawing/2014/main" id="{89587634-0ABA-4A21-BFCD-4452B3EB8ABD}"/>
              </a:ext>
            </a:extLst>
          </p:cNvPr>
          <p:cNvPicPr>
            <a:picLocks noChangeAspect="1"/>
          </p:cNvPicPr>
          <p:nvPr/>
        </p:nvPicPr>
        <p:blipFill>
          <a:blip r:embed="rId2"/>
          <a:stretch>
            <a:fillRect/>
          </a:stretch>
        </p:blipFill>
        <p:spPr>
          <a:xfrm>
            <a:off x="1376183" y="11111944"/>
            <a:ext cx="1394532" cy="1339654"/>
          </a:xfrm>
          <a:prstGeom prst="rect">
            <a:avLst/>
          </a:prstGeom>
          <a:ln w="12700">
            <a:miter lim="400000"/>
          </a:ln>
        </p:spPr>
      </p:pic>
      <p:pic>
        <p:nvPicPr>
          <p:cNvPr id="7" name="Image" descr="Image">
            <a:extLst>
              <a:ext uri="{FF2B5EF4-FFF2-40B4-BE49-F238E27FC236}">
                <a16:creationId xmlns:a16="http://schemas.microsoft.com/office/drawing/2014/main" id="{154D6549-3EDA-4D52-B02C-C41A9E533BAB}"/>
              </a:ext>
            </a:extLst>
          </p:cNvPr>
          <p:cNvPicPr>
            <a:picLocks noChangeAspect="1"/>
          </p:cNvPicPr>
          <p:nvPr/>
        </p:nvPicPr>
        <p:blipFill>
          <a:blip r:embed="rId3"/>
          <a:stretch>
            <a:fillRect/>
          </a:stretch>
        </p:blipFill>
        <p:spPr>
          <a:xfrm>
            <a:off x="2375067" y="-5746517"/>
            <a:ext cx="24483312" cy="22196259"/>
          </a:xfrm>
          <a:prstGeom prst="rect">
            <a:avLst/>
          </a:prstGeom>
          <a:ln w="12700">
            <a:miter lim="400000"/>
          </a:ln>
        </p:spPr>
      </p:pic>
      <p:sp>
        <p:nvSpPr>
          <p:cNvPr id="10" name="TextBox 9">
            <a:extLst>
              <a:ext uri="{FF2B5EF4-FFF2-40B4-BE49-F238E27FC236}">
                <a16:creationId xmlns:a16="http://schemas.microsoft.com/office/drawing/2014/main" id="{CD010D78-1710-42FE-AACA-36B7E19832FE}"/>
              </a:ext>
            </a:extLst>
          </p:cNvPr>
          <p:cNvSpPr txBox="1"/>
          <p:nvPr/>
        </p:nvSpPr>
        <p:spPr>
          <a:xfrm>
            <a:off x="12912435" y="1747565"/>
            <a:ext cx="9538855" cy="379731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8" rtl="0" fontAlgn="auto" latinLnBrk="0" hangingPunct="0">
              <a:lnSpc>
                <a:spcPct val="100000"/>
              </a:lnSpc>
              <a:spcBef>
                <a:spcPts val="0"/>
              </a:spcBef>
              <a:spcAft>
                <a:spcPts val="0"/>
              </a:spcAft>
              <a:buClrTx/>
              <a:buSzTx/>
              <a:buFontTx/>
              <a:buNone/>
              <a:tabLst/>
            </a:pPr>
            <a:endParaRPr kumimoji="0" lang="lv-LV" sz="2400" b="0" i="0" u="none" strike="noStrike" cap="none" spc="0" normalizeH="0" baseline="0" dirty="0">
              <a:ln>
                <a:noFill/>
              </a:ln>
              <a:solidFill>
                <a:srgbClr val="5E5E5E"/>
              </a:solidFill>
              <a:effectLst/>
              <a:uFillTx/>
              <a:latin typeface="+mn-lt"/>
              <a:ea typeface="+mn-ea"/>
              <a:cs typeface="+mn-cs"/>
              <a:sym typeface="Helvetica Neue"/>
            </a:endParaRPr>
          </a:p>
        </p:txBody>
      </p:sp>
      <p:sp>
        <p:nvSpPr>
          <p:cNvPr id="11" name="TextBox 10">
            <a:extLst>
              <a:ext uri="{FF2B5EF4-FFF2-40B4-BE49-F238E27FC236}">
                <a16:creationId xmlns:a16="http://schemas.microsoft.com/office/drawing/2014/main" id="{925F7438-04F7-46BD-A319-C57E895ED96B}"/>
              </a:ext>
            </a:extLst>
          </p:cNvPr>
          <p:cNvSpPr txBox="1"/>
          <p:nvPr/>
        </p:nvSpPr>
        <p:spPr>
          <a:xfrm>
            <a:off x="13107578" y="1971448"/>
            <a:ext cx="9538855" cy="379731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8" rtl="0" fontAlgn="auto" latinLnBrk="0" hangingPunct="0">
              <a:lnSpc>
                <a:spcPct val="100000"/>
              </a:lnSpc>
              <a:spcBef>
                <a:spcPts val="0"/>
              </a:spcBef>
              <a:spcAft>
                <a:spcPts val="0"/>
              </a:spcAft>
              <a:buClrTx/>
              <a:buSzTx/>
              <a:buFontTx/>
              <a:buNone/>
              <a:tabLst/>
            </a:pPr>
            <a:endParaRPr kumimoji="0" lang="lv-LV" sz="2400" b="0" i="0" u="none" strike="noStrike" cap="none" spc="0" normalizeH="0" baseline="0" dirty="0">
              <a:ln>
                <a:noFill/>
              </a:ln>
              <a:solidFill>
                <a:srgbClr val="5E5E5E"/>
              </a:solidFill>
              <a:effectLst/>
              <a:uFillTx/>
              <a:latin typeface="+mn-lt"/>
              <a:ea typeface="+mn-ea"/>
              <a:cs typeface="+mn-cs"/>
              <a:sym typeface="Helvetica Neue"/>
            </a:endParaRPr>
          </a:p>
        </p:txBody>
      </p:sp>
      <p:sp>
        <p:nvSpPr>
          <p:cNvPr id="12" name="TextBox 11">
            <a:extLst>
              <a:ext uri="{FF2B5EF4-FFF2-40B4-BE49-F238E27FC236}">
                <a16:creationId xmlns:a16="http://schemas.microsoft.com/office/drawing/2014/main" id="{2E5B65FA-A5E5-4FAF-9995-7190C09E8AC7}"/>
              </a:ext>
            </a:extLst>
          </p:cNvPr>
          <p:cNvSpPr txBox="1"/>
          <p:nvPr/>
        </p:nvSpPr>
        <p:spPr>
          <a:xfrm>
            <a:off x="11069580" y="525019"/>
            <a:ext cx="14184923" cy="625812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lvl="0" indent="0" algn="ctr" defTabSz="2438338" rtl="0" eaLnBrk="1" fontAlgn="auto" latinLnBrk="0" hangingPunct="0">
              <a:lnSpc>
                <a:spcPct val="100000"/>
              </a:lnSpc>
              <a:spcBef>
                <a:spcPts val="0"/>
              </a:spcBef>
              <a:spcAft>
                <a:spcPts val="0"/>
              </a:spcAft>
              <a:buClrTx/>
              <a:buSzTx/>
              <a:buFontTx/>
              <a:buNone/>
              <a:tabLst/>
              <a:defRPr/>
            </a:pPr>
            <a:r>
              <a:rPr lang="lv-LV" sz="8000" b="1" spc="119" dirty="0">
                <a:solidFill>
                  <a:srgbClr val="002060"/>
                </a:solidFill>
                <a:latin typeface="Gilroy Semibold"/>
              </a:rPr>
              <a:t>Sabiedrības integrācijas projektu konkurss nevalstiskajām </a:t>
            </a:r>
          </a:p>
          <a:p>
            <a:pPr marL="0" marR="0" lvl="0" indent="0" algn="ctr" defTabSz="2438338" rtl="0" eaLnBrk="1" fontAlgn="auto" latinLnBrk="0" hangingPunct="0">
              <a:lnSpc>
                <a:spcPct val="100000"/>
              </a:lnSpc>
              <a:spcBef>
                <a:spcPts val="0"/>
              </a:spcBef>
              <a:spcAft>
                <a:spcPts val="0"/>
              </a:spcAft>
              <a:buClrTx/>
              <a:buSzTx/>
              <a:buFontTx/>
              <a:buNone/>
              <a:tabLst/>
              <a:defRPr/>
            </a:pPr>
            <a:r>
              <a:rPr lang="lv-LV" sz="8000" b="1" spc="119" dirty="0">
                <a:solidFill>
                  <a:srgbClr val="002060"/>
                </a:solidFill>
                <a:latin typeface="Gilroy Semibold"/>
              </a:rPr>
              <a:t>organizācijām</a:t>
            </a:r>
          </a:p>
          <a:p>
            <a:pPr marL="0" marR="0" lvl="0" indent="0" algn="ctr" defTabSz="2438338" rtl="0" eaLnBrk="1" fontAlgn="auto" latinLnBrk="0" hangingPunct="0">
              <a:lnSpc>
                <a:spcPct val="100000"/>
              </a:lnSpc>
              <a:spcBef>
                <a:spcPts val="0"/>
              </a:spcBef>
              <a:spcAft>
                <a:spcPts val="0"/>
              </a:spcAft>
              <a:buClrTx/>
              <a:buSzTx/>
              <a:buFontTx/>
              <a:buNone/>
              <a:tabLst/>
              <a:defRPr/>
            </a:pPr>
            <a:r>
              <a:rPr kumimoji="0" lang="lv-LV" sz="8000" b="1" i="0" u="none" strike="noStrike" kern="0" cap="none" spc="119" normalizeH="0" baseline="0" noProof="0" dirty="0">
                <a:ln>
                  <a:noFill/>
                </a:ln>
                <a:solidFill>
                  <a:srgbClr val="002060"/>
                </a:solidFill>
                <a:effectLst/>
                <a:uLnTx/>
                <a:uFillTx/>
                <a:latin typeface="Gilroy Semibold"/>
                <a:sym typeface="Helvetica Neue"/>
              </a:rPr>
              <a:t>2023. gad</a:t>
            </a:r>
            <a:r>
              <a:rPr lang="lv-LV" sz="8000" b="1" spc="119" dirty="0">
                <a:solidFill>
                  <a:srgbClr val="002060"/>
                </a:solidFill>
                <a:latin typeface="Gilroy Semibold"/>
              </a:rPr>
              <a:t>ā</a:t>
            </a:r>
            <a:endParaRPr kumimoji="0" lang="lv-LV" sz="8000" b="1" i="0" u="none" strike="noStrike" kern="0" cap="none" spc="119" normalizeH="0" baseline="0" noProof="0" dirty="0">
              <a:ln>
                <a:noFill/>
              </a:ln>
              <a:solidFill>
                <a:srgbClr val="002060"/>
              </a:solidFill>
              <a:effectLst/>
              <a:uLnTx/>
              <a:uFillTx/>
              <a:latin typeface="Gilroy Semibold"/>
              <a:sym typeface="Helvetica Neue"/>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Izaicinājums"/>
          <p:cNvSpPr txBox="1"/>
          <p:nvPr/>
        </p:nvSpPr>
        <p:spPr>
          <a:xfrm>
            <a:off x="13322430" y="4126504"/>
            <a:ext cx="10606020" cy="13295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r>
              <a:rPr lang="lv-LV" sz="4800" b="1" i="0" u="none" strike="noStrike" baseline="0" dirty="0">
                <a:solidFill>
                  <a:schemeClr val="bg2">
                    <a:lumMod val="10000"/>
                  </a:schemeClr>
                </a:solidFill>
              </a:rPr>
              <a:t>Sociālās integrācijas veicināšana</a:t>
            </a:r>
            <a:endParaRPr lang="lv-LV" sz="4800" dirty="0">
              <a:solidFill>
                <a:schemeClr val="bg2">
                  <a:lumMod val="10000"/>
                </a:schemeClr>
              </a:solidFill>
            </a:endParaRPr>
          </a:p>
          <a:p>
            <a:endParaRPr sz="4800" dirty="0">
              <a:solidFill>
                <a:schemeClr val="bg2">
                  <a:lumMod val="10000"/>
                </a:schemeClr>
              </a:solidFill>
            </a:endParaRPr>
          </a:p>
        </p:txBody>
      </p:sp>
      <p:sp>
        <p:nvSpPr>
          <p:cNvPr id="201" name="Risinājums"/>
          <p:cNvSpPr txBox="1"/>
          <p:nvPr/>
        </p:nvSpPr>
        <p:spPr>
          <a:xfrm>
            <a:off x="13199338" y="5825297"/>
            <a:ext cx="10606020" cy="2437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571500" marR="0" indent="-571500" rtl="0">
              <a:buFont typeface="Arial" panose="020B0604020202020204" pitchFamily="34" charset="0"/>
              <a:buChar char="•"/>
            </a:pPr>
            <a:r>
              <a:rPr lang="lv-LV" sz="4400" dirty="0">
                <a:solidFill>
                  <a:schemeClr val="bg2">
                    <a:lumMod val="10000"/>
                  </a:schemeClr>
                </a:solidFill>
              </a:rPr>
              <a:t>N</a:t>
            </a:r>
            <a:r>
              <a:rPr lang="lv-LV" sz="4400" b="0" i="0" u="none" strike="noStrike" baseline="0" dirty="0">
                <a:solidFill>
                  <a:schemeClr val="bg2">
                    <a:lumMod val="10000"/>
                  </a:schemeClr>
                </a:solidFill>
              </a:rPr>
              <a:t>abadzības un sociālās atstumtības novēršana (prasmju paaugstināšana, pašapziņas stiprināšana, motivēšana u. c.)</a:t>
            </a:r>
          </a:p>
        </p:txBody>
      </p:sp>
      <p:sp>
        <p:nvSpPr>
          <p:cNvPr id="203" name="Secinājumi"/>
          <p:cNvSpPr txBox="1"/>
          <p:nvPr/>
        </p:nvSpPr>
        <p:spPr>
          <a:xfrm>
            <a:off x="13199338" y="8771915"/>
            <a:ext cx="10606020" cy="18281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685800" indent="-685800">
              <a:buFont typeface="Arial" panose="020B0604020202020204" pitchFamily="34" charset="0"/>
              <a:buChar char="•"/>
            </a:pPr>
            <a:r>
              <a:rPr lang="lv-LV" sz="4400" dirty="0">
                <a:solidFill>
                  <a:schemeClr val="bg2">
                    <a:lumMod val="10000"/>
                  </a:schemeClr>
                </a:solidFill>
              </a:rPr>
              <a:t>R</a:t>
            </a:r>
            <a:r>
              <a:rPr lang="lv-LV" sz="4400" b="0" i="0" u="none" strike="noStrike" baseline="0" dirty="0">
                <a:solidFill>
                  <a:schemeClr val="bg2">
                    <a:lumMod val="10000"/>
                  </a:schemeClr>
                </a:solidFill>
              </a:rPr>
              <a:t>adošas un lietderīgas brīvā laika aktivitātes, sociālās atstumtības riskam pakļauto sabiedrības grupu iekļaušanai</a:t>
            </a:r>
            <a:endParaRPr lang="lv-LV" sz="4400" dirty="0">
              <a:solidFill>
                <a:schemeClr val="bg2">
                  <a:lumMod val="10000"/>
                </a:schemeClr>
              </a:solidFill>
            </a:endParaRPr>
          </a:p>
        </p:txBody>
      </p:sp>
      <p:sp>
        <p:nvSpPr>
          <p:cNvPr id="204" name="2-24"/>
          <p:cNvSpPr txBox="1"/>
          <p:nvPr/>
        </p:nvSpPr>
        <p:spPr>
          <a:xfrm>
            <a:off x="13066398" y="3497376"/>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2</a:t>
            </a:r>
            <a:r>
              <a:rPr lang="lv-LV" b="1" dirty="0">
                <a:solidFill>
                  <a:schemeClr val="bg2">
                    <a:lumMod val="10000"/>
                  </a:schemeClr>
                </a:solidFill>
              </a:rPr>
              <a:t>.</a:t>
            </a:r>
            <a:endParaRPr b="1" dirty="0">
              <a:solidFill>
                <a:schemeClr val="bg2">
                  <a:lumMod val="10000"/>
                </a:schemeClr>
              </a:solidFill>
            </a:endParaRPr>
          </a:p>
        </p:txBody>
      </p:sp>
      <p:sp>
        <p:nvSpPr>
          <p:cNvPr id="205" name="24-48"/>
          <p:cNvSpPr txBox="1"/>
          <p:nvPr/>
        </p:nvSpPr>
        <p:spPr>
          <a:xfrm>
            <a:off x="13998382" y="5835750"/>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a:t>
            </a:r>
            <a:endParaRPr sz="3600" b="1" dirty="0">
              <a:solidFill>
                <a:schemeClr val="bg2">
                  <a:lumMod val="10000"/>
                </a:schemeClr>
              </a:solidFill>
            </a:endParaRPr>
          </a:p>
        </p:txBody>
      </p:sp>
      <p:sp>
        <p:nvSpPr>
          <p:cNvPr id="206" name="48-72"/>
          <p:cNvSpPr txBox="1"/>
          <p:nvPr/>
        </p:nvSpPr>
        <p:spPr>
          <a:xfrm>
            <a:off x="13998382" y="6278712"/>
            <a:ext cx="2399158" cy="5153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7" name="72-96"/>
          <p:cNvSpPr txBox="1"/>
          <p:nvPr/>
        </p:nvSpPr>
        <p:spPr>
          <a:xfrm>
            <a:off x="13998382" y="7940918"/>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8" name="RĪGAS BUDŽETS 2022"/>
          <p:cNvSpPr txBox="1"/>
          <p:nvPr/>
        </p:nvSpPr>
        <p:spPr>
          <a:xfrm>
            <a:off x="1335784" y="1060127"/>
            <a:ext cx="6949800" cy="939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nSpc>
                <a:spcPct val="90000"/>
              </a:lnSpc>
            </a:pPr>
            <a:r>
              <a:rPr lang="lv-LV" sz="9000" b="1" dirty="0">
                <a:solidFill>
                  <a:schemeClr val="bg2">
                    <a:lumMod val="10000"/>
                  </a:schemeClr>
                </a:solidFill>
              </a:rPr>
              <a:t>Atbalstāmās tematiskās jomas</a:t>
            </a: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Tree>
    <p:extLst>
      <p:ext uri="{BB962C8B-B14F-4D97-AF65-F5344CB8AC3E}">
        <p14:creationId xmlns:p14="http://schemas.microsoft.com/office/powerpoint/2010/main" val="3865443721"/>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Izaicinājums"/>
          <p:cNvSpPr txBox="1"/>
          <p:nvPr/>
        </p:nvSpPr>
        <p:spPr>
          <a:xfrm>
            <a:off x="13322430" y="4126504"/>
            <a:ext cx="10606020" cy="19943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r>
              <a:rPr lang="lv-LV" sz="4800" b="1" i="0" u="none" strike="noStrike" baseline="0" dirty="0">
                <a:solidFill>
                  <a:schemeClr val="bg2">
                    <a:lumMod val="10000"/>
                  </a:schemeClr>
                </a:solidFill>
              </a:rPr>
              <a:t>Iecietības veicināšana un jebkādas diskriminācijas novēršana</a:t>
            </a:r>
            <a:endParaRPr lang="lv-LV" sz="4800" dirty="0">
              <a:solidFill>
                <a:schemeClr val="bg2">
                  <a:lumMod val="10000"/>
                </a:schemeClr>
              </a:solidFill>
            </a:endParaRPr>
          </a:p>
          <a:p>
            <a:endParaRPr sz="4800" dirty="0">
              <a:solidFill>
                <a:schemeClr val="bg2">
                  <a:lumMod val="10000"/>
                </a:schemeClr>
              </a:solidFill>
            </a:endParaRPr>
          </a:p>
        </p:txBody>
      </p:sp>
      <p:sp>
        <p:nvSpPr>
          <p:cNvPr id="201" name="Risinājums"/>
          <p:cNvSpPr txBox="1"/>
          <p:nvPr/>
        </p:nvSpPr>
        <p:spPr>
          <a:xfrm>
            <a:off x="13199338" y="5825297"/>
            <a:ext cx="10606020" cy="16619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571500" marR="0" indent="-571500" rtl="0">
              <a:buFont typeface="Arial" panose="020B0604020202020204" pitchFamily="34" charset="0"/>
              <a:buChar char="•"/>
            </a:pPr>
            <a:r>
              <a:rPr lang="lv-LV" sz="4000" dirty="0">
                <a:solidFill>
                  <a:schemeClr val="bg2">
                    <a:lumMod val="10000"/>
                  </a:schemeClr>
                </a:solidFill>
              </a:rPr>
              <a:t>A</a:t>
            </a:r>
            <a:r>
              <a:rPr lang="lv-LV" sz="4000" b="0" i="0" u="none" strike="noStrike" baseline="0" dirty="0">
                <a:solidFill>
                  <a:schemeClr val="bg2">
                    <a:lumMod val="10000"/>
                  </a:schemeClr>
                </a:solidFill>
              </a:rPr>
              <a:t>ktīva interešu aizstāvība (juridiskas konsultācijas, sociāli psiholoģiskais atbalsts, interešu pārstāvniecība)</a:t>
            </a:r>
          </a:p>
        </p:txBody>
      </p:sp>
      <p:sp>
        <p:nvSpPr>
          <p:cNvPr id="203" name="Secinājumi"/>
          <p:cNvSpPr txBox="1"/>
          <p:nvPr/>
        </p:nvSpPr>
        <p:spPr>
          <a:xfrm>
            <a:off x="13199338" y="7933451"/>
            <a:ext cx="10606020" cy="49859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571500" marR="0" indent="-571500" algn="just" rtl="0">
              <a:buFont typeface="Arial" panose="020B0604020202020204" pitchFamily="34" charset="0"/>
              <a:buChar char="•"/>
            </a:pPr>
            <a:r>
              <a:rPr lang="lv-LV" sz="4000" dirty="0">
                <a:solidFill>
                  <a:schemeClr val="bg2">
                    <a:lumMod val="10000"/>
                  </a:schemeClr>
                </a:solidFill>
              </a:rPr>
              <a:t>E</a:t>
            </a:r>
            <a:r>
              <a:rPr lang="lv-LV" sz="4000" b="0" i="0" u="none" strike="noStrike" baseline="0" dirty="0">
                <a:solidFill>
                  <a:schemeClr val="bg2">
                    <a:lumMod val="10000"/>
                  </a:schemeClr>
                </a:solidFill>
              </a:rPr>
              <a:t>tniskās saskaņas un </a:t>
            </a:r>
            <a:r>
              <a:rPr lang="lv-LV" sz="4000" b="0" i="0" u="none" strike="noStrike" baseline="0" dirty="0" err="1">
                <a:solidFill>
                  <a:schemeClr val="bg2">
                    <a:lumMod val="10000"/>
                  </a:schemeClr>
                </a:solidFill>
              </a:rPr>
              <a:t>starpkultūru</a:t>
            </a:r>
            <a:r>
              <a:rPr lang="lv-LV" sz="4000" b="0" i="0" u="none" strike="noStrike" baseline="0" dirty="0">
                <a:solidFill>
                  <a:schemeClr val="bg2">
                    <a:lumMod val="10000"/>
                  </a:schemeClr>
                </a:solidFill>
              </a:rPr>
              <a:t> dialoga (starp indivīdiem, grupām ar dažādu etnisko, kultūras, reliģisko un lingvistisko pamatu un mantojumu) veicināšana</a:t>
            </a:r>
          </a:p>
          <a:p>
            <a:pPr marL="571500" marR="0" indent="-571500" algn="just" rtl="0">
              <a:buFont typeface="Arial" panose="020B0604020202020204" pitchFamily="34" charset="0"/>
              <a:buChar char="•"/>
            </a:pPr>
            <a:endParaRPr lang="lv-LV" sz="4000" dirty="0">
              <a:solidFill>
                <a:schemeClr val="bg2">
                  <a:lumMod val="10000"/>
                </a:schemeClr>
              </a:solidFill>
            </a:endParaRPr>
          </a:p>
          <a:p>
            <a:pPr marL="571500" indent="-571500">
              <a:buFont typeface="Arial" panose="020B0604020202020204" pitchFamily="34" charset="0"/>
              <a:buChar char="•"/>
            </a:pPr>
            <a:r>
              <a:rPr lang="lv-LV" sz="4000" dirty="0">
                <a:solidFill>
                  <a:schemeClr val="bg2">
                    <a:lumMod val="10000"/>
                  </a:schemeClr>
                </a:solidFill>
              </a:rPr>
              <a:t>S</a:t>
            </a:r>
            <a:r>
              <a:rPr lang="lv-LV" sz="4000" b="0" i="0" u="none" strike="noStrike" baseline="0" dirty="0">
                <a:solidFill>
                  <a:schemeClr val="bg2">
                    <a:lumMod val="10000"/>
                  </a:schemeClr>
                </a:solidFill>
              </a:rPr>
              <a:t>abiedrībā valdošo stereotipu par neiecietībai un diskriminācijai pakļautajām sabiedrības grupām izskaušana</a:t>
            </a:r>
          </a:p>
          <a:p>
            <a:pPr marL="571500" marR="0" indent="-571500" algn="just" rtl="0">
              <a:buFont typeface="Arial" panose="020B0604020202020204" pitchFamily="34" charset="0"/>
              <a:buChar char="•"/>
            </a:pPr>
            <a:endParaRPr lang="lv-LV" sz="4000" b="0" i="0" u="none" strike="noStrike" baseline="0" dirty="0">
              <a:solidFill>
                <a:schemeClr val="bg2">
                  <a:lumMod val="10000"/>
                </a:schemeClr>
              </a:solidFill>
            </a:endParaRPr>
          </a:p>
        </p:txBody>
      </p:sp>
      <p:sp>
        <p:nvSpPr>
          <p:cNvPr id="204" name="2-24"/>
          <p:cNvSpPr txBox="1"/>
          <p:nvPr/>
        </p:nvSpPr>
        <p:spPr>
          <a:xfrm>
            <a:off x="13066398" y="3497376"/>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3</a:t>
            </a:r>
            <a:r>
              <a:rPr lang="lv-LV" b="1" dirty="0">
                <a:solidFill>
                  <a:schemeClr val="bg2">
                    <a:lumMod val="10000"/>
                  </a:schemeClr>
                </a:solidFill>
              </a:rPr>
              <a:t>.</a:t>
            </a:r>
            <a:endParaRPr b="1" dirty="0">
              <a:solidFill>
                <a:schemeClr val="bg2">
                  <a:lumMod val="10000"/>
                </a:schemeClr>
              </a:solidFill>
            </a:endParaRPr>
          </a:p>
        </p:txBody>
      </p:sp>
      <p:sp>
        <p:nvSpPr>
          <p:cNvPr id="205" name="24-48"/>
          <p:cNvSpPr txBox="1"/>
          <p:nvPr/>
        </p:nvSpPr>
        <p:spPr>
          <a:xfrm>
            <a:off x="13998382" y="5835750"/>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a:t>
            </a:r>
            <a:endParaRPr sz="3600" b="1" dirty="0">
              <a:solidFill>
                <a:schemeClr val="bg2">
                  <a:lumMod val="10000"/>
                </a:schemeClr>
              </a:solidFill>
            </a:endParaRPr>
          </a:p>
        </p:txBody>
      </p:sp>
      <p:sp>
        <p:nvSpPr>
          <p:cNvPr id="206" name="48-72"/>
          <p:cNvSpPr txBox="1"/>
          <p:nvPr/>
        </p:nvSpPr>
        <p:spPr>
          <a:xfrm>
            <a:off x="13998382" y="6278712"/>
            <a:ext cx="2399158" cy="5153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7" name="72-96"/>
          <p:cNvSpPr txBox="1"/>
          <p:nvPr/>
        </p:nvSpPr>
        <p:spPr>
          <a:xfrm>
            <a:off x="13998382" y="7940918"/>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8" name="RĪGAS BUDŽETS 2022"/>
          <p:cNvSpPr txBox="1"/>
          <p:nvPr/>
        </p:nvSpPr>
        <p:spPr>
          <a:xfrm>
            <a:off x="1335784" y="1060127"/>
            <a:ext cx="6949800" cy="939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nSpc>
                <a:spcPct val="90000"/>
              </a:lnSpc>
            </a:pPr>
            <a:r>
              <a:rPr lang="lv-LV" sz="9000" b="1" dirty="0">
                <a:solidFill>
                  <a:schemeClr val="bg2">
                    <a:lumMod val="10000"/>
                  </a:schemeClr>
                </a:solidFill>
              </a:rPr>
              <a:t>Atbalstāmās tematiskās jomas</a:t>
            </a: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Tree>
    <p:extLst>
      <p:ext uri="{BB962C8B-B14F-4D97-AF65-F5344CB8AC3E}">
        <p14:creationId xmlns:p14="http://schemas.microsoft.com/office/powerpoint/2010/main" val="3052793188"/>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Izaicinājums"/>
          <p:cNvSpPr txBox="1"/>
          <p:nvPr/>
        </p:nvSpPr>
        <p:spPr>
          <a:xfrm>
            <a:off x="12742138" y="4248244"/>
            <a:ext cx="10606020" cy="19943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r>
              <a:rPr lang="lv-LV" sz="4800" b="1" dirty="0">
                <a:solidFill>
                  <a:schemeClr val="bg2">
                    <a:lumMod val="10000"/>
                  </a:schemeClr>
                </a:solidFill>
              </a:rPr>
              <a:t>J</a:t>
            </a:r>
            <a:r>
              <a:rPr lang="lv-LV" sz="4800" b="1" i="0" u="none" strike="noStrike" baseline="0" dirty="0">
                <a:solidFill>
                  <a:schemeClr val="bg2">
                    <a:lumMod val="10000"/>
                  </a:schemeClr>
                </a:solidFill>
              </a:rPr>
              <a:t>auniebraucēju līdzdalība un iekļaušana Latvijas sabiedrībā</a:t>
            </a:r>
            <a:endParaRPr lang="lv-LV" sz="4800" dirty="0">
              <a:solidFill>
                <a:schemeClr val="bg2">
                  <a:lumMod val="10000"/>
                </a:schemeClr>
              </a:solidFill>
            </a:endParaRPr>
          </a:p>
          <a:p>
            <a:endParaRPr sz="4800" dirty="0">
              <a:solidFill>
                <a:schemeClr val="bg2">
                  <a:lumMod val="10000"/>
                </a:schemeClr>
              </a:solidFill>
            </a:endParaRPr>
          </a:p>
        </p:txBody>
      </p:sp>
      <p:sp>
        <p:nvSpPr>
          <p:cNvPr id="201" name="Risinājums"/>
          <p:cNvSpPr txBox="1"/>
          <p:nvPr/>
        </p:nvSpPr>
        <p:spPr>
          <a:xfrm>
            <a:off x="12742138" y="5835750"/>
            <a:ext cx="10606020" cy="27699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571500" marR="0" indent="-571500" rtl="0">
              <a:buFont typeface="Arial" panose="020B0604020202020204" pitchFamily="34" charset="0"/>
              <a:buChar char="•"/>
            </a:pPr>
            <a:r>
              <a:rPr lang="lv-LV" sz="4000" dirty="0">
                <a:solidFill>
                  <a:schemeClr val="bg2">
                    <a:lumMod val="10000"/>
                  </a:schemeClr>
                </a:solidFill>
              </a:rPr>
              <a:t>A</a:t>
            </a:r>
            <a:r>
              <a:rPr lang="lv-LV" sz="4000" b="0" i="0" u="none" strike="noStrike" baseline="0" dirty="0">
                <a:solidFill>
                  <a:schemeClr val="bg2">
                    <a:lumMod val="10000"/>
                  </a:schemeClr>
                </a:solidFill>
              </a:rPr>
              <a:t>tbalsta pasākumi </a:t>
            </a:r>
            <a:r>
              <a:rPr lang="lv-LV" sz="4000" b="0" i="0" u="none" strike="noStrike" baseline="0" dirty="0" err="1">
                <a:solidFill>
                  <a:schemeClr val="bg2">
                    <a:lumMod val="10000"/>
                  </a:schemeClr>
                </a:solidFill>
              </a:rPr>
              <a:t>jauniebraucējiem</a:t>
            </a:r>
            <a:r>
              <a:rPr lang="lv-LV" sz="4000" b="0" i="0" u="none" strike="noStrike" baseline="0" dirty="0">
                <a:solidFill>
                  <a:schemeClr val="bg2">
                    <a:lumMod val="10000"/>
                  </a:schemeClr>
                </a:solidFill>
              </a:rPr>
              <a:t> (latviešu valodas klubi, sadarbības aktivitātes savstarpējās mijiedarbības veicināšanai starp Rīgas vietējiem iedzīvotājiem un </a:t>
            </a:r>
            <a:r>
              <a:rPr lang="lv-LV" sz="4000" b="0" i="0" u="none" strike="noStrike" baseline="0" dirty="0" err="1">
                <a:solidFill>
                  <a:schemeClr val="bg2">
                    <a:lumMod val="10000"/>
                  </a:schemeClr>
                </a:solidFill>
              </a:rPr>
              <a:t>jauniebraucējiem</a:t>
            </a:r>
            <a:r>
              <a:rPr lang="lv-LV" sz="4000" b="0" i="0" u="none" strike="noStrike" baseline="0" dirty="0">
                <a:solidFill>
                  <a:schemeClr val="bg2">
                    <a:lumMod val="10000"/>
                  </a:schemeClr>
                </a:solidFill>
              </a:rPr>
              <a:t> un citi)</a:t>
            </a:r>
          </a:p>
        </p:txBody>
      </p:sp>
      <p:sp>
        <p:nvSpPr>
          <p:cNvPr id="203" name="Secinājumi"/>
          <p:cNvSpPr txBox="1"/>
          <p:nvPr/>
        </p:nvSpPr>
        <p:spPr>
          <a:xfrm>
            <a:off x="12742138" y="9284017"/>
            <a:ext cx="10606020" cy="443198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571500" marR="0" indent="-571500" rtl="0">
              <a:buFont typeface="Arial" panose="020B0604020202020204" pitchFamily="34" charset="0"/>
              <a:buChar char="•"/>
            </a:pPr>
            <a:r>
              <a:rPr lang="lv-LV" sz="4000" b="0" i="0" u="none" strike="noStrike" baseline="0" dirty="0">
                <a:solidFill>
                  <a:schemeClr val="bg2">
                    <a:lumMod val="10000"/>
                  </a:schemeClr>
                </a:solidFill>
              </a:rPr>
              <a:t>Izglītojoši un informatīvi pasākumi par kultūru dažādību un migrāciju (tajā skaitā darbam ar </a:t>
            </a:r>
            <a:r>
              <a:rPr lang="lv-LV" sz="4000" b="0" i="0" u="none" strike="noStrike" baseline="0" dirty="0" err="1">
                <a:solidFill>
                  <a:schemeClr val="bg2">
                    <a:lumMod val="10000"/>
                  </a:schemeClr>
                </a:solidFill>
              </a:rPr>
              <a:t>jauniebraucējiem</a:t>
            </a:r>
            <a:r>
              <a:rPr lang="lv-LV" sz="4000" b="0" i="0" u="none" strike="noStrike" baseline="0" dirty="0">
                <a:solidFill>
                  <a:schemeClr val="bg2">
                    <a:lumMod val="10000"/>
                  </a:schemeClr>
                </a:solidFill>
              </a:rPr>
              <a:t>) dažādām mērķa grupām: pedagogiem, klientu apkalpošanas speciālistiem, sociālā darba speciālistiem, skolēniem, studentiem, kā arī sabiedrībai kopumā</a:t>
            </a:r>
            <a:endParaRPr lang="lv-LV" sz="4400" dirty="0">
              <a:solidFill>
                <a:schemeClr val="bg2">
                  <a:lumMod val="10000"/>
                </a:schemeClr>
              </a:solidFill>
            </a:endParaRPr>
          </a:p>
          <a:p>
            <a:pPr marL="571500" marR="0" indent="-571500" algn="just" rtl="0">
              <a:buFont typeface="Arial" panose="020B0604020202020204" pitchFamily="34" charset="0"/>
              <a:buChar char="•"/>
            </a:pPr>
            <a:endParaRPr lang="lv-LV" sz="4000" b="0" i="0" u="none" strike="noStrike" baseline="0" dirty="0">
              <a:solidFill>
                <a:schemeClr val="bg2">
                  <a:lumMod val="10000"/>
                </a:schemeClr>
              </a:solidFill>
            </a:endParaRPr>
          </a:p>
        </p:txBody>
      </p:sp>
      <p:sp>
        <p:nvSpPr>
          <p:cNvPr id="204" name="2-24"/>
          <p:cNvSpPr txBox="1"/>
          <p:nvPr/>
        </p:nvSpPr>
        <p:spPr>
          <a:xfrm>
            <a:off x="12433352" y="3569966"/>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4</a:t>
            </a:r>
            <a:r>
              <a:rPr lang="lv-LV" b="1" dirty="0">
                <a:solidFill>
                  <a:schemeClr val="bg2">
                    <a:lumMod val="10000"/>
                  </a:schemeClr>
                </a:solidFill>
              </a:rPr>
              <a:t>.</a:t>
            </a:r>
            <a:endParaRPr b="1" dirty="0">
              <a:solidFill>
                <a:schemeClr val="bg2">
                  <a:lumMod val="10000"/>
                </a:schemeClr>
              </a:solidFill>
            </a:endParaRPr>
          </a:p>
        </p:txBody>
      </p:sp>
      <p:sp>
        <p:nvSpPr>
          <p:cNvPr id="205" name="24-48"/>
          <p:cNvSpPr txBox="1"/>
          <p:nvPr/>
        </p:nvSpPr>
        <p:spPr>
          <a:xfrm>
            <a:off x="13998382" y="5835750"/>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a:t>
            </a:r>
            <a:endParaRPr sz="3600" b="1" dirty="0">
              <a:solidFill>
                <a:schemeClr val="bg2">
                  <a:lumMod val="10000"/>
                </a:schemeClr>
              </a:solidFill>
            </a:endParaRPr>
          </a:p>
        </p:txBody>
      </p:sp>
      <p:sp>
        <p:nvSpPr>
          <p:cNvPr id="206" name="48-72"/>
          <p:cNvSpPr txBox="1"/>
          <p:nvPr/>
        </p:nvSpPr>
        <p:spPr>
          <a:xfrm>
            <a:off x="13998382" y="6278712"/>
            <a:ext cx="2399158" cy="5153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7" name="72-96"/>
          <p:cNvSpPr txBox="1"/>
          <p:nvPr/>
        </p:nvSpPr>
        <p:spPr>
          <a:xfrm>
            <a:off x="13998382" y="7940918"/>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8" name="RĪGAS BUDŽETS 2022"/>
          <p:cNvSpPr txBox="1"/>
          <p:nvPr/>
        </p:nvSpPr>
        <p:spPr>
          <a:xfrm>
            <a:off x="1335784" y="1060127"/>
            <a:ext cx="6949800" cy="939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nSpc>
                <a:spcPct val="90000"/>
              </a:lnSpc>
            </a:pPr>
            <a:r>
              <a:rPr lang="lv-LV" sz="9000" b="1" dirty="0">
                <a:solidFill>
                  <a:schemeClr val="bg2">
                    <a:lumMod val="10000"/>
                  </a:schemeClr>
                </a:solidFill>
              </a:rPr>
              <a:t>Atbalstāmās tematiskās jomas</a:t>
            </a: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Tree>
    <p:extLst>
      <p:ext uri="{BB962C8B-B14F-4D97-AF65-F5344CB8AC3E}">
        <p14:creationId xmlns:p14="http://schemas.microsoft.com/office/powerpoint/2010/main" val="153719322"/>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Izaicinājums"/>
          <p:cNvSpPr txBox="1"/>
          <p:nvPr/>
        </p:nvSpPr>
        <p:spPr>
          <a:xfrm>
            <a:off x="12742138" y="2786095"/>
            <a:ext cx="10606020" cy="2825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endParaRPr lang="lv-LV" sz="4800" b="1" dirty="0">
              <a:solidFill>
                <a:schemeClr val="bg2">
                  <a:lumMod val="10000"/>
                </a:schemeClr>
              </a:solidFill>
            </a:endParaRPr>
          </a:p>
          <a:p>
            <a:r>
              <a:rPr lang="lv-LV" sz="5400" b="1" dirty="0">
                <a:solidFill>
                  <a:schemeClr val="bg2">
                    <a:lumMod val="10000"/>
                  </a:schemeClr>
                </a:solidFill>
              </a:rPr>
              <a:t>Projektu pieteikumi tiek vērtēti divās grupās:</a:t>
            </a:r>
            <a:endParaRPr lang="lv-LV" sz="5400" dirty="0">
              <a:solidFill>
                <a:schemeClr val="bg2">
                  <a:lumMod val="10000"/>
                </a:schemeClr>
              </a:solidFill>
            </a:endParaRPr>
          </a:p>
          <a:p>
            <a:endParaRPr sz="4800" dirty="0">
              <a:solidFill>
                <a:schemeClr val="bg2">
                  <a:lumMod val="10000"/>
                </a:schemeClr>
              </a:solidFill>
            </a:endParaRPr>
          </a:p>
        </p:txBody>
      </p:sp>
      <p:sp>
        <p:nvSpPr>
          <p:cNvPr id="201" name="Risinājums"/>
          <p:cNvSpPr txBox="1"/>
          <p:nvPr/>
        </p:nvSpPr>
        <p:spPr>
          <a:xfrm>
            <a:off x="12742138" y="4403465"/>
            <a:ext cx="10606020" cy="25483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r>
              <a:rPr lang="lv-LV" sz="4800" b="1" i="0" u="none" strike="noStrike" baseline="0" dirty="0">
                <a:solidFill>
                  <a:schemeClr val="bg2">
                    <a:lumMod val="10000"/>
                  </a:schemeClr>
                </a:solidFill>
              </a:rPr>
              <a:t>mazo projektu grupā -</a:t>
            </a:r>
            <a:r>
              <a:rPr lang="lv-LV" sz="4800" b="0" i="0" u="none" strike="noStrike" baseline="0" dirty="0">
                <a:solidFill>
                  <a:schemeClr val="bg2">
                    <a:lumMod val="10000"/>
                  </a:schemeClr>
                </a:solidFill>
              </a:rPr>
              <a:t> pieprasītais finansējums nepārsniedz 1500,00 </a:t>
            </a:r>
            <a:r>
              <a:rPr lang="lv-LV" sz="4800" dirty="0">
                <a:solidFill>
                  <a:schemeClr val="bg2">
                    <a:lumMod val="10000"/>
                  </a:schemeClr>
                </a:solidFill>
              </a:rPr>
              <a:t>EUR</a:t>
            </a:r>
            <a:endParaRPr lang="lv-LV" sz="4800" b="0" i="0" u="none" strike="noStrike" baseline="0" dirty="0">
              <a:solidFill>
                <a:schemeClr val="bg2">
                  <a:lumMod val="10000"/>
                </a:schemeClr>
              </a:solidFill>
            </a:endParaRPr>
          </a:p>
        </p:txBody>
      </p:sp>
      <p:sp>
        <p:nvSpPr>
          <p:cNvPr id="203" name="Secinājumi"/>
          <p:cNvSpPr txBox="1"/>
          <p:nvPr/>
        </p:nvSpPr>
        <p:spPr>
          <a:xfrm>
            <a:off x="12742138" y="5835750"/>
            <a:ext cx="10606020" cy="63709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r>
              <a:rPr lang="lv-LV" sz="4800" b="1" i="0" u="none" strike="noStrike" baseline="0" dirty="0">
                <a:solidFill>
                  <a:schemeClr val="bg2">
                    <a:lumMod val="10000"/>
                  </a:schemeClr>
                </a:solidFill>
              </a:rPr>
              <a:t>lielo projektu grupā</a:t>
            </a:r>
            <a:r>
              <a:rPr lang="lv-LV" sz="4800" b="0" i="0" u="none" strike="noStrike" baseline="0" dirty="0">
                <a:solidFill>
                  <a:schemeClr val="bg2">
                    <a:lumMod val="10000"/>
                  </a:schemeClr>
                </a:solidFill>
              </a:rPr>
              <a:t> - pieprasītais finansējums ir no 1500,01 </a:t>
            </a:r>
            <a:r>
              <a:rPr lang="lv-LV" sz="4800" b="0" u="none" strike="noStrike" baseline="0" dirty="0">
                <a:solidFill>
                  <a:schemeClr val="bg2">
                    <a:lumMod val="10000"/>
                  </a:schemeClr>
                </a:solidFill>
              </a:rPr>
              <a:t>EUR</a:t>
            </a:r>
            <a:r>
              <a:rPr lang="lv-LV" sz="4800" b="0" i="1" u="none" strike="noStrike" baseline="0" dirty="0">
                <a:solidFill>
                  <a:schemeClr val="bg2">
                    <a:lumMod val="10000"/>
                  </a:schemeClr>
                </a:solidFill>
              </a:rPr>
              <a:t> </a:t>
            </a:r>
            <a:r>
              <a:rPr lang="lv-LV" sz="4800" b="0" i="0" u="none" strike="noStrike" baseline="0" dirty="0">
                <a:solidFill>
                  <a:schemeClr val="bg2">
                    <a:lumMod val="10000"/>
                  </a:schemeClr>
                </a:solidFill>
              </a:rPr>
              <a:t>līdz </a:t>
            </a:r>
            <a:r>
              <a:rPr lang="lv-LV" sz="4800" b="0" u="none" strike="noStrike" baseline="0" dirty="0">
                <a:solidFill>
                  <a:schemeClr val="bg2">
                    <a:lumMod val="10000"/>
                  </a:schemeClr>
                </a:solidFill>
              </a:rPr>
              <a:t>7000,00 </a:t>
            </a:r>
            <a:r>
              <a:rPr lang="lv-LV" sz="4800" dirty="0">
                <a:solidFill>
                  <a:schemeClr val="bg2">
                    <a:lumMod val="10000"/>
                  </a:schemeClr>
                </a:solidFill>
              </a:rPr>
              <a:t>EUR</a:t>
            </a:r>
          </a:p>
          <a:p>
            <a:pPr marL="571500" marR="0" indent="-571500" rtl="0">
              <a:buFont typeface="Arial" panose="020B0604020202020204" pitchFamily="34" charset="0"/>
              <a:buChar char="•"/>
            </a:pPr>
            <a:endParaRPr lang="lv-LV" sz="4400" b="0" u="none" strike="noStrike" baseline="0" dirty="0">
              <a:solidFill>
                <a:schemeClr val="bg2">
                  <a:lumMod val="10000"/>
                </a:schemeClr>
              </a:solidFill>
            </a:endParaRPr>
          </a:p>
          <a:p>
            <a:pPr marR="0" rtl="0"/>
            <a:r>
              <a:rPr lang="lv-LV" sz="4800" b="1" dirty="0">
                <a:solidFill>
                  <a:schemeClr val="bg2">
                    <a:lumMod val="10000"/>
                  </a:schemeClr>
                </a:solidFill>
              </a:rPr>
              <a:t>Kopējais projektu konkursā pieejamais finansējums - 155 000,00 EUR</a:t>
            </a:r>
          </a:p>
          <a:p>
            <a:pPr marR="0" rtl="0"/>
            <a:endParaRPr lang="lv-LV" sz="4400" b="1" u="none" strike="noStrike" baseline="0" dirty="0">
              <a:solidFill>
                <a:schemeClr val="bg2">
                  <a:lumMod val="10000"/>
                </a:schemeClr>
              </a:solidFill>
            </a:endParaRPr>
          </a:p>
        </p:txBody>
      </p:sp>
      <p:sp>
        <p:nvSpPr>
          <p:cNvPr id="204" name="2-24"/>
          <p:cNvSpPr txBox="1"/>
          <p:nvPr/>
        </p:nvSpPr>
        <p:spPr>
          <a:xfrm>
            <a:off x="12433352" y="3569966"/>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a:t>
            </a:r>
            <a:endParaRPr b="1" dirty="0">
              <a:solidFill>
                <a:schemeClr val="bg2">
                  <a:lumMod val="10000"/>
                </a:schemeClr>
              </a:solidFill>
            </a:endParaRPr>
          </a:p>
        </p:txBody>
      </p:sp>
      <p:sp>
        <p:nvSpPr>
          <p:cNvPr id="205" name="24-48"/>
          <p:cNvSpPr txBox="1"/>
          <p:nvPr/>
        </p:nvSpPr>
        <p:spPr>
          <a:xfrm>
            <a:off x="13998382" y="5835750"/>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a:t>
            </a:r>
            <a:endParaRPr sz="3600" b="1" dirty="0">
              <a:solidFill>
                <a:schemeClr val="bg2">
                  <a:lumMod val="10000"/>
                </a:schemeClr>
              </a:solidFill>
            </a:endParaRPr>
          </a:p>
        </p:txBody>
      </p:sp>
      <p:sp>
        <p:nvSpPr>
          <p:cNvPr id="206" name="48-72"/>
          <p:cNvSpPr txBox="1"/>
          <p:nvPr/>
        </p:nvSpPr>
        <p:spPr>
          <a:xfrm>
            <a:off x="13998382" y="6278712"/>
            <a:ext cx="2399158" cy="5153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7" name="72-96"/>
          <p:cNvSpPr txBox="1"/>
          <p:nvPr/>
        </p:nvSpPr>
        <p:spPr>
          <a:xfrm>
            <a:off x="13998382" y="7940918"/>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8" name="RĪGAS BUDŽETS 2022"/>
          <p:cNvSpPr txBox="1"/>
          <p:nvPr/>
        </p:nvSpPr>
        <p:spPr>
          <a:xfrm>
            <a:off x="1335784" y="1060127"/>
            <a:ext cx="6949800" cy="939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nSpc>
                <a:spcPct val="90000"/>
              </a:lnSpc>
            </a:pPr>
            <a:r>
              <a:rPr lang="lv-LV" sz="9000" b="1" dirty="0">
                <a:solidFill>
                  <a:schemeClr val="bg2">
                    <a:lumMod val="10000"/>
                  </a:schemeClr>
                </a:solidFill>
              </a:rPr>
              <a:t>Projektu finansējums</a:t>
            </a: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Tree>
    <p:extLst>
      <p:ext uri="{BB962C8B-B14F-4D97-AF65-F5344CB8AC3E}">
        <p14:creationId xmlns:p14="http://schemas.microsoft.com/office/powerpoint/2010/main" val="1567966034"/>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Izaicinājums"/>
          <p:cNvSpPr txBox="1"/>
          <p:nvPr/>
        </p:nvSpPr>
        <p:spPr>
          <a:xfrm>
            <a:off x="12742138" y="2786095"/>
            <a:ext cx="10606020" cy="35732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endParaRPr lang="lv-LV" sz="4800" b="1" dirty="0">
              <a:solidFill>
                <a:schemeClr val="bg2">
                  <a:lumMod val="10000"/>
                </a:schemeClr>
              </a:solidFill>
            </a:endParaRPr>
          </a:p>
          <a:p>
            <a:pPr marR="0" rtl="0"/>
            <a:endParaRPr lang="lv-LV" sz="5400" dirty="0">
              <a:solidFill>
                <a:schemeClr val="bg2">
                  <a:lumMod val="10000"/>
                </a:schemeClr>
              </a:solidFill>
            </a:endParaRPr>
          </a:p>
          <a:p>
            <a:pPr marR="0" rtl="0"/>
            <a:r>
              <a:rPr lang="lv-LV" sz="5400" dirty="0">
                <a:solidFill>
                  <a:schemeClr val="bg2">
                    <a:lumMod val="10000"/>
                  </a:schemeClr>
                </a:solidFill>
              </a:rPr>
              <a:t>Projekta </a:t>
            </a:r>
            <a:r>
              <a:rPr lang="lv-LV" sz="5400" b="1" dirty="0">
                <a:solidFill>
                  <a:schemeClr val="bg2">
                    <a:lumMod val="10000"/>
                  </a:schemeClr>
                </a:solidFill>
              </a:rPr>
              <a:t>īstenotājam</a:t>
            </a:r>
            <a:r>
              <a:rPr lang="lv-LV" sz="5400" dirty="0">
                <a:solidFill>
                  <a:schemeClr val="bg2">
                    <a:lumMod val="10000"/>
                  </a:schemeClr>
                </a:solidFill>
              </a:rPr>
              <a:t> tiek veikts </a:t>
            </a:r>
            <a:r>
              <a:rPr lang="lv-LV" sz="5400" b="1" dirty="0">
                <a:solidFill>
                  <a:schemeClr val="bg2">
                    <a:lumMod val="10000"/>
                  </a:schemeClr>
                </a:solidFill>
              </a:rPr>
              <a:t>avansa un noslēguma maksājums</a:t>
            </a:r>
            <a:endParaRPr lang="lv-LV" sz="5400" b="1" u="none" strike="noStrike" baseline="0" dirty="0">
              <a:solidFill>
                <a:schemeClr val="bg2">
                  <a:lumMod val="10000"/>
                </a:schemeClr>
              </a:solidFill>
            </a:endParaRPr>
          </a:p>
          <a:p>
            <a:endParaRPr sz="4800" dirty="0">
              <a:solidFill>
                <a:schemeClr val="bg2">
                  <a:lumMod val="10000"/>
                </a:schemeClr>
              </a:solidFill>
            </a:endParaRPr>
          </a:p>
        </p:txBody>
      </p:sp>
      <p:sp>
        <p:nvSpPr>
          <p:cNvPr id="201" name="Risinājums"/>
          <p:cNvSpPr txBox="1"/>
          <p:nvPr/>
        </p:nvSpPr>
        <p:spPr>
          <a:xfrm>
            <a:off x="12742138" y="4403465"/>
            <a:ext cx="10606020" cy="24929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r>
              <a:rPr lang="lv-LV" sz="4800" b="1" i="0" u="none" strike="noStrike" baseline="0" dirty="0">
                <a:solidFill>
                  <a:schemeClr val="bg2">
                    <a:lumMod val="10000"/>
                  </a:schemeClr>
                </a:solidFill>
              </a:rPr>
              <a:t>mazo projektu grupā – 90 % un 10 %</a:t>
            </a:r>
          </a:p>
        </p:txBody>
      </p:sp>
      <p:sp>
        <p:nvSpPr>
          <p:cNvPr id="203" name="Secinājumi"/>
          <p:cNvSpPr txBox="1"/>
          <p:nvPr/>
        </p:nvSpPr>
        <p:spPr>
          <a:xfrm>
            <a:off x="12742138" y="5835750"/>
            <a:ext cx="10606020" cy="3102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endParaRPr lang="lv-LV" sz="4400" b="1" i="0" u="none" strike="noStrike" baseline="0" dirty="0">
              <a:solidFill>
                <a:schemeClr val="bg2">
                  <a:lumMod val="10000"/>
                </a:schemeClr>
              </a:solidFill>
            </a:endParaRPr>
          </a:p>
          <a:p>
            <a:pPr marL="571500" marR="0" indent="-571500" rtl="0">
              <a:buFont typeface="Arial" panose="020B0604020202020204" pitchFamily="34" charset="0"/>
              <a:buChar char="•"/>
            </a:pPr>
            <a:r>
              <a:rPr lang="lv-LV" sz="4800" b="1" i="0" u="none" strike="noStrike" baseline="0" dirty="0">
                <a:solidFill>
                  <a:schemeClr val="bg2">
                    <a:lumMod val="10000"/>
                  </a:schemeClr>
                </a:solidFill>
              </a:rPr>
              <a:t>lielo projektu grupā – 50 % un 50 %</a:t>
            </a:r>
            <a:endParaRPr lang="lv-LV" sz="4800" b="1" dirty="0">
              <a:solidFill>
                <a:schemeClr val="bg2">
                  <a:lumMod val="10000"/>
                </a:schemeClr>
              </a:solidFill>
            </a:endParaRPr>
          </a:p>
          <a:p>
            <a:pPr marL="571500" marR="0" indent="-571500" rtl="0">
              <a:buFont typeface="Arial" panose="020B0604020202020204" pitchFamily="34" charset="0"/>
              <a:buChar char="•"/>
            </a:pPr>
            <a:endParaRPr lang="lv-LV" sz="4400" b="0" u="none" strike="noStrike" baseline="0" dirty="0">
              <a:solidFill>
                <a:schemeClr val="bg2">
                  <a:lumMod val="10000"/>
                </a:schemeClr>
              </a:solidFill>
            </a:endParaRPr>
          </a:p>
        </p:txBody>
      </p:sp>
      <p:sp>
        <p:nvSpPr>
          <p:cNvPr id="204" name="2-24"/>
          <p:cNvSpPr txBox="1"/>
          <p:nvPr/>
        </p:nvSpPr>
        <p:spPr>
          <a:xfrm>
            <a:off x="12433352" y="3569966"/>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a:t>
            </a:r>
            <a:endParaRPr b="1" dirty="0">
              <a:solidFill>
                <a:schemeClr val="bg2">
                  <a:lumMod val="10000"/>
                </a:schemeClr>
              </a:solidFill>
            </a:endParaRPr>
          </a:p>
        </p:txBody>
      </p:sp>
      <p:sp>
        <p:nvSpPr>
          <p:cNvPr id="205" name="24-48"/>
          <p:cNvSpPr txBox="1"/>
          <p:nvPr/>
        </p:nvSpPr>
        <p:spPr>
          <a:xfrm>
            <a:off x="13998382" y="5835750"/>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a:t>
            </a:r>
            <a:endParaRPr sz="3600" b="1" dirty="0">
              <a:solidFill>
                <a:schemeClr val="bg2">
                  <a:lumMod val="10000"/>
                </a:schemeClr>
              </a:solidFill>
            </a:endParaRPr>
          </a:p>
        </p:txBody>
      </p:sp>
      <p:sp>
        <p:nvSpPr>
          <p:cNvPr id="206" name="48-72"/>
          <p:cNvSpPr txBox="1"/>
          <p:nvPr/>
        </p:nvSpPr>
        <p:spPr>
          <a:xfrm>
            <a:off x="13998382" y="6278712"/>
            <a:ext cx="2399158" cy="5153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7" name="72-96"/>
          <p:cNvSpPr txBox="1"/>
          <p:nvPr/>
        </p:nvSpPr>
        <p:spPr>
          <a:xfrm>
            <a:off x="13998382" y="7940918"/>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8" name="RĪGAS BUDŽETS 2022"/>
          <p:cNvSpPr txBox="1"/>
          <p:nvPr/>
        </p:nvSpPr>
        <p:spPr>
          <a:xfrm>
            <a:off x="1335784" y="1060127"/>
            <a:ext cx="6949800" cy="939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nSpc>
                <a:spcPct val="90000"/>
              </a:lnSpc>
            </a:pPr>
            <a:r>
              <a:rPr lang="lv-LV" sz="9000" b="1" dirty="0">
                <a:solidFill>
                  <a:schemeClr val="bg2">
                    <a:lumMod val="10000"/>
                  </a:schemeClr>
                </a:solidFill>
              </a:rPr>
              <a:t>Projektu finansējums</a:t>
            </a: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Tree>
    <p:extLst>
      <p:ext uri="{BB962C8B-B14F-4D97-AF65-F5344CB8AC3E}">
        <p14:creationId xmlns:p14="http://schemas.microsoft.com/office/powerpoint/2010/main" val="540169737"/>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Image" descr="Image"/>
          <p:cNvPicPr>
            <a:picLocks noChangeAspect="1"/>
          </p:cNvPicPr>
          <p:nvPr/>
        </p:nvPicPr>
        <p:blipFill>
          <a:blip r:embed="rId2"/>
          <a:stretch>
            <a:fillRect/>
          </a:stretch>
        </p:blipFill>
        <p:spPr>
          <a:xfrm>
            <a:off x="1444261" y="11070524"/>
            <a:ext cx="1394533" cy="1339654"/>
          </a:xfrm>
          <a:prstGeom prst="rect">
            <a:avLst/>
          </a:prstGeom>
          <a:ln w="12700">
            <a:miter lim="400000"/>
          </a:ln>
        </p:spPr>
      </p:pic>
      <p:sp>
        <p:nvSpPr>
          <p:cNvPr id="306" name="Vieta tēmas…"/>
          <p:cNvSpPr txBox="1"/>
          <p:nvPr/>
        </p:nvSpPr>
        <p:spPr>
          <a:xfrm>
            <a:off x="12908162" y="3201614"/>
            <a:ext cx="10606020" cy="426578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571500" lvl="0" indent="-571500" algn="l" hangingPunct="1">
              <a:lnSpc>
                <a:spcPct val="90000"/>
              </a:lnSpc>
              <a:spcBef>
                <a:spcPts val="1200"/>
              </a:spcBef>
              <a:buSzPct val="123000"/>
              <a:buFont typeface="Arial" panose="020B0604020202020204" pitchFamily="34" charset="0"/>
              <a:buChar char="•"/>
              <a:defRPr/>
            </a:pPr>
            <a:r>
              <a:rPr lang="lv-LV" sz="4400" dirty="0">
                <a:solidFill>
                  <a:schemeClr val="bg2">
                    <a:lumMod val="10000"/>
                  </a:schemeClr>
                </a:solidFill>
                <a:latin typeface="Gilroy Semibold"/>
              </a:rPr>
              <a:t>N</a:t>
            </a:r>
            <a:r>
              <a:rPr lang="lv-LV" sz="4400" b="0" i="0" u="none" strike="noStrike" baseline="0" dirty="0">
                <a:solidFill>
                  <a:schemeClr val="bg2">
                    <a:lumMod val="10000"/>
                  </a:schemeClr>
                </a:solidFill>
                <a:latin typeface="Gilroy Semibold"/>
              </a:rPr>
              <a:t>osūtot uz elektroniskā pasta adresi </a:t>
            </a:r>
            <a:r>
              <a:rPr lang="lv-LV" sz="4400" b="1" i="0" u="none" strike="noStrike" baseline="0" dirty="0">
                <a:solidFill>
                  <a:schemeClr val="bg2">
                    <a:lumMod val="10000"/>
                  </a:schemeClr>
                </a:solidFill>
                <a:latin typeface="Gilroy Semibold"/>
              </a:rPr>
              <a:t>integracija@riga.lv</a:t>
            </a:r>
            <a:r>
              <a:rPr lang="lv-LV" sz="4400" b="0" i="0" u="none" strike="noStrike" baseline="0" dirty="0">
                <a:solidFill>
                  <a:schemeClr val="bg2">
                    <a:lumMod val="10000"/>
                  </a:schemeClr>
                </a:solidFill>
                <a:latin typeface="Gilroy Semibold"/>
              </a:rPr>
              <a:t> vai Apkaimju iedzīvotāju centra oficiālo </a:t>
            </a:r>
            <a:r>
              <a:rPr lang="lv-LV" sz="4400" b="1" i="0" u="none" strike="noStrike" baseline="0" dirty="0">
                <a:solidFill>
                  <a:schemeClr val="bg2">
                    <a:lumMod val="10000"/>
                  </a:schemeClr>
                </a:solidFill>
                <a:latin typeface="Gilroy Semibold"/>
              </a:rPr>
              <a:t>elektronisko adresi</a:t>
            </a:r>
            <a:r>
              <a:rPr lang="lv-LV" sz="4400" b="0" i="0" u="none" strike="noStrike" baseline="0" dirty="0">
                <a:solidFill>
                  <a:schemeClr val="bg2">
                    <a:lumMod val="10000"/>
                  </a:schemeClr>
                </a:solidFill>
                <a:latin typeface="Gilroy Semibold"/>
              </a:rPr>
              <a:t> ar </a:t>
            </a:r>
            <a:r>
              <a:rPr lang="lv-LV" sz="4400" b="0" i="0" u="none" strike="noStrike" baseline="0" dirty="0" err="1">
                <a:solidFill>
                  <a:schemeClr val="bg2">
                    <a:lumMod val="10000"/>
                  </a:schemeClr>
                </a:solidFill>
                <a:latin typeface="Gilroy Semibold"/>
              </a:rPr>
              <a:t>paraksttiesīgās</a:t>
            </a:r>
            <a:r>
              <a:rPr lang="lv-LV" sz="4400" b="0" i="0" u="none" strike="noStrike" baseline="0" dirty="0">
                <a:solidFill>
                  <a:schemeClr val="bg2">
                    <a:lumMod val="10000"/>
                  </a:schemeClr>
                </a:solidFill>
                <a:latin typeface="Gilroy Semibold"/>
              </a:rPr>
              <a:t> personas drošu elektronisko parakstu, kas satur laika zīmogu, .</a:t>
            </a:r>
            <a:r>
              <a:rPr lang="lv-LV" sz="4400" b="0" i="0" u="none" strike="noStrike" baseline="0" dirty="0" err="1">
                <a:solidFill>
                  <a:schemeClr val="bg2">
                    <a:lumMod val="10000"/>
                  </a:schemeClr>
                </a:solidFill>
                <a:latin typeface="Gilroy Semibold"/>
              </a:rPr>
              <a:t>edoc</a:t>
            </a:r>
            <a:r>
              <a:rPr lang="lv-LV" sz="4400" b="0" i="0" u="none" strike="noStrike" baseline="0" dirty="0">
                <a:solidFill>
                  <a:schemeClr val="bg2">
                    <a:lumMod val="10000"/>
                  </a:schemeClr>
                </a:solidFill>
                <a:latin typeface="Gilroy Semibold"/>
              </a:rPr>
              <a:t> formāta </a:t>
            </a:r>
            <a:r>
              <a:rPr lang="lv-LV" sz="4400" b="0" i="0" u="none" strike="noStrike" baseline="0" dirty="0" err="1">
                <a:solidFill>
                  <a:schemeClr val="bg2">
                    <a:lumMod val="10000"/>
                  </a:schemeClr>
                </a:solidFill>
                <a:latin typeface="Gilroy Semibold"/>
              </a:rPr>
              <a:t>pakotnē</a:t>
            </a:r>
            <a:r>
              <a:rPr lang="lv-LV" sz="4400" b="0" i="0" u="none" strike="noStrike" baseline="0" dirty="0">
                <a:solidFill>
                  <a:schemeClr val="bg2">
                    <a:lumMod val="10000"/>
                  </a:schemeClr>
                </a:solidFill>
                <a:latin typeface="Gilroy Semibold"/>
              </a:rPr>
              <a:t>, kuras izmērs nepārsniedz 20 MB</a:t>
            </a:r>
            <a:endParaRPr sz="4400" dirty="0">
              <a:solidFill>
                <a:schemeClr val="bg2">
                  <a:lumMod val="10000"/>
                </a:schemeClr>
              </a:solidFill>
              <a:latin typeface="Gilroy Semibold"/>
            </a:endParaRPr>
          </a:p>
        </p:txBody>
      </p:sp>
      <p:sp>
        <p:nvSpPr>
          <p:cNvPr id="307" name="Laika plāns…"/>
          <p:cNvSpPr txBox="1"/>
          <p:nvPr/>
        </p:nvSpPr>
        <p:spPr>
          <a:xfrm>
            <a:off x="1444261" y="653907"/>
            <a:ext cx="10606020" cy="47089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l">
              <a:lnSpc>
                <a:spcPct val="90000"/>
              </a:lnSpc>
            </a:pPr>
            <a:r>
              <a:rPr lang="lv-LV" sz="9000" b="1" dirty="0">
                <a:solidFill>
                  <a:schemeClr val="bg2">
                    <a:lumMod val="10000"/>
                  </a:schemeClr>
                </a:solidFill>
                <a:latin typeface="Gilroy Semibold"/>
              </a:rPr>
              <a:t>Projektu pieteikumu iesniegšana</a:t>
            </a:r>
          </a:p>
          <a:p>
            <a:pPr algn="l"/>
            <a:endParaRPr lang="lv-LV" sz="9000" b="1" dirty="0">
              <a:solidFill>
                <a:schemeClr val="bg2">
                  <a:lumMod val="10000"/>
                </a:schemeClr>
              </a:solidFill>
              <a:latin typeface="Gilroy Semibold"/>
            </a:endParaRPr>
          </a:p>
          <a:p>
            <a:pPr algn="l" defTabSz="584200">
              <a:lnSpc>
                <a:spcPct val="90000"/>
              </a:lnSpc>
              <a:defRPr sz="6000" spc="119">
                <a:solidFill>
                  <a:srgbClr val="FFFFFF"/>
                </a:solidFill>
                <a:latin typeface="Gilroy Semibold"/>
                <a:ea typeface="Gilroy Semibold"/>
                <a:cs typeface="Gilroy Semibold"/>
                <a:sym typeface="Gilroy Semibold"/>
              </a:defRPr>
            </a:pPr>
            <a:endParaRPr dirty="0"/>
          </a:p>
        </p:txBody>
      </p:sp>
      <p:sp>
        <p:nvSpPr>
          <p:cNvPr id="308" name="Vieta tēmas…"/>
          <p:cNvSpPr txBox="1"/>
          <p:nvPr/>
        </p:nvSpPr>
        <p:spPr>
          <a:xfrm>
            <a:off x="12908162" y="7622024"/>
            <a:ext cx="10606020" cy="48751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457200" lvl="0" indent="-457200" algn="l" hangingPunct="1">
              <a:lnSpc>
                <a:spcPct val="90000"/>
              </a:lnSpc>
              <a:spcBef>
                <a:spcPts val="1200"/>
              </a:spcBef>
              <a:buSzPct val="123000"/>
              <a:buFont typeface="Arial" panose="020B0604020202020204" pitchFamily="34" charset="0"/>
              <a:buChar char="•"/>
              <a:defRPr/>
            </a:pPr>
            <a:r>
              <a:rPr lang="lv-LV" sz="4400" dirty="0">
                <a:solidFill>
                  <a:schemeClr val="bg2">
                    <a:lumMod val="10000"/>
                  </a:schemeClr>
                </a:solidFill>
                <a:latin typeface="Gilroy Semibold"/>
              </a:rPr>
              <a:t>K</a:t>
            </a:r>
            <a:r>
              <a:rPr lang="lv-LV" sz="4400" b="0" i="0" u="none" strike="noStrike" baseline="0" dirty="0">
                <a:solidFill>
                  <a:schemeClr val="bg2">
                    <a:lumMod val="10000"/>
                  </a:schemeClr>
                </a:solidFill>
                <a:latin typeface="Gilroy Semibold"/>
              </a:rPr>
              <a:t>lātienē Apkaimju iedzīvotāju centra Klientu apkalpošanas nodaļas punktos. Projekta pieteikumu iesniedz divos eksemplāros (viens oriģināls un viena kopija), pievienojot arī projekta pieteikumu datu nesējā, uz kura norādīts projekta iesniedzēja un projekta nosaukums, vai nosūtot to uz e-pasta adresi integracija@riga.lv</a:t>
            </a:r>
            <a:endParaRPr lang="lv-LV" sz="4400" dirty="0">
              <a:solidFill>
                <a:schemeClr val="bg2">
                  <a:lumMod val="10000"/>
                </a:schemeClr>
              </a:solidFill>
              <a:latin typeface="Gilroy Semibold"/>
            </a:endParaRPr>
          </a:p>
        </p:txBody>
      </p:sp>
    </p:spTree>
    <p:extLst>
      <p:ext uri="{BB962C8B-B14F-4D97-AF65-F5344CB8AC3E}">
        <p14:creationId xmlns:p14="http://schemas.microsoft.com/office/powerpoint/2010/main" val="1943442945"/>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Image" descr="Image"/>
          <p:cNvPicPr>
            <a:picLocks noChangeAspect="1"/>
          </p:cNvPicPr>
          <p:nvPr/>
        </p:nvPicPr>
        <p:blipFill>
          <a:blip r:embed="rId2"/>
          <a:stretch>
            <a:fillRect/>
          </a:stretch>
        </p:blipFill>
        <p:spPr>
          <a:xfrm>
            <a:off x="1444261" y="11070524"/>
            <a:ext cx="1394533" cy="1339654"/>
          </a:xfrm>
          <a:prstGeom prst="rect">
            <a:avLst/>
          </a:prstGeom>
          <a:ln w="12700">
            <a:miter lim="400000"/>
          </a:ln>
        </p:spPr>
      </p:pic>
      <p:sp>
        <p:nvSpPr>
          <p:cNvPr id="306" name="Vieta tēmas…"/>
          <p:cNvSpPr txBox="1"/>
          <p:nvPr/>
        </p:nvSpPr>
        <p:spPr>
          <a:xfrm>
            <a:off x="12050281" y="3249850"/>
            <a:ext cx="11165176" cy="4216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kumimoji="0" lang="lv-LV" sz="4400" b="0" i="0" u="none" strike="noStrike" kern="0" cap="none" spc="0" normalizeH="0" baseline="0" noProof="0" dirty="0">
              <a:ln>
                <a:noFill/>
              </a:ln>
              <a:solidFill>
                <a:srgbClr val="D5D5D5">
                  <a:lumMod val="10000"/>
                </a:srgbClr>
              </a:solidFill>
              <a:effectLst/>
              <a:uLnTx/>
              <a:uFillTx/>
              <a:latin typeface="Gilroy Semibold"/>
              <a:sym typeface="Helvetica Neue"/>
            </a:endParaRPr>
          </a:p>
          <a:p>
            <a:pPr marR="0" lvl="0" algn="l" defTabSz="2438338" rtl="0" eaLnBrk="1" fontAlgn="auto" latinLnBrk="0" hangingPunct="1">
              <a:lnSpc>
                <a:spcPct val="90000"/>
              </a:lnSpc>
              <a:spcBef>
                <a:spcPts val="1200"/>
              </a:spcBef>
              <a:spcAft>
                <a:spcPts val="0"/>
              </a:spcAft>
              <a:buClrTx/>
              <a:buSzPct val="123000"/>
              <a:tabLst/>
              <a:defRPr/>
            </a:pPr>
            <a:endParaRPr lang="lv-LV" sz="5400" dirty="0">
              <a:solidFill>
                <a:srgbClr val="D5D5D5">
                  <a:lumMod val="10000"/>
                </a:srgbClr>
              </a:solidFill>
              <a:latin typeface="Gilroy Semibold"/>
            </a:endParaRP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r>
              <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rPr>
              <a:t>Projekta pieteikuma veidlapa </a:t>
            </a: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lang="lv-LV" sz="5400" dirty="0">
              <a:solidFill>
                <a:srgbClr val="D5D5D5">
                  <a:lumMod val="10000"/>
                </a:srgbClr>
              </a:solidFill>
              <a:latin typeface="Gilroy Semibold"/>
            </a:endParaRP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r>
              <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rPr>
              <a:t>Projekta budžeta tāme </a:t>
            </a:r>
            <a:endParaRPr kumimoji="0" sz="5400" b="0" i="0" u="none" strike="noStrike" kern="0" cap="none" spc="0" normalizeH="0" baseline="0" noProof="0" dirty="0">
              <a:ln>
                <a:noFill/>
              </a:ln>
              <a:solidFill>
                <a:srgbClr val="D5D5D5">
                  <a:lumMod val="10000"/>
                </a:srgbClr>
              </a:solidFill>
              <a:effectLst/>
              <a:uLnTx/>
              <a:uFillTx/>
              <a:latin typeface="Gilroy Semibold"/>
              <a:sym typeface="Helvetica Neue"/>
            </a:endParaRPr>
          </a:p>
        </p:txBody>
      </p:sp>
      <p:sp>
        <p:nvSpPr>
          <p:cNvPr id="307" name="Laika plāns…"/>
          <p:cNvSpPr txBox="1"/>
          <p:nvPr/>
        </p:nvSpPr>
        <p:spPr>
          <a:xfrm>
            <a:off x="1444261" y="653907"/>
            <a:ext cx="10606020" cy="47089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0" marR="0" lvl="0" indent="0" algn="l" defTabSz="2438338" rtl="0" eaLnBrk="1" fontAlgn="auto" latinLnBrk="0" hangingPunct="0">
              <a:lnSpc>
                <a:spcPct val="90000"/>
              </a:lnSpc>
              <a:spcBef>
                <a:spcPts val="0"/>
              </a:spcBef>
              <a:spcAft>
                <a:spcPts val="0"/>
              </a:spcAft>
              <a:buClrTx/>
              <a:buSzTx/>
              <a:buFontTx/>
              <a:buNone/>
              <a:tabLst/>
              <a:defRPr/>
            </a:pPr>
            <a:r>
              <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rPr>
              <a:t>Iesniedzamie dokumenti</a:t>
            </a:r>
          </a:p>
          <a:p>
            <a:pPr marL="0" marR="0" lvl="0" indent="0" algn="l" defTabSz="2438338" rtl="0" eaLnBrk="1" fontAlgn="auto" latinLnBrk="0" hangingPunct="0">
              <a:lnSpc>
                <a:spcPct val="100000"/>
              </a:lnSpc>
              <a:spcBef>
                <a:spcPts val="0"/>
              </a:spcBef>
              <a:spcAft>
                <a:spcPts val="0"/>
              </a:spcAft>
              <a:buClrTx/>
              <a:buSzTx/>
              <a:buFontTx/>
              <a:buNone/>
              <a:tabLst/>
              <a:defRPr/>
            </a:pPr>
            <a:endPar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endParaRPr>
          </a:p>
          <a:p>
            <a:pPr marL="0" marR="0" lvl="0" indent="0" algn="l" defTabSz="584200" rtl="0" eaLnBrk="1" fontAlgn="auto" latinLnBrk="0" hangingPunct="0">
              <a:lnSpc>
                <a:spcPct val="90000"/>
              </a:lnSpc>
              <a:spcBef>
                <a:spcPts val="0"/>
              </a:spcBef>
              <a:spcAft>
                <a:spcPts val="0"/>
              </a:spcAft>
              <a:buClrTx/>
              <a:buSzTx/>
              <a:buFontTx/>
              <a:buNone/>
              <a:tabLst/>
              <a:defRPr sz="6000" spc="119">
                <a:solidFill>
                  <a:srgbClr val="FFFFFF"/>
                </a:solidFill>
                <a:latin typeface="Gilroy Semibold"/>
                <a:ea typeface="Gilroy Semibold"/>
                <a:cs typeface="Gilroy Semibold"/>
                <a:sym typeface="Gilroy Semibold"/>
              </a:defRPr>
            </a:pPr>
            <a:endParaRPr kumimoji="0" sz="6000" b="0" i="0" u="none" strike="noStrike" kern="0" cap="none" spc="119" normalizeH="0" baseline="0" noProof="0" dirty="0">
              <a:ln>
                <a:noFill/>
              </a:ln>
              <a:solidFill>
                <a:srgbClr val="FFFFFF"/>
              </a:solidFill>
              <a:effectLst/>
              <a:uLnTx/>
              <a:uFillTx/>
              <a:latin typeface="Gilroy Semibold"/>
              <a:sym typeface="Gilroy Semibold"/>
            </a:endParaRPr>
          </a:p>
        </p:txBody>
      </p:sp>
      <p:sp>
        <p:nvSpPr>
          <p:cNvPr id="308" name="Vieta tēmas…"/>
          <p:cNvSpPr txBox="1"/>
          <p:nvPr/>
        </p:nvSpPr>
        <p:spPr>
          <a:xfrm>
            <a:off x="12050281" y="7466389"/>
            <a:ext cx="10606020" cy="420115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457200" marR="0" lvl="0" indent="-4572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endParaRPr>
          </a:p>
          <a:p>
            <a:pPr marL="457200" marR="0" lvl="0" indent="-4572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r>
              <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rPr>
              <a:t> Apliecinājums </a:t>
            </a:r>
          </a:p>
          <a:p>
            <a:pPr marL="457200" marR="0" lvl="0" indent="-4572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lang="lv-LV" sz="5400" dirty="0">
              <a:solidFill>
                <a:srgbClr val="D5D5D5">
                  <a:lumMod val="10000"/>
                </a:srgbClr>
              </a:solidFill>
              <a:latin typeface="Gilroy Semibold"/>
            </a:endParaRPr>
          </a:p>
          <a:p>
            <a:pPr marL="457200" marR="0" lvl="0" indent="-4572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r>
              <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rPr>
              <a:t>Citi pieteicēja vai aktivitāšu aprakstoši dokumenti</a:t>
            </a:r>
            <a:endParaRPr kumimoji="0" sz="5400" b="0" i="0" u="none" strike="noStrike" kern="0" cap="none" spc="0" normalizeH="0" baseline="0" noProof="0" dirty="0">
              <a:ln>
                <a:noFill/>
              </a:ln>
              <a:solidFill>
                <a:srgbClr val="D5D5D5">
                  <a:lumMod val="10000"/>
                </a:srgbClr>
              </a:solidFill>
              <a:effectLst/>
              <a:uLnTx/>
              <a:uFillTx/>
              <a:latin typeface="Gilroy Semibold"/>
              <a:sym typeface="Helvetica Neue"/>
            </a:endParaRPr>
          </a:p>
        </p:txBody>
      </p:sp>
    </p:spTree>
    <p:extLst>
      <p:ext uri="{BB962C8B-B14F-4D97-AF65-F5344CB8AC3E}">
        <p14:creationId xmlns:p14="http://schemas.microsoft.com/office/powerpoint/2010/main" val="1508724019"/>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Image" descr="Image"/>
          <p:cNvPicPr>
            <a:picLocks noChangeAspect="1"/>
          </p:cNvPicPr>
          <p:nvPr/>
        </p:nvPicPr>
        <p:blipFill>
          <a:blip r:embed="rId2"/>
          <a:stretch>
            <a:fillRect/>
          </a:stretch>
        </p:blipFill>
        <p:spPr>
          <a:xfrm>
            <a:off x="1444261" y="11070524"/>
            <a:ext cx="1394533" cy="1339654"/>
          </a:xfrm>
          <a:prstGeom prst="rect">
            <a:avLst/>
          </a:prstGeom>
          <a:ln w="12700">
            <a:miter lim="400000"/>
          </a:ln>
        </p:spPr>
      </p:pic>
      <p:sp>
        <p:nvSpPr>
          <p:cNvPr id="306" name="Vieta tēmas…"/>
          <p:cNvSpPr txBox="1"/>
          <p:nvPr/>
        </p:nvSpPr>
        <p:spPr>
          <a:xfrm>
            <a:off x="12050281" y="3249850"/>
            <a:ext cx="11165176" cy="71096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685800" indent="-685800" algn="l" hangingPunct="1">
              <a:lnSpc>
                <a:spcPct val="90000"/>
              </a:lnSpc>
              <a:spcBef>
                <a:spcPts val="1200"/>
              </a:spcBef>
              <a:buSzPct val="123000"/>
              <a:buFont typeface="Arial" panose="020B0604020202020204" pitchFamily="34" charset="0"/>
              <a:buChar char="•"/>
              <a:defRPr/>
            </a:pPr>
            <a:r>
              <a:rPr lang="lv-LV" sz="4800" b="0" i="0" u="none" strike="noStrike" baseline="0" dirty="0">
                <a:solidFill>
                  <a:schemeClr val="bg2">
                    <a:lumMod val="10000"/>
                  </a:schemeClr>
                </a:solidFill>
                <a:latin typeface="Gilroy Semibold"/>
              </a:rPr>
              <a:t>Pretendents iesniedzis vienu projekta pieteikumu viena konkursa ietvaros</a:t>
            </a:r>
          </a:p>
          <a:p>
            <a:pPr marL="685800" indent="-685800" algn="l" hangingPunct="1">
              <a:lnSpc>
                <a:spcPct val="90000"/>
              </a:lnSpc>
              <a:spcBef>
                <a:spcPts val="1200"/>
              </a:spcBef>
              <a:buSzPct val="123000"/>
              <a:buFont typeface="Arial" panose="020B0604020202020204" pitchFamily="34" charset="0"/>
              <a:buChar char="•"/>
              <a:defRPr/>
            </a:pPr>
            <a:r>
              <a:rPr lang="lv-LV" sz="4800" b="0" i="0" u="none" strike="noStrike" baseline="0" dirty="0">
                <a:solidFill>
                  <a:schemeClr val="bg2">
                    <a:lumMod val="10000"/>
                  </a:schemeClr>
                </a:solidFill>
                <a:latin typeface="Gilroy Semibold"/>
              </a:rPr>
              <a:t>Projekta pieteikumam nav piešķirts cits finansējums no Rīgas pilsētas pašvaldības budžeta līdzekļiem citu projektu konkursu ietvaros attiecīgā kalendārā gada periodā</a:t>
            </a: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r>
              <a:rPr lang="lv-LV" sz="4800" dirty="0">
                <a:solidFill>
                  <a:srgbClr val="D5D5D5">
                    <a:lumMod val="10000"/>
                  </a:srgbClr>
                </a:solidFill>
                <a:latin typeface="Gilroy Semibold"/>
              </a:rPr>
              <a:t>Rīkoto aktivitāšu labuma guvēji ir Rīgas pilsētas iedzīvotāji</a:t>
            </a: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r>
              <a:rPr lang="lv-LV" sz="4800" dirty="0">
                <a:solidFill>
                  <a:srgbClr val="D5D5D5">
                    <a:lumMod val="10000"/>
                  </a:srgbClr>
                </a:solidFill>
                <a:latin typeface="Gilroy Semibold"/>
              </a:rPr>
              <a:t>Aktivitātēs nav paredzēta ieejas maksa, netiek gūti ienākumi</a:t>
            </a:r>
          </a:p>
        </p:txBody>
      </p:sp>
      <p:sp>
        <p:nvSpPr>
          <p:cNvPr id="307" name="Laika plāns…"/>
          <p:cNvSpPr txBox="1"/>
          <p:nvPr/>
        </p:nvSpPr>
        <p:spPr>
          <a:xfrm>
            <a:off x="1444261" y="653907"/>
            <a:ext cx="10606020" cy="47089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0" marR="0" lvl="0" indent="0" algn="l" defTabSz="2438338" rtl="0" eaLnBrk="1" fontAlgn="auto" latinLnBrk="0" hangingPunct="0">
              <a:lnSpc>
                <a:spcPct val="90000"/>
              </a:lnSpc>
              <a:spcBef>
                <a:spcPts val="0"/>
              </a:spcBef>
              <a:spcAft>
                <a:spcPts val="0"/>
              </a:spcAft>
              <a:buClrTx/>
              <a:buSzTx/>
              <a:buFontTx/>
              <a:buNone/>
              <a:tabLst/>
              <a:defRPr/>
            </a:pPr>
            <a:r>
              <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rPr>
              <a:t>Projektu atbilstības nosacījumi</a:t>
            </a:r>
          </a:p>
          <a:p>
            <a:pPr marL="0" marR="0" lvl="0" indent="0" algn="l" defTabSz="2438338" rtl="0" eaLnBrk="1" fontAlgn="auto" latinLnBrk="0" hangingPunct="0">
              <a:lnSpc>
                <a:spcPct val="100000"/>
              </a:lnSpc>
              <a:spcBef>
                <a:spcPts val="0"/>
              </a:spcBef>
              <a:spcAft>
                <a:spcPts val="0"/>
              </a:spcAft>
              <a:buClrTx/>
              <a:buSzTx/>
              <a:buFontTx/>
              <a:buNone/>
              <a:tabLst/>
              <a:defRPr/>
            </a:pPr>
            <a:endPar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endParaRPr>
          </a:p>
          <a:p>
            <a:pPr marL="0" marR="0" lvl="0" indent="0" algn="l" defTabSz="584200" rtl="0" eaLnBrk="1" fontAlgn="auto" latinLnBrk="0" hangingPunct="0">
              <a:lnSpc>
                <a:spcPct val="90000"/>
              </a:lnSpc>
              <a:spcBef>
                <a:spcPts val="0"/>
              </a:spcBef>
              <a:spcAft>
                <a:spcPts val="0"/>
              </a:spcAft>
              <a:buClrTx/>
              <a:buSzTx/>
              <a:buFontTx/>
              <a:buNone/>
              <a:tabLst/>
              <a:defRPr sz="6000" spc="119">
                <a:solidFill>
                  <a:srgbClr val="FFFFFF"/>
                </a:solidFill>
                <a:latin typeface="Gilroy Semibold"/>
                <a:ea typeface="Gilroy Semibold"/>
                <a:cs typeface="Gilroy Semibold"/>
                <a:sym typeface="Gilroy Semibold"/>
              </a:defRPr>
            </a:pPr>
            <a:endParaRPr kumimoji="0" sz="6000" b="0" i="0" u="none" strike="noStrike" kern="0" cap="none" spc="119" normalizeH="0" baseline="0" noProof="0" dirty="0">
              <a:ln>
                <a:noFill/>
              </a:ln>
              <a:solidFill>
                <a:srgbClr val="FFFFFF"/>
              </a:solidFill>
              <a:effectLst/>
              <a:uLnTx/>
              <a:uFillTx/>
              <a:latin typeface="Gilroy Semibold"/>
              <a:sym typeface="Gilroy Semibold"/>
            </a:endParaRPr>
          </a:p>
        </p:txBody>
      </p:sp>
      <p:sp>
        <p:nvSpPr>
          <p:cNvPr id="308" name="Vieta tēmas…"/>
          <p:cNvSpPr txBox="1"/>
          <p:nvPr/>
        </p:nvSpPr>
        <p:spPr>
          <a:xfrm>
            <a:off x="12050281" y="7466389"/>
            <a:ext cx="10606020" cy="255146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457200" marR="0" lvl="0" indent="-4572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endParaRPr>
          </a:p>
          <a:p>
            <a:pPr marR="0" lvl="0" algn="l" defTabSz="2438338" rtl="0" eaLnBrk="1" fontAlgn="auto" latinLnBrk="0" hangingPunct="1">
              <a:lnSpc>
                <a:spcPct val="90000"/>
              </a:lnSpc>
              <a:spcBef>
                <a:spcPts val="1200"/>
              </a:spcBef>
              <a:spcAft>
                <a:spcPts val="0"/>
              </a:spcAft>
              <a:buClrTx/>
              <a:buSzPct val="123000"/>
              <a:tabLst/>
              <a:defRPr/>
            </a:pPr>
            <a:r>
              <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rPr>
              <a:t> </a:t>
            </a:r>
          </a:p>
          <a:p>
            <a:pPr marR="0" lvl="0" algn="l" defTabSz="2438338" rtl="0" eaLnBrk="1" fontAlgn="auto" latinLnBrk="0" hangingPunct="1">
              <a:lnSpc>
                <a:spcPct val="90000"/>
              </a:lnSpc>
              <a:spcBef>
                <a:spcPts val="1200"/>
              </a:spcBef>
              <a:spcAft>
                <a:spcPts val="0"/>
              </a:spcAft>
              <a:buClrTx/>
              <a:buSzPct val="123000"/>
              <a:tabLst/>
              <a:defRPr/>
            </a:pPr>
            <a:endPar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endParaRPr>
          </a:p>
        </p:txBody>
      </p:sp>
    </p:spTree>
    <p:extLst>
      <p:ext uri="{BB962C8B-B14F-4D97-AF65-F5344CB8AC3E}">
        <p14:creationId xmlns:p14="http://schemas.microsoft.com/office/powerpoint/2010/main" val="3128232396"/>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Image" descr="Image"/>
          <p:cNvPicPr>
            <a:picLocks noChangeAspect="1"/>
          </p:cNvPicPr>
          <p:nvPr/>
        </p:nvPicPr>
        <p:blipFill>
          <a:blip r:embed="rId2"/>
          <a:stretch>
            <a:fillRect/>
          </a:stretch>
        </p:blipFill>
        <p:spPr>
          <a:xfrm>
            <a:off x="1444261" y="11070524"/>
            <a:ext cx="1394533" cy="1339654"/>
          </a:xfrm>
          <a:prstGeom prst="rect">
            <a:avLst/>
          </a:prstGeom>
          <a:ln w="12700">
            <a:miter lim="400000"/>
          </a:ln>
        </p:spPr>
      </p:pic>
      <p:sp>
        <p:nvSpPr>
          <p:cNvPr id="306" name="Vieta tēmas…"/>
          <p:cNvSpPr txBox="1"/>
          <p:nvPr/>
        </p:nvSpPr>
        <p:spPr>
          <a:xfrm>
            <a:off x="12050281" y="3249850"/>
            <a:ext cx="11165176" cy="526913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kumimoji="0" lang="lv-LV" sz="4800" b="0" i="0" u="none" strike="noStrike" kern="0" cap="none" spc="0" normalizeH="0" baseline="0" noProof="0" dirty="0">
              <a:ln>
                <a:noFill/>
              </a:ln>
              <a:solidFill>
                <a:srgbClr val="D5D5D5">
                  <a:lumMod val="10000"/>
                </a:srgbClr>
              </a:solidFill>
              <a:effectLst/>
              <a:uLnTx/>
              <a:uFillTx/>
              <a:latin typeface="Gilroy Semibold"/>
              <a:sym typeface="Helvetica Neue"/>
            </a:endParaRP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r>
              <a:rPr kumimoji="0" lang="lv-LV" sz="6000" b="1" i="0" u="none" strike="noStrike" kern="0" cap="none" spc="0" normalizeH="0" baseline="0" noProof="0" dirty="0">
                <a:ln>
                  <a:noFill/>
                </a:ln>
                <a:solidFill>
                  <a:srgbClr val="D5D5D5">
                    <a:lumMod val="10000"/>
                  </a:srgbClr>
                </a:solidFill>
                <a:effectLst/>
                <a:uLnTx/>
                <a:uFillTx/>
                <a:latin typeface="Gilroy Semibold"/>
                <a:sym typeface="Helvetica Neue"/>
              </a:rPr>
              <a:t>Aktivitātes veiktas pilnā apmērā</a:t>
            </a: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kumimoji="0" lang="lv-LV" sz="6000" b="1" i="0" u="none" strike="noStrike" kern="0" cap="none" spc="0" normalizeH="0" baseline="0" noProof="0" dirty="0">
              <a:ln>
                <a:noFill/>
              </a:ln>
              <a:solidFill>
                <a:srgbClr val="D5D5D5">
                  <a:lumMod val="10000"/>
                </a:srgbClr>
              </a:solidFill>
              <a:effectLst/>
              <a:uLnTx/>
              <a:uFillTx/>
              <a:latin typeface="Gilroy Semibold"/>
              <a:sym typeface="Helvetica Neue"/>
            </a:endParaRP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r>
              <a:rPr lang="lv-LV" sz="6000" b="1" dirty="0">
                <a:solidFill>
                  <a:srgbClr val="D5D5D5">
                    <a:lumMod val="10000"/>
                  </a:srgbClr>
                </a:solidFill>
                <a:latin typeface="Gilroy Semibold"/>
              </a:rPr>
              <a:t>Plānotā mērķauditorija iesaistīta vismaz 80 % apmērā</a:t>
            </a:r>
            <a:endParaRPr kumimoji="0" lang="lv-LV" sz="6000" b="1" i="0" u="none" strike="noStrike" kern="0" cap="none" spc="0" normalizeH="0" baseline="0" noProof="0" dirty="0">
              <a:ln>
                <a:noFill/>
              </a:ln>
              <a:solidFill>
                <a:srgbClr val="D5D5D5">
                  <a:lumMod val="10000"/>
                </a:srgbClr>
              </a:solidFill>
              <a:effectLst/>
              <a:uLnTx/>
              <a:uFillTx/>
              <a:latin typeface="Gilroy Semibold"/>
              <a:sym typeface="Helvetica Neue"/>
            </a:endParaRPr>
          </a:p>
          <a:p>
            <a:pPr marL="685800" indent="-685800" algn="l" hangingPunct="1">
              <a:lnSpc>
                <a:spcPct val="90000"/>
              </a:lnSpc>
              <a:spcBef>
                <a:spcPts val="1200"/>
              </a:spcBef>
              <a:buSzPct val="123000"/>
              <a:buFont typeface="Arial" panose="020B0604020202020204" pitchFamily="34" charset="0"/>
              <a:buChar char="•"/>
              <a:defRPr/>
            </a:pPr>
            <a:endParaRPr kumimoji="0" sz="4800" b="0" i="0" u="none" strike="noStrike" kern="0" cap="none" spc="0" normalizeH="0" baseline="0" noProof="0" dirty="0">
              <a:ln>
                <a:noFill/>
              </a:ln>
              <a:solidFill>
                <a:srgbClr val="D5D5D5">
                  <a:lumMod val="10000"/>
                </a:srgbClr>
              </a:solidFill>
              <a:effectLst/>
              <a:uLnTx/>
              <a:uFillTx/>
              <a:latin typeface="Gilroy Semibold"/>
              <a:sym typeface="Helvetica Neue"/>
            </a:endParaRPr>
          </a:p>
        </p:txBody>
      </p:sp>
      <p:sp>
        <p:nvSpPr>
          <p:cNvPr id="307" name="Laika plāns…"/>
          <p:cNvSpPr txBox="1"/>
          <p:nvPr/>
        </p:nvSpPr>
        <p:spPr>
          <a:xfrm>
            <a:off x="1444261" y="653907"/>
            <a:ext cx="10606020" cy="47089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0" marR="0" lvl="0" indent="0" algn="l" defTabSz="2438338" rtl="0" eaLnBrk="1" fontAlgn="auto" latinLnBrk="0" hangingPunct="0">
              <a:lnSpc>
                <a:spcPct val="90000"/>
              </a:lnSpc>
              <a:spcBef>
                <a:spcPts val="0"/>
              </a:spcBef>
              <a:spcAft>
                <a:spcPts val="0"/>
              </a:spcAft>
              <a:buClrTx/>
              <a:buSzTx/>
              <a:buFontTx/>
              <a:buNone/>
              <a:tabLst/>
              <a:defRPr/>
            </a:pPr>
            <a:r>
              <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rPr>
              <a:t>Projektu izpildes nosacījumi</a:t>
            </a:r>
          </a:p>
          <a:p>
            <a:pPr marL="0" marR="0" lvl="0" indent="0" algn="l" defTabSz="2438338" rtl="0" eaLnBrk="1" fontAlgn="auto" latinLnBrk="0" hangingPunct="0">
              <a:lnSpc>
                <a:spcPct val="100000"/>
              </a:lnSpc>
              <a:spcBef>
                <a:spcPts val="0"/>
              </a:spcBef>
              <a:spcAft>
                <a:spcPts val="0"/>
              </a:spcAft>
              <a:buClrTx/>
              <a:buSzTx/>
              <a:buFontTx/>
              <a:buNone/>
              <a:tabLst/>
              <a:defRPr/>
            </a:pPr>
            <a:endPar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endParaRPr>
          </a:p>
          <a:p>
            <a:pPr marL="0" marR="0" lvl="0" indent="0" algn="l" defTabSz="584200" rtl="0" eaLnBrk="1" fontAlgn="auto" latinLnBrk="0" hangingPunct="0">
              <a:lnSpc>
                <a:spcPct val="90000"/>
              </a:lnSpc>
              <a:spcBef>
                <a:spcPts val="0"/>
              </a:spcBef>
              <a:spcAft>
                <a:spcPts val="0"/>
              </a:spcAft>
              <a:buClrTx/>
              <a:buSzTx/>
              <a:buFontTx/>
              <a:buNone/>
              <a:tabLst/>
              <a:defRPr sz="6000" spc="119">
                <a:solidFill>
                  <a:srgbClr val="FFFFFF"/>
                </a:solidFill>
                <a:latin typeface="Gilroy Semibold"/>
                <a:ea typeface="Gilroy Semibold"/>
                <a:cs typeface="Gilroy Semibold"/>
                <a:sym typeface="Gilroy Semibold"/>
              </a:defRPr>
            </a:pPr>
            <a:endParaRPr kumimoji="0" sz="6000" b="0" i="0" u="none" strike="noStrike" kern="0" cap="none" spc="119" normalizeH="0" baseline="0" noProof="0" dirty="0">
              <a:ln>
                <a:noFill/>
              </a:ln>
              <a:solidFill>
                <a:srgbClr val="FFFFFF"/>
              </a:solidFill>
              <a:effectLst/>
              <a:uLnTx/>
              <a:uFillTx/>
              <a:latin typeface="Gilroy Semibold"/>
              <a:sym typeface="Gilroy Semibold"/>
            </a:endParaRPr>
          </a:p>
        </p:txBody>
      </p:sp>
      <p:sp>
        <p:nvSpPr>
          <p:cNvPr id="308" name="Vieta tēmas…"/>
          <p:cNvSpPr txBox="1"/>
          <p:nvPr/>
        </p:nvSpPr>
        <p:spPr>
          <a:xfrm>
            <a:off x="12050281" y="7466389"/>
            <a:ext cx="10606020" cy="255146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457200" marR="0" lvl="0" indent="-4572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endParaRPr>
          </a:p>
          <a:p>
            <a:pPr marR="0" lvl="0" algn="l" defTabSz="2438338" rtl="0" eaLnBrk="1" fontAlgn="auto" latinLnBrk="0" hangingPunct="1">
              <a:lnSpc>
                <a:spcPct val="90000"/>
              </a:lnSpc>
              <a:spcBef>
                <a:spcPts val="1200"/>
              </a:spcBef>
              <a:spcAft>
                <a:spcPts val="0"/>
              </a:spcAft>
              <a:buClrTx/>
              <a:buSzPct val="123000"/>
              <a:tabLst/>
              <a:defRPr/>
            </a:pPr>
            <a:r>
              <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rPr>
              <a:t> </a:t>
            </a:r>
          </a:p>
          <a:p>
            <a:pPr marR="0" lvl="0" algn="l" defTabSz="2438338" rtl="0" eaLnBrk="1" fontAlgn="auto" latinLnBrk="0" hangingPunct="1">
              <a:lnSpc>
                <a:spcPct val="90000"/>
              </a:lnSpc>
              <a:spcBef>
                <a:spcPts val="1200"/>
              </a:spcBef>
              <a:spcAft>
                <a:spcPts val="0"/>
              </a:spcAft>
              <a:buClrTx/>
              <a:buSzPct val="123000"/>
              <a:tabLst/>
              <a:defRPr/>
            </a:pPr>
            <a:endPar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endParaRPr>
          </a:p>
        </p:txBody>
      </p:sp>
    </p:spTree>
    <p:extLst>
      <p:ext uri="{BB962C8B-B14F-4D97-AF65-F5344CB8AC3E}">
        <p14:creationId xmlns:p14="http://schemas.microsoft.com/office/powerpoint/2010/main" val="199523353"/>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Image" descr="Image"/>
          <p:cNvPicPr>
            <a:picLocks noChangeAspect="1"/>
          </p:cNvPicPr>
          <p:nvPr/>
        </p:nvPicPr>
        <p:blipFill>
          <a:blip r:embed="rId2"/>
          <a:stretch>
            <a:fillRect/>
          </a:stretch>
        </p:blipFill>
        <p:spPr>
          <a:xfrm>
            <a:off x="1444261" y="11070524"/>
            <a:ext cx="1394533" cy="1339654"/>
          </a:xfrm>
          <a:prstGeom prst="rect">
            <a:avLst/>
          </a:prstGeom>
          <a:ln w="12700">
            <a:miter lim="400000"/>
          </a:ln>
        </p:spPr>
      </p:pic>
      <p:sp>
        <p:nvSpPr>
          <p:cNvPr id="306" name="Vieta tēmas…"/>
          <p:cNvSpPr txBox="1"/>
          <p:nvPr/>
        </p:nvSpPr>
        <p:spPr>
          <a:xfrm>
            <a:off x="12050281" y="3249850"/>
            <a:ext cx="11165176" cy="8485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685800" indent="-685800" algn="l" hangingPunct="1">
              <a:lnSpc>
                <a:spcPct val="90000"/>
              </a:lnSpc>
              <a:spcBef>
                <a:spcPts val="1200"/>
              </a:spcBef>
              <a:buSzPct val="123000"/>
              <a:buFont typeface="Arial" panose="020B0604020202020204" pitchFamily="34" charset="0"/>
              <a:buChar char="•"/>
              <a:defRPr/>
            </a:pPr>
            <a:r>
              <a:rPr lang="lv-LV" sz="4800" dirty="0">
                <a:solidFill>
                  <a:schemeClr val="bg2">
                    <a:lumMod val="10000"/>
                  </a:schemeClr>
                </a:solidFill>
                <a:latin typeface="Gilroy Semibold"/>
              </a:rPr>
              <a:t>A</a:t>
            </a:r>
            <a:r>
              <a:rPr lang="lv-LV" sz="4800" b="0" i="0" u="none" strike="noStrike" baseline="0" dirty="0">
                <a:solidFill>
                  <a:schemeClr val="bg2">
                    <a:lumMod val="10000"/>
                  </a:schemeClr>
                </a:solidFill>
                <a:latin typeface="Gilroy Semibold"/>
              </a:rPr>
              <a:t>dministratīvās izmaksas (ne vairāk kā 15 % no projekta kopējām izmaksām)</a:t>
            </a:r>
          </a:p>
          <a:p>
            <a:pPr marL="685800" indent="-685800" algn="l" hangingPunct="1">
              <a:lnSpc>
                <a:spcPct val="90000"/>
              </a:lnSpc>
              <a:spcBef>
                <a:spcPts val="1200"/>
              </a:spcBef>
              <a:buSzPct val="123000"/>
              <a:buFont typeface="Arial" panose="020B0604020202020204" pitchFamily="34" charset="0"/>
              <a:buChar char="•"/>
              <a:defRPr/>
            </a:pPr>
            <a:endParaRPr lang="lv-LV" sz="4800" b="0" i="0" u="none" strike="noStrike" baseline="0" dirty="0">
              <a:solidFill>
                <a:schemeClr val="bg2">
                  <a:lumMod val="10000"/>
                </a:schemeClr>
              </a:solidFill>
              <a:latin typeface="Gilroy Semibold"/>
            </a:endParaRPr>
          </a:p>
          <a:p>
            <a:pPr marL="685800" indent="-685800" algn="l" hangingPunct="1">
              <a:lnSpc>
                <a:spcPct val="90000"/>
              </a:lnSpc>
              <a:spcBef>
                <a:spcPts val="1200"/>
              </a:spcBef>
              <a:buSzPct val="123000"/>
              <a:buFont typeface="Arial" panose="020B0604020202020204" pitchFamily="34" charset="0"/>
              <a:buChar char="•"/>
              <a:defRPr/>
            </a:pPr>
            <a:r>
              <a:rPr lang="lv-LV" sz="4800" b="0" i="0" u="none" strike="noStrike" baseline="0" dirty="0">
                <a:solidFill>
                  <a:schemeClr val="bg2">
                    <a:lumMod val="10000"/>
                  </a:schemeClr>
                </a:solidFill>
                <a:latin typeface="Gilroy Semibold"/>
              </a:rPr>
              <a:t>Projekta aktivitāšu īstenošanai nepieciešamās izmaksas</a:t>
            </a:r>
          </a:p>
          <a:p>
            <a:pPr marL="685800" indent="-685800" algn="l" hangingPunct="1">
              <a:lnSpc>
                <a:spcPct val="90000"/>
              </a:lnSpc>
              <a:spcBef>
                <a:spcPts val="1200"/>
              </a:spcBef>
              <a:buSzPct val="123000"/>
              <a:buFont typeface="Arial" panose="020B0604020202020204" pitchFamily="34" charset="0"/>
              <a:buChar char="•"/>
              <a:defRPr/>
            </a:pPr>
            <a:endParaRPr lang="lv-LV" sz="4800" b="0" i="0" u="none" strike="noStrike" baseline="0" dirty="0">
              <a:solidFill>
                <a:schemeClr val="bg2">
                  <a:lumMod val="10000"/>
                </a:schemeClr>
              </a:solidFill>
              <a:latin typeface="Gilroy Semibold"/>
            </a:endParaRP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r>
              <a:rPr lang="lv-LV" sz="4800" dirty="0">
                <a:solidFill>
                  <a:schemeClr val="bg2">
                    <a:lumMod val="10000"/>
                  </a:schemeClr>
                </a:solidFill>
                <a:latin typeface="Gilroy Semibold"/>
              </a:rPr>
              <a:t>I</a:t>
            </a:r>
            <a:r>
              <a:rPr lang="lv-LV" sz="4800" b="0" i="0" u="none" strike="noStrike" baseline="0" dirty="0">
                <a:solidFill>
                  <a:schemeClr val="bg2">
                    <a:lumMod val="10000"/>
                  </a:schemeClr>
                </a:solidFill>
                <a:latin typeface="Gilroy Semibold"/>
              </a:rPr>
              <a:t>nformācijas un publicitātes izmaksas</a:t>
            </a:r>
          </a:p>
          <a:p>
            <a:pPr marL="685800" marR="0" lvl="0" indent="-6858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lang="lv-LV" sz="4800" dirty="0">
              <a:solidFill>
                <a:schemeClr val="bg2">
                  <a:lumMod val="10000"/>
                </a:schemeClr>
              </a:solidFill>
              <a:latin typeface="Gilroy Semibold"/>
            </a:endParaRPr>
          </a:p>
          <a:p>
            <a:pPr marR="0" lvl="0" algn="l" defTabSz="2438338" rtl="0" eaLnBrk="1" fontAlgn="auto" latinLnBrk="0" hangingPunct="1">
              <a:lnSpc>
                <a:spcPct val="90000"/>
              </a:lnSpc>
              <a:spcBef>
                <a:spcPts val="1200"/>
              </a:spcBef>
              <a:spcAft>
                <a:spcPts val="0"/>
              </a:spcAft>
              <a:buClrTx/>
              <a:buSzPct val="123000"/>
              <a:tabLst/>
              <a:defRPr/>
            </a:pPr>
            <a:r>
              <a:rPr lang="lv-LV" sz="5400" dirty="0">
                <a:solidFill>
                  <a:schemeClr val="bg2">
                    <a:lumMod val="10000"/>
                  </a:schemeClr>
                </a:solidFill>
                <a:latin typeface="Gilroy Semibold"/>
              </a:rPr>
              <a:t>Pieteikuma </a:t>
            </a:r>
            <a:r>
              <a:rPr lang="lv-LV" sz="5400" b="1" dirty="0">
                <a:solidFill>
                  <a:schemeClr val="bg2">
                    <a:lumMod val="10000"/>
                  </a:schemeClr>
                </a:solidFill>
                <a:latin typeface="Gilroy Semibold"/>
              </a:rPr>
              <a:t>iesniedzēja līdzfinansējums </a:t>
            </a:r>
            <a:r>
              <a:rPr lang="lv-LV" sz="5400" dirty="0">
                <a:solidFill>
                  <a:schemeClr val="bg2">
                    <a:lumMod val="10000"/>
                  </a:schemeClr>
                </a:solidFill>
                <a:latin typeface="Gilroy Semibold"/>
              </a:rPr>
              <a:t>– </a:t>
            </a:r>
            <a:r>
              <a:rPr lang="lv-LV" sz="5400" b="1" dirty="0">
                <a:solidFill>
                  <a:schemeClr val="bg2">
                    <a:lumMod val="10000"/>
                  </a:schemeClr>
                </a:solidFill>
                <a:latin typeface="Gilroy Semibold"/>
              </a:rPr>
              <a:t>vismaz 5 % no projekta kopējās tāmes </a:t>
            </a:r>
          </a:p>
        </p:txBody>
      </p:sp>
      <p:sp>
        <p:nvSpPr>
          <p:cNvPr id="307" name="Laika plāns…"/>
          <p:cNvSpPr txBox="1"/>
          <p:nvPr/>
        </p:nvSpPr>
        <p:spPr>
          <a:xfrm>
            <a:off x="1444261" y="653907"/>
            <a:ext cx="10606020" cy="47089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0" marR="0" lvl="0" indent="0" algn="l" defTabSz="2438338" rtl="0" eaLnBrk="1" fontAlgn="auto" latinLnBrk="0" hangingPunct="0">
              <a:lnSpc>
                <a:spcPct val="90000"/>
              </a:lnSpc>
              <a:spcBef>
                <a:spcPts val="0"/>
              </a:spcBef>
              <a:spcAft>
                <a:spcPts val="0"/>
              </a:spcAft>
              <a:buClrTx/>
              <a:buSzTx/>
              <a:buFontTx/>
              <a:buNone/>
              <a:tabLst/>
              <a:defRPr/>
            </a:pPr>
            <a:r>
              <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rPr>
              <a:t>Atbalstāmās</a:t>
            </a:r>
          </a:p>
          <a:p>
            <a:pPr marL="0" marR="0" lvl="0" indent="0" algn="l" defTabSz="2438338" rtl="0" eaLnBrk="1" fontAlgn="auto" latinLnBrk="0" hangingPunct="0">
              <a:lnSpc>
                <a:spcPct val="90000"/>
              </a:lnSpc>
              <a:spcBef>
                <a:spcPts val="0"/>
              </a:spcBef>
              <a:spcAft>
                <a:spcPts val="0"/>
              </a:spcAft>
              <a:buClrTx/>
              <a:buSzTx/>
              <a:buFontTx/>
              <a:buNone/>
              <a:tabLst/>
              <a:defRPr/>
            </a:pPr>
            <a:r>
              <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rPr>
              <a:t>izmaksas</a:t>
            </a:r>
          </a:p>
          <a:p>
            <a:pPr marL="0" marR="0" lvl="0" indent="0" algn="l" defTabSz="2438338" rtl="0" eaLnBrk="1" fontAlgn="auto" latinLnBrk="0" hangingPunct="0">
              <a:lnSpc>
                <a:spcPct val="100000"/>
              </a:lnSpc>
              <a:spcBef>
                <a:spcPts val="0"/>
              </a:spcBef>
              <a:spcAft>
                <a:spcPts val="0"/>
              </a:spcAft>
              <a:buClrTx/>
              <a:buSzTx/>
              <a:buFontTx/>
              <a:buNone/>
              <a:tabLst/>
              <a:defRPr/>
            </a:pPr>
            <a:endPar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endParaRPr>
          </a:p>
          <a:p>
            <a:pPr marL="0" marR="0" lvl="0" indent="0" algn="l" defTabSz="584200" rtl="0" eaLnBrk="1" fontAlgn="auto" latinLnBrk="0" hangingPunct="0">
              <a:lnSpc>
                <a:spcPct val="90000"/>
              </a:lnSpc>
              <a:spcBef>
                <a:spcPts val="0"/>
              </a:spcBef>
              <a:spcAft>
                <a:spcPts val="0"/>
              </a:spcAft>
              <a:buClrTx/>
              <a:buSzTx/>
              <a:buFontTx/>
              <a:buNone/>
              <a:tabLst/>
              <a:defRPr sz="6000" spc="119">
                <a:solidFill>
                  <a:srgbClr val="FFFFFF"/>
                </a:solidFill>
                <a:latin typeface="Gilroy Semibold"/>
                <a:ea typeface="Gilroy Semibold"/>
                <a:cs typeface="Gilroy Semibold"/>
                <a:sym typeface="Gilroy Semibold"/>
              </a:defRPr>
            </a:pPr>
            <a:endParaRPr kumimoji="0" sz="6000" b="0" i="0" u="none" strike="noStrike" kern="0" cap="none" spc="119" normalizeH="0" baseline="0" noProof="0" dirty="0">
              <a:ln>
                <a:noFill/>
              </a:ln>
              <a:solidFill>
                <a:srgbClr val="FFFFFF"/>
              </a:solidFill>
              <a:effectLst/>
              <a:uLnTx/>
              <a:uFillTx/>
              <a:latin typeface="Gilroy Semibold"/>
              <a:sym typeface="Gilroy Semibold"/>
            </a:endParaRPr>
          </a:p>
        </p:txBody>
      </p:sp>
      <p:sp>
        <p:nvSpPr>
          <p:cNvPr id="308" name="Vieta tēmas…"/>
          <p:cNvSpPr txBox="1"/>
          <p:nvPr/>
        </p:nvSpPr>
        <p:spPr>
          <a:xfrm>
            <a:off x="12050281" y="7466389"/>
            <a:ext cx="10606020" cy="255146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457200" marR="0" lvl="0" indent="-4572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endParaRPr>
          </a:p>
          <a:p>
            <a:pPr marR="0" lvl="0" algn="l" defTabSz="2438338" rtl="0" eaLnBrk="1" fontAlgn="auto" latinLnBrk="0" hangingPunct="1">
              <a:lnSpc>
                <a:spcPct val="90000"/>
              </a:lnSpc>
              <a:spcBef>
                <a:spcPts val="1200"/>
              </a:spcBef>
              <a:spcAft>
                <a:spcPts val="0"/>
              </a:spcAft>
              <a:buClrTx/>
              <a:buSzPct val="123000"/>
              <a:tabLst/>
              <a:defRPr/>
            </a:pPr>
            <a:r>
              <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rPr>
              <a:t> </a:t>
            </a:r>
          </a:p>
          <a:p>
            <a:pPr marR="0" lvl="0" algn="l" defTabSz="2438338" rtl="0" eaLnBrk="1" fontAlgn="auto" latinLnBrk="0" hangingPunct="1">
              <a:lnSpc>
                <a:spcPct val="90000"/>
              </a:lnSpc>
              <a:spcBef>
                <a:spcPts val="1200"/>
              </a:spcBef>
              <a:spcAft>
                <a:spcPts val="0"/>
              </a:spcAft>
              <a:buClrTx/>
              <a:buSzPct val="123000"/>
              <a:tabLst/>
              <a:defRPr/>
            </a:pPr>
            <a:endPar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endParaRPr>
          </a:p>
        </p:txBody>
      </p:sp>
    </p:spTree>
    <p:extLst>
      <p:ext uri="{BB962C8B-B14F-4D97-AF65-F5344CB8AC3E}">
        <p14:creationId xmlns:p14="http://schemas.microsoft.com/office/powerpoint/2010/main" val="344812399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Image" descr="Image"/>
          <p:cNvPicPr>
            <a:picLocks noChangeAspect="1"/>
          </p:cNvPicPr>
          <p:nvPr/>
        </p:nvPicPr>
        <p:blipFill>
          <a:blip r:embed="rId2"/>
          <a:stretch>
            <a:fillRect/>
          </a:stretch>
        </p:blipFill>
        <p:spPr>
          <a:xfrm>
            <a:off x="1444261" y="11070524"/>
            <a:ext cx="1394533" cy="1339654"/>
          </a:xfrm>
          <a:prstGeom prst="rect">
            <a:avLst/>
          </a:prstGeom>
          <a:ln w="12700">
            <a:miter lim="400000"/>
          </a:ln>
        </p:spPr>
      </p:pic>
      <p:sp>
        <p:nvSpPr>
          <p:cNvPr id="306" name="Vieta tēmas…"/>
          <p:cNvSpPr txBox="1"/>
          <p:nvPr/>
        </p:nvSpPr>
        <p:spPr>
          <a:xfrm>
            <a:off x="13910485" y="3146897"/>
            <a:ext cx="10606020" cy="44627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685800" lvl="0" indent="-685800" algn="l" hangingPunct="1">
              <a:lnSpc>
                <a:spcPct val="90000"/>
              </a:lnSpc>
              <a:spcBef>
                <a:spcPts val="1200"/>
              </a:spcBef>
              <a:buSzPct val="123000"/>
              <a:buFont typeface="Arial" panose="020B0604020202020204" pitchFamily="34" charset="0"/>
              <a:buChar char="•"/>
              <a:defRPr/>
            </a:pPr>
            <a:r>
              <a:rPr lang="lv-LV" sz="6000" dirty="0">
                <a:solidFill>
                  <a:schemeClr val="bg2">
                    <a:lumMod val="10000"/>
                  </a:schemeClr>
                </a:solidFill>
                <a:latin typeface="Gilroy Semibold"/>
              </a:rPr>
              <a:t>Projektu pieteikumu </a:t>
            </a:r>
            <a:r>
              <a:rPr lang="lv-LV" sz="6000" b="1" dirty="0">
                <a:solidFill>
                  <a:schemeClr val="bg2">
                    <a:lumMod val="10000"/>
                  </a:schemeClr>
                </a:solidFill>
                <a:latin typeface="Gilroy Semibold"/>
              </a:rPr>
              <a:t>iesniegšanas termiņš – </a:t>
            </a:r>
          </a:p>
          <a:p>
            <a:pPr lvl="0" algn="l" hangingPunct="1">
              <a:lnSpc>
                <a:spcPct val="90000"/>
              </a:lnSpc>
              <a:spcBef>
                <a:spcPts val="1200"/>
              </a:spcBef>
              <a:buSzPct val="123000"/>
              <a:defRPr/>
            </a:pPr>
            <a:r>
              <a:rPr lang="lv-LV" sz="6000" b="1" dirty="0">
                <a:solidFill>
                  <a:schemeClr val="bg2">
                    <a:lumMod val="10000"/>
                  </a:schemeClr>
                </a:solidFill>
                <a:latin typeface="Gilroy Semibold"/>
              </a:rPr>
              <a:t>    2023. gada 23. janvāris </a:t>
            </a:r>
          </a:p>
          <a:p>
            <a:pPr lvl="0" algn="l" hangingPunct="1">
              <a:lnSpc>
                <a:spcPct val="90000"/>
              </a:lnSpc>
              <a:spcBef>
                <a:spcPts val="1200"/>
              </a:spcBef>
              <a:buSzPct val="123000"/>
              <a:defRPr/>
            </a:pPr>
            <a:r>
              <a:rPr lang="lv-LV" sz="6000" b="1" dirty="0">
                <a:solidFill>
                  <a:schemeClr val="bg2">
                    <a:lumMod val="10000"/>
                  </a:schemeClr>
                </a:solidFill>
                <a:latin typeface="Gilroy Semibold"/>
              </a:rPr>
              <a:t>    plkst. 14.00   </a:t>
            </a:r>
          </a:p>
          <a:p>
            <a:pPr algn="l" defTabSz="584200">
              <a:lnSpc>
                <a:spcPct val="90000"/>
              </a:lnSpc>
              <a:defRPr sz="6000" spc="119">
                <a:solidFill>
                  <a:srgbClr val="FFFFFF"/>
                </a:solidFill>
                <a:latin typeface="Gilroy Semibold"/>
                <a:ea typeface="Gilroy Semibold"/>
                <a:cs typeface="Gilroy Semibold"/>
                <a:sym typeface="Gilroy Semibold"/>
              </a:defRPr>
            </a:pPr>
            <a:endParaRPr dirty="0"/>
          </a:p>
        </p:txBody>
      </p:sp>
      <p:sp>
        <p:nvSpPr>
          <p:cNvPr id="307" name="Laika plāns…"/>
          <p:cNvSpPr txBox="1"/>
          <p:nvPr/>
        </p:nvSpPr>
        <p:spPr>
          <a:xfrm>
            <a:off x="1444261" y="653907"/>
            <a:ext cx="10606020" cy="49859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l"/>
            <a:r>
              <a:rPr lang="lv-LV" sz="9000" b="1" dirty="0">
                <a:solidFill>
                  <a:schemeClr val="bg2">
                    <a:lumMod val="10000"/>
                  </a:schemeClr>
                </a:solidFill>
                <a:latin typeface="Gilroy Semibold"/>
              </a:rPr>
              <a:t>Konkursa</a:t>
            </a:r>
          </a:p>
          <a:p>
            <a:pPr algn="l"/>
            <a:r>
              <a:rPr lang="lv-LV" sz="9000" b="1" dirty="0">
                <a:solidFill>
                  <a:schemeClr val="bg2">
                    <a:lumMod val="10000"/>
                  </a:schemeClr>
                </a:solidFill>
                <a:latin typeface="Gilroy Semibold"/>
              </a:rPr>
              <a:t>termiņi</a:t>
            </a:r>
          </a:p>
          <a:p>
            <a:pPr algn="l"/>
            <a:endParaRPr lang="lv-LV" sz="9000" b="1" dirty="0">
              <a:solidFill>
                <a:schemeClr val="bg2">
                  <a:lumMod val="10000"/>
                </a:schemeClr>
              </a:solidFill>
              <a:latin typeface="Gilroy Semibold"/>
            </a:endParaRPr>
          </a:p>
          <a:p>
            <a:pPr algn="l" defTabSz="584200">
              <a:lnSpc>
                <a:spcPct val="90000"/>
              </a:lnSpc>
              <a:defRPr sz="6000" spc="119">
                <a:solidFill>
                  <a:srgbClr val="FFFFFF"/>
                </a:solidFill>
                <a:latin typeface="Gilroy Semibold"/>
                <a:ea typeface="Gilroy Semibold"/>
                <a:cs typeface="Gilroy Semibold"/>
                <a:sym typeface="Gilroy Semibold"/>
              </a:defRPr>
            </a:pPr>
            <a:endParaRPr dirty="0"/>
          </a:p>
        </p:txBody>
      </p:sp>
      <p:sp>
        <p:nvSpPr>
          <p:cNvPr id="308" name="Vieta tēmas…"/>
          <p:cNvSpPr txBox="1"/>
          <p:nvPr/>
        </p:nvSpPr>
        <p:spPr>
          <a:xfrm>
            <a:off x="13910485" y="7609657"/>
            <a:ext cx="10606020" cy="36317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457200" lvl="0" indent="-457200" algn="l" hangingPunct="1">
              <a:lnSpc>
                <a:spcPct val="90000"/>
              </a:lnSpc>
              <a:spcBef>
                <a:spcPts val="1200"/>
              </a:spcBef>
              <a:buSzPct val="123000"/>
              <a:buFont typeface="Arial" panose="020B0604020202020204" pitchFamily="34" charset="0"/>
              <a:buChar char="•"/>
              <a:defRPr/>
            </a:pPr>
            <a:r>
              <a:rPr kumimoji="0" lang="lv-LV" sz="6000" i="0" u="none" strike="noStrike" kern="0" cap="none" spc="119" normalizeH="0" baseline="0" noProof="0" dirty="0">
                <a:ln>
                  <a:noFill/>
                </a:ln>
                <a:solidFill>
                  <a:schemeClr val="bg2">
                    <a:lumMod val="10000"/>
                  </a:schemeClr>
                </a:solidFill>
                <a:effectLst/>
                <a:uLnTx/>
                <a:uFillTx/>
                <a:latin typeface="Gilroy Semibold"/>
                <a:sym typeface="Helvetica Neue"/>
              </a:rPr>
              <a:t>Projektu </a:t>
            </a:r>
            <a:r>
              <a:rPr kumimoji="0" lang="lv-LV" sz="6000" b="1" i="0" u="none" strike="noStrike" kern="0" cap="none" spc="119" normalizeH="0" baseline="0" noProof="0" dirty="0">
                <a:ln>
                  <a:noFill/>
                </a:ln>
                <a:solidFill>
                  <a:schemeClr val="bg2">
                    <a:lumMod val="10000"/>
                  </a:schemeClr>
                </a:solidFill>
                <a:effectLst/>
                <a:uLnTx/>
                <a:uFillTx/>
                <a:latin typeface="Gilroy Semibold"/>
                <a:sym typeface="Helvetica Neue"/>
              </a:rPr>
              <a:t>īstenošana – </a:t>
            </a:r>
          </a:p>
          <a:p>
            <a:pPr lvl="0" algn="l" hangingPunct="1">
              <a:lnSpc>
                <a:spcPct val="90000"/>
              </a:lnSpc>
              <a:spcBef>
                <a:spcPts val="1200"/>
              </a:spcBef>
              <a:buSzPct val="123000"/>
              <a:defRPr/>
            </a:pPr>
            <a:r>
              <a:rPr kumimoji="0" lang="lv-LV" sz="6000" b="1" i="0" u="none" strike="noStrike" kern="0" cap="none" spc="119" normalizeH="0" baseline="0" noProof="0" dirty="0">
                <a:ln>
                  <a:noFill/>
                </a:ln>
                <a:solidFill>
                  <a:schemeClr val="bg2">
                    <a:lumMod val="10000"/>
                  </a:schemeClr>
                </a:solidFill>
                <a:effectLst/>
                <a:uLnTx/>
                <a:uFillTx/>
                <a:latin typeface="Gilroy Semibold"/>
                <a:sym typeface="Helvetica Neue"/>
              </a:rPr>
              <a:t>   2023. gada 1. marts-</a:t>
            </a:r>
          </a:p>
          <a:p>
            <a:pPr lvl="0" algn="l" hangingPunct="1">
              <a:lnSpc>
                <a:spcPct val="90000"/>
              </a:lnSpc>
              <a:spcBef>
                <a:spcPts val="1200"/>
              </a:spcBef>
              <a:buSzPct val="123000"/>
              <a:defRPr/>
            </a:pPr>
            <a:r>
              <a:rPr lang="lv-LV" sz="6000" b="1" spc="119" dirty="0">
                <a:solidFill>
                  <a:schemeClr val="bg2">
                    <a:lumMod val="10000"/>
                  </a:schemeClr>
                </a:solidFill>
                <a:latin typeface="Gilroy Semibold"/>
              </a:rPr>
              <a:t>   </a:t>
            </a:r>
            <a:r>
              <a:rPr kumimoji="0" lang="lv-LV" sz="6000" b="1" i="0" u="none" strike="noStrike" kern="0" cap="none" spc="119" normalizeH="0" baseline="0" noProof="0" dirty="0">
                <a:ln>
                  <a:noFill/>
                </a:ln>
                <a:solidFill>
                  <a:schemeClr val="bg2">
                    <a:lumMod val="10000"/>
                  </a:schemeClr>
                </a:solidFill>
                <a:effectLst/>
                <a:uLnTx/>
                <a:uFillTx/>
                <a:latin typeface="Gilroy Semibold"/>
                <a:sym typeface="Helvetica Neue"/>
              </a:rPr>
              <a:t>2023.  gada 15. novembris</a:t>
            </a:r>
          </a:p>
          <a:p>
            <a:pPr algn="l" defTabSz="584200">
              <a:lnSpc>
                <a:spcPct val="90000"/>
              </a:lnSpc>
              <a:defRPr sz="6000" spc="119">
                <a:solidFill>
                  <a:srgbClr val="FFFFFF"/>
                </a:solidFill>
                <a:latin typeface="Gilroy Semibold"/>
                <a:ea typeface="Gilroy Semibold"/>
                <a:cs typeface="Gilroy Semibold"/>
                <a:sym typeface="Gilroy Semibold"/>
              </a:defRPr>
            </a:pPr>
            <a:endParaRPr dirty="0"/>
          </a:p>
        </p:txBody>
      </p:sp>
    </p:spTree>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Image" descr="Image"/>
          <p:cNvPicPr>
            <a:picLocks noChangeAspect="1"/>
          </p:cNvPicPr>
          <p:nvPr/>
        </p:nvPicPr>
        <p:blipFill>
          <a:blip r:embed="rId2"/>
          <a:stretch>
            <a:fillRect/>
          </a:stretch>
        </p:blipFill>
        <p:spPr>
          <a:xfrm>
            <a:off x="1444261" y="11070524"/>
            <a:ext cx="1394533" cy="1339654"/>
          </a:xfrm>
          <a:prstGeom prst="rect">
            <a:avLst/>
          </a:prstGeom>
          <a:ln w="12700">
            <a:miter lim="400000"/>
          </a:ln>
        </p:spPr>
      </p:pic>
      <p:sp>
        <p:nvSpPr>
          <p:cNvPr id="306" name="Vieta tēmas…"/>
          <p:cNvSpPr txBox="1"/>
          <p:nvPr/>
        </p:nvSpPr>
        <p:spPr>
          <a:xfrm>
            <a:off x="12050281" y="3249850"/>
            <a:ext cx="11165176" cy="776520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685800" indent="-685800" algn="l" hangingPunct="1">
              <a:lnSpc>
                <a:spcPct val="90000"/>
              </a:lnSpc>
              <a:spcBef>
                <a:spcPts val="1200"/>
              </a:spcBef>
              <a:buSzPct val="123000"/>
              <a:buFont typeface="Arial" panose="020B0604020202020204" pitchFamily="34" charset="0"/>
              <a:buChar char="•"/>
              <a:defRPr/>
            </a:pPr>
            <a:r>
              <a:rPr lang="lv-LV" sz="4400" b="0" i="0" u="none" strike="noStrike" baseline="0" dirty="0">
                <a:solidFill>
                  <a:schemeClr val="bg2">
                    <a:lumMod val="10000"/>
                  </a:schemeClr>
                </a:solidFill>
                <a:latin typeface="Gilroy Semibold"/>
              </a:rPr>
              <a:t>Politisku, militāru vai reliģisku aktivitāšu rīkošana un līdzdalība tajās</a:t>
            </a:r>
          </a:p>
          <a:p>
            <a:pPr marL="685800" indent="-685800" algn="l" hangingPunct="1">
              <a:lnSpc>
                <a:spcPct val="90000"/>
              </a:lnSpc>
              <a:spcBef>
                <a:spcPts val="1200"/>
              </a:spcBef>
              <a:buSzPct val="123000"/>
              <a:buFont typeface="Arial" panose="020B0604020202020204" pitchFamily="34" charset="0"/>
              <a:buChar char="•"/>
              <a:defRPr/>
            </a:pPr>
            <a:r>
              <a:rPr lang="lv-LV" sz="4400" b="0" i="0" u="none" strike="noStrike" baseline="0" dirty="0">
                <a:solidFill>
                  <a:schemeClr val="bg2">
                    <a:lumMod val="10000"/>
                  </a:schemeClr>
                </a:solidFill>
                <a:latin typeface="Gilroy Semibold"/>
              </a:rPr>
              <a:t>Projekta sagatavošanas izmaksas</a:t>
            </a:r>
          </a:p>
          <a:p>
            <a:pPr marL="685800" indent="-685800" algn="l" hangingPunct="1">
              <a:lnSpc>
                <a:spcPct val="90000"/>
              </a:lnSpc>
              <a:spcBef>
                <a:spcPts val="1200"/>
              </a:spcBef>
              <a:buSzPct val="123000"/>
              <a:buFont typeface="Arial" panose="020B0604020202020204" pitchFamily="34" charset="0"/>
              <a:buChar char="•"/>
              <a:defRPr/>
            </a:pPr>
            <a:r>
              <a:rPr lang="lv-LV" sz="4400" dirty="0">
                <a:solidFill>
                  <a:schemeClr val="bg2">
                    <a:lumMod val="10000"/>
                  </a:schemeClr>
                </a:solidFill>
                <a:latin typeface="Gilroy Semibold"/>
              </a:rPr>
              <a:t>P</a:t>
            </a:r>
            <a:r>
              <a:rPr lang="lv-LV" sz="4400" b="0" i="0" u="none" strike="noStrike" baseline="0" dirty="0">
                <a:solidFill>
                  <a:schemeClr val="bg2">
                    <a:lumMod val="10000"/>
                  </a:schemeClr>
                </a:solidFill>
                <a:latin typeface="Gilroy Semibold"/>
              </a:rPr>
              <a:t>amatlīdzekļu iegāde</a:t>
            </a:r>
          </a:p>
          <a:p>
            <a:pPr marL="685800" indent="-685800" algn="l" hangingPunct="1">
              <a:lnSpc>
                <a:spcPct val="90000"/>
              </a:lnSpc>
              <a:spcBef>
                <a:spcPts val="1200"/>
              </a:spcBef>
              <a:buSzPct val="123000"/>
              <a:buFont typeface="Arial" panose="020B0604020202020204" pitchFamily="34" charset="0"/>
              <a:buChar char="•"/>
              <a:defRPr/>
            </a:pPr>
            <a:r>
              <a:rPr lang="lv-LV" sz="4400" dirty="0">
                <a:solidFill>
                  <a:schemeClr val="bg2">
                    <a:lumMod val="10000"/>
                  </a:schemeClr>
                </a:solidFill>
                <a:latin typeface="Gilroy Semibold"/>
              </a:rPr>
              <a:t>P</a:t>
            </a:r>
            <a:r>
              <a:rPr lang="lv-LV" sz="4400" b="0" i="0" u="none" strike="noStrike" baseline="0" dirty="0">
                <a:solidFill>
                  <a:schemeClr val="bg2">
                    <a:lumMod val="10000"/>
                  </a:schemeClr>
                </a:solidFill>
                <a:latin typeface="Gilroy Semibold"/>
              </a:rPr>
              <a:t>rēmijas, dāvinājumi un citi materiāli stimulējoši pasākumi</a:t>
            </a:r>
          </a:p>
          <a:p>
            <a:pPr marL="685800" indent="-685800" algn="l" hangingPunct="1">
              <a:lnSpc>
                <a:spcPct val="90000"/>
              </a:lnSpc>
              <a:spcBef>
                <a:spcPts val="1200"/>
              </a:spcBef>
              <a:buSzPct val="123000"/>
              <a:buFont typeface="Arial" panose="020B0604020202020204" pitchFamily="34" charset="0"/>
              <a:buChar char="•"/>
              <a:defRPr/>
            </a:pPr>
            <a:r>
              <a:rPr lang="lv-LV" sz="4400" dirty="0">
                <a:solidFill>
                  <a:schemeClr val="bg2">
                    <a:lumMod val="10000"/>
                  </a:schemeClr>
                </a:solidFill>
                <a:latin typeface="Gilroy Semibold"/>
              </a:rPr>
              <a:t>N</a:t>
            </a:r>
            <a:r>
              <a:rPr lang="lv-LV" sz="4400" b="0" i="0" u="none" strike="noStrike" baseline="0" dirty="0">
                <a:solidFill>
                  <a:schemeClr val="bg2">
                    <a:lumMod val="10000"/>
                  </a:schemeClr>
                </a:solidFill>
                <a:latin typeface="Gilroy Semibold"/>
              </a:rPr>
              <a:t>audas sodu, līgumsodu, kavējuma procentu apmaksa</a:t>
            </a:r>
          </a:p>
          <a:p>
            <a:pPr marL="685800" indent="-685800" algn="l" hangingPunct="1">
              <a:lnSpc>
                <a:spcPct val="90000"/>
              </a:lnSpc>
              <a:spcBef>
                <a:spcPts val="1200"/>
              </a:spcBef>
              <a:buSzPct val="123000"/>
              <a:buFont typeface="Arial" panose="020B0604020202020204" pitchFamily="34" charset="0"/>
              <a:buChar char="•"/>
              <a:defRPr/>
            </a:pPr>
            <a:r>
              <a:rPr lang="lv-LV" sz="4400" dirty="0">
                <a:solidFill>
                  <a:schemeClr val="bg2">
                    <a:lumMod val="10000"/>
                  </a:schemeClr>
                </a:solidFill>
                <a:latin typeface="Gilroy Semibold"/>
              </a:rPr>
              <a:t>I</a:t>
            </a:r>
            <a:r>
              <a:rPr lang="lv-LV" sz="4400" b="0" i="0" u="none" strike="noStrike" baseline="0" dirty="0">
                <a:solidFill>
                  <a:schemeClr val="bg2">
                    <a:lumMod val="10000"/>
                  </a:schemeClr>
                </a:solidFill>
                <a:latin typeface="Gilroy Semibold"/>
              </a:rPr>
              <a:t>zmaksas, kas neatbilst projekta mērķa sasniegšanai</a:t>
            </a:r>
            <a:endParaRPr lang="lv-LV" sz="5400" b="0" i="0" u="none" strike="noStrike" baseline="0" dirty="0">
              <a:solidFill>
                <a:schemeClr val="bg2">
                  <a:lumMod val="10000"/>
                </a:schemeClr>
              </a:solidFill>
              <a:latin typeface="Gilroy Semibold"/>
            </a:endParaRPr>
          </a:p>
          <a:p>
            <a:pPr marL="685800" indent="-685800" algn="l" hangingPunct="1">
              <a:lnSpc>
                <a:spcPct val="90000"/>
              </a:lnSpc>
              <a:spcBef>
                <a:spcPts val="1200"/>
              </a:spcBef>
              <a:buSzPct val="123000"/>
              <a:buFont typeface="Arial" panose="020B0604020202020204" pitchFamily="34" charset="0"/>
              <a:buChar char="•"/>
              <a:defRPr/>
            </a:pPr>
            <a:endParaRPr lang="lv-LV" sz="5400" b="0" i="0" u="none" strike="noStrike" baseline="0" dirty="0">
              <a:solidFill>
                <a:schemeClr val="bg2">
                  <a:lumMod val="10000"/>
                </a:schemeClr>
              </a:solidFill>
              <a:latin typeface="Gilroy Semibold"/>
            </a:endParaRPr>
          </a:p>
        </p:txBody>
      </p:sp>
      <p:sp>
        <p:nvSpPr>
          <p:cNvPr id="307" name="Laika plāns…"/>
          <p:cNvSpPr txBox="1"/>
          <p:nvPr/>
        </p:nvSpPr>
        <p:spPr>
          <a:xfrm>
            <a:off x="1444261" y="653907"/>
            <a:ext cx="10606020" cy="47089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0" marR="0" lvl="0" indent="0" algn="l" defTabSz="2438338" rtl="0" eaLnBrk="1" fontAlgn="auto" latinLnBrk="0" hangingPunct="0">
              <a:lnSpc>
                <a:spcPct val="90000"/>
              </a:lnSpc>
              <a:spcBef>
                <a:spcPts val="0"/>
              </a:spcBef>
              <a:spcAft>
                <a:spcPts val="0"/>
              </a:spcAft>
              <a:buClrTx/>
              <a:buSzTx/>
              <a:buFontTx/>
              <a:buNone/>
              <a:tabLst/>
              <a:defRPr/>
            </a:pPr>
            <a:r>
              <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rPr>
              <a:t>Neatbalstāmās izmaksas</a:t>
            </a:r>
          </a:p>
          <a:p>
            <a:pPr marL="0" marR="0" lvl="0" indent="0" algn="l" defTabSz="2438338" rtl="0" eaLnBrk="1" fontAlgn="auto" latinLnBrk="0" hangingPunct="0">
              <a:lnSpc>
                <a:spcPct val="100000"/>
              </a:lnSpc>
              <a:spcBef>
                <a:spcPts val="0"/>
              </a:spcBef>
              <a:spcAft>
                <a:spcPts val="0"/>
              </a:spcAft>
              <a:buClrTx/>
              <a:buSzTx/>
              <a:buFontTx/>
              <a:buNone/>
              <a:tabLst/>
              <a:defRPr/>
            </a:pPr>
            <a:endParaRPr kumimoji="0" lang="lv-LV" sz="9000" b="1" i="0" u="none" strike="noStrike" kern="0" cap="none" spc="0" normalizeH="0" baseline="0" noProof="0" dirty="0">
              <a:ln>
                <a:noFill/>
              </a:ln>
              <a:solidFill>
                <a:srgbClr val="D5D5D5">
                  <a:lumMod val="10000"/>
                </a:srgbClr>
              </a:solidFill>
              <a:effectLst/>
              <a:uLnTx/>
              <a:uFillTx/>
              <a:latin typeface="Gilroy Semibold"/>
              <a:sym typeface="Helvetica Neue"/>
            </a:endParaRPr>
          </a:p>
          <a:p>
            <a:pPr marL="0" marR="0" lvl="0" indent="0" algn="l" defTabSz="584200" rtl="0" eaLnBrk="1" fontAlgn="auto" latinLnBrk="0" hangingPunct="0">
              <a:lnSpc>
                <a:spcPct val="90000"/>
              </a:lnSpc>
              <a:spcBef>
                <a:spcPts val="0"/>
              </a:spcBef>
              <a:spcAft>
                <a:spcPts val="0"/>
              </a:spcAft>
              <a:buClrTx/>
              <a:buSzTx/>
              <a:buFontTx/>
              <a:buNone/>
              <a:tabLst/>
              <a:defRPr sz="6000" spc="119">
                <a:solidFill>
                  <a:srgbClr val="FFFFFF"/>
                </a:solidFill>
                <a:latin typeface="Gilroy Semibold"/>
                <a:ea typeface="Gilroy Semibold"/>
                <a:cs typeface="Gilroy Semibold"/>
                <a:sym typeface="Gilroy Semibold"/>
              </a:defRPr>
            </a:pPr>
            <a:endParaRPr kumimoji="0" sz="6000" b="0" i="0" u="none" strike="noStrike" kern="0" cap="none" spc="119" normalizeH="0" baseline="0" noProof="0" dirty="0">
              <a:ln>
                <a:noFill/>
              </a:ln>
              <a:solidFill>
                <a:srgbClr val="FFFFFF"/>
              </a:solidFill>
              <a:effectLst/>
              <a:uLnTx/>
              <a:uFillTx/>
              <a:latin typeface="Gilroy Semibold"/>
              <a:sym typeface="Gilroy Semibold"/>
            </a:endParaRPr>
          </a:p>
        </p:txBody>
      </p:sp>
      <p:sp>
        <p:nvSpPr>
          <p:cNvPr id="308" name="Vieta tēmas…"/>
          <p:cNvSpPr txBox="1"/>
          <p:nvPr/>
        </p:nvSpPr>
        <p:spPr>
          <a:xfrm>
            <a:off x="12050281" y="7466389"/>
            <a:ext cx="10606020" cy="255146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457200" marR="0" lvl="0" indent="-457200" algn="l" defTabSz="2438338" rtl="0" eaLnBrk="1" fontAlgn="auto" latinLnBrk="0" hangingPunct="1">
              <a:lnSpc>
                <a:spcPct val="90000"/>
              </a:lnSpc>
              <a:spcBef>
                <a:spcPts val="1200"/>
              </a:spcBef>
              <a:spcAft>
                <a:spcPts val="0"/>
              </a:spcAft>
              <a:buClrTx/>
              <a:buSzPct val="123000"/>
              <a:buFont typeface="Arial" panose="020B0604020202020204" pitchFamily="34" charset="0"/>
              <a:buChar char="•"/>
              <a:tabLst/>
              <a:defRPr/>
            </a:pPr>
            <a:endPar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endParaRPr>
          </a:p>
          <a:p>
            <a:pPr marR="0" lvl="0" algn="l" defTabSz="2438338" rtl="0" eaLnBrk="1" fontAlgn="auto" latinLnBrk="0" hangingPunct="1">
              <a:lnSpc>
                <a:spcPct val="90000"/>
              </a:lnSpc>
              <a:spcBef>
                <a:spcPts val="1200"/>
              </a:spcBef>
              <a:spcAft>
                <a:spcPts val="0"/>
              </a:spcAft>
              <a:buClrTx/>
              <a:buSzPct val="123000"/>
              <a:tabLst/>
              <a:defRPr/>
            </a:pPr>
            <a:r>
              <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rPr>
              <a:t> </a:t>
            </a:r>
          </a:p>
          <a:p>
            <a:pPr marR="0" lvl="0" algn="l" defTabSz="2438338" rtl="0" eaLnBrk="1" fontAlgn="auto" latinLnBrk="0" hangingPunct="1">
              <a:lnSpc>
                <a:spcPct val="90000"/>
              </a:lnSpc>
              <a:spcBef>
                <a:spcPts val="1200"/>
              </a:spcBef>
              <a:spcAft>
                <a:spcPts val="0"/>
              </a:spcAft>
              <a:buClrTx/>
              <a:buSzPct val="123000"/>
              <a:tabLst/>
              <a:defRPr/>
            </a:pPr>
            <a:endParaRPr kumimoji="0" lang="lv-LV" sz="5400" b="0" i="0" u="none" strike="noStrike" kern="0" cap="none" spc="0" normalizeH="0" baseline="0" noProof="0" dirty="0">
              <a:ln>
                <a:noFill/>
              </a:ln>
              <a:solidFill>
                <a:srgbClr val="D5D5D5">
                  <a:lumMod val="10000"/>
                </a:srgbClr>
              </a:solidFill>
              <a:effectLst/>
              <a:uLnTx/>
              <a:uFillTx/>
              <a:latin typeface="Gilroy Semibold"/>
              <a:sym typeface="Helvetica Neue"/>
            </a:endParaRPr>
          </a:p>
        </p:txBody>
      </p:sp>
    </p:spTree>
    <p:extLst>
      <p:ext uri="{BB962C8B-B14F-4D97-AF65-F5344CB8AC3E}">
        <p14:creationId xmlns:p14="http://schemas.microsoft.com/office/powerpoint/2010/main" val="1462175376"/>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95070AA-0C1A-4297-8D7A-22B41E413BF5}"/>
              </a:ext>
            </a:extLst>
          </p:cNvPr>
          <p:cNvSpPr txBox="1"/>
          <p:nvPr/>
        </p:nvSpPr>
        <p:spPr>
          <a:xfrm>
            <a:off x="1390650" y="2660528"/>
            <a:ext cx="21602700" cy="781752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lv-LV" sz="7200" b="1" dirty="0">
                <a:solidFill>
                  <a:schemeClr val="bg2">
                    <a:lumMod val="10000"/>
                  </a:schemeClr>
                </a:solidFill>
                <a:latin typeface="Gilroy Semibold"/>
                <a:ea typeface="Times New Roman" panose="02020603050405020304" pitchFamily="18" charset="0"/>
              </a:rPr>
              <a:t>Veiksmi projektu pieteikumu sagatavošanā!</a:t>
            </a:r>
          </a:p>
          <a:p>
            <a:endParaRPr lang="lv-LV" sz="5400" dirty="0">
              <a:solidFill>
                <a:schemeClr val="bg2">
                  <a:lumMod val="10000"/>
                </a:schemeClr>
              </a:solidFill>
              <a:latin typeface="Gilroy Semibold"/>
            </a:endParaRPr>
          </a:p>
          <a:p>
            <a:r>
              <a:rPr lang="lv-LV" sz="5400" b="1" dirty="0">
                <a:solidFill>
                  <a:schemeClr val="bg2">
                    <a:lumMod val="10000"/>
                  </a:schemeClr>
                </a:solidFill>
                <a:latin typeface="Gilroy Semibold"/>
              </a:rPr>
              <a:t>Dace Paegle</a:t>
            </a:r>
          </a:p>
          <a:p>
            <a:r>
              <a:rPr lang="lv-LV" sz="3600" dirty="0">
                <a:solidFill>
                  <a:schemeClr val="bg2">
                    <a:lumMod val="10000"/>
                  </a:schemeClr>
                </a:solidFill>
                <a:latin typeface="Gilroy Semibold"/>
              </a:rPr>
              <a:t>Rīgas </a:t>
            </a:r>
            <a:r>
              <a:rPr lang="lv-LV" sz="3600" dirty="0" err="1">
                <a:solidFill>
                  <a:schemeClr val="bg2">
                    <a:lumMod val="10000"/>
                  </a:schemeClr>
                </a:solidFill>
                <a:latin typeface="Gilroy Semibold"/>
              </a:rPr>
              <a:t>valstspilsētas</a:t>
            </a:r>
            <a:r>
              <a:rPr lang="lv-LV" sz="3600" dirty="0">
                <a:solidFill>
                  <a:schemeClr val="bg2">
                    <a:lumMod val="10000"/>
                  </a:schemeClr>
                </a:solidFill>
                <a:latin typeface="Gilroy Semibold"/>
              </a:rPr>
              <a:t> pašvaldības Centrālās administrācijas</a:t>
            </a:r>
          </a:p>
          <a:p>
            <a:r>
              <a:rPr lang="lv-LV" sz="3600" dirty="0">
                <a:solidFill>
                  <a:schemeClr val="bg2">
                    <a:lumMod val="10000"/>
                  </a:schemeClr>
                </a:solidFill>
                <a:latin typeface="Gilroy Semibold"/>
              </a:rPr>
              <a:t>Rīgas pilsētas Apkaimju iedzīvotāju centra</a:t>
            </a:r>
          </a:p>
          <a:p>
            <a:r>
              <a:rPr lang="lv-LV" sz="3600" dirty="0">
                <a:solidFill>
                  <a:schemeClr val="bg2">
                    <a:lumMod val="10000"/>
                  </a:schemeClr>
                </a:solidFill>
                <a:latin typeface="Gilroy Semibold"/>
              </a:rPr>
              <a:t>Apkaimju attīstības un sabiedrības integrācijas pārvaldes</a:t>
            </a:r>
          </a:p>
          <a:p>
            <a:r>
              <a:rPr lang="lv-LV" sz="3600" dirty="0">
                <a:solidFill>
                  <a:schemeClr val="bg2">
                    <a:lumMod val="10000"/>
                  </a:schemeClr>
                </a:solidFill>
                <a:latin typeface="Gilroy Semibold"/>
              </a:rPr>
              <a:t>Sabiedrības integrācijas un līdzdalības nodaļas projektu vadītāja </a:t>
            </a:r>
          </a:p>
          <a:p>
            <a:endParaRPr lang="lv-LV" sz="3600" dirty="0">
              <a:solidFill>
                <a:schemeClr val="bg2">
                  <a:lumMod val="10000"/>
                </a:schemeClr>
              </a:solidFill>
              <a:latin typeface="Gilroy Semibold"/>
            </a:endParaRPr>
          </a:p>
          <a:p>
            <a:r>
              <a:rPr lang="lv-LV" sz="4400" b="1" dirty="0">
                <a:solidFill>
                  <a:schemeClr val="bg2">
                    <a:lumMod val="10000"/>
                  </a:schemeClr>
                </a:solidFill>
                <a:latin typeface="Gilroy Semibold"/>
              </a:rPr>
              <a:t>tel. nr. 67012614</a:t>
            </a:r>
          </a:p>
          <a:p>
            <a:r>
              <a:rPr lang="lv-LV" sz="4400" b="1" dirty="0">
                <a:solidFill>
                  <a:schemeClr val="bg2">
                    <a:lumMod val="10000"/>
                  </a:schemeClr>
                </a:solidFill>
                <a:latin typeface="Gilroy Semibold"/>
              </a:rPr>
              <a:t>e-pasts dace.paegle@riga.lv</a:t>
            </a:r>
          </a:p>
          <a:p>
            <a:endParaRPr lang="lv-LV" sz="5400" dirty="0">
              <a:solidFill>
                <a:schemeClr val="bg2">
                  <a:lumMod val="10000"/>
                </a:schemeClr>
              </a:solidFill>
              <a:latin typeface="Gilroy Semibold"/>
            </a:endParaRPr>
          </a:p>
        </p:txBody>
      </p:sp>
      <p:pic>
        <p:nvPicPr>
          <p:cNvPr id="8" name="Image" descr="Image">
            <a:extLst>
              <a:ext uri="{FF2B5EF4-FFF2-40B4-BE49-F238E27FC236}">
                <a16:creationId xmlns:a16="http://schemas.microsoft.com/office/drawing/2014/main" id="{A30B39FE-5FC4-4D46-AA96-DD0007450F13}"/>
              </a:ext>
            </a:extLst>
          </p:cNvPr>
          <p:cNvPicPr>
            <a:picLocks noChangeAspect="1"/>
          </p:cNvPicPr>
          <p:nvPr/>
        </p:nvPicPr>
        <p:blipFill>
          <a:blip r:embed="rId2"/>
          <a:stretch>
            <a:fillRect/>
          </a:stretch>
        </p:blipFill>
        <p:spPr>
          <a:xfrm>
            <a:off x="1444261" y="11070524"/>
            <a:ext cx="1394533" cy="1339654"/>
          </a:xfrm>
          <a:prstGeom prst="rect">
            <a:avLst/>
          </a:prstGeom>
          <a:ln w="12700">
            <a:miter lim="400000"/>
          </a:ln>
        </p:spPr>
      </p:pic>
    </p:spTree>
    <p:extLst>
      <p:ext uri="{BB962C8B-B14F-4D97-AF65-F5344CB8AC3E}">
        <p14:creationId xmlns:p14="http://schemas.microsoft.com/office/powerpoint/2010/main" val="3589439297"/>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Image" descr="Image"/>
          <p:cNvPicPr>
            <a:picLocks noChangeAspect="1"/>
          </p:cNvPicPr>
          <p:nvPr/>
        </p:nvPicPr>
        <p:blipFill>
          <a:blip r:embed="rId2"/>
          <a:stretch>
            <a:fillRect/>
          </a:stretch>
        </p:blipFill>
        <p:spPr>
          <a:xfrm>
            <a:off x="1444261" y="11070524"/>
            <a:ext cx="1394533" cy="1339654"/>
          </a:xfrm>
          <a:prstGeom prst="rect">
            <a:avLst/>
          </a:prstGeom>
          <a:ln w="12700">
            <a:miter lim="400000"/>
          </a:ln>
        </p:spPr>
      </p:pic>
      <p:sp>
        <p:nvSpPr>
          <p:cNvPr id="306" name="Vieta tēmas…"/>
          <p:cNvSpPr txBox="1"/>
          <p:nvPr/>
        </p:nvSpPr>
        <p:spPr>
          <a:xfrm>
            <a:off x="12908162" y="3201614"/>
            <a:ext cx="10606020" cy="29915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685800" lvl="0" indent="-685800" algn="l" hangingPunct="1">
              <a:lnSpc>
                <a:spcPct val="90000"/>
              </a:lnSpc>
              <a:spcBef>
                <a:spcPts val="1200"/>
              </a:spcBef>
              <a:buSzPct val="123000"/>
              <a:buFont typeface="Arial" panose="020B0604020202020204" pitchFamily="34" charset="0"/>
              <a:buChar char="•"/>
              <a:defRPr/>
            </a:pPr>
            <a:r>
              <a:rPr lang="lv-LV" sz="5400" b="1" dirty="0">
                <a:solidFill>
                  <a:schemeClr val="bg2">
                    <a:lumMod val="10000"/>
                  </a:schemeClr>
                </a:solidFill>
                <a:latin typeface="Gilroy Semibold"/>
              </a:rPr>
              <a:t>Lēmuma pieņemšana </a:t>
            </a:r>
            <a:r>
              <a:rPr lang="lv-LV" sz="5400" dirty="0">
                <a:solidFill>
                  <a:schemeClr val="bg2">
                    <a:lumMod val="10000"/>
                  </a:schemeClr>
                </a:solidFill>
                <a:latin typeface="Gilroy Semibold"/>
              </a:rPr>
              <a:t>– </a:t>
            </a:r>
            <a:r>
              <a:rPr lang="lv-LV" sz="5400" b="1" dirty="0">
                <a:solidFill>
                  <a:schemeClr val="bg2">
                    <a:lumMod val="10000"/>
                  </a:schemeClr>
                </a:solidFill>
                <a:latin typeface="Gilroy Semibold"/>
              </a:rPr>
              <a:t>20 darba dienu laikā pēc projektu pieteikumu iesniegšanas termiņa beigām</a:t>
            </a:r>
            <a:endParaRPr sz="5400" b="1" dirty="0">
              <a:solidFill>
                <a:schemeClr val="bg2">
                  <a:lumMod val="10000"/>
                </a:schemeClr>
              </a:solidFill>
              <a:latin typeface="Gilroy Semibold"/>
            </a:endParaRPr>
          </a:p>
        </p:txBody>
      </p:sp>
      <p:sp>
        <p:nvSpPr>
          <p:cNvPr id="307" name="Laika plāns…"/>
          <p:cNvSpPr txBox="1"/>
          <p:nvPr/>
        </p:nvSpPr>
        <p:spPr>
          <a:xfrm>
            <a:off x="1444261" y="653907"/>
            <a:ext cx="10606020" cy="49859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l"/>
            <a:r>
              <a:rPr lang="lv-LV" sz="9000" b="1" dirty="0">
                <a:solidFill>
                  <a:schemeClr val="bg2">
                    <a:lumMod val="10000"/>
                  </a:schemeClr>
                </a:solidFill>
                <a:latin typeface="Gilroy Semibold"/>
              </a:rPr>
              <a:t>Projektu pieteikumu izskatīšana</a:t>
            </a:r>
          </a:p>
          <a:p>
            <a:pPr algn="l"/>
            <a:endParaRPr lang="lv-LV" sz="9000" b="1" dirty="0">
              <a:solidFill>
                <a:schemeClr val="bg2">
                  <a:lumMod val="10000"/>
                </a:schemeClr>
              </a:solidFill>
              <a:latin typeface="Gilroy Semibold"/>
            </a:endParaRPr>
          </a:p>
          <a:p>
            <a:pPr algn="l" defTabSz="584200">
              <a:lnSpc>
                <a:spcPct val="90000"/>
              </a:lnSpc>
              <a:defRPr sz="6000" spc="119">
                <a:solidFill>
                  <a:srgbClr val="FFFFFF"/>
                </a:solidFill>
                <a:latin typeface="Gilroy Semibold"/>
                <a:ea typeface="Gilroy Semibold"/>
                <a:cs typeface="Gilroy Semibold"/>
                <a:sym typeface="Gilroy Semibold"/>
              </a:defRPr>
            </a:pPr>
            <a:endParaRPr dirty="0"/>
          </a:p>
        </p:txBody>
      </p:sp>
      <p:sp>
        <p:nvSpPr>
          <p:cNvPr id="308" name="Vieta tēmas…"/>
          <p:cNvSpPr txBox="1"/>
          <p:nvPr/>
        </p:nvSpPr>
        <p:spPr>
          <a:xfrm>
            <a:off x="12908162" y="6988978"/>
            <a:ext cx="10606020" cy="22436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457200" lvl="0" indent="-457200" algn="l" hangingPunct="1">
              <a:lnSpc>
                <a:spcPct val="90000"/>
              </a:lnSpc>
              <a:spcBef>
                <a:spcPts val="1200"/>
              </a:spcBef>
              <a:buSzPct val="123000"/>
              <a:buFont typeface="Arial" panose="020B0604020202020204" pitchFamily="34" charset="0"/>
              <a:buChar char="•"/>
              <a:defRPr/>
            </a:pPr>
            <a:r>
              <a:rPr lang="lv-LV" sz="5400" b="1" dirty="0">
                <a:solidFill>
                  <a:schemeClr val="bg2">
                    <a:lumMod val="10000"/>
                  </a:schemeClr>
                </a:solidFill>
                <a:latin typeface="Gilroy Semibold"/>
              </a:rPr>
              <a:t>Atbildes sniegšana – 10 darba dienu laikā pēc projektu vērtēšanas komisijas lēmuma pieņemšanas</a:t>
            </a:r>
            <a:endParaRPr sz="5400" b="1" dirty="0">
              <a:solidFill>
                <a:schemeClr val="bg2">
                  <a:lumMod val="10000"/>
                </a:schemeClr>
              </a:solidFill>
              <a:latin typeface="Gilroy Semibold"/>
            </a:endParaRPr>
          </a:p>
        </p:txBody>
      </p:sp>
    </p:spTree>
    <p:extLst>
      <p:ext uri="{BB962C8B-B14F-4D97-AF65-F5344CB8AC3E}">
        <p14:creationId xmlns:p14="http://schemas.microsoft.com/office/powerpoint/2010/main" val="315133930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D5DF2-94B3-C97B-E34D-CCAE8500D669}"/>
              </a:ext>
            </a:extLst>
          </p:cNvPr>
          <p:cNvSpPr>
            <a:spLocks noGrp="1"/>
          </p:cNvSpPr>
          <p:nvPr>
            <p:ph type="title"/>
          </p:nvPr>
        </p:nvSpPr>
        <p:spPr>
          <a:xfrm>
            <a:off x="1397679" y="1305822"/>
            <a:ext cx="10837863" cy="3386916"/>
          </a:xfrm>
        </p:spPr>
        <p:txBody>
          <a:bodyPr>
            <a:normAutofit/>
          </a:bodyPr>
          <a:lstStyle/>
          <a:p>
            <a:r>
              <a:rPr lang="lv-LV" sz="9000" dirty="0">
                <a:solidFill>
                  <a:schemeClr val="bg2">
                    <a:lumMod val="10000"/>
                  </a:schemeClr>
                </a:solidFill>
                <a:latin typeface="Gilroy Semibold"/>
              </a:rPr>
              <a:t>Konkursa </a:t>
            </a:r>
            <a:br>
              <a:rPr lang="lv-LV" sz="9000" dirty="0">
                <a:solidFill>
                  <a:schemeClr val="bg2">
                    <a:lumMod val="10000"/>
                  </a:schemeClr>
                </a:solidFill>
                <a:latin typeface="Gilroy Semibold"/>
              </a:rPr>
            </a:br>
            <a:r>
              <a:rPr lang="lv-LV" sz="9000" dirty="0">
                <a:solidFill>
                  <a:schemeClr val="bg2">
                    <a:lumMod val="10000"/>
                  </a:schemeClr>
                </a:solidFill>
                <a:latin typeface="Gilroy Semibold"/>
              </a:rPr>
              <a:t>mērķis </a:t>
            </a:r>
            <a:endParaRPr lang="en-LV" sz="9000" dirty="0">
              <a:solidFill>
                <a:schemeClr val="bg2">
                  <a:lumMod val="10000"/>
                </a:schemeClr>
              </a:solidFill>
              <a:latin typeface="Gilroy Semibold"/>
            </a:endParaRPr>
          </a:p>
        </p:txBody>
      </p:sp>
      <p:sp>
        <p:nvSpPr>
          <p:cNvPr id="7" name="TextBox 6">
            <a:extLst>
              <a:ext uri="{FF2B5EF4-FFF2-40B4-BE49-F238E27FC236}">
                <a16:creationId xmlns:a16="http://schemas.microsoft.com/office/drawing/2014/main" id="{C95070AA-0C1A-4297-8D7A-22B41E413BF5}"/>
              </a:ext>
            </a:extLst>
          </p:cNvPr>
          <p:cNvSpPr txBox="1"/>
          <p:nvPr/>
        </p:nvSpPr>
        <p:spPr>
          <a:xfrm>
            <a:off x="1204037" y="5474065"/>
            <a:ext cx="21602700" cy="34163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lv-LV" sz="5400" dirty="0">
                <a:solidFill>
                  <a:schemeClr val="bg2">
                    <a:lumMod val="10000"/>
                  </a:schemeClr>
                </a:solidFill>
                <a:latin typeface="Gilroy Semibold"/>
                <a:ea typeface="Times New Roman" panose="02020603050405020304" pitchFamily="18" charset="0"/>
              </a:rPr>
              <a:t>V</a:t>
            </a:r>
            <a:r>
              <a:rPr lang="lv-LV" sz="5400" dirty="0">
                <a:solidFill>
                  <a:schemeClr val="bg2">
                    <a:lumMod val="10000"/>
                  </a:schemeClr>
                </a:solidFill>
                <a:effectLst/>
                <a:latin typeface="Gilroy Semibold"/>
                <a:ea typeface="Times New Roman" panose="02020603050405020304" pitchFamily="18" charset="0"/>
              </a:rPr>
              <a:t>eicināt </a:t>
            </a:r>
            <a:r>
              <a:rPr lang="lv-LV" sz="5400" b="1" dirty="0">
                <a:solidFill>
                  <a:schemeClr val="bg2">
                    <a:lumMod val="10000"/>
                  </a:schemeClr>
                </a:solidFill>
                <a:effectLst/>
                <a:latin typeface="Gilroy Semibold"/>
                <a:ea typeface="Times New Roman" panose="02020603050405020304" pitchFamily="18" charset="0"/>
              </a:rPr>
              <a:t>sabiedrības integrāciju Rīgas pilsētā </a:t>
            </a:r>
            <a:r>
              <a:rPr lang="lv-LV" sz="5400" dirty="0">
                <a:solidFill>
                  <a:schemeClr val="bg2">
                    <a:lumMod val="10000"/>
                  </a:schemeClr>
                </a:solidFill>
                <a:effectLst/>
                <a:latin typeface="Gilroy Semibold"/>
                <a:ea typeface="Times New Roman" panose="02020603050405020304" pitchFamily="18" charset="0"/>
              </a:rPr>
              <a:t>un sekmēt </a:t>
            </a:r>
            <a:r>
              <a:rPr lang="lv-LV" sz="5400" b="1" dirty="0">
                <a:solidFill>
                  <a:schemeClr val="bg2">
                    <a:lumMod val="10000"/>
                  </a:schemeClr>
                </a:solidFill>
                <a:effectLst/>
                <a:latin typeface="Gilroy Semibold"/>
                <a:ea typeface="Times New Roman" panose="02020603050405020304" pitchFamily="18" charset="0"/>
              </a:rPr>
              <a:t>saliedētas sabiedrības veidošanos</a:t>
            </a:r>
            <a:r>
              <a:rPr lang="lv-LV" sz="5400" dirty="0">
                <a:solidFill>
                  <a:schemeClr val="bg2">
                    <a:lumMod val="10000"/>
                  </a:schemeClr>
                </a:solidFill>
                <a:effectLst/>
                <a:latin typeface="Gilroy Semibold"/>
                <a:ea typeface="Times New Roman" panose="02020603050405020304" pitchFamily="18" charset="0"/>
              </a:rPr>
              <a:t>, kurā ir augsts sabiedrības locekļu līdzdalības un sadarbības līmenis, kā arī tiek respektētas demokrātiskas nacionālas valsts vērtības</a:t>
            </a:r>
            <a:endParaRPr lang="lv-LV" sz="5400" dirty="0">
              <a:solidFill>
                <a:schemeClr val="bg2">
                  <a:lumMod val="10000"/>
                </a:schemeClr>
              </a:solidFill>
              <a:latin typeface="Gilroy Semibold"/>
            </a:endParaRPr>
          </a:p>
        </p:txBody>
      </p:sp>
      <p:pic>
        <p:nvPicPr>
          <p:cNvPr id="8" name="Image" descr="Image">
            <a:extLst>
              <a:ext uri="{FF2B5EF4-FFF2-40B4-BE49-F238E27FC236}">
                <a16:creationId xmlns:a16="http://schemas.microsoft.com/office/drawing/2014/main" id="{A30B39FE-5FC4-4D46-AA96-DD0007450F13}"/>
              </a:ext>
            </a:extLst>
          </p:cNvPr>
          <p:cNvPicPr>
            <a:picLocks noChangeAspect="1"/>
          </p:cNvPicPr>
          <p:nvPr/>
        </p:nvPicPr>
        <p:blipFill>
          <a:blip r:embed="rId2"/>
          <a:stretch>
            <a:fillRect/>
          </a:stretch>
        </p:blipFill>
        <p:spPr>
          <a:xfrm>
            <a:off x="1444261" y="11070524"/>
            <a:ext cx="1394533" cy="1339654"/>
          </a:xfrm>
          <a:prstGeom prst="rect">
            <a:avLst/>
          </a:prstGeom>
          <a:ln w="12700">
            <a:miter lim="400000"/>
          </a:ln>
        </p:spPr>
      </p:pic>
    </p:spTree>
    <p:extLst>
      <p:ext uri="{BB962C8B-B14F-4D97-AF65-F5344CB8AC3E}">
        <p14:creationId xmlns:p14="http://schemas.microsoft.com/office/powerpoint/2010/main" val="3767440181"/>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Vieta argumentam…"/>
          <p:cNvSpPr txBox="1"/>
          <p:nvPr/>
        </p:nvSpPr>
        <p:spPr>
          <a:xfrm>
            <a:off x="1147248" y="2938690"/>
            <a:ext cx="6247049" cy="763285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457200" lvl="0" indent="-457200" algn="l" hangingPunct="1">
              <a:lnSpc>
                <a:spcPct val="90000"/>
              </a:lnSpc>
              <a:spcBef>
                <a:spcPts val="1200"/>
              </a:spcBef>
              <a:buSzPct val="123000"/>
              <a:buFont typeface="Arial" panose="020B0604020202020204" pitchFamily="34" charset="0"/>
              <a:buChar char="•"/>
              <a:defRPr/>
            </a:pPr>
            <a:endParaRPr lang="lv-LV" sz="5400" dirty="0">
              <a:solidFill>
                <a:schemeClr val="bg2">
                  <a:lumMod val="10000"/>
                </a:schemeClr>
              </a:solidFill>
              <a:latin typeface="Gilroy Semibold"/>
            </a:endParaRPr>
          </a:p>
          <a:p>
            <a:pPr marL="457200" lvl="0" indent="-457200" algn="l" hangingPunct="1">
              <a:lnSpc>
                <a:spcPct val="90000"/>
              </a:lnSpc>
              <a:spcBef>
                <a:spcPts val="1200"/>
              </a:spcBef>
              <a:buSzPct val="123000"/>
              <a:buFont typeface="Arial" panose="020B0604020202020204" pitchFamily="34" charset="0"/>
              <a:buChar char="•"/>
              <a:defRPr/>
            </a:pPr>
            <a:r>
              <a:rPr lang="lv-LV" sz="5400" dirty="0">
                <a:solidFill>
                  <a:schemeClr val="bg2">
                    <a:lumMod val="10000"/>
                  </a:schemeClr>
                </a:solidFill>
                <a:latin typeface="Gilroy Semibold"/>
              </a:rPr>
              <a:t>Rīgas domes </a:t>
            </a:r>
            <a:r>
              <a:rPr lang="lv-LV" sz="5400" b="1" dirty="0">
                <a:solidFill>
                  <a:schemeClr val="bg2">
                    <a:lumMod val="10000"/>
                  </a:schemeClr>
                </a:solidFill>
                <a:latin typeface="Gilroy Semibold"/>
              </a:rPr>
              <a:t>Saistošie noteikumi </a:t>
            </a:r>
            <a:r>
              <a:rPr lang="lv-LV" sz="5400" dirty="0">
                <a:solidFill>
                  <a:schemeClr val="bg2">
                    <a:lumMod val="10000"/>
                  </a:schemeClr>
                </a:solidFill>
                <a:latin typeface="Gilroy Semibold"/>
              </a:rPr>
              <a:t>Nr. 132 </a:t>
            </a:r>
            <a:r>
              <a:rPr lang="lv-LV" sz="5400" b="1" dirty="0">
                <a:solidFill>
                  <a:schemeClr val="bg2">
                    <a:lumMod val="10000"/>
                  </a:schemeClr>
                </a:solidFill>
                <a:latin typeface="Gilroy Semibold"/>
              </a:rPr>
              <a:t>«Par pašvaldības atbalstu sabiedrības integrācijas un līdzdalības aktivitāšu īstenošanai Rīgā»</a:t>
            </a:r>
            <a:endParaRPr lang="lv-LV" sz="5400" dirty="0">
              <a:solidFill>
                <a:schemeClr val="bg2">
                  <a:lumMod val="10000"/>
                </a:schemeClr>
              </a:solidFill>
              <a:latin typeface="Gilroy Semibold"/>
            </a:endParaRPr>
          </a:p>
        </p:txBody>
      </p:sp>
      <p:sp>
        <p:nvSpPr>
          <p:cNvPr id="250" name="01"/>
          <p:cNvSpPr txBox="1"/>
          <p:nvPr/>
        </p:nvSpPr>
        <p:spPr>
          <a:xfrm>
            <a:off x="1387741" y="900761"/>
            <a:ext cx="11095757" cy="24929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lgn="l" defTabSz="584200">
              <a:lnSpc>
                <a:spcPct val="90000"/>
              </a:lnSpc>
              <a:defRPr sz="9000" spc="180">
                <a:solidFill>
                  <a:srgbClr val="030A3D"/>
                </a:solidFill>
                <a:latin typeface="Gilroy Semibold"/>
                <a:ea typeface="Gilroy Semibold"/>
                <a:cs typeface="Gilroy Semibold"/>
                <a:sym typeface="Gilroy Semibold"/>
              </a:defRPr>
            </a:lvl1pPr>
          </a:lstStyle>
          <a:p>
            <a:r>
              <a:rPr lang="lv-LV" b="1" dirty="0"/>
              <a:t>Saistošie</a:t>
            </a:r>
          </a:p>
          <a:p>
            <a:r>
              <a:rPr lang="lv-LV" b="1" dirty="0"/>
              <a:t>dokumenti</a:t>
            </a:r>
          </a:p>
        </p:txBody>
      </p:sp>
      <p:sp>
        <p:nvSpPr>
          <p:cNvPr id="252" name="03"/>
          <p:cNvSpPr txBox="1"/>
          <p:nvPr/>
        </p:nvSpPr>
        <p:spPr>
          <a:xfrm>
            <a:off x="16298363" y="2305477"/>
            <a:ext cx="2040299" cy="12464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9000" spc="180">
                <a:solidFill>
                  <a:srgbClr val="030A3D"/>
                </a:solidFill>
                <a:latin typeface="Gilroy Semibold"/>
                <a:ea typeface="Gilroy Semibold"/>
                <a:cs typeface="Gilroy Semibold"/>
                <a:sym typeface="Gilroy Semibold"/>
              </a:defRPr>
            </a:lvl1pPr>
          </a:lstStyle>
          <a:p>
            <a:endParaRPr dirty="0"/>
          </a:p>
        </p:txBody>
      </p:sp>
      <p:sp>
        <p:nvSpPr>
          <p:cNvPr id="255" name="Vieta argumentam…"/>
          <p:cNvSpPr txBox="1"/>
          <p:nvPr/>
        </p:nvSpPr>
        <p:spPr>
          <a:xfrm>
            <a:off x="8526862" y="1156018"/>
            <a:ext cx="6247049" cy="720504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lvl="1" indent="228600" algn="l" defTabSz="584200">
              <a:lnSpc>
                <a:spcPct val="90000"/>
              </a:lnSpc>
              <a:defRPr sz="6000" spc="119">
                <a:solidFill>
                  <a:srgbClr val="030A3D"/>
                </a:solidFill>
                <a:latin typeface="Gilroy Semibold"/>
                <a:ea typeface="Gilroy Semibold"/>
                <a:cs typeface="Gilroy Semibold"/>
                <a:sym typeface="Gilroy Semibold"/>
              </a:defRPr>
            </a:pPr>
            <a:endParaRPr lang="lv-LV" dirty="0"/>
          </a:p>
          <a:p>
            <a:pPr lvl="1" indent="228600" algn="l" defTabSz="584200">
              <a:lnSpc>
                <a:spcPct val="90000"/>
              </a:lnSpc>
              <a:defRPr sz="6000" spc="119">
                <a:solidFill>
                  <a:srgbClr val="030A3D"/>
                </a:solidFill>
                <a:latin typeface="Gilroy Semibold"/>
                <a:ea typeface="Gilroy Semibold"/>
                <a:cs typeface="Gilroy Semibold"/>
                <a:sym typeface="Gilroy Semibold"/>
              </a:defRPr>
            </a:pPr>
            <a:endParaRPr lang="lv-LV" dirty="0"/>
          </a:p>
          <a:p>
            <a:pPr marL="457200" lvl="0" indent="-457200" algn="l" hangingPunct="1">
              <a:lnSpc>
                <a:spcPct val="90000"/>
              </a:lnSpc>
              <a:spcBef>
                <a:spcPts val="1200"/>
              </a:spcBef>
              <a:buSzPct val="123000"/>
              <a:buFont typeface="Arial" panose="020B0604020202020204" pitchFamily="34" charset="0"/>
              <a:buChar char="•"/>
              <a:defRPr/>
            </a:pPr>
            <a:endParaRPr kumimoji="0" lang="lv-LV" sz="5400" i="0" u="none" strike="noStrike" kern="0" cap="none" spc="119" normalizeH="0" baseline="0" noProof="0" dirty="0">
              <a:ln>
                <a:noFill/>
              </a:ln>
              <a:solidFill>
                <a:schemeClr val="bg2">
                  <a:lumMod val="10000"/>
                </a:schemeClr>
              </a:solidFill>
              <a:effectLst/>
              <a:uLnTx/>
              <a:uFillTx/>
              <a:latin typeface="Gilroy Semibold"/>
              <a:sym typeface="Helvetica Neue"/>
            </a:endParaRPr>
          </a:p>
          <a:p>
            <a:pPr marL="457200" lvl="0" indent="-457200" algn="l" hangingPunct="1">
              <a:lnSpc>
                <a:spcPct val="90000"/>
              </a:lnSpc>
              <a:spcBef>
                <a:spcPts val="1200"/>
              </a:spcBef>
              <a:buSzPct val="123000"/>
              <a:buFont typeface="Arial" panose="020B0604020202020204" pitchFamily="34" charset="0"/>
              <a:buChar char="•"/>
              <a:defRPr/>
            </a:pPr>
            <a:r>
              <a:rPr kumimoji="0" lang="lv-LV" sz="5400" i="0" u="none" strike="noStrike" kern="0" cap="none" spc="119" normalizeH="0" baseline="0" noProof="0" dirty="0">
                <a:ln>
                  <a:noFill/>
                </a:ln>
                <a:solidFill>
                  <a:schemeClr val="bg2">
                    <a:lumMod val="10000"/>
                  </a:schemeClr>
                </a:solidFill>
                <a:effectLst/>
                <a:uLnTx/>
                <a:uFillTx/>
                <a:latin typeface="Gilroy Semibold"/>
                <a:sym typeface="Helvetica Neue"/>
              </a:rPr>
              <a:t>Sabiedrības integrācijas projektu konkursa nevalstiskajām organizācijām </a:t>
            </a:r>
            <a:r>
              <a:rPr kumimoji="0" lang="lv-LV" sz="5400" b="1" i="0" u="none" strike="noStrike" kern="0" cap="none" spc="119" normalizeH="0" baseline="0" noProof="0" dirty="0">
                <a:ln>
                  <a:noFill/>
                </a:ln>
                <a:solidFill>
                  <a:schemeClr val="bg2">
                    <a:lumMod val="10000"/>
                  </a:schemeClr>
                </a:solidFill>
                <a:effectLst/>
                <a:uLnTx/>
                <a:uFillTx/>
                <a:latin typeface="Gilroy Semibold"/>
                <a:sym typeface="Helvetica Neue"/>
              </a:rPr>
              <a:t>nolikums</a:t>
            </a:r>
            <a:r>
              <a:rPr kumimoji="0" lang="lv-LV" sz="5400" i="0" u="none" strike="noStrike" kern="0" cap="none" spc="119" normalizeH="0" baseline="0" noProof="0" dirty="0">
                <a:ln>
                  <a:noFill/>
                </a:ln>
                <a:solidFill>
                  <a:schemeClr val="bg2">
                    <a:lumMod val="10000"/>
                  </a:schemeClr>
                </a:solidFill>
                <a:effectLst/>
                <a:uLnTx/>
                <a:uFillTx/>
                <a:latin typeface="Gilroy Semibold"/>
                <a:sym typeface="Helvetica Neue"/>
              </a:rPr>
              <a:t> </a:t>
            </a:r>
          </a:p>
        </p:txBody>
      </p:sp>
      <p:sp>
        <p:nvSpPr>
          <p:cNvPr id="256" name="Vieta argumentam…"/>
          <p:cNvSpPr txBox="1"/>
          <p:nvPr/>
        </p:nvSpPr>
        <p:spPr>
          <a:xfrm>
            <a:off x="15906476" y="1156018"/>
            <a:ext cx="6247050" cy="83099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457200" indent="-457200" algn="l">
              <a:buFont typeface="Arial" panose="020B0604020202020204" pitchFamily="34" charset="0"/>
              <a:buChar char="•"/>
            </a:pPr>
            <a:endParaRPr lang="lv-LV" sz="5400" spc="119" dirty="0">
              <a:solidFill>
                <a:schemeClr val="bg2">
                  <a:lumMod val="10000"/>
                </a:schemeClr>
              </a:solidFill>
              <a:latin typeface="Gilroy Semibold"/>
            </a:endParaRPr>
          </a:p>
          <a:p>
            <a:pPr marL="457200" indent="-457200" algn="l">
              <a:buFont typeface="Arial" panose="020B0604020202020204" pitchFamily="34" charset="0"/>
              <a:buChar char="•"/>
            </a:pPr>
            <a:endParaRPr lang="lv-LV" sz="5400" spc="119" dirty="0">
              <a:solidFill>
                <a:schemeClr val="bg2">
                  <a:lumMod val="10000"/>
                </a:schemeClr>
              </a:solidFill>
              <a:latin typeface="Gilroy Semibold"/>
            </a:endParaRPr>
          </a:p>
          <a:p>
            <a:pPr marL="457200" indent="-457200" algn="l">
              <a:buFont typeface="Arial" panose="020B0604020202020204" pitchFamily="34" charset="0"/>
              <a:buChar char="•"/>
            </a:pPr>
            <a:endParaRPr lang="lv-LV" sz="5400" spc="119" dirty="0">
              <a:solidFill>
                <a:schemeClr val="bg2">
                  <a:lumMod val="10000"/>
                </a:schemeClr>
              </a:solidFill>
              <a:latin typeface="Gilroy Semibold"/>
            </a:endParaRPr>
          </a:p>
          <a:p>
            <a:pPr marL="457200" indent="-457200" algn="l">
              <a:buFont typeface="Arial" panose="020B0604020202020204" pitchFamily="34" charset="0"/>
              <a:buChar char="•"/>
            </a:pPr>
            <a:r>
              <a:rPr lang="lv-LV" sz="5400" spc="119" dirty="0">
                <a:solidFill>
                  <a:schemeClr val="bg2">
                    <a:lumMod val="10000"/>
                  </a:schemeClr>
                </a:solidFill>
                <a:latin typeface="Gilroy Semibold"/>
              </a:rPr>
              <a:t>Latvijas Republikā izdotie normatīvie akti, kas attiecas uz nevalstisko organizāciju darbību, grāmatvedību utt.</a:t>
            </a:r>
            <a:endParaRPr kumimoji="0" lang="lv-LV" sz="5400" b="0" i="0" u="none" strike="noStrike" kern="0" cap="none" spc="119" normalizeH="0" baseline="0" noProof="0" dirty="0">
              <a:ln>
                <a:noFill/>
              </a:ln>
              <a:solidFill>
                <a:schemeClr val="bg2">
                  <a:lumMod val="10000"/>
                </a:schemeClr>
              </a:solidFill>
              <a:effectLst/>
              <a:uLnTx/>
              <a:uFillTx/>
              <a:latin typeface="Gilroy Semibold"/>
              <a:sym typeface="Helvetica Neue"/>
            </a:endParaRPr>
          </a:p>
        </p:txBody>
      </p:sp>
      <p:sp>
        <p:nvSpPr>
          <p:cNvPr id="257" name="Detalizētāks ieskats galvenajos argumentu punktos un plašāks tēmas pārskats"/>
          <p:cNvSpPr txBox="1"/>
          <p:nvPr/>
        </p:nvSpPr>
        <p:spPr>
          <a:xfrm>
            <a:off x="1361344" y="10751681"/>
            <a:ext cx="4430539" cy="206355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030A3D"/>
                </a:solidFill>
                <a:latin typeface="Gilroy Semibold"/>
                <a:ea typeface="Gilroy Semibold"/>
                <a:cs typeface="Gilroy Semibold"/>
                <a:sym typeface="Gilroy Semibold"/>
              </a:defRPr>
            </a:lvl1pPr>
          </a:lstStyle>
          <a:p>
            <a:endParaRPr dirty="0"/>
          </a:p>
        </p:txBody>
      </p:sp>
      <p:sp>
        <p:nvSpPr>
          <p:cNvPr id="258" name="Detalizētāks ieskats galvenajos argumentu punktos un plašāks tēmas pārskats"/>
          <p:cNvSpPr txBox="1"/>
          <p:nvPr/>
        </p:nvSpPr>
        <p:spPr>
          <a:xfrm>
            <a:off x="8872377" y="10751681"/>
            <a:ext cx="4430539" cy="206355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030A3D"/>
                </a:solidFill>
                <a:latin typeface="Gilroy Semibold"/>
                <a:ea typeface="Gilroy Semibold"/>
                <a:cs typeface="Gilroy Semibold"/>
                <a:sym typeface="Gilroy Semibold"/>
              </a:defRPr>
            </a:lvl1pPr>
          </a:lstStyle>
          <a:p>
            <a:endParaRPr dirty="0"/>
          </a:p>
        </p:txBody>
      </p:sp>
      <p:sp>
        <p:nvSpPr>
          <p:cNvPr id="259" name="Detalizētāks ieskats galvenajos argumentu punktos un plašāks tēmas pārskats"/>
          <p:cNvSpPr txBox="1"/>
          <p:nvPr/>
        </p:nvSpPr>
        <p:spPr>
          <a:xfrm>
            <a:off x="8477524" y="9784447"/>
            <a:ext cx="5855163" cy="13274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030A3D"/>
                </a:solidFill>
                <a:latin typeface="Gilroy Semibold"/>
                <a:ea typeface="Gilroy Semibold"/>
                <a:cs typeface="Gilroy Semibold"/>
                <a:sym typeface="Gilroy Semibold"/>
              </a:defRPr>
            </a:lvl1pPr>
          </a:lstStyle>
          <a:p>
            <a:pPr lvl="0" algn="l" hangingPunct="1">
              <a:lnSpc>
                <a:spcPct val="90000"/>
              </a:lnSpc>
              <a:spcBef>
                <a:spcPts val="1200"/>
              </a:spcBef>
              <a:buSzPct val="123000"/>
              <a:defRPr/>
            </a:pPr>
            <a:endParaRPr kumimoji="0" lang="lv-LV" sz="4000" b="0" i="0" u="none" strike="noStrike" kern="0" cap="none" spc="119" normalizeH="0" baseline="0" noProof="0" dirty="0">
              <a:ln>
                <a:noFill/>
              </a:ln>
              <a:solidFill>
                <a:schemeClr val="bg2">
                  <a:lumMod val="10000"/>
                </a:schemeClr>
              </a:solidFill>
              <a:effectLst/>
              <a:uLnTx/>
              <a:uFillTx/>
              <a:latin typeface="Gilroy Semibold"/>
              <a:sym typeface="Helvetica Neue"/>
            </a:endParaRPr>
          </a:p>
        </p:txBody>
      </p:sp>
      <p:pic>
        <p:nvPicPr>
          <p:cNvPr id="14" name="Image" descr="Image">
            <a:extLst>
              <a:ext uri="{FF2B5EF4-FFF2-40B4-BE49-F238E27FC236}">
                <a16:creationId xmlns:a16="http://schemas.microsoft.com/office/drawing/2014/main" id="{99078AB8-CC22-4C67-BC1B-F37B7F40C945}"/>
              </a:ext>
            </a:extLst>
          </p:cNvPr>
          <p:cNvPicPr>
            <a:picLocks noChangeAspect="1"/>
          </p:cNvPicPr>
          <p:nvPr/>
        </p:nvPicPr>
        <p:blipFill>
          <a:blip r:embed="rId2"/>
          <a:stretch>
            <a:fillRect/>
          </a:stretch>
        </p:blipFill>
        <p:spPr>
          <a:xfrm>
            <a:off x="1376183" y="11111944"/>
            <a:ext cx="1394532" cy="1339654"/>
          </a:xfrm>
          <a:prstGeom prst="rect">
            <a:avLst/>
          </a:prstGeom>
          <a:ln w="12700">
            <a:miter lim="400000"/>
          </a:ln>
        </p:spPr>
      </p:pic>
    </p:spTree>
    <p:extLst>
      <p:ext uri="{BB962C8B-B14F-4D97-AF65-F5344CB8AC3E}">
        <p14:creationId xmlns:p14="http://schemas.microsoft.com/office/powerpoint/2010/main" val="45444823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D5DF2-94B3-C97B-E34D-CCAE8500D669}"/>
              </a:ext>
            </a:extLst>
          </p:cNvPr>
          <p:cNvSpPr>
            <a:spLocks noGrp="1"/>
          </p:cNvSpPr>
          <p:nvPr>
            <p:ph type="title"/>
          </p:nvPr>
        </p:nvSpPr>
        <p:spPr>
          <a:xfrm>
            <a:off x="1390650" y="1264402"/>
            <a:ext cx="10837863" cy="3386916"/>
          </a:xfrm>
        </p:spPr>
        <p:txBody>
          <a:bodyPr>
            <a:normAutofit/>
          </a:bodyPr>
          <a:lstStyle/>
          <a:p>
            <a:r>
              <a:rPr lang="lv-LV" sz="9000" dirty="0">
                <a:solidFill>
                  <a:schemeClr val="bg2">
                    <a:lumMod val="10000"/>
                  </a:schemeClr>
                </a:solidFill>
                <a:latin typeface="Gilroy Semibold"/>
              </a:rPr>
              <a:t>Saistošie </a:t>
            </a:r>
            <a:br>
              <a:rPr lang="lv-LV" sz="9000" dirty="0">
                <a:solidFill>
                  <a:schemeClr val="bg2">
                    <a:lumMod val="10000"/>
                  </a:schemeClr>
                </a:solidFill>
                <a:latin typeface="Gilroy Semibold"/>
              </a:rPr>
            </a:br>
            <a:r>
              <a:rPr lang="lv-LV" sz="9000" dirty="0">
                <a:solidFill>
                  <a:schemeClr val="bg2">
                    <a:lumMod val="10000"/>
                  </a:schemeClr>
                </a:solidFill>
                <a:latin typeface="Gilroy Semibold"/>
              </a:rPr>
              <a:t>dokumenti</a:t>
            </a:r>
            <a:endParaRPr lang="en-LV" sz="9000" dirty="0">
              <a:solidFill>
                <a:schemeClr val="bg2">
                  <a:lumMod val="10000"/>
                </a:schemeClr>
              </a:solidFill>
              <a:latin typeface="Gilroy Semibold"/>
            </a:endParaRPr>
          </a:p>
        </p:txBody>
      </p:sp>
      <p:sp>
        <p:nvSpPr>
          <p:cNvPr id="6" name="TextBox 5">
            <a:extLst>
              <a:ext uri="{FF2B5EF4-FFF2-40B4-BE49-F238E27FC236}">
                <a16:creationId xmlns:a16="http://schemas.microsoft.com/office/drawing/2014/main" id="{CDD5D1B4-B649-48C6-B611-A1E0D2CD8822}"/>
              </a:ext>
            </a:extLst>
          </p:cNvPr>
          <p:cNvSpPr txBox="1"/>
          <p:nvPr/>
        </p:nvSpPr>
        <p:spPr>
          <a:xfrm>
            <a:off x="1390650" y="7578692"/>
            <a:ext cx="21376044" cy="10064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hangingPunct="1">
              <a:lnSpc>
                <a:spcPct val="90000"/>
              </a:lnSpc>
              <a:spcBef>
                <a:spcPts val="1200"/>
              </a:spcBef>
              <a:buSzPct val="123000"/>
              <a:defRPr/>
            </a:pPr>
            <a:r>
              <a:rPr lang="lv-LV" sz="6600" b="1" spc="119" dirty="0">
                <a:solidFill>
                  <a:schemeClr val="bg2">
                    <a:lumMod val="10000"/>
                  </a:schemeClr>
                </a:solidFill>
                <a:latin typeface="Gilroy Semibold"/>
              </a:rPr>
              <a:t>https://apkaimes.lv/integracija/finansesanas-konkursi-2/</a:t>
            </a:r>
            <a:endParaRPr kumimoji="0" lang="lv-LV" sz="6600" b="1" i="0" u="none" strike="noStrike" kern="0" cap="none" spc="119" normalizeH="0" baseline="0" noProof="0" dirty="0">
              <a:ln>
                <a:noFill/>
              </a:ln>
              <a:solidFill>
                <a:schemeClr val="bg2">
                  <a:lumMod val="10000"/>
                </a:schemeClr>
              </a:solidFill>
              <a:effectLst/>
              <a:uLnTx/>
              <a:uFillTx/>
              <a:latin typeface="Gilroy Semibold"/>
              <a:sym typeface="Helvetica Neue"/>
            </a:endParaRPr>
          </a:p>
        </p:txBody>
      </p:sp>
      <p:pic>
        <p:nvPicPr>
          <p:cNvPr id="7" name="Image" descr="Image">
            <a:extLst>
              <a:ext uri="{FF2B5EF4-FFF2-40B4-BE49-F238E27FC236}">
                <a16:creationId xmlns:a16="http://schemas.microsoft.com/office/drawing/2014/main" id="{3B649661-D02D-4084-BA46-839EAB8641F9}"/>
              </a:ext>
            </a:extLst>
          </p:cNvPr>
          <p:cNvPicPr>
            <a:picLocks noChangeAspect="1"/>
          </p:cNvPicPr>
          <p:nvPr/>
        </p:nvPicPr>
        <p:blipFill>
          <a:blip r:embed="rId2"/>
          <a:stretch>
            <a:fillRect/>
          </a:stretch>
        </p:blipFill>
        <p:spPr>
          <a:xfrm>
            <a:off x="1376183" y="11111944"/>
            <a:ext cx="1394532" cy="1339654"/>
          </a:xfrm>
          <a:prstGeom prst="rect">
            <a:avLst/>
          </a:prstGeom>
          <a:ln w="12700">
            <a:miter lim="400000"/>
          </a:ln>
        </p:spPr>
      </p:pic>
    </p:spTree>
    <p:extLst>
      <p:ext uri="{BB962C8B-B14F-4D97-AF65-F5344CB8AC3E}">
        <p14:creationId xmlns:p14="http://schemas.microsoft.com/office/powerpoint/2010/main" val="2312211575"/>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D5DF2-94B3-C97B-E34D-CCAE8500D669}"/>
              </a:ext>
            </a:extLst>
          </p:cNvPr>
          <p:cNvSpPr>
            <a:spLocks noGrp="1"/>
          </p:cNvSpPr>
          <p:nvPr>
            <p:ph type="title"/>
          </p:nvPr>
        </p:nvSpPr>
        <p:spPr>
          <a:xfrm>
            <a:off x="1745212" y="1305822"/>
            <a:ext cx="10837863" cy="3386916"/>
          </a:xfrm>
        </p:spPr>
        <p:txBody>
          <a:bodyPr>
            <a:normAutofit/>
          </a:bodyPr>
          <a:lstStyle/>
          <a:p>
            <a:r>
              <a:rPr lang="lv-LV" sz="9000" dirty="0">
                <a:solidFill>
                  <a:schemeClr val="bg2">
                    <a:lumMod val="10000"/>
                  </a:schemeClr>
                </a:solidFill>
                <a:latin typeface="Gilroy Semibold"/>
              </a:rPr>
              <a:t>Projekta </a:t>
            </a:r>
            <a:br>
              <a:rPr lang="lv-LV" sz="9000" dirty="0">
                <a:solidFill>
                  <a:schemeClr val="bg2">
                    <a:lumMod val="10000"/>
                  </a:schemeClr>
                </a:solidFill>
                <a:latin typeface="Gilroy Semibold"/>
              </a:rPr>
            </a:br>
            <a:r>
              <a:rPr lang="lv-LV" sz="9000" dirty="0">
                <a:solidFill>
                  <a:schemeClr val="bg2">
                    <a:lumMod val="10000"/>
                  </a:schemeClr>
                </a:solidFill>
                <a:latin typeface="Gilroy Semibold"/>
              </a:rPr>
              <a:t>pieteicējs</a:t>
            </a:r>
            <a:endParaRPr lang="en-LV" sz="9000" dirty="0">
              <a:solidFill>
                <a:schemeClr val="bg2">
                  <a:lumMod val="10000"/>
                </a:schemeClr>
              </a:solidFill>
              <a:latin typeface="Gilroy Semibold"/>
            </a:endParaRPr>
          </a:p>
        </p:txBody>
      </p:sp>
      <p:sp>
        <p:nvSpPr>
          <p:cNvPr id="7" name="TextBox 6">
            <a:extLst>
              <a:ext uri="{FF2B5EF4-FFF2-40B4-BE49-F238E27FC236}">
                <a16:creationId xmlns:a16="http://schemas.microsoft.com/office/drawing/2014/main" id="{C95070AA-0C1A-4297-8D7A-22B41E413BF5}"/>
              </a:ext>
            </a:extLst>
          </p:cNvPr>
          <p:cNvSpPr txBox="1"/>
          <p:nvPr/>
        </p:nvSpPr>
        <p:spPr>
          <a:xfrm>
            <a:off x="1185375" y="5749871"/>
            <a:ext cx="21602700" cy="34163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lv-LV" sz="7200" dirty="0">
                <a:solidFill>
                  <a:schemeClr val="bg2">
                    <a:lumMod val="10000"/>
                  </a:schemeClr>
                </a:solidFill>
                <a:latin typeface="Gilroy Semibold"/>
              </a:rPr>
              <a:t>B</a:t>
            </a:r>
            <a:r>
              <a:rPr lang="lv-LV" sz="7200" i="0" u="none" strike="noStrike" baseline="0" dirty="0">
                <a:solidFill>
                  <a:schemeClr val="bg2">
                    <a:lumMod val="10000"/>
                  </a:schemeClr>
                </a:solidFill>
                <a:latin typeface="Gilroy Semibold"/>
              </a:rPr>
              <a:t>iedrība, nodibinājums vai reliģiska organizācija, kas darbojas Rīgā un kuras darbība saistīta ar sabiedrības integrācijas jautājumiem</a:t>
            </a:r>
            <a:endParaRPr lang="lv-LV" sz="7200" dirty="0">
              <a:solidFill>
                <a:schemeClr val="bg2">
                  <a:lumMod val="10000"/>
                </a:schemeClr>
              </a:solidFill>
              <a:latin typeface="Gilroy Semibold"/>
            </a:endParaRPr>
          </a:p>
        </p:txBody>
      </p:sp>
      <p:pic>
        <p:nvPicPr>
          <p:cNvPr id="8" name="Image" descr="Image">
            <a:extLst>
              <a:ext uri="{FF2B5EF4-FFF2-40B4-BE49-F238E27FC236}">
                <a16:creationId xmlns:a16="http://schemas.microsoft.com/office/drawing/2014/main" id="{A30B39FE-5FC4-4D46-AA96-DD0007450F13}"/>
              </a:ext>
            </a:extLst>
          </p:cNvPr>
          <p:cNvPicPr>
            <a:picLocks noChangeAspect="1"/>
          </p:cNvPicPr>
          <p:nvPr/>
        </p:nvPicPr>
        <p:blipFill>
          <a:blip r:embed="rId2"/>
          <a:stretch>
            <a:fillRect/>
          </a:stretch>
        </p:blipFill>
        <p:spPr>
          <a:xfrm>
            <a:off x="1444261" y="11070524"/>
            <a:ext cx="1394533" cy="1339654"/>
          </a:xfrm>
          <a:prstGeom prst="rect">
            <a:avLst/>
          </a:prstGeom>
          <a:ln w="12700">
            <a:miter lim="400000"/>
          </a:ln>
        </p:spPr>
      </p:pic>
    </p:spTree>
    <p:extLst>
      <p:ext uri="{BB962C8B-B14F-4D97-AF65-F5344CB8AC3E}">
        <p14:creationId xmlns:p14="http://schemas.microsoft.com/office/powerpoint/2010/main" val="40445869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Izaicinājums"/>
          <p:cNvSpPr txBox="1"/>
          <p:nvPr/>
        </p:nvSpPr>
        <p:spPr>
          <a:xfrm>
            <a:off x="12953153" y="4019212"/>
            <a:ext cx="10606020" cy="13295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685800" indent="-685800">
              <a:buFont typeface="Arial" panose="020B0604020202020204" pitchFamily="34" charset="0"/>
              <a:buChar char="•"/>
            </a:pPr>
            <a:r>
              <a:rPr lang="lv-LV" sz="4800" dirty="0">
                <a:solidFill>
                  <a:schemeClr val="bg2">
                    <a:lumMod val="10000"/>
                  </a:schemeClr>
                </a:solidFill>
              </a:rPr>
              <a:t>J</a:t>
            </a:r>
            <a:r>
              <a:rPr lang="lv-LV" sz="4800" b="0" i="0" u="none" strike="noStrike" baseline="0" dirty="0">
                <a:solidFill>
                  <a:schemeClr val="bg2">
                    <a:lumMod val="10000"/>
                  </a:schemeClr>
                </a:solidFill>
                <a:latin typeface="Gilroy Semibold"/>
              </a:rPr>
              <a:t>uridiskā adrese ir pašvaldības administratīvajā teritorijā</a:t>
            </a:r>
            <a:endParaRPr sz="4800" dirty="0">
              <a:solidFill>
                <a:schemeClr val="bg2">
                  <a:lumMod val="10000"/>
                </a:schemeClr>
              </a:solidFill>
            </a:endParaRPr>
          </a:p>
        </p:txBody>
      </p:sp>
      <p:sp>
        <p:nvSpPr>
          <p:cNvPr id="201" name="Risinājums"/>
          <p:cNvSpPr txBox="1"/>
          <p:nvPr/>
        </p:nvSpPr>
        <p:spPr>
          <a:xfrm>
            <a:off x="12953153" y="5889718"/>
            <a:ext cx="10606020" cy="18281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685800" indent="-685800">
              <a:buFont typeface="Arial" panose="020B0604020202020204" pitchFamily="34" charset="0"/>
              <a:buChar char="•"/>
            </a:pPr>
            <a:r>
              <a:rPr lang="lv-LV" sz="4400" dirty="0">
                <a:solidFill>
                  <a:schemeClr val="bg2">
                    <a:lumMod val="10000"/>
                  </a:schemeClr>
                </a:solidFill>
              </a:rPr>
              <a:t>N</a:t>
            </a:r>
            <a:r>
              <a:rPr lang="lv-LV" sz="4400" b="0" i="0" u="none" strike="noStrike" baseline="0" dirty="0">
                <a:solidFill>
                  <a:schemeClr val="bg2">
                    <a:lumMod val="10000"/>
                  </a:schemeClr>
                </a:solidFill>
                <a:latin typeface="Gilroy Semibold"/>
              </a:rPr>
              <a:t>av nodokļu un citu valsts vai pašvaldību noteikto obligāto maksājumu parāda, kas pārsniedz 150 </a:t>
            </a:r>
            <a:r>
              <a:rPr lang="lv-LV" sz="4400" b="0" i="1" u="none" strike="noStrike" baseline="0" dirty="0" err="1">
                <a:solidFill>
                  <a:schemeClr val="bg2">
                    <a:lumMod val="10000"/>
                  </a:schemeClr>
                </a:solidFill>
                <a:latin typeface="Gilroy Semibold"/>
              </a:rPr>
              <a:t>euro</a:t>
            </a:r>
            <a:endParaRPr lang="lv-LV" sz="4400" dirty="0">
              <a:solidFill>
                <a:schemeClr val="bg2">
                  <a:lumMod val="10000"/>
                </a:schemeClr>
              </a:solidFill>
            </a:endParaRPr>
          </a:p>
        </p:txBody>
      </p:sp>
      <p:sp>
        <p:nvSpPr>
          <p:cNvPr id="202" name="Rezultāts"/>
          <p:cNvSpPr txBox="1"/>
          <p:nvPr/>
        </p:nvSpPr>
        <p:spPr>
          <a:xfrm>
            <a:off x="14078569" y="7118306"/>
            <a:ext cx="10606020"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endParaRPr lang="lv-LV" dirty="0"/>
          </a:p>
        </p:txBody>
      </p:sp>
      <p:sp>
        <p:nvSpPr>
          <p:cNvPr id="203" name="Secinājumi"/>
          <p:cNvSpPr txBox="1"/>
          <p:nvPr/>
        </p:nvSpPr>
        <p:spPr>
          <a:xfrm>
            <a:off x="12953153" y="8485101"/>
            <a:ext cx="10606020" cy="426578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685800" indent="-685800">
              <a:buFont typeface="Arial" panose="020B0604020202020204" pitchFamily="34" charset="0"/>
              <a:buChar char="•"/>
            </a:pPr>
            <a:r>
              <a:rPr lang="lv-LV" sz="4400" dirty="0">
                <a:solidFill>
                  <a:schemeClr val="bg2">
                    <a:lumMod val="10000"/>
                  </a:schemeClr>
                </a:solidFill>
              </a:rPr>
              <a:t>I</a:t>
            </a:r>
            <a:r>
              <a:rPr lang="lv-LV" sz="4400" b="0" i="0" u="none" strike="noStrike" baseline="0" dirty="0">
                <a:solidFill>
                  <a:schemeClr val="bg2">
                    <a:lumMod val="10000"/>
                  </a:schemeClr>
                </a:solidFill>
                <a:latin typeface="Gilroy Semibold"/>
              </a:rPr>
              <a:t>zpildījusi visas līgumsaistības pret pašvaldību, kurām iestājies izpildes termiņš</a:t>
            </a:r>
          </a:p>
          <a:p>
            <a:pPr marL="685800" indent="-685800">
              <a:buFont typeface="Arial" panose="020B0604020202020204" pitchFamily="34" charset="0"/>
              <a:buChar char="•"/>
            </a:pPr>
            <a:endParaRPr lang="lv-LV" sz="4400" dirty="0">
              <a:solidFill>
                <a:schemeClr val="bg2">
                  <a:lumMod val="10000"/>
                </a:schemeClr>
              </a:solidFill>
            </a:endParaRPr>
          </a:p>
          <a:p>
            <a:pPr marL="685800" indent="-685800">
              <a:buFont typeface="Arial" panose="020B0604020202020204" pitchFamily="34" charset="0"/>
              <a:buChar char="•"/>
            </a:pPr>
            <a:r>
              <a:rPr lang="lv-LV" sz="4400" dirty="0">
                <a:solidFill>
                  <a:schemeClr val="bg2">
                    <a:lumMod val="10000"/>
                  </a:schemeClr>
                </a:solidFill>
              </a:rPr>
              <a:t>N</a:t>
            </a:r>
            <a:r>
              <a:rPr lang="lv-LV" sz="4400" b="0" i="0" u="none" strike="noStrike" baseline="0" dirty="0">
                <a:solidFill>
                  <a:schemeClr val="bg2">
                    <a:lumMod val="10000"/>
                  </a:schemeClr>
                </a:solidFill>
                <a:latin typeface="Gilroy Semibold"/>
              </a:rPr>
              <a:t>av pasludināts maksātnespējas process, netiek īstenots tiesiskās aizsardzības process utt.</a:t>
            </a:r>
            <a:endParaRPr lang="lv-LV" sz="4400" dirty="0">
              <a:solidFill>
                <a:schemeClr val="bg2">
                  <a:lumMod val="10000"/>
                </a:schemeClr>
              </a:solidFill>
            </a:endParaRPr>
          </a:p>
        </p:txBody>
      </p:sp>
      <p:sp>
        <p:nvSpPr>
          <p:cNvPr id="204" name="2-24"/>
          <p:cNvSpPr txBox="1"/>
          <p:nvPr/>
        </p:nvSpPr>
        <p:spPr>
          <a:xfrm>
            <a:off x="13998382" y="3401454"/>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b="1" dirty="0">
              <a:solidFill>
                <a:schemeClr val="bg2">
                  <a:lumMod val="10000"/>
                </a:schemeClr>
              </a:solidFill>
            </a:endParaRPr>
          </a:p>
        </p:txBody>
      </p:sp>
      <p:sp>
        <p:nvSpPr>
          <p:cNvPr id="205" name="24-48"/>
          <p:cNvSpPr txBox="1"/>
          <p:nvPr/>
        </p:nvSpPr>
        <p:spPr>
          <a:xfrm>
            <a:off x="13998382" y="5835750"/>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a:t>
            </a:r>
            <a:endParaRPr sz="3600" b="1" dirty="0">
              <a:solidFill>
                <a:schemeClr val="bg2">
                  <a:lumMod val="10000"/>
                </a:schemeClr>
              </a:solidFill>
            </a:endParaRPr>
          </a:p>
        </p:txBody>
      </p:sp>
      <p:sp>
        <p:nvSpPr>
          <p:cNvPr id="206" name="48-72"/>
          <p:cNvSpPr txBox="1"/>
          <p:nvPr/>
        </p:nvSpPr>
        <p:spPr>
          <a:xfrm>
            <a:off x="13998382" y="6278712"/>
            <a:ext cx="2399158" cy="5153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7" name="72-96"/>
          <p:cNvSpPr txBox="1"/>
          <p:nvPr/>
        </p:nvSpPr>
        <p:spPr>
          <a:xfrm>
            <a:off x="13998382" y="7940918"/>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8" name="RĪGAS BUDŽETS 2022"/>
          <p:cNvSpPr txBox="1"/>
          <p:nvPr/>
        </p:nvSpPr>
        <p:spPr>
          <a:xfrm>
            <a:off x="1335784" y="1060127"/>
            <a:ext cx="6949800" cy="939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nSpc>
                <a:spcPct val="90000"/>
              </a:lnSpc>
            </a:pPr>
            <a:r>
              <a:rPr lang="lv-LV" sz="9000" b="1" dirty="0">
                <a:solidFill>
                  <a:schemeClr val="bg2">
                    <a:lumMod val="10000"/>
                  </a:schemeClr>
                </a:solidFill>
              </a:rPr>
              <a:t>Projekta </a:t>
            </a:r>
          </a:p>
          <a:p>
            <a:pPr>
              <a:lnSpc>
                <a:spcPct val="90000"/>
              </a:lnSpc>
            </a:pPr>
            <a:r>
              <a:rPr lang="lv-LV" sz="9000" b="1" dirty="0">
                <a:solidFill>
                  <a:schemeClr val="bg2">
                    <a:lumMod val="10000"/>
                  </a:schemeClr>
                </a:solidFill>
              </a:rPr>
              <a:t>pieteicēja atbilstība</a:t>
            </a: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Tree>
    <p:extLst>
      <p:ext uri="{BB962C8B-B14F-4D97-AF65-F5344CB8AC3E}">
        <p14:creationId xmlns:p14="http://schemas.microsoft.com/office/powerpoint/2010/main" val="4099511400"/>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Izaicinājums"/>
          <p:cNvSpPr txBox="1"/>
          <p:nvPr/>
        </p:nvSpPr>
        <p:spPr>
          <a:xfrm>
            <a:off x="14078569" y="4044038"/>
            <a:ext cx="10606020" cy="13295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r>
              <a:rPr lang="lv-LV" sz="4800" b="1" i="0" u="none" strike="noStrike" baseline="0" dirty="0">
                <a:solidFill>
                  <a:schemeClr val="bg2">
                    <a:lumMod val="10000"/>
                  </a:schemeClr>
                </a:solidFill>
              </a:rPr>
              <a:t>Pilsoniskās līdzdalības un </a:t>
            </a:r>
          </a:p>
          <a:p>
            <a:r>
              <a:rPr lang="lv-LV" sz="4800" b="1" i="0" u="none" strike="noStrike" baseline="0" dirty="0">
                <a:solidFill>
                  <a:schemeClr val="bg2">
                    <a:lumMod val="10000"/>
                  </a:schemeClr>
                </a:solidFill>
              </a:rPr>
              <a:t>savstarpējās sadarbības attīstība</a:t>
            </a:r>
            <a:endParaRPr sz="4800" dirty="0">
              <a:solidFill>
                <a:schemeClr val="bg2">
                  <a:lumMod val="10000"/>
                </a:schemeClr>
              </a:solidFill>
            </a:endParaRPr>
          </a:p>
        </p:txBody>
      </p:sp>
      <p:sp>
        <p:nvSpPr>
          <p:cNvPr id="201" name="Risinājums"/>
          <p:cNvSpPr txBox="1"/>
          <p:nvPr/>
        </p:nvSpPr>
        <p:spPr>
          <a:xfrm>
            <a:off x="14078569" y="5816594"/>
            <a:ext cx="10606020" cy="2437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685800" indent="-685800">
              <a:buFont typeface="Arial" panose="020B0604020202020204" pitchFamily="34" charset="0"/>
              <a:buChar char="•"/>
            </a:pPr>
            <a:r>
              <a:rPr lang="lv-LV" sz="4400" dirty="0">
                <a:solidFill>
                  <a:schemeClr val="bg2">
                    <a:lumMod val="10000"/>
                  </a:schemeClr>
                </a:solidFill>
              </a:rPr>
              <a:t>L</a:t>
            </a:r>
            <a:r>
              <a:rPr lang="lv-LV" sz="4400" b="0" i="0" u="none" strike="noStrike" baseline="0" dirty="0">
                <a:solidFill>
                  <a:schemeClr val="bg2">
                    <a:lumMod val="10000"/>
                  </a:schemeClr>
                </a:solidFill>
              </a:rPr>
              <a:t>īdzdalības veicināšana Rīgas </a:t>
            </a:r>
            <a:r>
              <a:rPr lang="lv-LV" sz="4400" b="0" i="0" u="none" strike="noStrike" baseline="0" dirty="0" err="1">
                <a:solidFill>
                  <a:schemeClr val="bg2">
                    <a:lumMod val="10000"/>
                  </a:schemeClr>
                </a:solidFill>
              </a:rPr>
              <a:t>valstspilsētas</a:t>
            </a:r>
            <a:r>
              <a:rPr lang="lv-LV" sz="4400" b="0" i="0" u="none" strike="noStrike" baseline="0" dirty="0">
                <a:solidFill>
                  <a:schemeClr val="bg2">
                    <a:lumMod val="10000"/>
                  </a:schemeClr>
                </a:solidFill>
              </a:rPr>
              <a:t> pašvaldības nozaru politikas veidošanas un lēmumu pieņemšanas procesā</a:t>
            </a:r>
            <a:endParaRPr lang="lv-LV" sz="4400" dirty="0">
              <a:solidFill>
                <a:schemeClr val="bg2">
                  <a:lumMod val="10000"/>
                </a:schemeClr>
              </a:solidFill>
            </a:endParaRPr>
          </a:p>
        </p:txBody>
      </p:sp>
      <p:sp>
        <p:nvSpPr>
          <p:cNvPr id="202" name="Rezultāts"/>
          <p:cNvSpPr txBox="1"/>
          <p:nvPr/>
        </p:nvSpPr>
        <p:spPr>
          <a:xfrm>
            <a:off x="14078569" y="7118306"/>
            <a:ext cx="10606020"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endParaRPr lang="lv-LV" dirty="0"/>
          </a:p>
        </p:txBody>
      </p:sp>
      <p:sp>
        <p:nvSpPr>
          <p:cNvPr id="203" name="Secinājumi"/>
          <p:cNvSpPr txBox="1"/>
          <p:nvPr/>
        </p:nvSpPr>
        <p:spPr>
          <a:xfrm>
            <a:off x="14078569" y="8716301"/>
            <a:ext cx="10606020" cy="36563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l" defTabSz="584200">
              <a:lnSpc>
                <a:spcPct val="90000"/>
              </a:lnSpc>
              <a:defRPr sz="6000" spc="119">
                <a:solidFill>
                  <a:srgbClr val="FFFFFF"/>
                </a:solidFill>
                <a:latin typeface="Gilroy Semibold"/>
                <a:ea typeface="Gilroy Semibold"/>
                <a:cs typeface="Gilroy Semibold"/>
                <a:sym typeface="Gilroy Semibold"/>
              </a:defRPr>
            </a:lvl1pPr>
          </a:lstStyle>
          <a:p>
            <a:pPr marL="685800" indent="-685800">
              <a:buFont typeface="Arial" panose="020B0604020202020204" pitchFamily="34" charset="0"/>
              <a:buChar char="•"/>
            </a:pPr>
            <a:r>
              <a:rPr lang="lv-LV" sz="4400" dirty="0">
                <a:solidFill>
                  <a:schemeClr val="bg2">
                    <a:lumMod val="10000"/>
                  </a:schemeClr>
                </a:solidFill>
              </a:rPr>
              <a:t>V</a:t>
            </a:r>
            <a:r>
              <a:rPr lang="lv-LV" sz="4400" b="0" i="0" u="none" strike="noStrike" baseline="0" dirty="0">
                <a:solidFill>
                  <a:schemeClr val="bg2">
                    <a:lumMod val="10000"/>
                  </a:schemeClr>
                </a:solidFill>
              </a:rPr>
              <a:t>alstiskās identitātes stiprināšana (pilsonības iegūšanas veicināšana, pilsonības prestiža paaugstināšana, kopīgo valstisko vērtību izpratnes veicināšana un latviešu valodas vides stiprināšana)</a:t>
            </a:r>
            <a:endParaRPr lang="lv-LV" sz="4400" dirty="0">
              <a:solidFill>
                <a:schemeClr val="bg2">
                  <a:lumMod val="10000"/>
                </a:schemeClr>
              </a:solidFill>
            </a:endParaRPr>
          </a:p>
        </p:txBody>
      </p:sp>
      <p:sp>
        <p:nvSpPr>
          <p:cNvPr id="204" name="2-24"/>
          <p:cNvSpPr txBox="1"/>
          <p:nvPr/>
        </p:nvSpPr>
        <p:spPr>
          <a:xfrm>
            <a:off x="13998382" y="3401454"/>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1</a:t>
            </a:r>
            <a:r>
              <a:rPr lang="lv-LV" b="1" dirty="0">
                <a:solidFill>
                  <a:schemeClr val="bg2">
                    <a:lumMod val="10000"/>
                  </a:schemeClr>
                </a:solidFill>
              </a:rPr>
              <a:t>.</a:t>
            </a:r>
            <a:endParaRPr b="1" dirty="0">
              <a:solidFill>
                <a:schemeClr val="bg2">
                  <a:lumMod val="10000"/>
                </a:schemeClr>
              </a:solidFill>
            </a:endParaRPr>
          </a:p>
        </p:txBody>
      </p:sp>
      <p:sp>
        <p:nvSpPr>
          <p:cNvPr id="205" name="24-48"/>
          <p:cNvSpPr txBox="1"/>
          <p:nvPr/>
        </p:nvSpPr>
        <p:spPr>
          <a:xfrm>
            <a:off x="13998382" y="5835750"/>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r>
              <a:rPr lang="lv-LV" sz="3600" b="1" dirty="0">
                <a:solidFill>
                  <a:schemeClr val="bg2">
                    <a:lumMod val="10000"/>
                  </a:schemeClr>
                </a:solidFill>
              </a:rPr>
              <a:t> </a:t>
            </a:r>
            <a:endParaRPr sz="3600" b="1" dirty="0">
              <a:solidFill>
                <a:schemeClr val="bg2">
                  <a:lumMod val="10000"/>
                </a:schemeClr>
              </a:solidFill>
            </a:endParaRPr>
          </a:p>
        </p:txBody>
      </p:sp>
      <p:sp>
        <p:nvSpPr>
          <p:cNvPr id="206" name="48-72"/>
          <p:cNvSpPr txBox="1"/>
          <p:nvPr/>
        </p:nvSpPr>
        <p:spPr>
          <a:xfrm>
            <a:off x="13998382" y="6278712"/>
            <a:ext cx="2399158" cy="5153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7" name="72-96"/>
          <p:cNvSpPr txBox="1"/>
          <p:nvPr/>
        </p:nvSpPr>
        <p:spPr>
          <a:xfrm>
            <a:off x="13998382" y="7940918"/>
            <a:ext cx="2399158" cy="515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66">
                <a:solidFill>
                  <a:srgbClr val="FFFFFF"/>
                </a:solidFill>
                <a:latin typeface="Gilroy Semibold"/>
                <a:ea typeface="Gilroy Semibold"/>
                <a:cs typeface="Gilroy Semibold"/>
                <a:sym typeface="Gilroy Semibold"/>
              </a:defRPr>
            </a:lvl1pPr>
          </a:lstStyle>
          <a:p>
            <a:endParaRPr lang="lv-LV" dirty="0"/>
          </a:p>
          <a:p>
            <a:endParaRPr lang="lv-LV" dirty="0"/>
          </a:p>
          <a:p>
            <a:endParaRPr lang="lv-LV" sz="3600" b="1" dirty="0">
              <a:solidFill>
                <a:schemeClr val="bg2">
                  <a:lumMod val="10000"/>
                </a:schemeClr>
              </a:solidFill>
            </a:endParaRPr>
          </a:p>
          <a:p>
            <a:r>
              <a:rPr lang="lv-LV" sz="3600" b="1" dirty="0">
                <a:solidFill>
                  <a:schemeClr val="bg2">
                    <a:lumMod val="10000"/>
                  </a:schemeClr>
                </a:solidFill>
              </a:rPr>
              <a:t> </a:t>
            </a:r>
            <a:endParaRPr sz="3600" b="1" dirty="0">
              <a:solidFill>
                <a:schemeClr val="bg2">
                  <a:lumMod val="10000"/>
                </a:schemeClr>
              </a:solidFill>
            </a:endParaRPr>
          </a:p>
        </p:txBody>
      </p:sp>
      <p:sp>
        <p:nvSpPr>
          <p:cNvPr id="208" name="RĪGAS BUDŽETS 2022"/>
          <p:cNvSpPr txBox="1"/>
          <p:nvPr/>
        </p:nvSpPr>
        <p:spPr>
          <a:xfrm>
            <a:off x="1335784" y="1060127"/>
            <a:ext cx="6949800" cy="939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defTabSz="584200">
              <a:lnSpc>
                <a:spcPct val="120000"/>
              </a:lnSpc>
              <a:defRPr sz="2200" spc="220">
                <a:solidFill>
                  <a:srgbClr val="FFFFFF"/>
                </a:solidFill>
                <a:latin typeface="Gilroy Semibold"/>
                <a:ea typeface="Gilroy Semibold"/>
                <a:cs typeface="Gilroy Semibold"/>
                <a:sym typeface="Gilroy Semibold"/>
              </a:defRPr>
            </a:lvl1pPr>
          </a:lstStyle>
          <a:p>
            <a:pPr>
              <a:lnSpc>
                <a:spcPct val="90000"/>
              </a:lnSpc>
            </a:pPr>
            <a:r>
              <a:rPr lang="lv-LV" sz="9000" b="1" dirty="0">
                <a:solidFill>
                  <a:schemeClr val="bg2">
                    <a:lumMod val="10000"/>
                  </a:schemeClr>
                </a:solidFill>
              </a:rPr>
              <a:t>Atbalstāmās tematiskās jomas</a:t>
            </a:r>
          </a:p>
        </p:txBody>
      </p:sp>
      <p:pic>
        <p:nvPicPr>
          <p:cNvPr id="209" name="Image" descr="Image"/>
          <p:cNvPicPr>
            <a:picLocks noChangeAspect="1"/>
          </p:cNvPicPr>
          <p:nvPr/>
        </p:nvPicPr>
        <p:blipFill>
          <a:blip r:embed="rId2"/>
          <a:stretch>
            <a:fillRect/>
          </a:stretch>
        </p:blipFill>
        <p:spPr>
          <a:xfrm>
            <a:off x="1376183" y="11111944"/>
            <a:ext cx="1394532" cy="1339654"/>
          </a:xfrm>
          <a:prstGeom prst="rect">
            <a:avLst/>
          </a:prstGeom>
          <a:ln w="12700">
            <a:miter lim="400000"/>
          </a:ln>
        </p:spPr>
      </p:pic>
    </p:spTree>
  </p:cSld>
  <p:clrMapOvr>
    <a:masterClrMapping/>
  </p:clrMapOvr>
  <p:transition spd="slow">
    <p:push dir="u"/>
  </p:transition>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2238</TotalTime>
  <Words>830</Words>
  <Application>Microsoft Office PowerPoint</Application>
  <PresentationFormat>Pielāgots</PresentationFormat>
  <Paragraphs>201</Paragraphs>
  <Slides>21</Slides>
  <Notes>0</Notes>
  <HiddenSlides>0</HiddenSlides>
  <MMClips>0</MMClips>
  <ScaleCrop>false</ScaleCrop>
  <HeadingPairs>
    <vt:vector size="6" baseType="variant">
      <vt:variant>
        <vt:lpstr>Lietotie fonti</vt:lpstr>
      </vt:variant>
      <vt:variant>
        <vt:i4>6</vt:i4>
      </vt:variant>
      <vt:variant>
        <vt:lpstr>Dizains</vt:lpstr>
      </vt:variant>
      <vt:variant>
        <vt:i4>1</vt:i4>
      </vt:variant>
      <vt:variant>
        <vt:lpstr>Slaidu virsraksti</vt:lpstr>
      </vt:variant>
      <vt:variant>
        <vt:i4>21</vt:i4>
      </vt:variant>
    </vt:vector>
  </HeadingPairs>
  <TitlesOfParts>
    <vt:vector size="28" baseType="lpstr">
      <vt:lpstr>Apercu Pro</vt:lpstr>
      <vt:lpstr>Arial</vt:lpstr>
      <vt:lpstr>Formular</vt:lpstr>
      <vt:lpstr>Gilroy Semibold</vt:lpstr>
      <vt:lpstr>Helvetica Neue</vt:lpstr>
      <vt:lpstr>Helvetica Neue Medium</vt:lpstr>
      <vt:lpstr>21_BasicWhite</vt:lpstr>
      <vt:lpstr>PowerPoint prezentācija</vt:lpstr>
      <vt:lpstr>PowerPoint prezentācija</vt:lpstr>
      <vt:lpstr>PowerPoint prezentācija</vt:lpstr>
      <vt:lpstr>Konkursa  mērķis </vt:lpstr>
      <vt:lpstr>PowerPoint prezentācija</vt:lpstr>
      <vt:lpstr>Saistošie  dokumenti</vt:lpstr>
      <vt:lpstr>Projekta  pieteicējs</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Marika Barone</dc:creator>
  <cp:lastModifiedBy>Dace Paegle</cp:lastModifiedBy>
  <cp:revision>135</cp:revision>
  <cp:lastPrinted>2023-01-09T12:13:08Z</cp:lastPrinted>
  <dcterms:modified xsi:type="dcterms:W3CDTF">2023-01-10T10:30:48Z</dcterms:modified>
</cp:coreProperties>
</file>