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sldIdLst>
    <p:sldId id="256" r:id="rId2"/>
    <p:sldId id="257" r:id="rId3"/>
    <p:sldId id="259" r:id="rId4"/>
    <p:sldId id="260" r:id="rId5"/>
    <p:sldId id="261" r:id="rId6"/>
    <p:sldId id="262" r:id="rId7"/>
    <p:sldId id="263" r:id="rId8"/>
    <p:sldId id="264" r:id="rId9"/>
    <p:sldId id="291" r:id="rId10"/>
    <p:sldId id="265" r:id="rId11"/>
    <p:sldId id="292" r:id="rId12"/>
    <p:sldId id="267" r:id="rId13"/>
    <p:sldId id="293" r:id="rId14"/>
    <p:sldId id="294" r:id="rId15"/>
    <p:sldId id="336" r:id="rId16"/>
    <p:sldId id="337" r:id="rId17"/>
    <p:sldId id="338" r:id="rId18"/>
    <p:sldId id="268" r:id="rId19"/>
    <p:sldId id="269" r:id="rId20"/>
    <p:sldId id="270" r:id="rId21"/>
    <p:sldId id="295" r:id="rId22"/>
    <p:sldId id="296" r:id="rId23"/>
    <p:sldId id="271" r:id="rId24"/>
    <p:sldId id="297" r:id="rId25"/>
    <p:sldId id="272" r:id="rId26"/>
    <p:sldId id="298" r:id="rId27"/>
    <p:sldId id="273" r:id="rId28"/>
    <p:sldId id="274" r:id="rId29"/>
    <p:sldId id="275" r:id="rId30"/>
    <p:sldId id="301" r:id="rId31"/>
    <p:sldId id="302" r:id="rId32"/>
    <p:sldId id="303" r:id="rId33"/>
    <p:sldId id="304" r:id="rId34"/>
    <p:sldId id="305" r:id="rId35"/>
    <p:sldId id="276" r:id="rId36"/>
    <p:sldId id="330" r:id="rId37"/>
    <p:sldId id="277" r:id="rId38"/>
    <p:sldId id="306" r:id="rId39"/>
    <p:sldId id="278" r:id="rId40"/>
    <p:sldId id="346" r:id="rId41"/>
    <p:sldId id="348" r:id="rId42"/>
    <p:sldId id="279" r:id="rId43"/>
    <p:sldId id="308" r:id="rId44"/>
    <p:sldId id="280" r:id="rId45"/>
    <p:sldId id="309" r:id="rId46"/>
    <p:sldId id="281" r:id="rId47"/>
    <p:sldId id="282" r:id="rId48"/>
    <p:sldId id="310" r:id="rId49"/>
    <p:sldId id="334" r:id="rId50"/>
    <p:sldId id="311" r:id="rId51"/>
    <p:sldId id="335" r:id="rId52"/>
    <p:sldId id="312" r:id="rId53"/>
    <p:sldId id="313" r:id="rId54"/>
    <p:sldId id="314" r:id="rId55"/>
    <p:sldId id="339" r:id="rId56"/>
    <p:sldId id="318" r:id="rId57"/>
    <p:sldId id="284" r:id="rId58"/>
    <p:sldId id="285" r:id="rId59"/>
    <p:sldId id="317" r:id="rId60"/>
    <p:sldId id="286" r:id="rId61"/>
    <p:sldId id="287" r:id="rId62"/>
    <p:sldId id="288" r:id="rId63"/>
    <p:sldId id="319" r:id="rId64"/>
    <p:sldId id="320" r:id="rId65"/>
    <p:sldId id="321" r:id="rId66"/>
    <p:sldId id="322" r:id="rId67"/>
    <p:sldId id="323" r:id="rId68"/>
    <p:sldId id="324" r:id="rId69"/>
    <p:sldId id="289" r:id="rId70"/>
    <p:sldId id="350" r:id="rId71"/>
    <p:sldId id="342" r:id="rId72"/>
    <p:sldId id="325" r:id="rId73"/>
    <p:sldId id="326" r:id="rId74"/>
    <p:sldId id="327" r:id="rId75"/>
    <p:sldId id="307" r:id="rId76"/>
    <p:sldId id="343" r:id="rId77"/>
    <p:sldId id="345" r:id="rId78"/>
    <p:sldId id="359" r:id="rId79"/>
    <p:sldId id="360" r:id="rId80"/>
    <p:sldId id="361" r:id="rId81"/>
    <p:sldId id="352" r:id="rId82"/>
    <p:sldId id="363" r:id="rId83"/>
    <p:sldId id="365" r:id="rId84"/>
    <p:sldId id="366" r:id="rId85"/>
    <p:sldId id="362" r:id="rId86"/>
    <p:sldId id="364" r:id="rId87"/>
    <p:sldId id="328" r:id="rId88"/>
  </p:sldIdLst>
  <p:sldSz cx="9144000" cy="6858000" type="screen4x3"/>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0"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9C6307-9EEC-4E9A-9853-E5C310A38E78}" type="datetimeFigureOut">
              <a:rPr lang="lv-LV" smtClean="0"/>
              <a:t>27.02.2022</a:t>
            </a:fld>
            <a:endParaRPr lang="lv-LV"/>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BA3C8E-A60B-46CD-917D-1DEC9E65E51C}" type="slidenum">
              <a:rPr lang="lv-LV" smtClean="0"/>
              <a:t>‹#›</a:t>
            </a:fld>
            <a:endParaRPr lang="lv-LV"/>
          </a:p>
        </p:txBody>
      </p:sp>
    </p:spTree>
    <p:extLst>
      <p:ext uri="{BB962C8B-B14F-4D97-AF65-F5344CB8AC3E}">
        <p14:creationId xmlns:p14="http://schemas.microsoft.com/office/powerpoint/2010/main" val="879794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p:cNvSpPr>
            <a:spLocks noGrp="1"/>
          </p:cNvSpPr>
          <p:nvPr>
            <p:ph type="ctrTitle"/>
          </p:nvPr>
        </p:nvSpPr>
        <p:spPr>
          <a:xfrm>
            <a:off x="685800" y="2130425"/>
            <a:ext cx="7772400" cy="1470025"/>
          </a:xfrm>
        </p:spPr>
        <p:txBody>
          <a:bodyPr/>
          <a:lstStyle/>
          <a:p>
            <a:r>
              <a:rPr lang="lv-LV"/>
              <a:t>Rediģēt šablona virsraksta stilu</a:t>
            </a:r>
          </a:p>
        </p:txBody>
      </p:sp>
      <p:sp>
        <p:nvSpPr>
          <p:cNvPr id="3" name="Apakšvirsrakst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a:t>Noklikšķiniet, lai rediģētu šablona apakšvirsraksta stilu</a:t>
            </a:r>
          </a:p>
        </p:txBody>
      </p:sp>
      <p:sp>
        <p:nvSpPr>
          <p:cNvPr id="4" name="Datuma vietturis 3"/>
          <p:cNvSpPr>
            <a:spLocks noGrp="1"/>
          </p:cNvSpPr>
          <p:nvPr>
            <p:ph type="dt" sz="half" idx="10"/>
          </p:nvPr>
        </p:nvSpPr>
        <p:spPr/>
        <p:txBody>
          <a:bodyPr/>
          <a:lstStyle/>
          <a:p>
            <a:fld id="{E669B417-E69A-4533-82D4-EEECD2FF3DAC}" type="datetime1">
              <a:rPr lang="lv-LV" smtClean="0"/>
              <a:t>27.02.2022</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C7423574-3613-4BC7-92B6-70EB1B4E1FB3}" type="slidenum">
              <a:rPr lang="lv-LV" smtClean="0"/>
              <a:t>‹#›</a:t>
            </a:fld>
            <a:endParaRPr lang="lv-LV"/>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Vertikāls teksta vietturis 2"/>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p:cNvSpPr>
            <a:spLocks noGrp="1"/>
          </p:cNvSpPr>
          <p:nvPr>
            <p:ph type="dt" sz="half" idx="10"/>
          </p:nvPr>
        </p:nvSpPr>
        <p:spPr/>
        <p:txBody>
          <a:bodyPr/>
          <a:lstStyle/>
          <a:p>
            <a:fld id="{DA367FF0-1996-4C1F-BC52-4A5E8BC152C0}" type="datetime1">
              <a:rPr lang="lv-LV" smtClean="0"/>
              <a:t>27.02.2022</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C7423574-3613-4BC7-92B6-70EB1B4E1FB3}" type="slidenum">
              <a:rPr lang="lv-LV" smtClean="0"/>
              <a:t>‹#›</a:t>
            </a:fld>
            <a:endParaRPr lang="lv-L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p:cNvSpPr>
            <a:spLocks noGrp="1"/>
          </p:cNvSpPr>
          <p:nvPr>
            <p:ph type="title" orient="vert"/>
          </p:nvPr>
        </p:nvSpPr>
        <p:spPr>
          <a:xfrm>
            <a:off x="6629400" y="274638"/>
            <a:ext cx="2057400" cy="5851525"/>
          </a:xfrm>
        </p:spPr>
        <p:txBody>
          <a:bodyPr vert="eaVert"/>
          <a:lstStyle/>
          <a:p>
            <a:r>
              <a:rPr lang="lv-LV"/>
              <a:t>Rediģēt šablona virsraksta stilu</a:t>
            </a:r>
          </a:p>
        </p:txBody>
      </p:sp>
      <p:sp>
        <p:nvSpPr>
          <p:cNvPr id="3" name="Vertikāls teksta vietturis 2"/>
          <p:cNvSpPr>
            <a:spLocks noGrp="1"/>
          </p:cNvSpPr>
          <p:nvPr>
            <p:ph type="body" orient="vert" idx="1"/>
          </p:nvPr>
        </p:nvSpPr>
        <p:spPr>
          <a:xfrm>
            <a:off x="457200" y="274638"/>
            <a:ext cx="6019800" cy="5851525"/>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p:cNvSpPr>
            <a:spLocks noGrp="1"/>
          </p:cNvSpPr>
          <p:nvPr>
            <p:ph type="dt" sz="half" idx="10"/>
          </p:nvPr>
        </p:nvSpPr>
        <p:spPr/>
        <p:txBody>
          <a:bodyPr/>
          <a:lstStyle/>
          <a:p>
            <a:fld id="{9633FFF6-9589-48E0-9BBB-28539D162EA3}" type="datetime1">
              <a:rPr lang="lv-LV" smtClean="0"/>
              <a:t>27.02.2022</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C7423574-3613-4BC7-92B6-70EB1B4E1FB3}" type="slidenum">
              <a:rPr lang="lv-LV" smtClean="0"/>
              <a:t>‹#›</a:t>
            </a:fld>
            <a:endParaRPr lang="lv-L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Satura vietturis 2"/>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p:cNvSpPr>
            <a:spLocks noGrp="1"/>
          </p:cNvSpPr>
          <p:nvPr>
            <p:ph type="dt" sz="half" idx="10"/>
          </p:nvPr>
        </p:nvSpPr>
        <p:spPr/>
        <p:txBody>
          <a:bodyPr/>
          <a:lstStyle/>
          <a:p>
            <a:fld id="{ECED0CE8-346B-483C-9333-98EF49518752}" type="datetime1">
              <a:rPr lang="lv-LV" smtClean="0"/>
              <a:t>27.02.2022</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C7423574-3613-4BC7-92B6-70EB1B4E1FB3}" type="slidenum">
              <a:rPr lang="lv-LV" smtClean="0"/>
              <a:t>‹#›</a:t>
            </a:fld>
            <a:endParaRPr lang="lv-L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p:cNvSpPr>
            <a:spLocks noGrp="1"/>
          </p:cNvSpPr>
          <p:nvPr>
            <p:ph type="title"/>
          </p:nvPr>
        </p:nvSpPr>
        <p:spPr>
          <a:xfrm>
            <a:off x="722313" y="4406900"/>
            <a:ext cx="7772400" cy="1362075"/>
          </a:xfrm>
        </p:spPr>
        <p:txBody>
          <a:bodyPr anchor="t"/>
          <a:lstStyle>
            <a:lvl1pPr algn="l">
              <a:defRPr sz="4000" b="1" cap="all"/>
            </a:lvl1pPr>
          </a:lstStyle>
          <a:p>
            <a:r>
              <a:rPr lang="lv-LV"/>
              <a:t>Rediģēt šablona virsraksta stilu</a:t>
            </a:r>
          </a:p>
        </p:txBody>
      </p:sp>
      <p:sp>
        <p:nvSpPr>
          <p:cNvPr id="3" name="Teksta vietturis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a:t>Noklikšķiniet, lai rediģētu šablona teksta stilus</a:t>
            </a:r>
          </a:p>
        </p:txBody>
      </p:sp>
      <p:sp>
        <p:nvSpPr>
          <p:cNvPr id="4" name="Datuma vietturis 3"/>
          <p:cNvSpPr>
            <a:spLocks noGrp="1"/>
          </p:cNvSpPr>
          <p:nvPr>
            <p:ph type="dt" sz="half" idx="10"/>
          </p:nvPr>
        </p:nvSpPr>
        <p:spPr/>
        <p:txBody>
          <a:bodyPr/>
          <a:lstStyle/>
          <a:p>
            <a:fld id="{263C6BC8-3847-484B-8D99-2C1360A44548}" type="datetime1">
              <a:rPr lang="lv-LV" smtClean="0"/>
              <a:t>27.02.2022</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C7423574-3613-4BC7-92B6-70EB1B4E1FB3}" type="slidenum">
              <a:rPr lang="lv-LV" smtClean="0"/>
              <a:t>‹#›</a:t>
            </a:fld>
            <a:endParaRPr lang="lv-LV"/>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i">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Satura vietturi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p:cNvSpPr>
            <a:spLocks noGrp="1"/>
          </p:cNvSpPr>
          <p:nvPr>
            <p:ph type="dt" sz="half" idx="10"/>
          </p:nvPr>
        </p:nvSpPr>
        <p:spPr/>
        <p:txBody>
          <a:bodyPr/>
          <a:lstStyle/>
          <a:p>
            <a:fld id="{2EF7F38E-D2C9-48A0-8B94-A49DE79755A3}" type="datetime1">
              <a:rPr lang="lv-LV" smtClean="0"/>
              <a:t>27.02.2022</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C7423574-3613-4BC7-92B6-70EB1B4E1FB3}" type="slidenum">
              <a:rPr lang="lv-LV" smtClean="0"/>
              <a:t>‹#›</a:t>
            </a:fld>
            <a:endParaRPr lang="lv-L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lvl1pPr>
              <a:defRPr/>
            </a:lvl1pPr>
          </a:lstStyle>
          <a:p>
            <a:r>
              <a:rPr lang="lv-LV"/>
              <a:t>Rediģēt šablona virsraksta stilu</a:t>
            </a:r>
          </a:p>
        </p:txBody>
      </p:sp>
      <p:sp>
        <p:nvSpPr>
          <p:cNvPr id="3" name="Teksta vietturi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p:cNvSpPr>
            <a:spLocks noGrp="1"/>
          </p:cNvSpPr>
          <p:nvPr>
            <p:ph type="dt" sz="half" idx="10"/>
          </p:nvPr>
        </p:nvSpPr>
        <p:spPr/>
        <p:txBody>
          <a:bodyPr/>
          <a:lstStyle/>
          <a:p>
            <a:fld id="{8C8ACC43-50F1-4B4B-A395-88A4352388EA}" type="datetime1">
              <a:rPr lang="lv-LV" smtClean="0"/>
              <a:t>27.02.2022</a:t>
            </a:fld>
            <a:endParaRPr lang="lv-LV"/>
          </a:p>
        </p:txBody>
      </p:sp>
      <p:sp>
        <p:nvSpPr>
          <p:cNvPr id="8" name="Kājenes vietturis 7"/>
          <p:cNvSpPr>
            <a:spLocks noGrp="1"/>
          </p:cNvSpPr>
          <p:nvPr>
            <p:ph type="ftr" sz="quarter" idx="11"/>
          </p:nvPr>
        </p:nvSpPr>
        <p:spPr/>
        <p:txBody>
          <a:bodyPr/>
          <a:lstStyle/>
          <a:p>
            <a:endParaRPr lang="lv-LV"/>
          </a:p>
        </p:txBody>
      </p:sp>
      <p:sp>
        <p:nvSpPr>
          <p:cNvPr id="9" name="Slaida numura vietturis 8"/>
          <p:cNvSpPr>
            <a:spLocks noGrp="1"/>
          </p:cNvSpPr>
          <p:nvPr>
            <p:ph type="sldNum" sz="quarter" idx="12"/>
          </p:nvPr>
        </p:nvSpPr>
        <p:spPr/>
        <p:txBody>
          <a:bodyPr/>
          <a:lstStyle/>
          <a:p>
            <a:fld id="{C7423574-3613-4BC7-92B6-70EB1B4E1FB3}" type="slidenum">
              <a:rPr lang="lv-LV" smtClean="0"/>
              <a:t>‹#›</a:t>
            </a:fld>
            <a:endParaRPr lang="lv-L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Datuma vietturis 2"/>
          <p:cNvSpPr>
            <a:spLocks noGrp="1"/>
          </p:cNvSpPr>
          <p:nvPr>
            <p:ph type="dt" sz="half" idx="10"/>
          </p:nvPr>
        </p:nvSpPr>
        <p:spPr/>
        <p:txBody>
          <a:bodyPr/>
          <a:lstStyle/>
          <a:p>
            <a:fld id="{684D87EB-6ABE-43FF-B1FE-88C4BBE40702}" type="datetime1">
              <a:rPr lang="lv-LV" smtClean="0"/>
              <a:t>27.02.2022</a:t>
            </a:fld>
            <a:endParaRPr lang="lv-LV"/>
          </a:p>
        </p:txBody>
      </p:sp>
      <p:sp>
        <p:nvSpPr>
          <p:cNvPr id="4" name="Kājenes vietturis 3"/>
          <p:cNvSpPr>
            <a:spLocks noGrp="1"/>
          </p:cNvSpPr>
          <p:nvPr>
            <p:ph type="ftr" sz="quarter" idx="11"/>
          </p:nvPr>
        </p:nvSpPr>
        <p:spPr/>
        <p:txBody>
          <a:bodyPr/>
          <a:lstStyle/>
          <a:p>
            <a:endParaRPr lang="lv-LV"/>
          </a:p>
        </p:txBody>
      </p:sp>
      <p:sp>
        <p:nvSpPr>
          <p:cNvPr id="5" name="Slaida numura vietturis 4"/>
          <p:cNvSpPr>
            <a:spLocks noGrp="1"/>
          </p:cNvSpPr>
          <p:nvPr>
            <p:ph type="sldNum" sz="quarter" idx="12"/>
          </p:nvPr>
        </p:nvSpPr>
        <p:spPr/>
        <p:txBody>
          <a:bodyPr/>
          <a:lstStyle/>
          <a:p>
            <a:fld id="{C7423574-3613-4BC7-92B6-70EB1B4E1FB3}" type="slidenum">
              <a:rPr lang="lv-LV" smtClean="0"/>
              <a:t>‹#›</a:t>
            </a:fld>
            <a:endParaRPr lang="lv-L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p:cNvSpPr>
            <a:spLocks noGrp="1"/>
          </p:cNvSpPr>
          <p:nvPr>
            <p:ph type="dt" sz="half" idx="10"/>
          </p:nvPr>
        </p:nvSpPr>
        <p:spPr/>
        <p:txBody>
          <a:bodyPr/>
          <a:lstStyle/>
          <a:p>
            <a:fld id="{8EC66C61-1341-4554-9F85-A184CE303F7B}" type="datetime1">
              <a:rPr lang="lv-LV" smtClean="0"/>
              <a:t>27.02.2022</a:t>
            </a:fld>
            <a:endParaRPr lang="lv-LV"/>
          </a:p>
        </p:txBody>
      </p:sp>
      <p:sp>
        <p:nvSpPr>
          <p:cNvPr id="3" name="Kājenes vietturis 2"/>
          <p:cNvSpPr>
            <a:spLocks noGrp="1"/>
          </p:cNvSpPr>
          <p:nvPr>
            <p:ph type="ftr" sz="quarter" idx="11"/>
          </p:nvPr>
        </p:nvSpPr>
        <p:spPr/>
        <p:txBody>
          <a:bodyPr/>
          <a:lstStyle/>
          <a:p>
            <a:endParaRPr lang="lv-LV"/>
          </a:p>
        </p:txBody>
      </p:sp>
      <p:sp>
        <p:nvSpPr>
          <p:cNvPr id="4" name="Slaida numura vietturis 3"/>
          <p:cNvSpPr>
            <a:spLocks noGrp="1"/>
          </p:cNvSpPr>
          <p:nvPr>
            <p:ph type="sldNum" sz="quarter" idx="12"/>
          </p:nvPr>
        </p:nvSpPr>
        <p:spPr/>
        <p:txBody>
          <a:bodyPr/>
          <a:lstStyle/>
          <a:p>
            <a:fld id="{C7423574-3613-4BC7-92B6-70EB1B4E1FB3}" type="slidenum">
              <a:rPr lang="lv-LV" smtClean="0"/>
              <a:t>‹#›</a:t>
            </a:fld>
            <a:endParaRPr lang="lv-L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273050"/>
            <a:ext cx="3008313" cy="1162050"/>
          </a:xfrm>
        </p:spPr>
        <p:txBody>
          <a:bodyPr anchor="b"/>
          <a:lstStyle>
            <a:lvl1pPr algn="l">
              <a:defRPr sz="2000" b="1"/>
            </a:lvl1pPr>
          </a:lstStyle>
          <a:p>
            <a:r>
              <a:rPr lang="lv-LV"/>
              <a:t>Rediģēt šablona virsraksta stilu</a:t>
            </a:r>
          </a:p>
        </p:txBody>
      </p:sp>
      <p:sp>
        <p:nvSpPr>
          <p:cNvPr id="3" name="Satura vietturi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Noklikšķiniet, lai rediģētu šablona teksta stilus</a:t>
            </a:r>
          </a:p>
        </p:txBody>
      </p:sp>
      <p:sp>
        <p:nvSpPr>
          <p:cNvPr id="5" name="Datuma vietturis 4"/>
          <p:cNvSpPr>
            <a:spLocks noGrp="1"/>
          </p:cNvSpPr>
          <p:nvPr>
            <p:ph type="dt" sz="half" idx="10"/>
          </p:nvPr>
        </p:nvSpPr>
        <p:spPr/>
        <p:txBody>
          <a:bodyPr/>
          <a:lstStyle/>
          <a:p>
            <a:fld id="{136C5826-E3B4-4D34-AD90-BBCC15A6B1A4}" type="datetime1">
              <a:rPr lang="lv-LV" smtClean="0"/>
              <a:t>27.02.2022</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C7423574-3613-4BC7-92B6-70EB1B4E1FB3}" type="slidenum">
              <a:rPr lang="lv-LV" smtClean="0"/>
              <a:t>‹#›</a:t>
            </a:fld>
            <a:endParaRPr lang="lv-L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1792288" y="4800600"/>
            <a:ext cx="5486400" cy="566738"/>
          </a:xfrm>
        </p:spPr>
        <p:txBody>
          <a:bodyPr anchor="b"/>
          <a:lstStyle>
            <a:lvl1pPr algn="l">
              <a:defRPr sz="2000" b="1"/>
            </a:lvl1pPr>
          </a:lstStyle>
          <a:p>
            <a:r>
              <a:rPr lang="lv-LV"/>
              <a:t>Rediģēt šablona virsraksta stilu</a:t>
            </a:r>
          </a:p>
        </p:txBody>
      </p:sp>
      <p:sp>
        <p:nvSpPr>
          <p:cNvPr id="3" name="Attēla vietturi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Noklikšķiniet, lai rediģētu šablona teksta stilus</a:t>
            </a:r>
          </a:p>
        </p:txBody>
      </p:sp>
      <p:sp>
        <p:nvSpPr>
          <p:cNvPr id="5" name="Datuma vietturis 4"/>
          <p:cNvSpPr>
            <a:spLocks noGrp="1"/>
          </p:cNvSpPr>
          <p:nvPr>
            <p:ph type="dt" sz="half" idx="10"/>
          </p:nvPr>
        </p:nvSpPr>
        <p:spPr/>
        <p:txBody>
          <a:bodyPr/>
          <a:lstStyle/>
          <a:p>
            <a:fld id="{32BD7DEB-854E-483E-9F58-B5CB431C670F}" type="datetime1">
              <a:rPr lang="lv-LV" smtClean="0"/>
              <a:t>27.02.2022</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C7423574-3613-4BC7-92B6-70EB1B4E1FB3}" type="slidenum">
              <a:rPr lang="lv-LV" smtClean="0"/>
              <a:t>‹#›</a:t>
            </a:fld>
            <a:endParaRPr lang="lv-L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8E9B69-3B35-4D8F-AC32-7456E3ABE68E}" type="datetime1">
              <a:rPr lang="lv-LV" smtClean="0"/>
              <a:t>27.02.2022</a:t>
            </a:fld>
            <a:endParaRPr lang="lv-LV"/>
          </a:p>
        </p:txBody>
      </p:sp>
      <p:sp>
        <p:nvSpPr>
          <p:cNvPr id="5" name="Kājenes vietturis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aida numura vietturis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423574-3613-4BC7-92B6-70EB1B4E1FB3}" type="slidenum">
              <a:rPr lang="lv-LV" smtClean="0"/>
              <a:t>‹#›</a:t>
            </a:fld>
            <a:endParaRPr lang="lv-LV"/>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lvportals.lv/wwwraksti/TEMAS/2013/AUGUSTS/BILDES_LIELAS/ATTELS_ZONAS.JPG"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hyperlink" Target="http://www.sif.lv/nodevumi/nodevumi/3300/Dokumentu%20izstradashanas%20un%20noformeshanas%20noteikumi.pdf" TargetMode="External"/><Relationship Id="rId2" Type="http://schemas.openxmlformats.org/officeDocument/2006/relationships/hyperlink" Target="http://www.koledza.lv/best/download/biblioteka/Dokumentu_parvaldiba.pdf" TargetMode="External"/><Relationship Id="rId1" Type="http://schemas.openxmlformats.org/officeDocument/2006/relationships/slideLayout" Target="../slideLayouts/slideLayout6.xml"/><Relationship Id="rId5" Type="http://schemas.openxmlformats.org/officeDocument/2006/relationships/hyperlink" Target="https://webcache.googleusercontent.com/search?q=cache:HWX3_7vy3jMJ:https://www.tm.gov.lv/files/l1_MjAyMC8yOC4wMS4vRG9rdW1lbnR1IG5vZm9ybcSTxaFhbmFzIHZhZGzEq25pamFzLnBkZg/2020/28.01./Dokumentu%2520noform%25C4%2593%25C5%25A1anas%2520vadl%25C4%25ABnijas.pdf+&amp;cd=1&amp;hl=lv&amp;ct=clnk&amp;gl=lv" TargetMode="External"/><Relationship Id="rId4" Type="http://schemas.openxmlformats.org/officeDocument/2006/relationships/hyperlink" Target="http://www.rugaji.lv/doc/projekti/SIF/apmacibu_materials_dokumentaciju_parvaldiba.pdf"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hyperlink" Target="https://likumi.lv/ta/id/85206-noteikumi-par-elektronisko-dokumentu-izvertesanas-veidu-saglabasanas-kartibu-un-nodosanu-valsts-arhivam-glabasana" TargetMode="External"/><Relationship Id="rId2" Type="http://schemas.openxmlformats.org/officeDocument/2006/relationships/hyperlink" Target="https://likumi.lv/ta/id/68521-elektronisko-dokumentu-likums" TargetMode="External"/><Relationship Id="rId1" Type="http://schemas.openxmlformats.org/officeDocument/2006/relationships/slideLayout" Target="../slideLayouts/slideLayout2.xml"/><Relationship Id="rId6" Type="http://schemas.openxmlformats.org/officeDocument/2006/relationships/hyperlink" Target="https://eur-lex.europa.eu/legal-content/LV/TXT/?uri=CELEX:32014R0910" TargetMode="External"/><Relationship Id="rId5" Type="http://schemas.openxmlformats.org/officeDocument/2006/relationships/hyperlink" Target="http://eur-lex.europa.eu/eli/dir/1999/93/oj/?locale=LV" TargetMode="External"/><Relationship Id="rId4" Type="http://schemas.openxmlformats.org/officeDocument/2006/relationships/hyperlink" Target="http://eur-lex.europa.eu/eli/reg/2014/910/oj/?locale=LV"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capterra.com/"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hyperlink" Target="https://lvportals.lv/skaidrojumi/206337-dokuments-sagatavots-elektroniski-vai-tiesam-derigs-bez-paraksta-2010"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hyperlink" Target="https://webcache.googleusercontent.com/search?q=cache:HWX3_7vy3jMJ:https://www.tm.gov.lv/files/l1_MjAyMC8yOC4wMS4vRG9rdW1lbnR1IG5vZm9ybcSTxaFhbmFzIHZhZGzEq25pamFzLnBkZg/2020/28.01./Dokumentu%2520noform%25C4%2593%25C5%25A1anas%2520vadl%25C4%25ABnijas.pdf+&amp;cd=1&amp;hl=lv&amp;ct=clnk&amp;gl=lv"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blogs.labakie.lv/arhivesanas-pamati-un-kur-meklet-informaciju-par-dokumentu-uzglabasanu/" TargetMode="External"/><Relationship Id="rId2" Type="http://schemas.openxmlformats.org/officeDocument/2006/relationships/hyperlink" Target="https://www.arhivi.gov.lv/content.aspx?id=579&amp;mainId=269"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hyperlink" Target="mailto:bitija@inbox.lv"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53701"/>
            <a:ext cx="7772400" cy="1470025"/>
          </a:xfrm>
        </p:spPr>
        <p:txBody>
          <a:bodyPr>
            <a:normAutofit fontScale="90000"/>
          </a:bodyPr>
          <a:lstStyle/>
          <a:p>
            <a:r>
              <a:rPr lang="en-GB" b="1" dirty="0" err="1">
                <a:latin typeface="Times New Roman" panose="02020603050405020304" pitchFamily="18" charset="0"/>
                <a:cs typeface="Times New Roman" panose="02020603050405020304" pitchFamily="18" charset="0"/>
              </a:rPr>
              <a:t>Dokumentu</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pārvaldības</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organizēšana</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nevalstiskajā</a:t>
            </a:r>
            <a:r>
              <a:rPr lang="en-GB" b="1" dirty="0">
                <a:latin typeface="Times New Roman" panose="02020603050405020304" pitchFamily="18" charset="0"/>
                <a:cs typeface="Times New Roman" panose="02020603050405020304" pitchFamily="18" charset="0"/>
              </a:rPr>
              <a:t> </a:t>
            </a:r>
            <a:r>
              <a:rPr lang="lv-LV" b="1" dirty="0">
                <a:latin typeface="Times New Roman" panose="02020603050405020304" pitchFamily="18" charset="0"/>
                <a:cs typeface="Times New Roman" panose="02020603050405020304" pitchFamily="18" charset="0"/>
              </a:rPr>
              <a:t>organizācijā</a:t>
            </a:r>
          </a:p>
        </p:txBody>
      </p:sp>
      <p:sp>
        <p:nvSpPr>
          <p:cNvPr id="3" name="Subtitle 2"/>
          <p:cNvSpPr>
            <a:spLocks noGrp="1"/>
          </p:cNvSpPr>
          <p:nvPr>
            <p:ph type="subTitle" idx="1"/>
          </p:nvPr>
        </p:nvSpPr>
        <p:spPr/>
        <p:txBody>
          <a:bodyPr/>
          <a:lstStyle/>
          <a:p>
            <a:r>
              <a:rPr lang="lv-LV" dirty="0"/>
              <a:t>Dokumentu juridiskais spēks, izstrādāšana un noformēšana</a:t>
            </a:r>
          </a:p>
        </p:txBody>
      </p:sp>
      <p:sp>
        <p:nvSpPr>
          <p:cNvPr id="4" name="TextBox 3"/>
          <p:cNvSpPr txBox="1"/>
          <p:nvPr/>
        </p:nvSpPr>
        <p:spPr>
          <a:xfrm>
            <a:off x="1403648" y="5301208"/>
            <a:ext cx="6048672" cy="800219"/>
          </a:xfrm>
          <a:prstGeom prst="rect">
            <a:avLst/>
          </a:prstGeom>
          <a:noFill/>
        </p:spPr>
        <p:txBody>
          <a:bodyPr wrap="square" rtlCol="0">
            <a:spAutoFit/>
          </a:bodyPr>
          <a:lstStyle/>
          <a:p>
            <a:pPr algn="ctr"/>
            <a:r>
              <a:rPr lang="lv-LV" sz="2800" dirty="0"/>
              <a:t>Dr.iur., </a:t>
            </a:r>
            <a:r>
              <a:rPr lang="lv-LV" sz="2800" dirty="0" err="1"/>
              <a:t>Bc.paed</a:t>
            </a:r>
            <a:r>
              <a:rPr lang="lv-LV" sz="2800" dirty="0"/>
              <a:t>. Kitija Bite </a:t>
            </a:r>
          </a:p>
          <a:p>
            <a:pPr algn="ctr"/>
            <a:r>
              <a:rPr lang="lv-LV" dirty="0"/>
              <a:t>2021.gada 20. </a:t>
            </a:r>
            <a:r>
              <a:rPr lang="lv-LV"/>
              <a:t>janvārī</a:t>
            </a:r>
            <a:endParaRPr lang="lv-LV" dirty="0"/>
          </a:p>
        </p:txBody>
      </p:sp>
      <p:sp>
        <p:nvSpPr>
          <p:cNvPr id="5" name="Slide Number Placeholder 4"/>
          <p:cNvSpPr>
            <a:spLocks noGrp="1"/>
          </p:cNvSpPr>
          <p:nvPr>
            <p:ph type="sldNum" sz="quarter" idx="12"/>
          </p:nvPr>
        </p:nvSpPr>
        <p:spPr/>
        <p:txBody>
          <a:bodyPr/>
          <a:lstStyle/>
          <a:p>
            <a:fld id="{C7423574-3613-4BC7-92B6-70EB1B4E1FB3}" type="slidenum">
              <a:rPr lang="lv-LV" smtClean="0"/>
              <a:t>1</a:t>
            </a:fld>
            <a:endParaRPr lang="lv-LV" dirty="0"/>
          </a:p>
        </p:txBody>
      </p:sp>
    </p:spTree>
    <p:extLst>
      <p:ext uri="{BB962C8B-B14F-4D97-AF65-F5344CB8AC3E}">
        <p14:creationId xmlns:p14="http://schemas.microsoft.com/office/powerpoint/2010/main" val="258201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 3"/>
          <p:cNvSpPr>
            <a:spLocks noGrp="1" noChangeArrowheads="1"/>
          </p:cNvSpPr>
          <p:nvPr>
            <p:ph type="title"/>
          </p:nvPr>
        </p:nvSpPr>
        <p:spPr>
          <a:xfrm>
            <a:off x="467360" y="1526540"/>
            <a:ext cx="8230235" cy="3612515"/>
          </a:xfrm>
          <a:prstGeom prst="rect">
            <a:avLst/>
          </a:prstGeom>
          <a:noFill/>
          <a:ln w="0" cap="flat" cmpd="sng">
            <a:noFill/>
            <a:prstDash/>
          </a:ln>
        </p:spPr>
        <p:txBody>
          <a:bodyPr wrap="square" lIns="91440" tIns="45720" rIns="91440" bIns="45720" anchor="ctr">
            <a:normAutofit/>
          </a:bodyPr>
          <a:lstStyle/>
          <a:p>
            <a:pPr marL="0" indent="0" algn="ctr" defTabSz="508000" latinLnBrk="0">
              <a:lnSpc>
                <a:spcPct val="106000"/>
              </a:lnSpc>
              <a:spcBef>
                <a:spcPts val="0"/>
              </a:spcBef>
              <a:spcAft>
                <a:spcPts val="0"/>
              </a:spcAft>
              <a:buFontTx/>
              <a:buNone/>
            </a:pPr>
            <a:r>
              <a:rPr lang="lv-LV" altLang="ko-KR" sz="6600" b="1" dirty="0">
                <a:solidFill>
                  <a:srgbClr val="000000"/>
                </a:solidFill>
                <a:latin typeface="Times New Roman" panose="02020603050405020304" pitchFamily="18" charset="0"/>
                <a:cs typeface="Times New Roman" panose="02020603050405020304" pitchFamily="18" charset="0"/>
              </a:rPr>
              <a:t>2</a:t>
            </a:r>
            <a:r>
              <a:rPr lang="en-US" altLang="ko-KR" sz="6600" b="1" dirty="0">
                <a:solidFill>
                  <a:srgbClr val="000000"/>
                </a:solidFill>
                <a:latin typeface="Times New Roman" panose="02020603050405020304" pitchFamily="18" charset="0"/>
                <a:cs typeface="Times New Roman" panose="02020603050405020304" pitchFamily="18" charset="0"/>
              </a:rPr>
              <a:t>. Dokumenta </a:t>
            </a:r>
            <a:r>
              <a:rPr lang="en-US" altLang="ko-KR" sz="6000" b="1" dirty="0">
                <a:solidFill>
                  <a:srgbClr val="000000"/>
                </a:solidFill>
                <a:latin typeface="Times New Roman" panose="02020603050405020304" pitchFamily="18" charset="0"/>
                <a:cs typeface="Times New Roman" panose="02020603050405020304" pitchFamily="18" charset="0"/>
              </a:rPr>
              <a:t>rekvizīti</a:t>
            </a:r>
            <a:br>
              <a:rPr lang="en-US" altLang="ko-KR" sz="6600" b="1" dirty="0">
                <a:solidFill>
                  <a:srgbClr val="000000"/>
                </a:solidFill>
                <a:latin typeface="Times New Roman" panose="02020603050405020304" pitchFamily="18" charset="0"/>
                <a:cs typeface="Times New Roman" panose="02020603050405020304" pitchFamily="18" charset="0"/>
              </a:rPr>
            </a:br>
            <a:endParaRPr lang="ko-KR" altLang="en-US" sz="6600" b="1"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C7423574-3613-4BC7-92B6-70EB1B4E1FB3}" type="slidenum">
              <a:rPr lang="lv-LV" smtClean="0"/>
              <a:t>10</a:t>
            </a:fld>
            <a:endParaRPr lang="lv-LV"/>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907704" y="188640"/>
            <a:ext cx="5184576" cy="86409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a:solidFill>
                  <a:schemeClr val="tx1"/>
                </a:solidFill>
                <a:latin typeface="Times New Roman" panose="02020603050405020304" pitchFamily="18" charset="0"/>
                <a:cs typeface="Times New Roman" panose="02020603050405020304" pitchFamily="18" charset="0"/>
              </a:rPr>
              <a:t>DOKUMENTS</a:t>
            </a:r>
          </a:p>
        </p:txBody>
      </p:sp>
      <p:sp>
        <p:nvSpPr>
          <p:cNvPr id="5" name="Rounded Rectangle 4"/>
          <p:cNvSpPr/>
          <p:nvPr/>
        </p:nvSpPr>
        <p:spPr>
          <a:xfrm>
            <a:off x="467544" y="1412776"/>
            <a:ext cx="2232248" cy="100811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a:solidFill>
                  <a:srgbClr val="FF0000"/>
                </a:solidFill>
              </a:rPr>
              <a:t>ORIĢINĀLS</a:t>
            </a:r>
          </a:p>
        </p:txBody>
      </p:sp>
      <p:sp>
        <p:nvSpPr>
          <p:cNvPr id="6" name="Rounded Rectangle 5"/>
          <p:cNvSpPr/>
          <p:nvPr/>
        </p:nvSpPr>
        <p:spPr>
          <a:xfrm>
            <a:off x="3311861" y="1916832"/>
            <a:ext cx="2623790" cy="1008112"/>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a:solidFill>
                  <a:srgbClr val="FF0000"/>
                </a:solidFill>
              </a:rPr>
              <a:t>ATVASINĀJUMS</a:t>
            </a:r>
          </a:p>
        </p:txBody>
      </p:sp>
      <p:sp>
        <p:nvSpPr>
          <p:cNvPr id="7" name="Rounded Rectangle 6"/>
          <p:cNvSpPr/>
          <p:nvPr/>
        </p:nvSpPr>
        <p:spPr>
          <a:xfrm>
            <a:off x="6372200" y="1463230"/>
            <a:ext cx="2232248" cy="1008112"/>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a:solidFill>
                  <a:srgbClr val="FF0000"/>
                </a:solidFill>
              </a:rPr>
              <a:t>DUBLIKĀTS</a:t>
            </a:r>
          </a:p>
        </p:txBody>
      </p:sp>
      <p:sp>
        <p:nvSpPr>
          <p:cNvPr id="8" name="Flowchart: Alternate Process 7"/>
          <p:cNvSpPr/>
          <p:nvPr/>
        </p:nvSpPr>
        <p:spPr>
          <a:xfrm>
            <a:off x="503548" y="3004133"/>
            <a:ext cx="2160240" cy="1296144"/>
          </a:xfrm>
          <a:prstGeom prst="flowChartAlternateProces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Dokumenta rekvizīti</a:t>
            </a:r>
          </a:p>
        </p:txBody>
      </p:sp>
      <p:sp>
        <p:nvSpPr>
          <p:cNvPr id="9" name="Flowchart: Alternate Process 8"/>
          <p:cNvSpPr/>
          <p:nvPr/>
        </p:nvSpPr>
        <p:spPr>
          <a:xfrm>
            <a:off x="6444208" y="3068960"/>
            <a:ext cx="2448272" cy="1296144"/>
          </a:xfrm>
          <a:prstGeom prst="flowChartAlternateProces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Izstrādā, ja oriģināls, kurš bija izstrādāts vienā eksemplārā, ir zudis.</a:t>
            </a:r>
          </a:p>
        </p:txBody>
      </p:sp>
      <p:sp>
        <p:nvSpPr>
          <p:cNvPr id="10" name="Flowchart: Alternate Process 9"/>
          <p:cNvSpPr/>
          <p:nvPr/>
        </p:nvSpPr>
        <p:spPr>
          <a:xfrm>
            <a:off x="3275856" y="3356992"/>
            <a:ext cx="2664296" cy="1512168"/>
          </a:xfrm>
          <a:prstGeom prst="flowChartAlternateProces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u="sng" dirty="0">
                <a:solidFill>
                  <a:srgbClr val="FF0000"/>
                </a:solidFill>
              </a:rPr>
              <a:t>Noraksts</a:t>
            </a:r>
            <a:r>
              <a:rPr lang="lv-LV" b="1" dirty="0">
                <a:solidFill>
                  <a:schemeClr val="tx1"/>
                </a:solidFill>
              </a:rPr>
              <a:t> – pilnībā pārraksta oriģināla informāciju vai aizpilda īpašu noraksta veidlapu</a:t>
            </a:r>
          </a:p>
        </p:txBody>
      </p:sp>
      <p:sp>
        <p:nvSpPr>
          <p:cNvPr id="11" name="Flowchart: Alternate Process 10"/>
          <p:cNvSpPr/>
          <p:nvPr/>
        </p:nvSpPr>
        <p:spPr>
          <a:xfrm>
            <a:off x="1583668" y="5229200"/>
            <a:ext cx="2592288" cy="1440160"/>
          </a:xfrm>
          <a:prstGeom prst="flowChartAlternateProces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u="sng" dirty="0">
                <a:solidFill>
                  <a:srgbClr val="FF0000"/>
                </a:solidFill>
              </a:rPr>
              <a:t>Izraksts</a:t>
            </a:r>
            <a:r>
              <a:rPr lang="lv-LV" b="1" dirty="0">
                <a:solidFill>
                  <a:srgbClr val="FF0000"/>
                </a:solidFill>
              </a:rPr>
              <a:t> </a:t>
            </a:r>
            <a:r>
              <a:rPr lang="lv-LV" b="1" dirty="0">
                <a:solidFill>
                  <a:schemeClr val="tx1"/>
                </a:solidFill>
              </a:rPr>
              <a:t>– pārraksta vai nokopē oriģināla daļu, kas satur nepieciešamo informāciju, vai aizpilda īpašu izraksta veidlapu</a:t>
            </a:r>
          </a:p>
        </p:txBody>
      </p:sp>
      <p:sp>
        <p:nvSpPr>
          <p:cNvPr id="12" name="Flowchart: Alternate Process 11"/>
          <p:cNvSpPr/>
          <p:nvPr/>
        </p:nvSpPr>
        <p:spPr>
          <a:xfrm>
            <a:off x="5166066" y="5254316"/>
            <a:ext cx="2412268" cy="1415044"/>
          </a:xfrm>
          <a:prstGeom prst="flowChartAlternateProces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u="sng" dirty="0">
                <a:solidFill>
                  <a:srgbClr val="FF0000"/>
                </a:solidFill>
              </a:rPr>
              <a:t>Kopija</a:t>
            </a:r>
            <a:r>
              <a:rPr lang="lv-LV" b="1" dirty="0">
                <a:solidFill>
                  <a:srgbClr val="FF0000"/>
                </a:solidFill>
              </a:rPr>
              <a:t> </a:t>
            </a:r>
            <a:r>
              <a:rPr lang="lv-LV" b="1" dirty="0">
                <a:solidFill>
                  <a:schemeClr val="tx1"/>
                </a:solidFill>
              </a:rPr>
              <a:t>– nokopējot oriģinālu ar visām dokumenta grafiskajām u.c. īpatnībām</a:t>
            </a:r>
          </a:p>
        </p:txBody>
      </p:sp>
      <p:cxnSp>
        <p:nvCxnSpPr>
          <p:cNvPr id="14" name="Straight Arrow Connector 13"/>
          <p:cNvCxnSpPr>
            <a:stCxn id="6" idx="2"/>
            <a:endCxn id="10" idx="0"/>
          </p:cNvCxnSpPr>
          <p:nvPr/>
        </p:nvCxnSpPr>
        <p:spPr>
          <a:xfrm flipH="1">
            <a:off x="4608004" y="2924944"/>
            <a:ext cx="15752" cy="43204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879812" y="2924944"/>
            <a:ext cx="864096" cy="230425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12" idx="0"/>
          </p:cNvCxnSpPr>
          <p:nvPr/>
        </p:nvCxnSpPr>
        <p:spPr>
          <a:xfrm>
            <a:off x="5499103" y="2940575"/>
            <a:ext cx="873097" cy="2313741"/>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5" idx="2"/>
            <a:endCxn id="8" idx="0"/>
          </p:cNvCxnSpPr>
          <p:nvPr/>
        </p:nvCxnSpPr>
        <p:spPr>
          <a:xfrm>
            <a:off x="1583668" y="2420888"/>
            <a:ext cx="0" cy="58324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9" idx="0"/>
          </p:cNvCxnSpPr>
          <p:nvPr/>
        </p:nvCxnSpPr>
        <p:spPr>
          <a:xfrm>
            <a:off x="7668344" y="2471342"/>
            <a:ext cx="0" cy="59761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4" idx="4"/>
          </p:cNvCxnSpPr>
          <p:nvPr/>
        </p:nvCxnSpPr>
        <p:spPr>
          <a:xfrm>
            <a:off x="4499992" y="1052736"/>
            <a:ext cx="0" cy="91455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4" idx="4"/>
            <a:endCxn id="5" idx="0"/>
          </p:cNvCxnSpPr>
          <p:nvPr/>
        </p:nvCxnSpPr>
        <p:spPr>
          <a:xfrm flipH="1">
            <a:off x="1583668" y="1052736"/>
            <a:ext cx="2916324" cy="36004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4" idx="4"/>
            <a:endCxn id="7" idx="0"/>
          </p:cNvCxnSpPr>
          <p:nvPr/>
        </p:nvCxnSpPr>
        <p:spPr>
          <a:xfrm>
            <a:off x="4499992" y="1052736"/>
            <a:ext cx="2988332" cy="41049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C7423574-3613-4BC7-92B6-70EB1B4E1FB3}" type="slidenum">
              <a:rPr lang="lv-LV" smtClean="0"/>
              <a:t>11</a:t>
            </a:fld>
            <a:endParaRPr lang="lv-LV"/>
          </a:p>
        </p:txBody>
      </p:sp>
    </p:spTree>
    <p:extLst>
      <p:ext uri="{BB962C8B-B14F-4D97-AF65-F5344CB8AC3E}">
        <p14:creationId xmlns:p14="http://schemas.microsoft.com/office/powerpoint/2010/main" val="120713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par>
                                <p:cTn id="32" presetID="22" presetClass="entr" presetSubtype="4"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par>
                                <p:cTn id="35" presetID="22" presetClass="entr" presetSubtype="4"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par>
                                <p:cTn id="38" presetID="22" presetClass="entr" presetSubtype="4"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down)">
                                      <p:cBhvr>
                                        <p:cTn id="40" dur="500"/>
                                        <p:tgtEl>
                                          <p:spTgt spid="18"/>
                                        </p:tgtEl>
                                      </p:cBhvr>
                                    </p:animEffect>
                                  </p:childTnLst>
                                </p:cTn>
                              </p:par>
                              <p:par>
                                <p:cTn id="41" presetID="22" presetClass="entr" presetSubtype="4"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par>
                                <p:cTn id="44" presetID="22" presetClass="entr" presetSubtype="4"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down)">
                                      <p:cBhvr>
                                        <p:cTn id="46" dur="500"/>
                                        <p:tgtEl>
                                          <p:spTgt spid="23"/>
                                        </p:tgtEl>
                                      </p:cBhvr>
                                    </p:animEffect>
                                  </p:childTnLst>
                                </p:cTn>
                              </p:par>
                              <p:par>
                                <p:cTn id="47" presetID="22" presetClass="entr" presetSubtype="4"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down)">
                                      <p:cBhvr>
                                        <p:cTn id="49" dur="500"/>
                                        <p:tgtEl>
                                          <p:spTgt spid="30"/>
                                        </p:tgtEl>
                                      </p:cBhvr>
                                    </p:animEffec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down)">
                                      <p:cBhvr>
                                        <p:cTn id="5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 3"/>
          <p:cNvSpPr>
            <a:spLocks noGrp="1" noChangeArrowheads="1"/>
          </p:cNvSpPr>
          <p:nvPr>
            <p:ph type="title"/>
          </p:nvPr>
        </p:nvSpPr>
        <p:spPr>
          <a:xfrm>
            <a:off x="426720" y="-635"/>
            <a:ext cx="8230870" cy="1104266"/>
          </a:xfrm>
          <a:prstGeom prst="rect">
            <a:avLst/>
          </a:prstGeom>
          <a:noFill/>
          <a:ln w="0" cap="flat" cmpd="sng">
            <a:noFill/>
            <a:prstDash/>
          </a:ln>
        </p:spPr>
        <p:txBody>
          <a:bodyPr wrap="square" lIns="91440" tIns="45720" rIns="91440" bIns="45720" anchor="ctr"/>
          <a:lstStyle/>
          <a:p>
            <a:pPr marL="0" indent="0" algn="ctr" defTabSz="508000">
              <a:lnSpc>
                <a:spcPct val="104000"/>
              </a:lnSpc>
              <a:spcBef>
                <a:spcPts val="0"/>
              </a:spcBef>
              <a:spcAft>
                <a:spcPts val="0"/>
              </a:spcAft>
              <a:buFontTx/>
              <a:buNone/>
            </a:pPr>
            <a:r>
              <a:rPr lang="en-US" altLang="ko-KR" sz="4300" dirty="0">
                <a:solidFill>
                  <a:srgbClr val="000000"/>
                </a:solidFill>
                <a:latin typeface="Times New Roman" charset="0"/>
              </a:rPr>
              <a:t>Oriģināldokumenta rekvizīti</a:t>
            </a:r>
            <a:endParaRPr lang="ko-KR" altLang="en-US" sz="4300" dirty="0">
              <a:latin typeface="Times New Roman" charset="0"/>
            </a:endParaRPr>
          </a:p>
        </p:txBody>
      </p:sp>
      <p:sp>
        <p:nvSpPr>
          <p:cNvPr id="2" name="Rect 3"/>
          <p:cNvSpPr>
            <a:spLocks noGrp="1" noChangeArrowheads="1"/>
          </p:cNvSpPr>
          <p:nvPr>
            <p:ph type="body"/>
          </p:nvPr>
        </p:nvSpPr>
        <p:spPr>
          <a:xfrm>
            <a:off x="536575" y="1052736"/>
            <a:ext cx="8230235" cy="5647149"/>
          </a:xfrm>
          <a:prstGeom prst="rect">
            <a:avLst/>
          </a:prstGeom>
          <a:noFill/>
          <a:ln w="0" cap="flat" cmpd="sng">
            <a:noFill/>
            <a:prstDash/>
          </a:ln>
        </p:spPr>
        <p:txBody>
          <a:bodyPr wrap="square" lIns="91440" tIns="45720" rIns="91440" bIns="45720" anchor="t">
            <a:normAutofit fontScale="85000" lnSpcReduction="20000"/>
          </a:bodyPr>
          <a:lstStyle/>
          <a:p>
            <a:pPr marL="461645" lvl="0" indent="-461645" algn="l" defTabSz="508000">
              <a:lnSpc>
                <a:spcPct val="104000"/>
              </a:lnSpc>
              <a:spcBef>
                <a:spcPts val="0"/>
              </a:spcBef>
              <a:spcAft>
                <a:spcPts val="0"/>
              </a:spcAft>
              <a:buClr>
                <a:srgbClr val="000000"/>
              </a:buClr>
              <a:buFont typeface="Wingdings"/>
              <a:buChar char="u"/>
            </a:pPr>
            <a:r>
              <a:rPr lang="en-US" altLang="ko-KR" sz="3100" dirty="0">
                <a:solidFill>
                  <a:srgbClr val="FF0000"/>
                </a:solidFill>
                <a:latin typeface="Times New Roman" charset="0"/>
              </a:rPr>
              <a:t>fiziskas personas </a:t>
            </a:r>
            <a:r>
              <a:rPr lang="en-US" altLang="ko-KR" sz="3100" dirty="0">
                <a:solidFill>
                  <a:srgbClr val="000000"/>
                </a:solidFill>
                <a:latin typeface="Times New Roman" charset="0"/>
              </a:rPr>
              <a:t>izstrādātam dokumentam:</a:t>
            </a:r>
            <a:endParaRPr lang="ko-KR" altLang="en-US" sz="3100" dirty="0">
              <a:latin typeface="Times New Roman" charset="0"/>
            </a:endParaRPr>
          </a:p>
          <a:p>
            <a:pPr marL="567690" lvl="0" indent="-567690" algn="l" defTabSz="508000">
              <a:lnSpc>
                <a:spcPct val="104000"/>
              </a:lnSpc>
              <a:spcBef>
                <a:spcPts val="0"/>
              </a:spcBef>
              <a:spcAft>
                <a:spcPts val="0"/>
              </a:spcAft>
              <a:buClr>
                <a:srgbClr val="000000"/>
              </a:buClr>
              <a:buFont typeface="+mj-ea"/>
              <a:buAutoNum type="circleNumDbPlain"/>
            </a:pPr>
            <a:r>
              <a:rPr lang="en-US" altLang="ko-KR" sz="3000" dirty="0">
                <a:solidFill>
                  <a:srgbClr val="000000"/>
                </a:solidFill>
                <a:latin typeface="Times New Roman" charset="0"/>
              </a:rPr>
              <a:t>dokumenta autoru nosaukums,</a:t>
            </a:r>
            <a:endParaRPr lang="ko-KR" altLang="en-US" sz="3000" dirty="0">
              <a:latin typeface="Times New Roman" charset="0"/>
            </a:endParaRPr>
          </a:p>
          <a:p>
            <a:pPr marL="567690" lvl="0" indent="-567690" algn="l" defTabSz="508000">
              <a:lnSpc>
                <a:spcPct val="104000"/>
              </a:lnSpc>
              <a:spcBef>
                <a:spcPts val="0"/>
              </a:spcBef>
              <a:spcAft>
                <a:spcPts val="0"/>
              </a:spcAft>
              <a:buClr>
                <a:srgbClr val="000000"/>
              </a:buClr>
              <a:buFont typeface="+mj-ea"/>
              <a:buAutoNum type="circleNumDbPlain"/>
            </a:pPr>
            <a:r>
              <a:rPr lang="en-US" altLang="ko-KR" sz="3000" dirty="0">
                <a:solidFill>
                  <a:srgbClr val="000000"/>
                </a:solidFill>
                <a:latin typeface="Times New Roman" charset="0"/>
              </a:rPr>
              <a:t>dokumenta datums,</a:t>
            </a:r>
            <a:endParaRPr lang="ko-KR" altLang="en-US" sz="3000" dirty="0">
              <a:latin typeface="Times New Roman" charset="0"/>
            </a:endParaRPr>
          </a:p>
          <a:p>
            <a:pPr marL="567690" lvl="0" indent="-567690" algn="l" defTabSz="508000">
              <a:lnSpc>
                <a:spcPct val="104000"/>
              </a:lnSpc>
              <a:spcBef>
                <a:spcPts val="0"/>
              </a:spcBef>
              <a:spcAft>
                <a:spcPts val="0"/>
              </a:spcAft>
              <a:buClr>
                <a:srgbClr val="000000"/>
              </a:buClr>
              <a:buFont typeface="+mj-ea"/>
              <a:buAutoNum type="circleNumDbPlain"/>
            </a:pPr>
            <a:r>
              <a:rPr lang="en-US" altLang="ko-KR" sz="3000" dirty="0" err="1">
                <a:solidFill>
                  <a:srgbClr val="000000"/>
                </a:solidFill>
                <a:latin typeface="Times New Roman" charset="0"/>
              </a:rPr>
              <a:t>paraksts</a:t>
            </a:r>
            <a:r>
              <a:rPr lang="en-US" altLang="ko-KR" sz="3000" dirty="0">
                <a:solidFill>
                  <a:srgbClr val="000000"/>
                </a:solidFill>
                <a:latin typeface="Times New Roman" charset="0"/>
              </a:rPr>
              <a:t>;</a:t>
            </a:r>
            <a:endParaRPr lang="lv-LV" altLang="ko-KR" sz="3000" dirty="0">
              <a:solidFill>
                <a:srgbClr val="000000"/>
              </a:solidFill>
              <a:latin typeface="Times New Roman" charset="0"/>
            </a:endParaRPr>
          </a:p>
          <a:p>
            <a:pPr marL="567690" lvl="0" indent="-567690" algn="l" defTabSz="508000">
              <a:lnSpc>
                <a:spcPct val="104000"/>
              </a:lnSpc>
              <a:spcBef>
                <a:spcPts val="0"/>
              </a:spcBef>
              <a:spcAft>
                <a:spcPts val="0"/>
              </a:spcAft>
              <a:buClr>
                <a:srgbClr val="000000"/>
              </a:buClr>
              <a:buFont typeface="+mj-ea"/>
              <a:buAutoNum type="circleNumDbPlain"/>
            </a:pPr>
            <a:r>
              <a:rPr lang="lv-LV" altLang="ko-KR" sz="3000" dirty="0">
                <a:solidFill>
                  <a:srgbClr val="000000"/>
                </a:solidFill>
                <a:latin typeface="Times New Roman" charset="0"/>
              </a:rPr>
              <a:t>adresāts.</a:t>
            </a:r>
            <a:endParaRPr lang="ko-KR" altLang="en-US" sz="3000" dirty="0">
              <a:latin typeface="Times New Roman" charset="0"/>
            </a:endParaRPr>
          </a:p>
          <a:p>
            <a:pPr marL="461645" lvl="0" indent="-461645" algn="l" defTabSz="508000">
              <a:lnSpc>
                <a:spcPct val="104000"/>
              </a:lnSpc>
              <a:spcBef>
                <a:spcPts val="0"/>
              </a:spcBef>
              <a:spcAft>
                <a:spcPts val="0"/>
              </a:spcAft>
              <a:buClr>
                <a:srgbClr val="000000"/>
              </a:buClr>
              <a:buFont typeface="Wingdings"/>
              <a:buChar char="u"/>
            </a:pPr>
            <a:r>
              <a:rPr lang="lv-LV" altLang="ko-KR" sz="3100" dirty="0">
                <a:solidFill>
                  <a:srgbClr val="FF0000"/>
                </a:solidFill>
                <a:latin typeface="Times New Roman" charset="0"/>
              </a:rPr>
              <a:t>tiesību aktos noteiktajos gadījumos </a:t>
            </a:r>
            <a:r>
              <a:rPr lang="en-US" altLang="ko-KR" sz="3100" dirty="0" err="1">
                <a:solidFill>
                  <a:srgbClr val="000000"/>
                </a:solidFill>
                <a:latin typeface="Times New Roman" charset="0"/>
              </a:rPr>
              <a:t>izstrādātam</a:t>
            </a:r>
            <a:r>
              <a:rPr lang="en-US" altLang="ko-KR" sz="3100" dirty="0">
                <a:solidFill>
                  <a:srgbClr val="000000"/>
                </a:solidFill>
                <a:latin typeface="Times New Roman" charset="0"/>
              </a:rPr>
              <a:t> </a:t>
            </a:r>
            <a:r>
              <a:rPr lang="en-US" altLang="ko-KR" sz="3100" dirty="0" err="1">
                <a:solidFill>
                  <a:srgbClr val="000000"/>
                </a:solidFill>
                <a:latin typeface="Times New Roman" charset="0"/>
              </a:rPr>
              <a:t>dokumentam</a:t>
            </a:r>
            <a:r>
              <a:rPr lang="lv-LV" altLang="ko-KR" sz="3100" dirty="0">
                <a:solidFill>
                  <a:srgbClr val="000000"/>
                </a:solidFill>
                <a:latin typeface="Times New Roman" charset="0"/>
              </a:rPr>
              <a:t> rekvizīti, kas ietekmē dokumenta juridisko spēku</a:t>
            </a:r>
            <a:endParaRPr lang="ko-KR" altLang="en-US" sz="3100" dirty="0">
              <a:latin typeface="Times New Roman" charset="0"/>
            </a:endParaRPr>
          </a:p>
          <a:p>
            <a:pPr marL="0" indent="0" algn="ctr" defTabSz="508000">
              <a:lnSpc>
                <a:spcPct val="104000"/>
              </a:lnSpc>
              <a:spcBef>
                <a:spcPts val="0"/>
              </a:spcBef>
              <a:spcAft>
                <a:spcPts val="0"/>
              </a:spcAft>
              <a:buFontTx/>
              <a:buNone/>
            </a:pPr>
            <a:r>
              <a:rPr lang="en-US" altLang="ko-KR" sz="4400" b="1" dirty="0">
                <a:solidFill>
                  <a:srgbClr val="000000"/>
                </a:solidFill>
                <a:latin typeface="Times New Roman" charset="0"/>
              </a:rPr>
              <a:t>+</a:t>
            </a:r>
            <a:endParaRPr lang="ko-KR" altLang="en-US" sz="4400" b="1" dirty="0">
              <a:latin typeface="Times New Roman" charset="0"/>
            </a:endParaRPr>
          </a:p>
          <a:p>
            <a:pPr marL="567690" lvl="0" indent="-567690" algn="l" defTabSz="508000">
              <a:lnSpc>
                <a:spcPct val="104000"/>
              </a:lnSpc>
              <a:spcBef>
                <a:spcPts val="0"/>
              </a:spcBef>
              <a:spcAft>
                <a:spcPts val="0"/>
              </a:spcAft>
              <a:buClr>
                <a:srgbClr val="000000"/>
              </a:buClr>
              <a:buFont typeface="+mj-ea"/>
              <a:buAutoNum type="circleNumDbPlain"/>
            </a:pPr>
            <a:r>
              <a:rPr lang="en-US" altLang="ko-KR" sz="3000" dirty="0">
                <a:solidFill>
                  <a:srgbClr val="000000"/>
                </a:solidFill>
                <a:latin typeface="Times New Roman" charset="0"/>
              </a:rPr>
              <a:t>dokumenta izdošanas vietas nosaukums,</a:t>
            </a:r>
            <a:endParaRPr lang="ko-KR" altLang="en-US" sz="3000" dirty="0">
              <a:latin typeface="Times New Roman" charset="0"/>
            </a:endParaRPr>
          </a:p>
          <a:p>
            <a:pPr marL="567690" lvl="0" indent="-567690" algn="l" defTabSz="508000">
              <a:lnSpc>
                <a:spcPct val="104000"/>
              </a:lnSpc>
              <a:spcBef>
                <a:spcPts val="0"/>
              </a:spcBef>
              <a:spcAft>
                <a:spcPts val="0"/>
              </a:spcAft>
              <a:buClr>
                <a:srgbClr val="000000"/>
              </a:buClr>
              <a:buFont typeface="+mj-ea"/>
              <a:buAutoNum type="circleNumDbPlain"/>
            </a:pPr>
            <a:r>
              <a:rPr lang="en-US" altLang="ko-KR" sz="3000" dirty="0" err="1">
                <a:solidFill>
                  <a:srgbClr val="000000"/>
                </a:solidFill>
                <a:latin typeface="Times New Roman" charset="0"/>
              </a:rPr>
              <a:t>zīmoga</a:t>
            </a:r>
            <a:r>
              <a:rPr lang="en-US" altLang="ko-KR" sz="3000" dirty="0">
                <a:solidFill>
                  <a:srgbClr val="000000"/>
                </a:solidFill>
                <a:latin typeface="Times New Roman" charset="0"/>
              </a:rPr>
              <a:t> </a:t>
            </a:r>
            <a:r>
              <a:rPr lang="en-US" altLang="ko-KR" sz="3000" dirty="0" err="1">
                <a:solidFill>
                  <a:srgbClr val="000000"/>
                </a:solidFill>
                <a:latin typeface="Times New Roman" charset="0"/>
              </a:rPr>
              <a:t>nospiedums</a:t>
            </a:r>
            <a:r>
              <a:rPr lang="en-US" altLang="ko-KR" sz="3000" dirty="0">
                <a:solidFill>
                  <a:srgbClr val="000000"/>
                </a:solidFill>
                <a:latin typeface="Times New Roman" charset="0"/>
              </a:rPr>
              <a:t>,</a:t>
            </a:r>
            <a:endParaRPr lang="ko-KR" altLang="en-US" sz="3000" dirty="0">
              <a:latin typeface="Times New Roman" charset="0"/>
            </a:endParaRPr>
          </a:p>
          <a:p>
            <a:pPr marL="567690" lvl="0" indent="-567690" algn="l" defTabSz="508000">
              <a:lnSpc>
                <a:spcPct val="104000"/>
              </a:lnSpc>
              <a:spcBef>
                <a:spcPts val="0"/>
              </a:spcBef>
              <a:spcAft>
                <a:spcPts val="0"/>
              </a:spcAft>
              <a:buClr>
                <a:srgbClr val="000000"/>
              </a:buClr>
              <a:buFont typeface="+mj-ea"/>
              <a:buAutoNum type="circleNumDbPlain"/>
            </a:pPr>
            <a:r>
              <a:rPr lang="en-US" altLang="ko-KR" sz="3000" dirty="0">
                <a:solidFill>
                  <a:srgbClr val="000000"/>
                </a:solidFill>
                <a:latin typeface="Times New Roman" charset="0"/>
              </a:rPr>
              <a:t>dokumenta apstiprinājuma uzraksts vai atzīme par dokumenta aptiprināšanu,</a:t>
            </a:r>
            <a:endParaRPr lang="ko-KR" altLang="en-US" sz="3000" dirty="0">
              <a:latin typeface="Times New Roman" charset="0"/>
            </a:endParaRPr>
          </a:p>
          <a:p>
            <a:pPr marL="567690" lvl="0" indent="-567690" algn="l" defTabSz="508000">
              <a:lnSpc>
                <a:spcPct val="104000"/>
              </a:lnSpc>
              <a:spcBef>
                <a:spcPts val="0"/>
              </a:spcBef>
              <a:spcAft>
                <a:spcPts val="0"/>
              </a:spcAft>
              <a:buClr>
                <a:srgbClr val="000000"/>
              </a:buClr>
              <a:buFont typeface="+mj-ea"/>
              <a:buAutoNum type="circleNumDbPlain"/>
            </a:pPr>
            <a:r>
              <a:rPr lang="en-US" altLang="ko-KR" sz="3000" dirty="0">
                <a:solidFill>
                  <a:srgbClr val="000000"/>
                </a:solidFill>
                <a:latin typeface="Times New Roman" charset="0"/>
              </a:rPr>
              <a:t>dokumenta reģistrācijas numurs,</a:t>
            </a:r>
            <a:endParaRPr lang="ko-KR" altLang="en-US" sz="3000" dirty="0">
              <a:latin typeface="Times New Roman" charset="0"/>
            </a:endParaRPr>
          </a:p>
          <a:p>
            <a:pPr marL="567690" lvl="0" indent="-567690" algn="l" defTabSz="508000">
              <a:lnSpc>
                <a:spcPct val="104000"/>
              </a:lnSpc>
              <a:spcBef>
                <a:spcPts val="0"/>
              </a:spcBef>
              <a:spcAft>
                <a:spcPts val="0"/>
              </a:spcAft>
              <a:buClr>
                <a:srgbClr val="000000"/>
              </a:buClr>
              <a:buFont typeface="+mj-ea"/>
              <a:buAutoNum type="circleNumDbPlain"/>
            </a:pPr>
            <a:r>
              <a:rPr lang="lv-LV" altLang="ko-KR" sz="3000" dirty="0" err="1">
                <a:solidFill>
                  <a:srgbClr val="000000"/>
                </a:solidFill>
                <a:latin typeface="Times New Roman" charset="0"/>
              </a:rPr>
              <a:t>a</a:t>
            </a:r>
            <a:r>
              <a:rPr lang="en-US" altLang="ko-KR" sz="3000" dirty="0" err="1">
                <a:solidFill>
                  <a:srgbClr val="000000"/>
                </a:solidFill>
                <a:latin typeface="Times New Roman" charset="0"/>
              </a:rPr>
              <a:t>dresāts</a:t>
            </a:r>
            <a:r>
              <a:rPr lang="lv-LV" altLang="ko-KR" sz="3000" dirty="0">
                <a:solidFill>
                  <a:srgbClr val="000000"/>
                </a:solidFill>
                <a:latin typeface="Times New Roman" charset="0"/>
              </a:rPr>
              <a:t>;</a:t>
            </a:r>
            <a:r>
              <a:rPr lang="en-US" altLang="ko-KR" sz="3000" dirty="0">
                <a:solidFill>
                  <a:srgbClr val="000000"/>
                </a:solidFill>
                <a:latin typeface="Times New Roman" charset="0"/>
              </a:rPr>
              <a:t> </a:t>
            </a:r>
            <a:r>
              <a:rPr lang="lv-LV" altLang="ko-KR" sz="3000" dirty="0">
                <a:solidFill>
                  <a:srgbClr val="00B0F0"/>
                </a:solidFill>
                <a:latin typeface="Times New Roman" charset="0"/>
              </a:rPr>
              <a:t>grozījumi paredz, ka var nebūt, ja to paredz likums</a:t>
            </a:r>
            <a:r>
              <a:rPr lang="en-US" altLang="ko-KR" sz="3000" dirty="0">
                <a:solidFill>
                  <a:srgbClr val="000000"/>
                </a:solidFill>
                <a:latin typeface="Times New Roman" charset="0"/>
              </a:rPr>
              <a:t>.</a:t>
            </a:r>
            <a:endParaRPr lang="ko-KR" altLang="en-US" sz="3000" dirty="0">
              <a:latin typeface="Times New Roman" charset="0"/>
            </a:endParaRPr>
          </a:p>
        </p:txBody>
      </p:sp>
      <p:sp>
        <p:nvSpPr>
          <p:cNvPr id="4" name="Slide Number Placeholder 3"/>
          <p:cNvSpPr>
            <a:spLocks noGrp="1"/>
          </p:cNvSpPr>
          <p:nvPr>
            <p:ph type="sldNum" sz="quarter" idx="12"/>
          </p:nvPr>
        </p:nvSpPr>
        <p:spPr/>
        <p:txBody>
          <a:bodyPr/>
          <a:lstStyle/>
          <a:p>
            <a:fld id="{C7423574-3613-4BC7-92B6-70EB1B4E1FB3}" type="slidenum">
              <a:rPr lang="lv-LV" smtClean="0"/>
              <a:t>12</a:t>
            </a:fld>
            <a:endParaRPr lang="lv-LV"/>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1000"/>
                                        <p:tgtEl>
                                          <p:spTgt spid="2">
                                            <p:txEl>
                                              <p:pRg st="1" end="1"/>
                                            </p:txEl>
                                          </p:spTgt>
                                        </p:tgtEl>
                                      </p:cBhvr>
                                    </p:animEffect>
                                    <p:anim calcmode="lin" valueType="num">
                                      <p:cBhvr>
                                        <p:cTn id="1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1000"/>
                                        <p:tgtEl>
                                          <p:spTgt spid="2">
                                            <p:txEl>
                                              <p:pRg st="2" end="2"/>
                                            </p:txEl>
                                          </p:spTgt>
                                        </p:tgtEl>
                                      </p:cBhvr>
                                    </p:animEffect>
                                    <p:anim calcmode="lin" valueType="num">
                                      <p:cBhvr>
                                        <p:cTn id="2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1000"/>
                                        <p:tgtEl>
                                          <p:spTgt spid="2">
                                            <p:txEl>
                                              <p:pRg st="3" end="3"/>
                                            </p:txEl>
                                          </p:spTgt>
                                        </p:tgtEl>
                                      </p:cBhvr>
                                    </p:animEffect>
                                    <p:anim calcmode="lin" valueType="num">
                                      <p:cBhvr>
                                        <p:cTn id="2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Effect transition="in" filter="fade">
                                      <p:cBhvr>
                                        <p:cTn id="34" dur="1000"/>
                                        <p:tgtEl>
                                          <p:spTgt spid="2">
                                            <p:txEl>
                                              <p:pRg st="4" end="4"/>
                                            </p:txEl>
                                          </p:spTgt>
                                        </p:tgtEl>
                                      </p:cBhvr>
                                    </p:animEffect>
                                    <p:anim calcmode="lin" valueType="num">
                                      <p:cBhvr>
                                        <p:cTn id="3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animEffect transition="in" filter="fade">
                                      <p:cBhvr>
                                        <p:cTn id="39" dur="1000"/>
                                        <p:tgtEl>
                                          <p:spTgt spid="2">
                                            <p:txEl>
                                              <p:pRg st="5" end="5"/>
                                            </p:txEl>
                                          </p:spTgt>
                                        </p:tgtEl>
                                      </p:cBhvr>
                                    </p:animEffect>
                                    <p:anim calcmode="lin" valueType="num">
                                      <p:cBhvr>
                                        <p:cTn id="4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5" end="5"/>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
                                            <p:txEl>
                                              <p:pRg st="6" end="6"/>
                                            </p:txEl>
                                          </p:spTgt>
                                        </p:tgtEl>
                                        <p:attrNameLst>
                                          <p:attrName>style.visibility</p:attrName>
                                        </p:attrNameLst>
                                      </p:cBhvr>
                                      <p:to>
                                        <p:strVal val="visible"/>
                                      </p:to>
                                    </p:set>
                                    <p:animEffect transition="in" filter="fade">
                                      <p:cBhvr>
                                        <p:cTn id="44" dur="1000"/>
                                        <p:tgtEl>
                                          <p:spTgt spid="2">
                                            <p:txEl>
                                              <p:pRg st="6" end="6"/>
                                            </p:txEl>
                                          </p:spTgt>
                                        </p:tgtEl>
                                      </p:cBhvr>
                                    </p:animEffect>
                                    <p:anim calcmode="lin" valueType="num">
                                      <p:cBhvr>
                                        <p:cTn id="45"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Effect transition="in" filter="fade">
                                      <p:cBhvr>
                                        <p:cTn id="49" dur="1000"/>
                                        <p:tgtEl>
                                          <p:spTgt spid="2">
                                            <p:txEl>
                                              <p:pRg st="7" end="7"/>
                                            </p:txEl>
                                          </p:spTgt>
                                        </p:tgtEl>
                                      </p:cBhvr>
                                    </p:animEffect>
                                    <p:anim calcmode="lin" valueType="num">
                                      <p:cBhvr>
                                        <p:cTn id="50"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7" end="7"/>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
                                            <p:txEl>
                                              <p:pRg st="8" end="8"/>
                                            </p:txEl>
                                          </p:spTgt>
                                        </p:tgtEl>
                                        <p:attrNameLst>
                                          <p:attrName>style.visibility</p:attrName>
                                        </p:attrNameLst>
                                      </p:cBhvr>
                                      <p:to>
                                        <p:strVal val="visible"/>
                                      </p:to>
                                    </p:set>
                                    <p:animEffect transition="in" filter="fade">
                                      <p:cBhvr>
                                        <p:cTn id="54" dur="1000"/>
                                        <p:tgtEl>
                                          <p:spTgt spid="2">
                                            <p:txEl>
                                              <p:pRg st="8" end="8"/>
                                            </p:txEl>
                                          </p:spTgt>
                                        </p:tgtEl>
                                      </p:cBhvr>
                                    </p:animEffect>
                                    <p:anim calcmode="lin" valueType="num">
                                      <p:cBhvr>
                                        <p:cTn id="55"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6" dur="1000" fill="hold"/>
                                        <p:tgtEl>
                                          <p:spTgt spid="2">
                                            <p:txEl>
                                              <p:pRg st="8" end="8"/>
                                            </p:tx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2">
                                            <p:txEl>
                                              <p:pRg st="9" end="9"/>
                                            </p:txEl>
                                          </p:spTgt>
                                        </p:tgtEl>
                                        <p:attrNameLst>
                                          <p:attrName>style.visibility</p:attrName>
                                        </p:attrNameLst>
                                      </p:cBhvr>
                                      <p:to>
                                        <p:strVal val="visible"/>
                                      </p:to>
                                    </p:set>
                                    <p:animEffect transition="in" filter="fade">
                                      <p:cBhvr>
                                        <p:cTn id="59" dur="1000"/>
                                        <p:tgtEl>
                                          <p:spTgt spid="2">
                                            <p:txEl>
                                              <p:pRg st="9" end="9"/>
                                            </p:txEl>
                                          </p:spTgt>
                                        </p:tgtEl>
                                      </p:cBhvr>
                                    </p:animEffect>
                                    <p:anim calcmode="lin" valueType="num">
                                      <p:cBhvr>
                                        <p:cTn id="60"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61" dur="1000" fill="hold"/>
                                        <p:tgtEl>
                                          <p:spTgt spid="2">
                                            <p:txEl>
                                              <p:pRg st="9" end="9"/>
                                            </p:txEl>
                                          </p:spTgt>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
                                            <p:txEl>
                                              <p:pRg st="10" end="10"/>
                                            </p:txEl>
                                          </p:spTgt>
                                        </p:tgtEl>
                                        <p:attrNameLst>
                                          <p:attrName>style.visibility</p:attrName>
                                        </p:attrNameLst>
                                      </p:cBhvr>
                                      <p:to>
                                        <p:strVal val="visible"/>
                                      </p:to>
                                    </p:set>
                                    <p:animEffect transition="in" filter="fade">
                                      <p:cBhvr>
                                        <p:cTn id="64" dur="1000"/>
                                        <p:tgtEl>
                                          <p:spTgt spid="2">
                                            <p:txEl>
                                              <p:pRg st="10" end="10"/>
                                            </p:txEl>
                                          </p:spTgt>
                                        </p:tgtEl>
                                      </p:cBhvr>
                                    </p:animEffect>
                                    <p:anim calcmode="lin" valueType="num">
                                      <p:cBhvr>
                                        <p:cTn id="65"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66" dur="1000" fill="hold"/>
                                        <p:tgtEl>
                                          <p:spTgt spid="2">
                                            <p:txEl>
                                              <p:pRg st="10" end="10"/>
                                            </p:txEl>
                                          </p:spTgt>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
                                            <p:txEl>
                                              <p:pRg st="11" end="11"/>
                                            </p:txEl>
                                          </p:spTgt>
                                        </p:tgtEl>
                                        <p:attrNameLst>
                                          <p:attrName>style.visibility</p:attrName>
                                        </p:attrNameLst>
                                      </p:cBhvr>
                                      <p:to>
                                        <p:strVal val="visible"/>
                                      </p:to>
                                    </p:set>
                                    <p:animEffect transition="in" filter="fade">
                                      <p:cBhvr>
                                        <p:cTn id="69" dur="1000"/>
                                        <p:tgtEl>
                                          <p:spTgt spid="2">
                                            <p:txEl>
                                              <p:pRg st="11" end="11"/>
                                            </p:txEl>
                                          </p:spTgt>
                                        </p:tgtEl>
                                      </p:cBhvr>
                                    </p:animEffect>
                                    <p:anim calcmode="lin" valueType="num">
                                      <p:cBhvr>
                                        <p:cTn id="70"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71"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r>
              <a:rPr lang="lv-LV" sz="3600" b="1" dirty="0">
                <a:latin typeface="Times New Roman" panose="02020603050405020304" pitchFamily="18" charset="0"/>
                <a:cs typeface="Times New Roman" panose="02020603050405020304" pitchFamily="18" charset="0"/>
              </a:rPr>
              <a:t>Paraugs fiziskas personas rekvizītiem:</a:t>
            </a:r>
          </a:p>
        </p:txBody>
      </p:sp>
      <p:sp>
        <p:nvSpPr>
          <p:cNvPr id="3" name="Content Placeholder 2"/>
          <p:cNvSpPr>
            <a:spLocks noGrp="1"/>
          </p:cNvSpPr>
          <p:nvPr>
            <p:ph idx="1"/>
          </p:nvPr>
        </p:nvSpPr>
        <p:spPr>
          <a:xfrm>
            <a:off x="467544" y="1772816"/>
            <a:ext cx="8229600" cy="4824536"/>
          </a:xfrm>
        </p:spPr>
        <p:txBody>
          <a:bodyPr>
            <a:normAutofit/>
          </a:bodyPr>
          <a:lstStyle/>
          <a:p>
            <a:pPr marL="0" indent="0" algn="r">
              <a:buNone/>
            </a:pPr>
            <a:r>
              <a:rPr lang="lv-LV" sz="2400" b="1" dirty="0">
                <a:solidFill>
                  <a:srgbClr val="FF0000"/>
                </a:solidFill>
              </a:rPr>
              <a:t>Kārļa Krūmiņa</a:t>
            </a:r>
          </a:p>
          <a:p>
            <a:pPr marL="0" indent="0" algn="r">
              <a:buNone/>
            </a:pPr>
            <a:r>
              <a:rPr lang="lv-LV" sz="2400" dirty="0"/>
              <a:t>p.k. </a:t>
            </a:r>
            <a:r>
              <a:rPr lang="lv-LV" sz="2400" dirty="0" err="1"/>
              <a:t>xxxxxx-xxxxx</a:t>
            </a:r>
            <a:endParaRPr lang="lv-LV" sz="2400" dirty="0"/>
          </a:p>
          <a:p>
            <a:pPr marL="0" indent="0" algn="r">
              <a:buNone/>
            </a:pPr>
            <a:r>
              <a:rPr lang="lv-LV" sz="2400" dirty="0"/>
              <a:t>Rīga, Gudrā iela – 17, LV </a:t>
            </a:r>
            <a:r>
              <a:rPr lang="lv-LV" sz="2400" dirty="0" err="1"/>
              <a:t>xxxx</a:t>
            </a:r>
            <a:endParaRPr lang="lv-LV" sz="2400" dirty="0"/>
          </a:p>
          <a:p>
            <a:pPr marL="0" indent="0" algn="ctr">
              <a:buNone/>
            </a:pPr>
            <a:endParaRPr lang="lv-LV" sz="2400" dirty="0"/>
          </a:p>
          <a:p>
            <a:pPr marL="0" indent="0" algn="ctr">
              <a:buNone/>
            </a:pPr>
            <a:r>
              <a:rPr lang="lv-LV" sz="2400" dirty="0"/>
              <a:t>iesniegums.</a:t>
            </a:r>
          </a:p>
          <a:p>
            <a:pPr marL="0" indent="0" algn="just">
              <a:buNone/>
            </a:pPr>
            <a:r>
              <a:rPr lang="lv-LV" sz="2400" dirty="0"/>
              <a:t>Lūdzu izsniegt man biedrības «Smaidiņš» reģistrācijas apliecību.</a:t>
            </a:r>
          </a:p>
          <a:p>
            <a:pPr marL="0" indent="0" algn="just">
              <a:buNone/>
            </a:pPr>
            <a:endParaRPr lang="lv-LV" sz="2400" dirty="0"/>
          </a:p>
          <a:p>
            <a:pPr marL="0" indent="0" algn="just">
              <a:buNone/>
            </a:pPr>
            <a:r>
              <a:rPr lang="lv-LV" sz="2400" b="1" dirty="0">
                <a:solidFill>
                  <a:srgbClr val="FF0000"/>
                </a:solidFill>
              </a:rPr>
              <a:t>2021.gada 20. janvārī</a:t>
            </a:r>
          </a:p>
          <a:p>
            <a:pPr marL="0" indent="0" algn="just">
              <a:buNone/>
            </a:pPr>
            <a:endParaRPr lang="lv-LV" sz="2400" b="1" dirty="0">
              <a:solidFill>
                <a:srgbClr val="FF0000"/>
              </a:solidFill>
            </a:endParaRPr>
          </a:p>
          <a:p>
            <a:pPr marL="0" indent="0" algn="just">
              <a:buNone/>
            </a:pPr>
            <a:r>
              <a:rPr lang="lv-LV" sz="2400" b="1" i="1" dirty="0">
                <a:solidFill>
                  <a:srgbClr val="FF0000"/>
                </a:solidFill>
              </a:rPr>
              <a:t>paraksts</a:t>
            </a:r>
          </a:p>
        </p:txBody>
      </p:sp>
      <p:sp>
        <p:nvSpPr>
          <p:cNvPr id="4" name="Cloud Callout 3"/>
          <p:cNvSpPr/>
          <p:nvPr/>
        </p:nvSpPr>
        <p:spPr>
          <a:xfrm>
            <a:off x="4211960" y="4437112"/>
            <a:ext cx="4464496" cy="1800200"/>
          </a:xfrm>
          <a:prstGeom prst="cloudCallou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rPr>
              <a:t>Dokumentā, kurā norādāms tā saņēmējs, norāda arī adresātu</a:t>
            </a:r>
          </a:p>
        </p:txBody>
      </p:sp>
      <p:sp>
        <p:nvSpPr>
          <p:cNvPr id="5" name="TextBox 4"/>
          <p:cNvSpPr txBox="1"/>
          <p:nvPr/>
        </p:nvSpPr>
        <p:spPr>
          <a:xfrm>
            <a:off x="5446224" y="1124744"/>
            <a:ext cx="3240360" cy="646331"/>
          </a:xfrm>
          <a:prstGeom prst="rect">
            <a:avLst/>
          </a:prstGeom>
          <a:noFill/>
        </p:spPr>
        <p:txBody>
          <a:bodyPr wrap="square" rtlCol="0">
            <a:spAutoFit/>
          </a:bodyPr>
          <a:lstStyle/>
          <a:p>
            <a:pPr algn="r"/>
            <a:r>
              <a:rPr lang="lv-LV" b="1" dirty="0">
                <a:solidFill>
                  <a:srgbClr val="FF0000"/>
                </a:solidFill>
              </a:rPr>
              <a:t>Uzņēmuma reģistra galvenajam notāram</a:t>
            </a:r>
          </a:p>
        </p:txBody>
      </p:sp>
      <p:sp>
        <p:nvSpPr>
          <p:cNvPr id="6" name="Slide Number Placeholder 5"/>
          <p:cNvSpPr>
            <a:spLocks noGrp="1"/>
          </p:cNvSpPr>
          <p:nvPr>
            <p:ph type="sldNum" sz="quarter" idx="12"/>
          </p:nvPr>
        </p:nvSpPr>
        <p:spPr/>
        <p:txBody>
          <a:bodyPr/>
          <a:lstStyle/>
          <a:p>
            <a:fld id="{C7423574-3613-4BC7-92B6-70EB1B4E1FB3}" type="slidenum">
              <a:rPr lang="lv-LV" smtClean="0"/>
              <a:t>13</a:t>
            </a:fld>
            <a:endParaRPr lang="lv-LV"/>
          </a:p>
        </p:txBody>
      </p:sp>
    </p:spTree>
    <p:extLst>
      <p:ext uri="{BB962C8B-B14F-4D97-AF65-F5344CB8AC3E}">
        <p14:creationId xmlns:p14="http://schemas.microsoft.com/office/powerpoint/2010/main" val="360022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heel(1)">
                                      <p:cBhvr>
                                        <p:cTn id="47" dur="20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5">
                                            <p:txEl>
                                              <p:pRg st="0" end="0"/>
                                            </p:txEl>
                                          </p:spTgt>
                                        </p:tgtEl>
                                        <p:attrNameLst>
                                          <p:attrName>style.visibility</p:attrName>
                                        </p:attrNameLst>
                                      </p:cBhvr>
                                      <p:to>
                                        <p:strVal val="visible"/>
                                      </p:to>
                                    </p:set>
                                    <p:animEffect transition="in" filter="circle(in)">
                                      <p:cBhvr>
                                        <p:cTn id="5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3600" b="1" dirty="0"/>
              <a:t>Paraugs juridiskas personas rekvizītiem:</a:t>
            </a:r>
          </a:p>
        </p:txBody>
      </p:sp>
      <p:sp>
        <p:nvSpPr>
          <p:cNvPr id="3" name="Content Placeholder 2"/>
          <p:cNvSpPr>
            <a:spLocks noGrp="1"/>
          </p:cNvSpPr>
          <p:nvPr>
            <p:ph idx="1"/>
          </p:nvPr>
        </p:nvSpPr>
        <p:spPr>
          <a:xfrm>
            <a:off x="457200" y="1600200"/>
            <a:ext cx="8363272" cy="4525963"/>
          </a:xfrm>
        </p:spPr>
        <p:txBody>
          <a:bodyPr>
            <a:normAutofit/>
          </a:bodyPr>
          <a:lstStyle/>
          <a:p>
            <a:pPr marL="0" indent="0" algn="r">
              <a:buNone/>
            </a:pPr>
            <a:r>
              <a:rPr lang="lv-LV" dirty="0"/>
              <a:t>Biedrība «Smaidiņš»</a:t>
            </a:r>
          </a:p>
          <a:p>
            <a:pPr marL="0" indent="0" algn="r">
              <a:buNone/>
            </a:pPr>
            <a:r>
              <a:rPr lang="lv-LV" dirty="0"/>
              <a:t>Rīgā 				2021.gada 20. janvārī</a:t>
            </a:r>
          </a:p>
          <a:p>
            <a:pPr marL="0" indent="0">
              <a:buNone/>
            </a:pPr>
            <a:r>
              <a:rPr lang="lv-LV" dirty="0"/>
              <a:t>   Nr.3/2020</a:t>
            </a:r>
          </a:p>
          <a:p>
            <a:pPr marL="0" indent="0">
              <a:buNone/>
            </a:pPr>
            <a:endParaRPr lang="lv-LV" dirty="0"/>
          </a:p>
          <a:p>
            <a:pPr marL="0" indent="0">
              <a:buNone/>
            </a:pPr>
            <a:r>
              <a:rPr lang="lv-LV" dirty="0"/>
              <a:t>Teksts. Teksts. Teksts.</a:t>
            </a:r>
          </a:p>
          <a:p>
            <a:pPr marL="0" indent="0">
              <a:buNone/>
            </a:pPr>
            <a:endParaRPr lang="lv-LV" dirty="0"/>
          </a:p>
          <a:p>
            <a:pPr marL="0" indent="0">
              <a:buNone/>
            </a:pPr>
            <a:r>
              <a:rPr lang="lv-LV" dirty="0"/>
              <a:t>Biedrības priekšsēdētājs 	(</a:t>
            </a:r>
            <a:r>
              <a:rPr lang="lv-LV" i="1" dirty="0"/>
              <a:t>paraksts</a:t>
            </a:r>
            <a:r>
              <a:rPr lang="lv-LV" dirty="0"/>
              <a:t>)   V.Uzvārds</a:t>
            </a:r>
          </a:p>
        </p:txBody>
      </p:sp>
      <p:sp>
        <p:nvSpPr>
          <p:cNvPr id="4" name="Oval 3"/>
          <p:cNvSpPr/>
          <p:nvPr/>
        </p:nvSpPr>
        <p:spPr>
          <a:xfrm>
            <a:off x="3635896" y="5013176"/>
            <a:ext cx="1512168" cy="136815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Slide Number Placeholder 4"/>
          <p:cNvSpPr>
            <a:spLocks noGrp="1"/>
          </p:cNvSpPr>
          <p:nvPr>
            <p:ph type="sldNum" sz="quarter" idx="12"/>
          </p:nvPr>
        </p:nvSpPr>
        <p:spPr/>
        <p:txBody>
          <a:bodyPr/>
          <a:lstStyle/>
          <a:p>
            <a:fld id="{C7423574-3613-4BC7-92B6-70EB1B4E1FB3}" type="slidenum">
              <a:rPr lang="lv-LV" smtClean="0"/>
              <a:t>14</a:t>
            </a:fld>
            <a:endParaRPr lang="lv-LV"/>
          </a:p>
        </p:txBody>
      </p:sp>
    </p:spTree>
    <p:extLst>
      <p:ext uri="{BB962C8B-B14F-4D97-AF65-F5344CB8AC3E}">
        <p14:creationId xmlns:p14="http://schemas.microsoft.com/office/powerpoint/2010/main" val="77571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down)">
                                      <p:cBhvr>
                                        <p:cTn id="16" dur="500"/>
                                        <p:tgtEl>
                                          <p:spTgt spid="3">
                                            <p:txEl>
                                              <p:pRg st="2" end="2"/>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dirty="0"/>
              <a:t>Dokumentu atvasinājumam ir juridiskais spēks</a:t>
            </a:r>
          </a:p>
        </p:txBody>
      </p:sp>
      <p:sp>
        <p:nvSpPr>
          <p:cNvPr id="3" name="Content Placeholder 2"/>
          <p:cNvSpPr>
            <a:spLocks noGrp="1"/>
          </p:cNvSpPr>
          <p:nvPr>
            <p:ph idx="1"/>
          </p:nvPr>
        </p:nvSpPr>
        <p:spPr>
          <a:xfrm>
            <a:off x="395536" y="1844824"/>
            <a:ext cx="8229600" cy="4525963"/>
          </a:xfrm>
        </p:spPr>
        <p:txBody>
          <a:bodyPr>
            <a:normAutofit fontScale="92500"/>
          </a:bodyPr>
          <a:lstStyle/>
          <a:p>
            <a:r>
              <a:rPr lang="lv-LV" dirty="0"/>
              <a:t>Atvasinājumam tas ir tikai tad, ja juridiskais spēks piemīt dokumenta oriģinālam;</a:t>
            </a:r>
          </a:p>
          <a:p>
            <a:r>
              <a:rPr lang="lv-LV" dirty="0"/>
              <a:t>Ja apliecināšana nav noteikta notariālā kārtībā, to var apliecināt arī organizācija vai fiziska persona;</a:t>
            </a:r>
          </a:p>
          <a:p>
            <a:r>
              <a:rPr lang="lv-LV" dirty="0">
                <a:solidFill>
                  <a:srgbClr val="00B0F0"/>
                </a:solidFill>
              </a:rPr>
              <a:t>Personu apliecinošu dokumentu atvasinājumus neapliecina personas identitāti un tiesisko statusu un nav izmantojami tiesību īstenošanai vai likumīgo interešu aizstāvībai personu apliecinošu dokumentu oriģināla vietā.</a:t>
            </a:r>
          </a:p>
        </p:txBody>
      </p:sp>
      <p:sp>
        <p:nvSpPr>
          <p:cNvPr id="4" name="Slide Number Placeholder 3"/>
          <p:cNvSpPr>
            <a:spLocks noGrp="1"/>
          </p:cNvSpPr>
          <p:nvPr>
            <p:ph type="sldNum" sz="quarter" idx="12"/>
          </p:nvPr>
        </p:nvSpPr>
        <p:spPr/>
        <p:txBody>
          <a:bodyPr/>
          <a:lstStyle/>
          <a:p>
            <a:fld id="{C7423574-3613-4BC7-92B6-70EB1B4E1FB3}" type="slidenum">
              <a:rPr lang="lv-LV" smtClean="0"/>
              <a:t>15</a:t>
            </a:fld>
            <a:endParaRPr lang="lv-LV"/>
          </a:p>
        </p:txBody>
      </p:sp>
    </p:spTree>
    <p:extLst>
      <p:ext uri="{BB962C8B-B14F-4D97-AF65-F5344CB8AC3E}">
        <p14:creationId xmlns:p14="http://schemas.microsoft.com/office/powerpoint/2010/main" val="713139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lstStyle/>
          <a:p>
            <a:r>
              <a:rPr lang="lv-LV" dirty="0"/>
              <a:t>Fiziskā persona var apliecināt tādu dokumenta atvasinājuma pareizību:</a:t>
            </a:r>
          </a:p>
          <a:p>
            <a:pPr>
              <a:buFontTx/>
              <a:buChar char="-"/>
            </a:pPr>
            <a:r>
              <a:rPr lang="lv-LV" dirty="0"/>
              <a:t>kura autors ir šī persona;</a:t>
            </a:r>
          </a:p>
          <a:p>
            <a:pPr>
              <a:buFontTx/>
              <a:buChar char="-"/>
            </a:pPr>
            <a:r>
              <a:rPr lang="lv-LV" dirty="0">
                <a:solidFill>
                  <a:srgbClr val="00B0F0"/>
                </a:solidFill>
              </a:rPr>
              <a:t>kuru tā saņēmusi no citām fiziskajām personām un organizācijām, ja normatīvajos aktos nav noteikts, ka nepieciešama dokumenta autora piekrišana</a:t>
            </a:r>
            <a:r>
              <a:rPr lang="lv-LV" dirty="0"/>
              <a:t>.</a:t>
            </a:r>
          </a:p>
          <a:p>
            <a:r>
              <a:rPr lang="lv-LV" b="1" dirty="0">
                <a:solidFill>
                  <a:srgbClr val="00B0F0"/>
                </a:solidFill>
              </a:rPr>
              <a:t>Fiziskā persona un organizācija var apliecināt dokumentu atvasinājumu kopumu ar vienu apliecinājumu</a:t>
            </a:r>
            <a:r>
              <a:rPr lang="lv-LV" dirty="0"/>
              <a:t>.</a:t>
            </a:r>
          </a:p>
        </p:txBody>
      </p:sp>
      <p:sp>
        <p:nvSpPr>
          <p:cNvPr id="4" name="Slide Number Placeholder 3"/>
          <p:cNvSpPr>
            <a:spLocks noGrp="1"/>
          </p:cNvSpPr>
          <p:nvPr>
            <p:ph type="sldNum" sz="quarter" idx="12"/>
          </p:nvPr>
        </p:nvSpPr>
        <p:spPr/>
        <p:txBody>
          <a:bodyPr/>
          <a:lstStyle/>
          <a:p>
            <a:fld id="{C7423574-3613-4BC7-92B6-70EB1B4E1FB3}" type="slidenum">
              <a:rPr lang="lv-LV" smtClean="0"/>
              <a:t>16</a:t>
            </a:fld>
            <a:endParaRPr lang="lv-LV"/>
          </a:p>
        </p:txBody>
      </p:sp>
    </p:spTree>
    <p:extLst>
      <p:ext uri="{BB962C8B-B14F-4D97-AF65-F5344CB8AC3E}">
        <p14:creationId xmlns:p14="http://schemas.microsoft.com/office/powerpoint/2010/main" val="1714998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lstStyle/>
          <a:p>
            <a:r>
              <a:rPr lang="lv-LV" dirty="0"/>
              <a:t>Organizācija var apliecināt tādu dokumenta atvasinājuma pareizību:</a:t>
            </a:r>
          </a:p>
          <a:p>
            <a:pPr>
              <a:buFontTx/>
              <a:buChar char="-"/>
            </a:pPr>
            <a:r>
              <a:rPr lang="lv-LV" dirty="0"/>
              <a:t>kura autors tā ir;</a:t>
            </a:r>
          </a:p>
          <a:p>
            <a:pPr>
              <a:buFontTx/>
              <a:buChar char="-"/>
            </a:pPr>
            <a:r>
              <a:rPr lang="lv-LV" dirty="0">
                <a:solidFill>
                  <a:srgbClr val="00B0F0"/>
                </a:solidFill>
              </a:rPr>
              <a:t>kuru tā saņēmusi no citām organizācijām un fiziskām personām, ja normatīvajos aktos nav noteikts, ka nepieciešama dokumenta autora piekrišana</a:t>
            </a:r>
            <a:r>
              <a:rPr lang="lv-LV" dirty="0"/>
              <a:t>.</a:t>
            </a:r>
          </a:p>
        </p:txBody>
      </p:sp>
      <p:sp>
        <p:nvSpPr>
          <p:cNvPr id="4" name="Slide Number Placeholder 3"/>
          <p:cNvSpPr>
            <a:spLocks noGrp="1"/>
          </p:cNvSpPr>
          <p:nvPr>
            <p:ph type="sldNum" sz="quarter" idx="12"/>
          </p:nvPr>
        </p:nvSpPr>
        <p:spPr/>
        <p:txBody>
          <a:bodyPr/>
          <a:lstStyle/>
          <a:p>
            <a:fld id="{C7423574-3613-4BC7-92B6-70EB1B4E1FB3}" type="slidenum">
              <a:rPr lang="lv-LV" smtClean="0"/>
              <a:t>17</a:t>
            </a:fld>
            <a:endParaRPr lang="lv-LV"/>
          </a:p>
        </p:txBody>
      </p:sp>
    </p:spTree>
    <p:extLst>
      <p:ext uri="{BB962C8B-B14F-4D97-AF65-F5344CB8AC3E}">
        <p14:creationId xmlns:p14="http://schemas.microsoft.com/office/powerpoint/2010/main" val="2814155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 3"/>
          <p:cNvSpPr>
            <a:spLocks noGrp="1" noChangeArrowheads="1"/>
          </p:cNvSpPr>
          <p:nvPr>
            <p:ph type="title"/>
          </p:nvPr>
        </p:nvSpPr>
        <p:spPr>
          <a:xfrm>
            <a:off x="457200" y="274320"/>
            <a:ext cx="8229600" cy="1144905"/>
          </a:xfrm>
          <a:prstGeom prst="rect">
            <a:avLst/>
          </a:prstGeom>
          <a:noFill/>
          <a:ln w="0" cap="flat" cmpd="sng">
            <a:noFill/>
            <a:prstDash/>
          </a:ln>
        </p:spPr>
        <p:txBody>
          <a:bodyPr wrap="square" lIns="91440" tIns="45720" rIns="91440" bIns="45720" anchor="ctr"/>
          <a:lstStyle/>
          <a:p>
            <a:pPr marL="0" indent="0" algn="ctr" defTabSz="508000">
              <a:lnSpc>
                <a:spcPct val="104000"/>
              </a:lnSpc>
              <a:spcBef>
                <a:spcPts val="0"/>
              </a:spcBef>
              <a:spcAft>
                <a:spcPts val="0"/>
              </a:spcAft>
              <a:buFontTx/>
              <a:buNone/>
            </a:pPr>
            <a:r>
              <a:rPr lang="en-US" altLang="ko-KR" sz="4300" dirty="0">
                <a:solidFill>
                  <a:srgbClr val="000000"/>
                </a:solidFill>
                <a:latin typeface="Times New Roman" charset="0"/>
              </a:rPr>
              <a:t>Dokumenta paraksts</a:t>
            </a:r>
            <a:endParaRPr lang="ko-KR" altLang="en-US" sz="4300" dirty="0">
              <a:latin typeface="Times New Roman" charset="0"/>
            </a:endParaRPr>
          </a:p>
        </p:txBody>
      </p:sp>
      <p:sp>
        <p:nvSpPr>
          <p:cNvPr id="2" name="Rect 3"/>
          <p:cNvSpPr>
            <a:spLocks noGrp="1" noChangeArrowheads="1"/>
          </p:cNvSpPr>
          <p:nvPr>
            <p:ph type="body"/>
          </p:nvPr>
        </p:nvSpPr>
        <p:spPr>
          <a:xfrm>
            <a:off x="457200" y="1600834"/>
            <a:ext cx="8229600" cy="4852501"/>
          </a:xfrm>
          <a:prstGeom prst="rect">
            <a:avLst/>
          </a:prstGeom>
          <a:noFill/>
          <a:ln w="0" cap="flat" cmpd="sng">
            <a:noFill/>
            <a:prstDash/>
          </a:ln>
        </p:spPr>
        <p:txBody>
          <a:bodyPr wrap="square" lIns="91440" tIns="45720" rIns="91440" bIns="45720" anchor="t">
            <a:normAutofit/>
          </a:bodyPr>
          <a:lstStyle/>
          <a:p>
            <a:pPr marL="461645" lvl="0" indent="-461645" algn="l" defTabSz="508000">
              <a:lnSpc>
                <a:spcPct val="104000"/>
              </a:lnSpc>
              <a:spcBef>
                <a:spcPts val="0"/>
              </a:spcBef>
              <a:spcAft>
                <a:spcPts val="0"/>
              </a:spcAft>
              <a:buClr>
                <a:srgbClr val="000000"/>
              </a:buClr>
              <a:buFont typeface="Wingdings"/>
              <a:buChar char="Ø"/>
            </a:pPr>
            <a:r>
              <a:rPr lang="en-US" altLang="ko-KR" sz="3100" dirty="0">
                <a:solidFill>
                  <a:srgbClr val="000000"/>
                </a:solidFill>
                <a:latin typeface="Times New Roman" charset="0"/>
              </a:rPr>
              <a:t>dokumentu fiziska persona paraksta pašrocīgi,</a:t>
            </a:r>
            <a:endParaRPr lang="ko-KR" altLang="en-US" sz="3100" dirty="0">
              <a:latin typeface="Times New Roman" charset="0"/>
            </a:endParaRPr>
          </a:p>
          <a:p>
            <a:pPr marL="461645" lvl="0" indent="-461645" algn="l" defTabSz="508000">
              <a:lnSpc>
                <a:spcPct val="104000"/>
              </a:lnSpc>
              <a:spcBef>
                <a:spcPts val="0"/>
              </a:spcBef>
              <a:spcAft>
                <a:spcPts val="0"/>
              </a:spcAft>
              <a:buClr>
                <a:srgbClr val="000000"/>
              </a:buClr>
              <a:buFont typeface="Wingdings"/>
              <a:buChar char="Ø"/>
            </a:pPr>
            <a:r>
              <a:rPr lang="en-US" altLang="ko-KR" sz="3100" dirty="0">
                <a:solidFill>
                  <a:srgbClr val="000000"/>
                </a:solidFill>
                <a:latin typeface="Times New Roman" charset="0"/>
              </a:rPr>
              <a:t>ja dokumentā jābūt vairāku personu parakstam, juridiskais </a:t>
            </a:r>
            <a:r>
              <a:rPr lang="en-US" altLang="ko-KR" sz="3100" dirty="0" err="1">
                <a:solidFill>
                  <a:srgbClr val="000000"/>
                </a:solidFill>
                <a:latin typeface="Times New Roman" charset="0"/>
              </a:rPr>
              <a:t>spēks</a:t>
            </a:r>
            <a:r>
              <a:rPr lang="en-US" altLang="ko-KR" sz="3100" dirty="0">
                <a:solidFill>
                  <a:srgbClr val="000000"/>
                </a:solidFill>
                <a:latin typeface="Times New Roman" charset="0"/>
              </a:rPr>
              <a:t> </a:t>
            </a:r>
            <a:r>
              <a:rPr lang="en-US" altLang="ko-KR" sz="3100" dirty="0" err="1">
                <a:solidFill>
                  <a:srgbClr val="000000"/>
                </a:solidFill>
                <a:latin typeface="Times New Roman" charset="0"/>
              </a:rPr>
              <a:t>tiks</a:t>
            </a:r>
            <a:r>
              <a:rPr lang="lv-LV" altLang="ko-KR" sz="3100" dirty="0">
                <a:solidFill>
                  <a:srgbClr val="000000"/>
                </a:solidFill>
                <a:latin typeface="Times New Roman" charset="0"/>
              </a:rPr>
              <a:t> </a:t>
            </a:r>
            <a:r>
              <a:rPr lang="en-US" altLang="ko-KR" sz="3100" dirty="0" err="1">
                <a:solidFill>
                  <a:srgbClr val="000000"/>
                </a:solidFill>
                <a:latin typeface="Times New Roman" charset="0"/>
              </a:rPr>
              <a:t>iegūts</a:t>
            </a:r>
            <a:r>
              <a:rPr lang="en-US" altLang="ko-KR" sz="3100" dirty="0">
                <a:solidFill>
                  <a:srgbClr val="000000"/>
                </a:solidFill>
                <a:latin typeface="Times New Roman" charset="0"/>
              </a:rPr>
              <a:t>, kad dokumentu paraksta VISAS personas,</a:t>
            </a:r>
            <a:endParaRPr lang="ko-KR" altLang="en-US" sz="3100" dirty="0">
              <a:latin typeface="Times New Roman" charset="0"/>
            </a:endParaRPr>
          </a:p>
          <a:p>
            <a:pPr marL="461645" lvl="0" indent="-461645" algn="l" defTabSz="508000">
              <a:lnSpc>
                <a:spcPct val="104000"/>
              </a:lnSpc>
              <a:spcBef>
                <a:spcPts val="0"/>
              </a:spcBef>
              <a:spcAft>
                <a:spcPts val="0"/>
              </a:spcAft>
              <a:buClr>
                <a:srgbClr val="000000"/>
              </a:buClr>
              <a:buFont typeface="Wingdings"/>
              <a:buChar char="Ø"/>
            </a:pPr>
            <a:r>
              <a:rPr lang="en-US" altLang="ko-KR" sz="3100" dirty="0">
                <a:solidFill>
                  <a:srgbClr val="000000"/>
                </a:solidFill>
                <a:latin typeface="Times New Roman" charset="0"/>
              </a:rPr>
              <a:t>organizācijas dokumentu paraksta persona, kuras amats norādīts </a:t>
            </a:r>
            <a:r>
              <a:rPr lang="en-US" altLang="ko-KR" sz="3100" dirty="0" err="1">
                <a:solidFill>
                  <a:srgbClr val="000000"/>
                </a:solidFill>
                <a:latin typeface="Times New Roman" charset="0"/>
              </a:rPr>
              <a:t>dokumentā</a:t>
            </a:r>
            <a:r>
              <a:rPr lang="en-US" altLang="ko-KR" sz="3100" dirty="0">
                <a:solidFill>
                  <a:srgbClr val="000000"/>
                </a:solidFill>
                <a:latin typeface="Times New Roman" charset="0"/>
              </a:rPr>
              <a:t>,</a:t>
            </a:r>
            <a:endParaRPr lang="lv-LV" altLang="ko-KR" sz="3100" dirty="0">
              <a:solidFill>
                <a:srgbClr val="000000"/>
              </a:solidFill>
              <a:latin typeface="Times New Roman" charset="0"/>
            </a:endParaRPr>
          </a:p>
          <a:p>
            <a:pPr marL="461645" lvl="0" indent="-461645" algn="l" defTabSz="508000">
              <a:lnSpc>
                <a:spcPct val="104000"/>
              </a:lnSpc>
              <a:spcBef>
                <a:spcPts val="0"/>
              </a:spcBef>
              <a:spcAft>
                <a:spcPts val="0"/>
              </a:spcAft>
              <a:buClr>
                <a:srgbClr val="000000"/>
              </a:buClr>
              <a:buFont typeface="Wingdings"/>
              <a:buChar char="Ø"/>
            </a:pPr>
            <a:r>
              <a:rPr lang="en-US" altLang="ko-KR" sz="3100" dirty="0" err="1">
                <a:solidFill>
                  <a:srgbClr val="000000"/>
                </a:solidFill>
                <a:latin typeface="Times New Roman" charset="0"/>
              </a:rPr>
              <a:t>paraksts</a:t>
            </a:r>
            <a:r>
              <a:rPr lang="en-US" altLang="ko-KR" sz="3100" dirty="0">
                <a:solidFill>
                  <a:srgbClr val="000000"/>
                </a:solidFill>
                <a:latin typeface="Times New Roman" charset="0"/>
              </a:rPr>
              <a:t>, kas atveidots ar tehniskiem, līdzekļiem, nedod dokumentam juridisko spēku.</a:t>
            </a:r>
            <a:endParaRPr lang="ko-KR" altLang="en-US" sz="3100" dirty="0">
              <a:latin typeface="Times New Roman" charset="0"/>
            </a:endParaRPr>
          </a:p>
        </p:txBody>
      </p:sp>
      <p:sp>
        <p:nvSpPr>
          <p:cNvPr id="4" name="Slide Number Placeholder 3"/>
          <p:cNvSpPr>
            <a:spLocks noGrp="1"/>
          </p:cNvSpPr>
          <p:nvPr>
            <p:ph type="sldNum" sz="quarter" idx="12"/>
          </p:nvPr>
        </p:nvSpPr>
        <p:spPr/>
        <p:txBody>
          <a:bodyPr/>
          <a:lstStyle/>
          <a:p>
            <a:fld id="{C7423574-3613-4BC7-92B6-70EB1B4E1FB3}" type="slidenum">
              <a:rPr lang="lv-LV" smtClean="0"/>
              <a:t>18</a:t>
            </a:fld>
            <a:endParaRPr lang="lv-LV"/>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1000"/>
                                        <p:tgtEl>
                                          <p:spTgt spid="2">
                                            <p:txEl>
                                              <p:pRg st="1" end="1"/>
                                            </p:txEl>
                                          </p:spTgt>
                                        </p:tgtEl>
                                      </p:cBhvr>
                                    </p:animEffect>
                                    <p:anim calcmode="lin" valueType="num">
                                      <p:cBhvr>
                                        <p:cTn id="1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1000"/>
                                        <p:tgtEl>
                                          <p:spTgt spid="2">
                                            <p:txEl>
                                              <p:pRg st="2" end="2"/>
                                            </p:txEl>
                                          </p:spTgt>
                                        </p:tgtEl>
                                      </p:cBhvr>
                                    </p:animEffect>
                                    <p:anim calcmode="lin" valueType="num">
                                      <p:cBhvr>
                                        <p:cTn id="2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1000"/>
                                        <p:tgtEl>
                                          <p:spTgt spid="2">
                                            <p:txEl>
                                              <p:pRg st="3" end="3"/>
                                            </p:txEl>
                                          </p:spTgt>
                                        </p:tgtEl>
                                      </p:cBhvr>
                                    </p:animEffect>
                                    <p:anim calcmode="lin" valueType="num">
                                      <p:cBhvr>
                                        <p:cTn id="2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 3"/>
          <p:cNvSpPr>
            <a:spLocks noGrp="1" noChangeArrowheads="1"/>
          </p:cNvSpPr>
          <p:nvPr>
            <p:ph type="title"/>
          </p:nvPr>
        </p:nvSpPr>
        <p:spPr>
          <a:xfrm>
            <a:off x="457200" y="274320"/>
            <a:ext cx="8229600" cy="1144905"/>
          </a:xfrm>
          <a:prstGeom prst="rect">
            <a:avLst/>
          </a:prstGeom>
          <a:noFill/>
          <a:ln w="0" cap="flat" cmpd="sng">
            <a:noFill/>
            <a:prstDash/>
          </a:ln>
        </p:spPr>
        <p:txBody>
          <a:bodyPr wrap="square" lIns="91440" tIns="45720" rIns="91440" bIns="45720" anchor="ctr"/>
          <a:lstStyle/>
          <a:p>
            <a:pPr marL="0" indent="0" algn="ctr" defTabSz="508000">
              <a:lnSpc>
                <a:spcPct val="104000"/>
              </a:lnSpc>
              <a:spcBef>
                <a:spcPts val="0"/>
              </a:spcBef>
              <a:spcAft>
                <a:spcPts val="0"/>
              </a:spcAft>
              <a:buFontTx/>
              <a:buNone/>
            </a:pPr>
            <a:r>
              <a:rPr lang="en-US" altLang="ko-KR" sz="4300" dirty="0">
                <a:solidFill>
                  <a:srgbClr val="000000"/>
                </a:solidFill>
                <a:latin typeface="Times New Roman" charset="0"/>
              </a:rPr>
              <a:t>Dokumenta autors</a:t>
            </a:r>
            <a:endParaRPr lang="ko-KR" altLang="en-US" sz="4300" dirty="0">
              <a:latin typeface="Times New Roman" charset="0"/>
            </a:endParaRPr>
          </a:p>
        </p:txBody>
      </p:sp>
      <p:sp>
        <p:nvSpPr>
          <p:cNvPr id="2" name="Rect 3"/>
          <p:cNvSpPr>
            <a:spLocks noGrp="1" noChangeArrowheads="1"/>
          </p:cNvSpPr>
          <p:nvPr>
            <p:ph type="body"/>
          </p:nvPr>
        </p:nvSpPr>
        <p:spPr>
          <a:xfrm>
            <a:off x="457200" y="1600835"/>
            <a:ext cx="8507288" cy="4526280"/>
          </a:xfrm>
          <a:prstGeom prst="rect">
            <a:avLst/>
          </a:prstGeom>
          <a:noFill/>
          <a:ln w="0" cap="flat" cmpd="sng">
            <a:noFill/>
            <a:prstDash/>
          </a:ln>
        </p:spPr>
        <p:txBody>
          <a:bodyPr wrap="square" lIns="91440" tIns="45720" rIns="91440" bIns="45720" anchor="t"/>
          <a:lstStyle/>
          <a:p>
            <a:pPr marL="457200" indent="-457200" algn="l" defTabSz="508000">
              <a:lnSpc>
                <a:spcPct val="104000"/>
              </a:lnSpc>
              <a:spcBef>
                <a:spcPts val="0"/>
              </a:spcBef>
              <a:spcAft>
                <a:spcPts val="0"/>
              </a:spcAft>
              <a:buFont typeface="Arial" panose="020B0604020202020204" pitchFamily="34" charset="0"/>
              <a:buChar char="•"/>
            </a:pPr>
            <a:r>
              <a:rPr lang="lv-LV" altLang="ko-KR" sz="3100" b="1" dirty="0">
                <a:solidFill>
                  <a:srgbClr val="FF0000"/>
                </a:solidFill>
                <a:latin typeface="Times New Roman" charset="0"/>
              </a:rPr>
              <a:t>Fiziska persona </a:t>
            </a:r>
            <a:r>
              <a:rPr lang="lv-LV" altLang="ko-KR" sz="3100" dirty="0">
                <a:latin typeface="Times New Roman" charset="0"/>
              </a:rPr>
              <a:t>norāda savu vārdu un uzvārdu;</a:t>
            </a:r>
          </a:p>
          <a:p>
            <a:pPr marL="457200" indent="-457200" algn="l" defTabSz="508000">
              <a:lnSpc>
                <a:spcPct val="104000"/>
              </a:lnSpc>
              <a:spcBef>
                <a:spcPts val="0"/>
              </a:spcBef>
              <a:spcAft>
                <a:spcPts val="0"/>
              </a:spcAft>
              <a:buFont typeface="Arial" panose="020B0604020202020204" pitchFamily="34" charset="0"/>
              <a:buChar char="•"/>
            </a:pPr>
            <a:r>
              <a:rPr lang="lv-LV" altLang="ko-KR" sz="3100" dirty="0">
                <a:latin typeface="Times New Roman" charset="0"/>
              </a:rPr>
              <a:t>Arī ziņas, kas ļauj dokumenta </a:t>
            </a:r>
            <a:r>
              <a:rPr lang="lv-LV" altLang="ko-KR" sz="3100" u="sng" dirty="0">
                <a:latin typeface="Times New Roman" charset="0"/>
              </a:rPr>
              <a:t>autoru nepārprotami identificēt</a:t>
            </a:r>
            <a:r>
              <a:rPr lang="lv-LV" altLang="ko-KR" sz="3100" dirty="0">
                <a:latin typeface="Times New Roman" charset="0"/>
              </a:rPr>
              <a:t> – piemēram, deklarētā dzīves vietas adrese, personas kods, apliecības numurs utt.</a:t>
            </a:r>
          </a:p>
          <a:p>
            <a:pPr marL="457200" indent="-457200" algn="l" defTabSz="508000">
              <a:lnSpc>
                <a:spcPct val="104000"/>
              </a:lnSpc>
              <a:spcBef>
                <a:spcPts val="0"/>
              </a:spcBef>
              <a:spcAft>
                <a:spcPts val="0"/>
              </a:spcAft>
              <a:buFont typeface="Arial" panose="020B0604020202020204" pitchFamily="34" charset="0"/>
              <a:buChar char="•"/>
            </a:pPr>
            <a:r>
              <a:rPr lang="lv-LV" altLang="ko-KR" sz="3100" b="1" dirty="0">
                <a:solidFill>
                  <a:srgbClr val="FF0000"/>
                </a:solidFill>
                <a:latin typeface="Times New Roman" charset="0"/>
              </a:rPr>
              <a:t>Juridiska persona </a:t>
            </a:r>
            <a:r>
              <a:rPr lang="lv-LV" altLang="ko-KR" sz="3100" dirty="0">
                <a:latin typeface="Times New Roman" charset="0"/>
              </a:rPr>
              <a:t>norāda pilnu attiecīgās organizācijas nosaukumu, kas atbilst reģistrācijas apliecībā/nolikumā ierakstītajam.</a:t>
            </a:r>
          </a:p>
        </p:txBody>
      </p:sp>
      <p:sp>
        <p:nvSpPr>
          <p:cNvPr id="4" name="Slide Number Placeholder 3"/>
          <p:cNvSpPr>
            <a:spLocks noGrp="1"/>
          </p:cNvSpPr>
          <p:nvPr>
            <p:ph type="sldNum" sz="quarter" idx="12"/>
          </p:nvPr>
        </p:nvSpPr>
        <p:spPr/>
        <p:txBody>
          <a:bodyPr/>
          <a:lstStyle/>
          <a:p>
            <a:fld id="{C7423574-3613-4BC7-92B6-70EB1B4E1FB3}" type="slidenum">
              <a:rPr lang="lv-LV" smtClean="0"/>
              <a:t>19</a:t>
            </a:fld>
            <a:endParaRPr lang="lv-LV"/>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1000"/>
                                        <p:tgtEl>
                                          <p:spTgt spid="2">
                                            <p:txEl>
                                              <p:pRg st="1" end="1"/>
                                            </p:txEl>
                                          </p:spTgt>
                                        </p:tgtEl>
                                      </p:cBhvr>
                                    </p:animEffect>
                                    <p:anim calcmode="lin" valueType="num">
                                      <p:cBhvr>
                                        <p:cTn id="1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1000"/>
                                        <p:tgtEl>
                                          <p:spTgt spid="2">
                                            <p:txEl>
                                              <p:pRg st="2" end="2"/>
                                            </p:txEl>
                                          </p:spTgt>
                                        </p:tgtEl>
                                      </p:cBhvr>
                                    </p:animEffect>
                                    <p:anim calcmode="lin" valueType="num">
                                      <p:cBhvr>
                                        <p:cTn id="2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565" y="274955"/>
            <a:ext cx="8230870" cy="1484630"/>
          </a:xfrm>
        </p:spPr>
        <p:txBody>
          <a:bodyPr wrap="square" lIns="91440" tIns="45720" rIns="91440" bIns="45720" anchor="ctr"/>
          <a:lstStyle/>
          <a:p>
            <a:pPr marL="0" indent="0" algn="ctr" defTabSz="914400" latinLnBrk="0">
              <a:lnSpc>
                <a:spcPct val="104000"/>
              </a:lnSpc>
              <a:spcBef>
                <a:spcPts val="0"/>
              </a:spcBef>
              <a:spcAft>
                <a:spcPts val="0"/>
              </a:spcAft>
              <a:buFontTx/>
              <a:buNone/>
            </a:pPr>
            <a:r>
              <a:rPr lang="en-US" altLang="ko-KR" sz="4400" b="1" dirty="0">
                <a:solidFill>
                  <a:srgbClr val="000000"/>
                </a:solidFill>
                <a:latin typeface="Calibri" charset="0"/>
              </a:rPr>
              <a:t>Saturs:</a:t>
            </a:r>
            <a:endParaRPr lang="ko-KR" altLang="en-US" sz="4400" b="1" dirty="0">
              <a:latin typeface="Calibri" charset="0"/>
            </a:endParaRPr>
          </a:p>
        </p:txBody>
      </p:sp>
      <p:sp>
        <p:nvSpPr>
          <p:cNvPr id="3" name="Content Placeholder 2"/>
          <p:cNvSpPr>
            <a:spLocks noGrp="1"/>
          </p:cNvSpPr>
          <p:nvPr>
            <p:ph idx="1"/>
          </p:nvPr>
        </p:nvSpPr>
        <p:spPr>
          <a:xfrm>
            <a:off x="386080" y="1897380"/>
            <a:ext cx="8232775" cy="4199890"/>
          </a:xfrm>
        </p:spPr>
        <p:txBody>
          <a:bodyPr wrap="square" lIns="91440" tIns="45720" rIns="91440" bIns="45720" anchor="t"/>
          <a:lstStyle/>
          <a:p>
            <a:pPr marL="0" indent="0">
              <a:lnSpc>
                <a:spcPct val="84000"/>
              </a:lnSpc>
              <a:spcBef>
                <a:spcPts val="0"/>
              </a:spcBef>
              <a:buNone/>
            </a:pPr>
            <a:r>
              <a:rPr lang="en-GB" dirty="0"/>
              <a:t>1. </a:t>
            </a:r>
            <a:r>
              <a:rPr lang="en-GB" dirty="0" err="1"/>
              <a:t>Dokuments</a:t>
            </a:r>
            <a:r>
              <a:rPr lang="en-GB" dirty="0"/>
              <a:t> un </a:t>
            </a:r>
            <a:r>
              <a:rPr lang="en-GB" dirty="0" err="1"/>
              <a:t>tā</a:t>
            </a:r>
            <a:r>
              <a:rPr lang="en-GB" dirty="0"/>
              <a:t> </a:t>
            </a:r>
            <a:r>
              <a:rPr lang="en-GB" dirty="0" err="1"/>
              <a:t>juridiskais</a:t>
            </a:r>
            <a:r>
              <a:rPr lang="en-GB" dirty="0"/>
              <a:t> </a:t>
            </a:r>
            <a:r>
              <a:rPr lang="en-GB" dirty="0" err="1"/>
              <a:t>spēks</a:t>
            </a:r>
            <a:r>
              <a:rPr lang="en-GB" dirty="0"/>
              <a:t>;</a:t>
            </a:r>
            <a:br>
              <a:rPr lang="en-GB" dirty="0"/>
            </a:br>
            <a:r>
              <a:rPr lang="en-GB" dirty="0"/>
              <a:t>2. </a:t>
            </a:r>
            <a:r>
              <a:rPr lang="en-GB" dirty="0" err="1"/>
              <a:t>Dokumenta</a:t>
            </a:r>
            <a:r>
              <a:rPr lang="en-GB" dirty="0"/>
              <a:t> </a:t>
            </a:r>
            <a:r>
              <a:rPr lang="en-GB" dirty="0" err="1"/>
              <a:t>rekvizīti</a:t>
            </a:r>
            <a:r>
              <a:rPr lang="en-GB" dirty="0"/>
              <a:t>;</a:t>
            </a:r>
            <a:br>
              <a:rPr lang="en-GB" dirty="0"/>
            </a:br>
            <a:r>
              <a:rPr lang="en-GB" dirty="0"/>
              <a:t>3. </a:t>
            </a:r>
            <a:r>
              <a:rPr lang="en-GB" dirty="0" err="1"/>
              <a:t>Dokum</a:t>
            </a:r>
            <a:r>
              <a:rPr lang="lv-LV" dirty="0" err="1"/>
              <a:t>en</a:t>
            </a:r>
            <a:r>
              <a:rPr lang="en-GB" dirty="0"/>
              <a:t>ta </a:t>
            </a:r>
            <a:r>
              <a:rPr lang="en-GB" dirty="0" err="1"/>
              <a:t>atvasinājums</a:t>
            </a:r>
            <a:r>
              <a:rPr lang="en-GB" dirty="0"/>
              <a:t> un </a:t>
            </a:r>
            <a:r>
              <a:rPr lang="en-GB" dirty="0" err="1"/>
              <a:t>dublikāts</a:t>
            </a:r>
            <a:r>
              <a:rPr lang="en-GB" dirty="0"/>
              <a:t>;</a:t>
            </a:r>
            <a:br>
              <a:rPr lang="en-GB" dirty="0"/>
            </a:br>
            <a:r>
              <a:rPr lang="en-GB" dirty="0"/>
              <a:t>4. </a:t>
            </a:r>
            <a:r>
              <a:rPr lang="en-GB" dirty="0" err="1"/>
              <a:t>Pārvaldes</a:t>
            </a:r>
            <a:r>
              <a:rPr lang="en-GB" dirty="0"/>
              <a:t> </a:t>
            </a:r>
            <a:r>
              <a:rPr lang="en-GB" dirty="0" err="1"/>
              <a:t>dokumenti</a:t>
            </a:r>
            <a:r>
              <a:rPr lang="en-GB" dirty="0"/>
              <a:t>;</a:t>
            </a:r>
            <a:br>
              <a:rPr lang="en-GB" dirty="0"/>
            </a:br>
            <a:r>
              <a:rPr lang="en-GB" dirty="0"/>
              <a:t>5. </a:t>
            </a:r>
            <a:r>
              <a:rPr lang="en-GB" dirty="0" err="1"/>
              <a:t>Dokumentu</a:t>
            </a:r>
            <a:r>
              <a:rPr lang="en-GB" dirty="0"/>
              <a:t> </a:t>
            </a:r>
            <a:r>
              <a:rPr lang="en-GB" dirty="0" err="1"/>
              <a:t>paziņošanas</a:t>
            </a:r>
            <a:r>
              <a:rPr lang="en-GB" dirty="0"/>
              <a:t> </a:t>
            </a:r>
            <a:r>
              <a:rPr lang="en-GB" dirty="0" err="1"/>
              <a:t>nosacījumi</a:t>
            </a:r>
            <a:r>
              <a:rPr lang="en-GB" dirty="0"/>
              <a:t>.</a:t>
            </a:r>
            <a:br>
              <a:rPr lang="en-GB" dirty="0"/>
            </a:br>
            <a:r>
              <a:rPr lang="en-GB" dirty="0"/>
              <a:t>6. </a:t>
            </a:r>
            <a:r>
              <a:rPr lang="en-GB" dirty="0" err="1"/>
              <a:t>Dokumentu</a:t>
            </a:r>
            <a:r>
              <a:rPr lang="en-GB" dirty="0"/>
              <a:t> </a:t>
            </a:r>
            <a:r>
              <a:rPr lang="en-GB" dirty="0" err="1"/>
              <a:t>noformēšana</a:t>
            </a:r>
            <a:r>
              <a:rPr lang="en-GB" dirty="0"/>
              <a:t>.</a:t>
            </a:r>
            <a:endParaRPr lang="lv-LV" dirty="0"/>
          </a:p>
          <a:p>
            <a:pPr marL="0" indent="0">
              <a:lnSpc>
                <a:spcPct val="84000"/>
              </a:lnSpc>
              <a:spcBef>
                <a:spcPts val="0"/>
              </a:spcBef>
              <a:buNone/>
            </a:pPr>
            <a:r>
              <a:rPr lang="lv-LV" altLang="ko-KR" sz="3400" dirty="0">
                <a:latin typeface="Calibri" charset="0"/>
              </a:rPr>
              <a:t>7. Informācija par elektroniskajiem dokumentiem.</a:t>
            </a:r>
          </a:p>
          <a:p>
            <a:pPr marL="0" indent="0">
              <a:lnSpc>
                <a:spcPct val="84000"/>
              </a:lnSpc>
              <a:spcBef>
                <a:spcPts val="0"/>
              </a:spcBef>
              <a:buNone/>
            </a:pPr>
            <a:r>
              <a:rPr lang="lv-LV" altLang="ko-KR" sz="3400" dirty="0">
                <a:latin typeface="Calibri" charset="0"/>
              </a:rPr>
              <a:t>8. Atbildes uz jautājumiem.</a:t>
            </a:r>
            <a:endParaRPr lang="ko-KR" altLang="en-US" sz="3400" dirty="0">
              <a:latin typeface="Calibri" charset="0"/>
            </a:endParaRPr>
          </a:p>
        </p:txBody>
      </p:sp>
      <p:sp>
        <p:nvSpPr>
          <p:cNvPr id="4" name="Slide Number Placeholder 3"/>
          <p:cNvSpPr>
            <a:spLocks noGrp="1"/>
          </p:cNvSpPr>
          <p:nvPr>
            <p:ph type="sldNum" sz="quarter" idx="12"/>
          </p:nvPr>
        </p:nvSpPr>
        <p:spPr/>
        <p:txBody>
          <a:bodyPr/>
          <a:lstStyle/>
          <a:p>
            <a:fld id="{C7423574-3613-4BC7-92B6-70EB1B4E1FB3}" type="slidenum">
              <a:rPr lang="lv-LV" smtClean="0"/>
              <a:t>2</a:t>
            </a:fld>
            <a:endParaRPr lang="lv-LV"/>
          </a:p>
        </p:txBody>
      </p:sp>
    </p:spTree>
    <p:extLst>
      <p:ext uri="{BB962C8B-B14F-4D97-AF65-F5344CB8AC3E}">
        <p14:creationId xmlns:p14="http://schemas.microsoft.com/office/powerpoint/2010/main" val="361806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 3"/>
          <p:cNvSpPr>
            <a:spLocks noGrp="1" noChangeArrowheads="1"/>
          </p:cNvSpPr>
          <p:nvPr>
            <p:ph type="title"/>
          </p:nvPr>
        </p:nvSpPr>
        <p:spPr>
          <a:xfrm>
            <a:off x="457200" y="274320"/>
            <a:ext cx="8229600" cy="1144905"/>
          </a:xfrm>
          <a:prstGeom prst="rect">
            <a:avLst/>
          </a:prstGeom>
          <a:noFill/>
          <a:ln w="0" cap="flat" cmpd="sng">
            <a:noFill/>
            <a:prstDash/>
          </a:ln>
        </p:spPr>
        <p:txBody>
          <a:bodyPr wrap="square" lIns="91440" tIns="45720" rIns="91440" bIns="45720" anchor="ctr"/>
          <a:lstStyle/>
          <a:p>
            <a:pPr marL="0" indent="0" algn="ctr" defTabSz="508000">
              <a:lnSpc>
                <a:spcPct val="104000"/>
              </a:lnSpc>
              <a:spcBef>
                <a:spcPts val="0"/>
              </a:spcBef>
              <a:spcAft>
                <a:spcPts val="0"/>
              </a:spcAft>
              <a:buFontTx/>
              <a:buNone/>
            </a:pPr>
            <a:r>
              <a:rPr lang="en-US" altLang="ko-KR" sz="4300" dirty="0">
                <a:solidFill>
                  <a:srgbClr val="000000"/>
                </a:solidFill>
                <a:latin typeface="Times New Roman" charset="0"/>
              </a:rPr>
              <a:t>Dokumenta datums</a:t>
            </a:r>
            <a:endParaRPr lang="ko-KR" altLang="en-US" sz="4300" dirty="0">
              <a:latin typeface="Times New Roman" charset="0"/>
            </a:endParaRPr>
          </a:p>
        </p:txBody>
      </p:sp>
      <p:sp>
        <p:nvSpPr>
          <p:cNvPr id="2" name="Rect 3"/>
          <p:cNvSpPr>
            <a:spLocks noGrp="1" noChangeArrowheads="1"/>
          </p:cNvSpPr>
          <p:nvPr>
            <p:ph type="body"/>
          </p:nvPr>
        </p:nvSpPr>
        <p:spPr>
          <a:xfrm>
            <a:off x="457200" y="1600835"/>
            <a:ext cx="8229600" cy="4526280"/>
          </a:xfrm>
          <a:prstGeom prst="rect">
            <a:avLst/>
          </a:prstGeom>
          <a:noFill/>
          <a:ln w="0" cap="flat" cmpd="sng">
            <a:noFill/>
            <a:prstDash/>
          </a:ln>
        </p:spPr>
        <p:txBody>
          <a:bodyPr wrap="square" lIns="91440" tIns="45720" rIns="91440" bIns="45720" anchor="t"/>
          <a:lstStyle/>
          <a:p>
            <a:pPr marL="457200" indent="-457200" algn="l" defTabSz="508000">
              <a:lnSpc>
                <a:spcPct val="104000"/>
              </a:lnSpc>
              <a:spcBef>
                <a:spcPts val="0"/>
              </a:spcBef>
              <a:spcAft>
                <a:spcPts val="0"/>
              </a:spcAft>
              <a:buFont typeface="Arial" panose="020B0604020202020204" pitchFamily="34" charset="0"/>
              <a:buChar char="•"/>
            </a:pPr>
            <a:r>
              <a:rPr lang="lv-LV" altLang="ko-KR" sz="3100" dirty="0">
                <a:latin typeface="Times New Roman" charset="0"/>
              </a:rPr>
              <a:t>Norāda to datumu, kad dokuments reāli parakstīts;</a:t>
            </a:r>
          </a:p>
          <a:p>
            <a:pPr marL="457200" indent="-457200" algn="l" defTabSz="508000">
              <a:lnSpc>
                <a:spcPct val="104000"/>
              </a:lnSpc>
              <a:spcBef>
                <a:spcPts val="0"/>
              </a:spcBef>
              <a:spcAft>
                <a:spcPts val="0"/>
              </a:spcAft>
              <a:buFont typeface="Arial" panose="020B0604020202020204" pitchFamily="34" charset="0"/>
              <a:buChar char="•"/>
            </a:pPr>
            <a:r>
              <a:rPr lang="lv-LV" altLang="ko-KR" sz="3100" dirty="0">
                <a:latin typeface="Times New Roman" charset="0"/>
              </a:rPr>
              <a:t>Ja dokumentam vairāki autori, datums ir pēdējā paraksta datums;</a:t>
            </a:r>
          </a:p>
          <a:p>
            <a:pPr marL="457200" indent="-457200" algn="l" defTabSz="508000">
              <a:lnSpc>
                <a:spcPct val="104000"/>
              </a:lnSpc>
              <a:spcBef>
                <a:spcPts val="0"/>
              </a:spcBef>
              <a:spcAft>
                <a:spcPts val="0"/>
              </a:spcAft>
              <a:buFont typeface="Arial" panose="020B0604020202020204" pitchFamily="34" charset="0"/>
              <a:buChar char="•"/>
            </a:pPr>
            <a:r>
              <a:rPr lang="lv-LV" altLang="ko-KR" sz="3100" dirty="0">
                <a:latin typeface="Times New Roman" charset="0"/>
              </a:rPr>
              <a:t>MKN, instrukcijās un ieteikumos datums ir tiesību akta pieņemšanas datums;</a:t>
            </a:r>
          </a:p>
          <a:p>
            <a:pPr marL="457200" indent="-457200" algn="l" defTabSz="508000">
              <a:lnSpc>
                <a:spcPct val="104000"/>
              </a:lnSpc>
              <a:spcBef>
                <a:spcPts val="0"/>
              </a:spcBef>
              <a:spcAft>
                <a:spcPts val="0"/>
              </a:spcAft>
              <a:buFont typeface="Arial" panose="020B0604020202020204" pitchFamily="34" charset="0"/>
              <a:buChar char="•"/>
            </a:pPr>
            <a:r>
              <a:rPr lang="lv-LV" altLang="ko-KR" sz="3100" dirty="0">
                <a:latin typeface="Times New Roman" charset="0"/>
              </a:rPr>
              <a:t>Protokolā – protokolētā pasākuma datums;</a:t>
            </a:r>
          </a:p>
          <a:p>
            <a:pPr marL="457200" indent="-457200" algn="l" defTabSz="508000">
              <a:lnSpc>
                <a:spcPct val="104000"/>
              </a:lnSpc>
              <a:spcBef>
                <a:spcPts val="0"/>
              </a:spcBef>
              <a:spcAft>
                <a:spcPts val="0"/>
              </a:spcAft>
              <a:buFont typeface="Arial" panose="020B0604020202020204" pitchFamily="34" charset="0"/>
              <a:buChar char="•"/>
            </a:pPr>
            <a:r>
              <a:rPr lang="lv-LV" altLang="ko-KR" sz="3100" dirty="0">
                <a:latin typeface="Times New Roman" charset="0"/>
              </a:rPr>
              <a:t>Aktā – aktā norādītās darbības norises datums vai pēdējās darbības dienas datums.</a:t>
            </a:r>
            <a:endParaRPr lang="ko-KR" altLang="en-US" sz="3100" dirty="0">
              <a:latin typeface="Times New Roman" charset="0"/>
            </a:endParaRPr>
          </a:p>
        </p:txBody>
      </p:sp>
      <p:sp>
        <p:nvSpPr>
          <p:cNvPr id="4" name="Slide Number Placeholder 3"/>
          <p:cNvSpPr>
            <a:spLocks noGrp="1"/>
          </p:cNvSpPr>
          <p:nvPr>
            <p:ph type="sldNum" sz="quarter" idx="12"/>
          </p:nvPr>
        </p:nvSpPr>
        <p:spPr/>
        <p:txBody>
          <a:bodyPr/>
          <a:lstStyle/>
          <a:p>
            <a:fld id="{C7423574-3613-4BC7-92B6-70EB1B4E1FB3}" type="slidenum">
              <a:rPr lang="lv-LV" smtClean="0"/>
              <a:t>20</a:t>
            </a:fld>
            <a:endParaRPr lang="lv-LV"/>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down)">
                                      <p:cBhvr>
                                        <p:cTn id="10" dur="500"/>
                                        <p:tgtEl>
                                          <p:spTgt spid="2">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down)">
                                      <p:cBhvr>
                                        <p:cTn id="13" dur="500"/>
                                        <p:tgtEl>
                                          <p:spTgt spid="2">
                                            <p:txEl>
                                              <p:pRg st="1" end="1"/>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down)">
                                      <p:cBhvr>
                                        <p:cTn id="16" dur="500"/>
                                        <p:tgtEl>
                                          <p:spTgt spid="2">
                                            <p:txEl>
                                              <p:pRg st="2" end="2"/>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down)">
                                      <p:cBhvr>
                                        <p:cTn id="19" dur="500"/>
                                        <p:tgtEl>
                                          <p:spTgt spid="2">
                                            <p:txEl>
                                              <p:pRg st="3" end="3"/>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dirty="0"/>
              <a:t>Paraugs dokumenta autora nosaukumam:</a:t>
            </a:r>
          </a:p>
        </p:txBody>
      </p:sp>
      <p:sp>
        <p:nvSpPr>
          <p:cNvPr id="3" name="Content Placeholder 2"/>
          <p:cNvSpPr>
            <a:spLocks noGrp="1"/>
          </p:cNvSpPr>
          <p:nvPr>
            <p:ph idx="1"/>
          </p:nvPr>
        </p:nvSpPr>
        <p:spPr>
          <a:xfrm>
            <a:off x="457200" y="1600200"/>
            <a:ext cx="8229600" cy="5069160"/>
          </a:xfrm>
        </p:spPr>
        <p:txBody>
          <a:bodyPr>
            <a:normAutofit fontScale="85000" lnSpcReduction="10000"/>
          </a:bodyPr>
          <a:lstStyle/>
          <a:p>
            <a:r>
              <a:rPr lang="lv-LV" u="sng" dirty="0"/>
              <a:t>Fiziska persona</a:t>
            </a:r>
            <a:r>
              <a:rPr lang="lv-LV" dirty="0"/>
              <a:t>: Kārlis Krūmiņš</a:t>
            </a:r>
          </a:p>
          <a:p>
            <a:pPr marL="0" indent="0">
              <a:buNone/>
            </a:pPr>
            <a:r>
              <a:rPr lang="lv-LV" dirty="0"/>
              <a:t>Personas kods; deklarētā dzīves vietas adrese.</a:t>
            </a:r>
          </a:p>
          <a:p>
            <a:r>
              <a:rPr lang="lv-LV" u="sng" dirty="0"/>
              <a:t>Organizācija</a:t>
            </a:r>
            <a:r>
              <a:rPr lang="lv-LV" dirty="0"/>
              <a:t>: Biedrība «Smaidiņš»</a:t>
            </a:r>
          </a:p>
          <a:p>
            <a:r>
              <a:rPr lang="lv-LV" u="sng" dirty="0"/>
              <a:t>Organizācijas struktūrvienība</a:t>
            </a:r>
            <a:r>
              <a:rPr lang="lv-LV" dirty="0"/>
              <a:t>: Biedrība «Smaidiņš» </a:t>
            </a:r>
          </a:p>
          <a:p>
            <a:pPr marL="0" indent="0">
              <a:buNone/>
            </a:pPr>
            <a:r>
              <a:rPr lang="lv-LV" dirty="0"/>
              <a:t>Sabiedrisko attiecību nodaļa</a:t>
            </a:r>
          </a:p>
          <a:p>
            <a:r>
              <a:rPr lang="lv-LV" dirty="0"/>
              <a:t>Organizācijas koleģiāla institūcija: Biedrība «Smaidiņš» </a:t>
            </a:r>
          </a:p>
          <a:p>
            <a:pPr marL="0" indent="0">
              <a:buNone/>
            </a:pPr>
            <a:r>
              <a:rPr lang="lv-LV" dirty="0"/>
              <a:t>Konsultatīvā padome</a:t>
            </a:r>
          </a:p>
          <a:p>
            <a:r>
              <a:rPr lang="lv-LV" u="sng" dirty="0"/>
              <a:t>Organizācijas persona, kura tiesīga parakstīt dokumentu savā vārdā</a:t>
            </a:r>
            <a:r>
              <a:rPr lang="lv-LV" dirty="0"/>
              <a:t>: Biedrība «Smaidiņš» valdes priekšsēdētājs.</a:t>
            </a:r>
          </a:p>
        </p:txBody>
      </p:sp>
      <p:sp>
        <p:nvSpPr>
          <p:cNvPr id="4" name="Slide Number Placeholder 3"/>
          <p:cNvSpPr>
            <a:spLocks noGrp="1"/>
          </p:cNvSpPr>
          <p:nvPr>
            <p:ph type="sldNum" sz="quarter" idx="12"/>
          </p:nvPr>
        </p:nvSpPr>
        <p:spPr/>
        <p:txBody>
          <a:bodyPr/>
          <a:lstStyle/>
          <a:p>
            <a:fld id="{C7423574-3613-4BC7-92B6-70EB1B4E1FB3}" type="slidenum">
              <a:rPr lang="lv-LV" smtClean="0"/>
              <a:t>21</a:t>
            </a:fld>
            <a:endParaRPr lang="lv-LV"/>
          </a:p>
        </p:txBody>
      </p:sp>
    </p:spTree>
    <p:extLst>
      <p:ext uri="{BB962C8B-B14F-4D97-AF65-F5344CB8AC3E}">
        <p14:creationId xmlns:p14="http://schemas.microsoft.com/office/powerpoint/2010/main" val="324310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1000"/>
                                        <p:tgtEl>
                                          <p:spTgt spid="3">
                                            <p:txEl>
                                              <p:pRg st="7" end="7"/>
                                            </p:txEl>
                                          </p:spTgt>
                                        </p:tgtEl>
                                      </p:cBhvr>
                                    </p:animEffect>
                                    <p:anim calcmode="lin" valueType="num">
                                      <p:cBhvr>
                                        <p:cTn id="4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Dokumenta datuma paraugs:</a:t>
            </a:r>
          </a:p>
        </p:txBody>
      </p:sp>
      <p:sp>
        <p:nvSpPr>
          <p:cNvPr id="3" name="Content Placeholder 2"/>
          <p:cNvSpPr>
            <a:spLocks noGrp="1"/>
          </p:cNvSpPr>
          <p:nvPr>
            <p:ph idx="1"/>
          </p:nvPr>
        </p:nvSpPr>
        <p:spPr/>
        <p:txBody>
          <a:bodyPr/>
          <a:lstStyle/>
          <a:p>
            <a:r>
              <a:rPr lang="lv-LV" dirty="0"/>
              <a:t>Tekstuālais veids: </a:t>
            </a:r>
            <a:r>
              <a:rPr lang="lv-LV" dirty="0">
                <a:solidFill>
                  <a:srgbClr val="FF0000"/>
                </a:solidFill>
              </a:rPr>
              <a:t>2021.gada 20. janvār</a:t>
            </a:r>
            <a:r>
              <a:rPr lang="lv-LV" b="1" dirty="0">
                <a:solidFill>
                  <a:srgbClr val="FF0000"/>
                </a:solidFill>
              </a:rPr>
              <a:t>ī </a:t>
            </a:r>
            <a:r>
              <a:rPr lang="lv-LV" dirty="0"/>
              <a:t>(obligāti lieto mēneša nosaukumu </a:t>
            </a:r>
            <a:r>
              <a:rPr lang="lv-LV" b="1" dirty="0"/>
              <a:t>lokatīvā</a:t>
            </a:r>
            <a:r>
              <a:rPr lang="lv-LV" dirty="0"/>
              <a:t>!!!)</a:t>
            </a:r>
          </a:p>
          <a:p>
            <a:pPr marL="0" indent="0">
              <a:buNone/>
            </a:pPr>
            <a:endParaRPr lang="lv-LV" dirty="0"/>
          </a:p>
          <a:p>
            <a:pPr marL="0" indent="0">
              <a:buNone/>
            </a:pPr>
            <a:endParaRPr lang="lv-LV" dirty="0"/>
          </a:p>
          <a:p>
            <a:r>
              <a:rPr lang="lv-LV" dirty="0"/>
              <a:t>Skaitliskais veids: </a:t>
            </a:r>
            <a:r>
              <a:rPr lang="lv-LV" dirty="0">
                <a:solidFill>
                  <a:srgbClr val="FF0000"/>
                </a:solidFill>
              </a:rPr>
              <a:t>20.01.2021.</a:t>
            </a:r>
            <a:r>
              <a:rPr lang="lv-LV" dirty="0"/>
              <a:t> (obligāti raksta nulle, ja datumam nav divu skaitļu)</a:t>
            </a:r>
          </a:p>
          <a:p>
            <a:pPr marL="0" indent="0">
              <a:buNone/>
            </a:pPr>
            <a:endParaRPr lang="lv-LV" dirty="0"/>
          </a:p>
          <a:p>
            <a:r>
              <a:rPr lang="lv-LV" dirty="0">
                <a:solidFill>
                  <a:srgbClr val="00B0F0"/>
                </a:solidFill>
              </a:rPr>
              <a:t>2021. gada 03. februārī?</a:t>
            </a:r>
          </a:p>
        </p:txBody>
      </p:sp>
      <p:sp>
        <p:nvSpPr>
          <p:cNvPr id="4" name="Slide Number Placeholder 3"/>
          <p:cNvSpPr>
            <a:spLocks noGrp="1"/>
          </p:cNvSpPr>
          <p:nvPr>
            <p:ph type="sldNum" sz="quarter" idx="12"/>
          </p:nvPr>
        </p:nvSpPr>
        <p:spPr/>
        <p:txBody>
          <a:bodyPr/>
          <a:lstStyle/>
          <a:p>
            <a:fld id="{C7423574-3613-4BC7-92B6-70EB1B4E1FB3}" type="slidenum">
              <a:rPr lang="lv-LV" smtClean="0"/>
              <a:t>22</a:t>
            </a:fld>
            <a:endParaRPr lang="lv-LV"/>
          </a:p>
        </p:txBody>
      </p:sp>
    </p:spTree>
    <p:extLst>
      <p:ext uri="{BB962C8B-B14F-4D97-AF65-F5344CB8AC3E}">
        <p14:creationId xmlns:p14="http://schemas.microsoft.com/office/powerpoint/2010/main" val="1004356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heel(1)">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heel(1)">
                                      <p:cBhvr>
                                        <p:cTn id="19" dur="20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heel(1)">
                                      <p:cBhvr>
                                        <p:cTn id="24"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 3"/>
          <p:cNvSpPr>
            <a:spLocks noGrp="1" noChangeArrowheads="1"/>
          </p:cNvSpPr>
          <p:nvPr>
            <p:ph type="title"/>
          </p:nvPr>
        </p:nvSpPr>
        <p:spPr>
          <a:xfrm>
            <a:off x="457200" y="116632"/>
            <a:ext cx="8229600" cy="1008113"/>
          </a:xfrm>
          <a:prstGeom prst="rect">
            <a:avLst/>
          </a:prstGeom>
          <a:noFill/>
          <a:ln w="0" cap="flat" cmpd="sng">
            <a:noFill/>
            <a:prstDash/>
          </a:ln>
        </p:spPr>
        <p:txBody>
          <a:bodyPr wrap="square" lIns="91440" tIns="45720" rIns="91440" bIns="45720" anchor="ctr"/>
          <a:lstStyle/>
          <a:p>
            <a:pPr marL="0" indent="0" algn="ctr" defTabSz="508000">
              <a:lnSpc>
                <a:spcPct val="104000"/>
              </a:lnSpc>
              <a:spcBef>
                <a:spcPts val="0"/>
              </a:spcBef>
              <a:spcAft>
                <a:spcPts val="0"/>
              </a:spcAft>
              <a:buFontTx/>
              <a:buNone/>
            </a:pPr>
            <a:r>
              <a:rPr lang="en-US" altLang="ko-KR" sz="4300" b="1" dirty="0">
                <a:solidFill>
                  <a:srgbClr val="000000"/>
                </a:solidFill>
                <a:latin typeface="Times New Roman" charset="0"/>
              </a:rPr>
              <a:t>Paraksts</a:t>
            </a:r>
            <a:endParaRPr lang="ko-KR" altLang="en-US" sz="4300" b="1" dirty="0">
              <a:latin typeface="Times New Roman" charset="0"/>
            </a:endParaRPr>
          </a:p>
        </p:txBody>
      </p:sp>
      <p:sp>
        <p:nvSpPr>
          <p:cNvPr id="2" name="Rect 3"/>
          <p:cNvSpPr>
            <a:spLocks noGrp="1" noChangeArrowheads="1"/>
          </p:cNvSpPr>
          <p:nvPr>
            <p:ph type="body"/>
          </p:nvPr>
        </p:nvSpPr>
        <p:spPr>
          <a:xfrm>
            <a:off x="457200" y="1124744"/>
            <a:ext cx="8435280" cy="5472608"/>
          </a:xfrm>
          <a:prstGeom prst="rect">
            <a:avLst/>
          </a:prstGeom>
          <a:noFill/>
          <a:ln w="0" cap="flat" cmpd="sng">
            <a:noFill/>
            <a:prstDash/>
          </a:ln>
        </p:spPr>
        <p:txBody>
          <a:bodyPr wrap="square" lIns="91440" tIns="45720" rIns="91440" bIns="45720" anchor="t">
            <a:normAutofit fontScale="85000" lnSpcReduction="20000"/>
          </a:bodyPr>
          <a:lstStyle/>
          <a:p>
            <a:pPr marL="457200" indent="-457200" algn="l" defTabSz="508000">
              <a:lnSpc>
                <a:spcPct val="104000"/>
              </a:lnSpc>
              <a:spcBef>
                <a:spcPts val="0"/>
              </a:spcBef>
              <a:spcAft>
                <a:spcPts val="0"/>
              </a:spcAft>
              <a:buFont typeface="Arial" panose="020B0604020202020204" pitchFamily="34" charset="0"/>
              <a:buChar char="•"/>
            </a:pPr>
            <a:r>
              <a:rPr lang="lv-LV" altLang="ko-KR" sz="3100" b="1" dirty="0">
                <a:latin typeface="Times New Roman" charset="0"/>
              </a:rPr>
              <a:t>Fiziskas personas </a:t>
            </a:r>
            <a:r>
              <a:rPr lang="lv-LV" altLang="ko-KR" sz="3100" dirty="0">
                <a:latin typeface="Times New Roman" charset="0"/>
              </a:rPr>
              <a:t>rekvizīts paraksts iekļauj attiecīgās personas personisko parakstu.</a:t>
            </a:r>
          </a:p>
          <a:p>
            <a:pPr marL="457200" indent="-457200" algn="l" defTabSz="508000">
              <a:lnSpc>
                <a:spcPct val="104000"/>
              </a:lnSpc>
              <a:spcBef>
                <a:spcPts val="0"/>
              </a:spcBef>
              <a:spcAft>
                <a:spcPts val="0"/>
              </a:spcAft>
              <a:buFont typeface="Arial" panose="020B0604020202020204" pitchFamily="34" charset="0"/>
              <a:buChar char="•"/>
            </a:pPr>
            <a:r>
              <a:rPr lang="lv-LV" altLang="ko-KR" sz="3100" b="1" dirty="0">
                <a:latin typeface="Times New Roman" charset="0"/>
              </a:rPr>
              <a:t>Organizācijas, tās struktūrvienības vai koleģiālas institūcijas</a:t>
            </a:r>
            <a:r>
              <a:rPr lang="lv-LV" altLang="ko-KR" sz="3100" dirty="0">
                <a:latin typeface="Times New Roman" charset="0"/>
              </a:rPr>
              <a:t> dokumenta rekvizītā paraksts iekļauj:</a:t>
            </a:r>
          </a:p>
          <a:p>
            <a:pPr marL="514350" indent="-514350" algn="l" defTabSz="508000">
              <a:lnSpc>
                <a:spcPct val="104000"/>
              </a:lnSpc>
              <a:spcBef>
                <a:spcPts val="0"/>
              </a:spcBef>
              <a:spcAft>
                <a:spcPts val="0"/>
              </a:spcAft>
              <a:buAutoNum type="arabicParenR"/>
            </a:pPr>
            <a:r>
              <a:rPr lang="lv-LV" altLang="ko-KR" sz="3100" dirty="0">
                <a:latin typeface="Times New Roman" charset="0"/>
              </a:rPr>
              <a:t>dokumenta parakstītāja pilnu amata nosaukumu un amata nosaukumu (ja nosaukums ir ietverts autora nosaukumā, tad pie amata nosaukuma to var nenorādīt)</a:t>
            </a:r>
          </a:p>
          <a:p>
            <a:pPr marL="514350" indent="-514350" algn="l" defTabSz="508000">
              <a:lnSpc>
                <a:spcPct val="104000"/>
              </a:lnSpc>
              <a:spcBef>
                <a:spcPts val="0"/>
              </a:spcBef>
              <a:spcAft>
                <a:spcPts val="0"/>
              </a:spcAft>
              <a:buAutoNum type="arabicParenR"/>
            </a:pPr>
            <a:r>
              <a:rPr lang="lv-LV" altLang="ko-KR" sz="3100" dirty="0">
                <a:latin typeface="Times New Roman" charset="0"/>
              </a:rPr>
              <a:t>attiecīgās amatpersonas personisko parakstu;</a:t>
            </a:r>
          </a:p>
          <a:p>
            <a:pPr marL="514350" indent="-514350" algn="l" defTabSz="508000">
              <a:lnSpc>
                <a:spcPct val="104000"/>
              </a:lnSpc>
              <a:spcBef>
                <a:spcPts val="0"/>
              </a:spcBef>
              <a:spcAft>
                <a:spcPts val="0"/>
              </a:spcAft>
              <a:buAutoNum type="arabicParenR"/>
            </a:pPr>
            <a:r>
              <a:rPr lang="lv-LV" altLang="ko-KR" sz="3100" dirty="0">
                <a:latin typeface="Times New Roman" charset="0"/>
              </a:rPr>
              <a:t>amatpersonas personiskā paraksta atšifrējumu.</a:t>
            </a:r>
          </a:p>
          <a:p>
            <a:pPr marL="457200" indent="-457200" algn="l" defTabSz="508000">
              <a:lnSpc>
                <a:spcPct val="104000"/>
              </a:lnSpc>
              <a:spcBef>
                <a:spcPts val="0"/>
              </a:spcBef>
              <a:spcAft>
                <a:spcPts val="0"/>
              </a:spcAft>
              <a:buFont typeface="Arial" panose="020B0604020202020204" pitchFamily="34" charset="0"/>
              <a:buChar char="•"/>
            </a:pPr>
            <a:r>
              <a:rPr lang="lv-LV" altLang="ko-KR" sz="3100" dirty="0">
                <a:latin typeface="Times New Roman" charset="0"/>
              </a:rPr>
              <a:t>Ja paraksta cita persona, zem amatpersonas amata nosaukuma raksta </a:t>
            </a:r>
            <a:r>
              <a:rPr lang="lv-LV" altLang="ko-KR" sz="3100" dirty="0" err="1">
                <a:latin typeface="Times New Roman" charset="0"/>
              </a:rPr>
              <a:t>p.i</a:t>
            </a:r>
            <a:r>
              <a:rPr lang="lv-LV" altLang="ko-KR" sz="3100" dirty="0">
                <a:latin typeface="Times New Roman" charset="0"/>
              </a:rPr>
              <a:t>. un norāda faktiskā parakstītāja paraksta atšifrējumu;</a:t>
            </a:r>
          </a:p>
          <a:p>
            <a:pPr marL="457200" indent="-457200" algn="l" defTabSz="508000">
              <a:lnSpc>
                <a:spcPct val="104000"/>
              </a:lnSpc>
              <a:spcBef>
                <a:spcPts val="0"/>
              </a:spcBef>
              <a:spcAft>
                <a:spcPts val="0"/>
              </a:spcAft>
              <a:buFont typeface="Arial" panose="020B0604020202020204" pitchFamily="34" charset="0"/>
              <a:buChar char="•"/>
            </a:pPr>
            <a:r>
              <a:rPr lang="lv-LV" altLang="ko-KR" sz="3100" dirty="0">
                <a:latin typeface="Times New Roman" charset="0"/>
              </a:rPr>
              <a:t>Paraksta visus dokumenta eksemplārus;</a:t>
            </a:r>
          </a:p>
          <a:p>
            <a:pPr marL="457200" indent="-457200" algn="l" defTabSz="508000">
              <a:lnSpc>
                <a:spcPct val="104000"/>
              </a:lnSpc>
              <a:spcBef>
                <a:spcPts val="0"/>
              </a:spcBef>
              <a:spcAft>
                <a:spcPts val="0"/>
              </a:spcAft>
              <a:buFont typeface="Arial" panose="020B0604020202020204" pitchFamily="34" charset="0"/>
              <a:buChar char="•"/>
            </a:pPr>
            <a:r>
              <a:rPr lang="lv-LV" altLang="ko-KR" sz="3100" dirty="0">
                <a:latin typeface="Times New Roman" charset="0"/>
              </a:rPr>
              <a:t>Dokumenta parakstam jābūt vienā lapā ar dokumenta tekstu vai vismaz ar teksta daļu.</a:t>
            </a:r>
            <a:endParaRPr lang="ko-KR" altLang="en-US" sz="3100" dirty="0">
              <a:latin typeface="Times New Roman" charset="0"/>
            </a:endParaRPr>
          </a:p>
        </p:txBody>
      </p:sp>
      <p:sp>
        <p:nvSpPr>
          <p:cNvPr id="4" name="Slide Number Placeholder 3"/>
          <p:cNvSpPr>
            <a:spLocks noGrp="1"/>
          </p:cNvSpPr>
          <p:nvPr>
            <p:ph type="sldNum" sz="quarter" idx="12"/>
          </p:nvPr>
        </p:nvSpPr>
        <p:spPr/>
        <p:txBody>
          <a:bodyPr/>
          <a:lstStyle/>
          <a:p>
            <a:fld id="{C7423574-3613-4BC7-92B6-70EB1B4E1FB3}" type="slidenum">
              <a:rPr lang="lv-LV" smtClean="0"/>
              <a:t>23</a:t>
            </a:fld>
            <a:endParaRPr lang="lv-LV"/>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wipe(down)">
                                      <p:cBhvr>
                                        <p:cTn id="28" dur="500"/>
                                        <p:tgtEl>
                                          <p:spTgt spid="2">
                                            <p:txEl>
                                              <p:pRg st="7" end="7"/>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down)">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Paraugs parakstam:</a:t>
            </a:r>
          </a:p>
        </p:txBody>
      </p:sp>
      <p:sp>
        <p:nvSpPr>
          <p:cNvPr id="3" name="Content Placeholder 2"/>
          <p:cNvSpPr>
            <a:spLocks noGrp="1"/>
          </p:cNvSpPr>
          <p:nvPr>
            <p:ph idx="1"/>
          </p:nvPr>
        </p:nvSpPr>
        <p:spPr>
          <a:xfrm>
            <a:off x="457200" y="1600200"/>
            <a:ext cx="8435280" cy="4525963"/>
          </a:xfrm>
        </p:spPr>
        <p:txBody>
          <a:bodyPr>
            <a:normAutofit fontScale="92500"/>
          </a:bodyPr>
          <a:lstStyle/>
          <a:p>
            <a:r>
              <a:rPr lang="lv-LV" u="sng" dirty="0"/>
              <a:t>Fiziskai personai</a:t>
            </a:r>
            <a:r>
              <a:rPr lang="lv-LV" dirty="0"/>
              <a:t>:</a:t>
            </a:r>
          </a:p>
          <a:p>
            <a:pPr marL="0" indent="0">
              <a:buNone/>
            </a:pPr>
            <a:r>
              <a:rPr lang="lv-LV" dirty="0"/>
              <a:t>(</a:t>
            </a:r>
            <a:r>
              <a:rPr lang="lv-LV" i="1" dirty="0"/>
              <a:t>personiskais parakts</a:t>
            </a:r>
            <a:r>
              <a:rPr lang="lv-LV" dirty="0"/>
              <a:t>)				V.Uzvārds</a:t>
            </a:r>
          </a:p>
          <a:p>
            <a:r>
              <a:rPr lang="lv-LV" u="sng" dirty="0"/>
              <a:t>Organizācijai</a:t>
            </a:r>
            <a:r>
              <a:rPr lang="lv-LV" dirty="0"/>
              <a:t>:</a:t>
            </a:r>
          </a:p>
          <a:p>
            <a:pPr marL="0" indent="0">
              <a:buNone/>
            </a:pPr>
            <a:r>
              <a:rPr lang="lv-LV" dirty="0"/>
              <a:t>- Valdes priekšsēdētājs    </a:t>
            </a:r>
            <a:r>
              <a:rPr lang="lv-LV" sz="1800" dirty="0"/>
              <a:t>(</a:t>
            </a:r>
            <a:r>
              <a:rPr lang="lv-LV" sz="1800" i="1" dirty="0"/>
              <a:t>personiskais paraksts</a:t>
            </a:r>
            <a:r>
              <a:rPr lang="lv-LV" sz="1800" dirty="0"/>
              <a:t>) 	</a:t>
            </a:r>
            <a:r>
              <a:rPr lang="lv-LV" dirty="0"/>
              <a:t>V.Uzvārds</a:t>
            </a:r>
          </a:p>
          <a:p>
            <a:pPr>
              <a:buFontTx/>
              <a:buChar char="-"/>
            </a:pPr>
            <a:r>
              <a:rPr lang="lv-LV" dirty="0"/>
              <a:t>Biedrības «Gurķis»</a:t>
            </a:r>
          </a:p>
          <a:p>
            <a:pPr marL="0" indent="0">
              <a:buNone/>
            </a:pPr>
            <a:r>
              <a:rPr lang="lv-LV" dirty="0"/>
              <a:t>valdes loceklis </a:t>
            </a:r>
            <a:r>
              <a:rPr lang="lv-LV" sz="1800" i="1" dirty="0"/>
              <a:t>(personiskais paraksts) 	</a:t>
            </a:r>
            <a:r>
              <a:rPr lang="lv-LV" dirty="0"/>
              <a:t>V.Uzvārds</a:t>
            </a:r>
          </a:p>
          <a:p>
            <a:pPr>
              <a:buFontTx/>
              <a:buChar char="-"/>
            </a:pPr>
            <a:r>
              <a:rPr lang="lv-LV" dirty="0"/>
              <a:t>Valdes priekšsēdētājs (</a:t>
            </a:r>
            <a:r>
              <a:rPr lang="lv-LV" sz="1900" i="1" dirty="0"/>
              <a:t>personiskais paraksts</a:t>
            </a:r>
            <a:r>
              <a:rPr lang="lv-LV" dirty="0"/>
              <a:t>) V.Uzvārds</a:t>
            </a:r>
          </a:p>
          <a:p>
            <a:pPr marL="0" indent="0">
              <a:buNone/>
            </a:pPr>
            <a:r>
              <a:rPr lang="lv-LV" dirty="0"/>
              <a:t>     </a:t>
            </a:r>
            <a:r>
              <a:rPr lang="lv-LV" dirty="0" err="1"/>
              <a:t>P.i</a:t>
            </a:r>
            <a:r>
              <a:rPr lang="lv-LV" dirty="0"/>
              <a:t>. 		(</a:t>
            </a:r>
            <a:r>
              <a:rPr lang="lv-LV" sz="1800" i="1" dirty="0"/>
              <a:t>personiskais paraksts</a:t>
            </a:r>
            <a:r>
              <a:rPr lang="lv-LV" dirty="0"/>
              <a:t>)      	      P.Izpildītājs</a:t>
            </a:r>
          </a:p>
        </p:txBody>
      </p:sp>
      <p:sp>
        <p:nvSpPr>
          <p:cNvPr id="4" name="Slide Number Placeholder 3"/>
          <p:cNvSpPr>
            <a:spLocks noGrp="1"/>
          </p:cNvSpPr>
          <p:nvPr>
            <p:ph type="sldNum" sz="quarter" idx="12"/>
          </p:nvPr>
        </p:nvSpPr>
        <p:spPr/>
        <p:txBody>
          <a:bodyPr/>
          <a:lstStyle/>
          <a:p>
            <a:fld id="{C7423574-3613-4BC7-92B6-70EB1B4E1FB3}" type="slidenum">
              <a:rPr lang="lv-LV" smtClean="0"/>
              <a:t>24</a:t>
            </a:fld>
            <a:endParaRPr lang="lv-LV"/>
          </a:p>
        </p:txBody>
      </p:sp>
    </p:spTree>
    <p:extLst>
      <p:ext uri="{BB962C8B-B14F-4D97-AF65-F5344CB8AC3E}">
        <p14:creationId xmlns:p14="http://schemas.microsoft.com/office/powerpoint/2010/main" val="376803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heel(1)">
                                      <p:cBhvr>
                                        <p:cTn id="13" dur="2000"/>
                                        <p:tgtEl>
                                          <p:spTgt spid="3">
                                            <p:txEl>
                                              <p:pRg st="2" end="2"/>
                                            </p:txEl>
                                          </p:spTgt>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heel(1)">
                                      <p:cBhvr>
                                        <p:cTn id="16" dur="2000"/>
                                        <p:tgtEl>
                                          <p:spTgt spid="3">
                                            <p:txEl>
                                              <p:pRg st="3" end="3"/>
                                            </p:txEl>
                                          </p:spTgt>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heel(1)">
                                      <p:cBhvr>
                                        <p:cTn id="19" dur="2000"/>
                                        <p:tgtEl>
                                          <p:spTgt spid="3">
                                            <p:txEl>
                                              <p:pRg st="4" end="4"/>
                                            </p:txEl>
                                          </p:spTgt>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heel(1)">
                                      <p:cBhvr>
                                        <p:cTn id="22" dur="2000"/>
                                        <p:tgtEl>
                                          <p:spTgt spid="3">
                                            <p:txEl>
                                              <p:pRg st="5" end="5"/>
                                            </p:txEl>
                                          </p:spTgt>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heel(1)">
                                      <p:cBhvr>
                                        <p:cTn id="25" dur="2000"/>
                                        <p:tgtEl>
                                          <p:spTgt spid="3">
                                            <p:txEl>
                                              <p:pRg st="6" end="6"/>
                                            </p:txEl>
                                          </p:spTgt>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heel(1)">
                                      <p:cBhvr>
                                        <p:cTn id="28" dur="2000"/>
                                        <p:tgtEl>
                                          <p:spTgt spid="3">
                                            <p:txEl>
                                              <p:pRg st="7" end="7"/>
                                            </p:txEl>
                                          </p:spTgt>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arn(inVertical)">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 3"/>
          <p:cNvSpPr>
            <a:spLocks noGrp="1" noChangeArrowheads="1"/>
          </p:cNvSpPr>
          <p:nvPr>
            <p:ph type="title"/>
          </p:nvPr>
        </p:nvSpPr>
        <p:spPr>
          <a:xfrm>
            <a:off x="457200" y="274320"/>
            <a:ext cx="8229600" cy="1144905"/>
          </a:xfrm>
          <a:prstGeom prst="rect">
            <a:avLst/>
          </a:prstGeom>
          <a:noFill/>
          <a:ln w="0" cap="flat" cmpd="sng">
            <a:noFill/>
            <a:prstDash/>
          </a:ln>
        </p:spPr>
        <p:txBody>
          <a:bodyPr wrap="square" lIns="91440" tIns="45720" rIns="91440" bIns="45720" anchor="ctr"/>
          <a:lstStyle/>
          <a:p>
            <a:pPr marL="0" indent="0" algn="ctr" defTabSz="508000">
              <a:lnSpc>
                <a:spcPct val="104000"/>
              </a:lnSpc>
              <a:spcBef>
                <a:spcPts val="0"/>
              </a:spcBef>
              <a:spcAft>
                <a:spcPts val="0"/>
              </a:spcAft>
              <a:buFontTx/>
              <a:buNone/>
            </a:pPr>
            <a:r>
              <a:rPr lang="en-US" altLang="ko-KR" sz="4300" dirty="0">
                <a:solidFill>
                  <a:srgbClr val="000000"/>
                </a:solidFill>
                <a:latin typeface="Times New Roman" charset="0"/>
              </a:rPr>
              <a:t>Adresāts</a:t>
            </a:r>
            <a:endParaRPr lang="ko-KR" altLang="en-US" sz="4300" dirty="0">
              <a:latin typeface="Times New Roman" charset="0"/>
            </a:endParaRPr>
          </a:p>
        </p:txBody>
      </p:sp>
      <p:sp>
        <p:nvSpPr>
          <p:cNvPr id="2" name="Rect 3"/>
          <p:cNvSpPr>
            <a:spLocks noGrp="1" noChangeArrowheads="1"/>
          </p:cNvSpPr>
          <p:nvPr>
            <p:ph type="body"/>
          </p:nvPr>
        </p:nvSpPr>
        <p:spPr>
          <a:xfrm>
            <a:off x="457200" y="1340768"/>
            <a:ext cx="8229600" cy="5328591"/>
          </a:xfrm>
          <a:prstGeom prst="rect">
            <a:avLst/>
          </a:prstGeom>
          <a:noFill/>
          <a:ln w="0" cap="flat" cmpd="sng">
            <a:noFill/>
            <a:prstDash/>
          </a:ln>
        </p:spPr>
        <p:txBody>
          <a:bodyPr wrap="square" lIns="91440" tIns="45720" rIns="91440" bIns="45720" anchor="t">
            <a:normAutofit fontScale="92500" lnSpcReduction="20000"/>
          </a:bodyPr>
          <a:lstStyle/>
          <a:p>
            <a:pPr marL="457200" indent="-457200" algn="l" defTabSz="508000">
              <a:lnSpc>
                <a:spcPct val="104000"/>
              </a:lnSpc>
              <a:spcBef>
                <a:spcPts val="0"/>
              </a:spcBef>
              <a:spcAft>
                <a:spcPts val="0"/>
              </a:spcAft>
              <a:buFont typeface="Arial" panose="020B0604020202020204" pitchFamily="34" charset="0"/>
              <a:buChar char="•"/>
            </a:pPr>
            <a:r>
              <a:rPr lang="lv-LV" altLang="ko-KR" sz="3100" dirty="0">
                <a:latin typeface="Times New Roman" charset="0"/>
              </a:rPr>
              <a:t>Ja dokumenta saņēmējs ir organizācija, rekvizītā norāda pilnu attiecīgās organizācijas nosaukumu;</a:t>
            </a:r>
          </a:p>
          <a:p>
            <a:pPr marL="457200" indent="-457200" algn="l" defTabSz="508000">
              <a:lnSpc>
                <a:spcPct val="104000"/>
              </a:lnSpc>
              <a:spcBef>
                <a:spcPts val="0"/>
              </a:spcBef>
              <a:spcAft>
                <a:spcPts val="0"/>
              </a:spcAft>
              <a:buFont typeface="Arial" panose="020B0604020202020204" pitchFamily="34" charset="0"/>
              <a:buChar char="•"/>
            </a:pPr>
            <a:r>
              <a:rPr lang="lv-LV" altLang="ko-KR" sz="3100" dirty="0">
                <a:latin typeface="Times New Roman" charset="0"/>
              </a:rPr>
              <a:t>Ja dokumenta saņēmējs ir organizācijas struktūrvienība, rekvizītā norāda pilnu organizācijas un struktūrvienības/koleģiālās institūcijas nosaukumu. To var nenorādīt, ja dokumenta saņēmējs un autors ir vienas organizācijas ietvaros;</a:t>
            </a:r>
          </a:p>
          <a:p>
            <a:pPr marL="457200" indent="-457200" algn="l" defTabSz="508000">
              <a:lnSpc>
                <a:spcPct val="104000"/>
              </a:lnSpc>
              <a:spcBef>
                <a:spcPts val="0"/>
              </a:spcBef>
              <a:spcAft>
                <a:spcPts val="0"/>
              </a:spcAft>
              <a:buFont typeface="Arial" panose="020B0604020202020204" pitchFamily="34" charset="0"/>
              <a:buChar char="•"/>
            </a:pPr>
            <a:r>
              <a:rPr lang="lv-LV" altLang="ko-KR" sz="3100" dirty="0">
                <a:latin typeface="Times New Roman" charset="0"/>
              </a:rPr>
              <a:t>Ja dokumenta saņēmējs ir amatpersona vai darbinieks, tad rekvizītā norāda pilnu amata nosaukumu ar organizācijas nosaukumu.</a:t>
            </a:r>
          </a:p>
          <a:p>
            <a:pPr marL="457200" indent="-457200" algn="l" defTabSz="508000">
              <a:lnSpc>
                <a:spcPct val="104000"/>
              </a:lnSpc>
              <a:spcBef>
                <a:spcPts val="0"/>
              </a:spcBef>
              <a:spcAft>
                <a:spcPts val="0"/>
              </a:spcAft>
              <a:buFont typeface="Arial" panose="020B0604020202020204" pitchFamily="34" charset="0"/>
              <a:buChar char="•"/>
            </a:pPr>
            <a:r>
              <a:rPr lang="lv-LV" altLang="ko-KR" sz="3100" dirty="0">
                <a:latin typeface="Times New Roman" charset="0"/>
              </a:rPr>
              <a:t>Fiziskai personai norāda personas vārdu, uzvārdu un ziņas, kas ļauj adresātu nepārprotami identificēt.</a:t>
            </a:r>
            <a:endParaRPr lang="ko-KR" altLang="en-US" sz="3100" dirty="0">
              <a:latin typeface="Times New Roman" charset="0"/>
            </a:endParaRPr>
          </a:p>
        </p:txBody>
      </p:sp>
      <p:sp>
        <p:nvSpPr>
          <p:cNvPr id="4" name="Slide Number Placeholder 3"/>
          <p:cNvSpPr>
            <a:spLocks noGrp="1"/>
          </p:cNvSpPr>
          <p:nvPr>
            <p:ph type="sldNum" sz="quarter" idx="12"/>
          </p:nvPr>
        </p:nvSpPr>
        <p:spPr/>
        <p:txBody>
          <a:bodyPr/>
          <a:lstStyle/>
          <a:p>
            <a:fld id="{C7423574-3613-4BC7-92B6-70EB1B4E1FB3}" type="slidenum">
              <a:rPr lang="lv-LV" smtClean="0"/>
              <a:t>25</a:t>
            </a:fld>
            <a:endParaRPr lang="lv-LV"/>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Adresāta paraugs:</a:t>
            </a:r>
          </a:p>
        </p:txBody>
      </p:sp>
      <p:sp>
        <p:nvSpPr>
          <p:cNvPr id="3" name="Content Placeholder 2"/>
          <p:cNvSpPr>
            <a:spLocks noGrp="1"/>
          </p:cNvSpPr>
          <p:nvPr>
            <p:ph idx="1"/>
          </p:nvPr>
        </p:nvSpPr>
        <p:spPr/>
        <p:txBody>
          <a:bodyPr/>
          <a:lstStyle/>
          <a:p>
            <a:r>
              <a:rPr lang="lv-LV" u="sng" dirty="0"/>
              <a:t>Fiziskai personai</a:t>
            </a:r>
            <a:r>
              <a:rPr lang="lv-LV" dirty="0"/>
              <a:t>: A.god. K.Krūmiņa kungam/Kārlim Krūmiņam</a:t>
            </a:r>
          </a:p>
          <a:p>
            <a:r>
              <a:rPr lang="lv-LV" u="sng" dirty="0"/>
              <a:t>Organizācijai</a:t>
            </a:r>
            <a:r>
              <a:rPr lang="lv-LV" dirty="0"/>
              <a:t>: Uzņēmuma reģistram</a:t>
            </a:r>
          </a:p>
          <a:p>
            <a:r>
              <a:rPr lang="lv-LV" u="sng" dirty="0"/>
              <a:t>Organizācijas struktūrvienībai</a:t>
            </a:r>
            <a:r>
              <a:rPr lang="lv-LV" dirty="0"/>
              <a:t>: Uzņēmuma reģistra Biedrību un nodibinājumu reģistra departamentam;</a:t>
            </a:r>
          </a:p>
          <a:p>
            <a:r>
              <a:rPr lang="lv-LV" u="sng" dirty="0"/>
              <a:t>Organizācijas amatpersonai</a:t>
            </a:r>
            <a:r>
              <a:rPr lang="lv-LV" dirty="0"/>
              <a:t>: Uzņēmuma reģistra Galvenajai valsts notārei </a:t>
            </a:r>
            <a:r>
              <a:rPr lang="lv-LV" dirty="0" err="1"/>
              <a:t>G.Paiderei</a:t>
            </a:r>
            <a:endParaRPr lang="lv-LV" dirty="0"/>
          </a:p>
        </p:txBody>
      </p:sp>
      <p:sp>
        <p:nvSpPr>
          <p:cNvPr id="4" name="Slide Number Placeholder 3"/>
          <p:cNvSpPr>
            <a:spLocks noGrp="1"/>
          </p:cNvSpPr>
          <p:nvPr>
            <p:ph type="sldNum" sz="quarter" idx="12"/>
          </p:nvPr>
        </p:nvSpPr>
        <p:spPr/>
        <p:txBody>
          <a:bodyPr/>
          <a:lstStyle/>
          <a:p>
            <a:fld id="{C7423574-3613-4BC7-92B6-70EB1B4E1FB3}" type="slidenum">
              <a:rPr lang="lv-LV" smtClean="0"/>
              <a:t>26</a:t>
            </a:fld>
            <a:endParaRPr lang="lv-LV"/>
          </a:p>
        </p:txBody>
      </p:sp>
    </p:spTree>
    <p:extLst>
      <p:ext uri="{BB962C8B-B14F-4D97-AF65-F5344CB8AC3E}">
        <p14:creationId xmlns:p14="http://schemas.microsoft.com/office/powerpoint/2010/main" val="1391176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heel(1)">
                                      <p:cBhvr>
                                        <p:cTn id="10" dur="2000"/>
                                        <p:tgtEl>
                                          <p:spTgt spid="3">
                                            <p:txEl>
                                              <p:pRg st="0" end="0"/>
                                            </p:txEl>
                                          </p:spTgt>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heel(1)">
                                      <p:cBhvr>
                                        <p:cTn id="13" dur="2000"/>
                                        <p:tgtEl>
                                          <p:spTgt spid="3">
                                            <p:txEl>
                                              <p:pRg st="1" end="1"/>
                                            </p:txEl>
                                          </p:spTgt>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heel(1)">
                                      <p:cBhvr>
                                        <p:cTn id="16" dur="2000"/>
                                        <p:tgtEl>
                                          <p:spTgt spid="3">
                                            <p:txEl>
                                              <p:pRg st="2" end="2"/>
                                            </p:txEl>
                                          </p:spTgt>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heel(1)">
                                      <p:cBhvr>
                                        <p:cTn id="19"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 3"/>
          <p:cNvSpPr>
            <a:spLocks noGrp="1" noChangeArrowheads="1"/>
          </p:cNvSpPr>
          <p:nvPr>
            <p:ph type="title"/>
          </p:nvPr>
        </p:nvSpPr>
        <p:spPr>
          <a:xfrm>
            <a:off x="457200" y="274320"/>
            <a:ext cx="8229600" cy="1144905"/>
          </a:xfrm>
          <a:prstGeom prst="rect">
            <a:avLst/>
          </a:prstGeom>
          <a:noFill/>
          <a:ln w="0" cap="flat" cmpd="sng">
            <a:noFill/>
            <a:prstDash/>
          </a:ln>
        </p:spPr>
        <p:txBody>
          <a:bodyPr wrap="square" lIns="91440" tIns="45720" rIns="91440" bIns="45720" anchor="ctr">
            <a:normAutofit fontScale="90000"/>
          </a:bodyPr>
          <a:lstStyle/>
          <a:p>
            <a:pPr marL="0" indent="0" algn="ctr" defTabSz="508000">
              <a:lnSpc>
                <a:spcPct val="104000"/>
              </a:lnSpc>
              <a:spcBef>
                <a:spcPts val="0"/>
              </a:spcBef>
              <a:spcAft>
                <a:spcPts val="0"/>
              </a:spcAft>
              <a:buFontTx/>
              <a:buNone/>
            </a:pPr>
            <a:r>
              <a:rPr lang="en-US" altLang="ko-KR" sz="4300" dirty="0">
                <a:solidFill>
                  <a:srgbClr val="000000"/>
                </a:solidFill>
                <a:latin typeface="Times New Roman" charset="0"/>
              </a:rPr>
              <a:t>Dokumenta izdošanas vietas nosaukums</a:t>
            </a:r>
            <a:endParaRPr lang="ko-KR" altLang="en-US" sz="4300" dirty="0">
              <a:latin typeface="Times New Roman" charset="0"/>
            </a:endParaRPr>
          </a:p>
        </p:txBody>
      </p:sp>
      <p:sp>
        <p:nvSpPr>
          <p:cNvPr id="2" name="Rect 3"/>
          <p:cNvSpPr>
            <a:spLocks noGrp="1" noChangeArrowheads="1"/>
          </p:cNvSpPr>
          <p:nvPr>
            <p:ph type="body"/>
          </p:nvPr>
        </p:nvSpPr>
        <p:spPr>
          <a:xfrm>
            <a:off x="457200" y="1600834"/>
            <a:ext cx="8229600" cy="4996517"/>
          </a:xfrm>
          <a:prstGeom prst="rect">
            <a:avLst/>
          </a:prstGeom>
          <a:noFill/>
          <a:ln w="0" cap="flat" cmpd="sng">
            <a:noFill/>
            <a:prstDash/>
          </a:ln>
        </p:spPr>
        <p:txBody>
          <a:bodyPr wrap="square" lIns="91440" tIns="45720" rIns="91440" bIns="45720" anchor="t">
            <a:normAutofit/>
          </a:bodyPr>
          <a:lstStyle/>
          <a:p>
            <a:pPr marL="457200" indent="-457200" algn="l" defTabSz="508000">
              <a:lnSpc>
                <a:spcPct val="104000"/>
              </a:lnSpc>
              <a:spcBef>
                <a:spcPts val="0"/>
              </a:spcBef>
              <a:spcAft>
                <a:spcPts val="0"/>
              </a:spcAft>
              <a:buFont typeface="Arial" panose="020B0604020202020204" pitchFamily="34" charset="0"/>
              <a:buChar char="•"/>
            </a:pPr>
            <a:r>
              <a:rPr lang="lv-LV" altLang="ko-KR" sz="3100" dirty="0">
                <a:latin typeface="Times New Roman" charset="0"/>
              </a:rPr>
              <a:t>Izdošanas vietas nosaukumā norāda dokumenta parakstīšanas vietu, </a:t>
            </a:r>
            <a:r>
              <a:rPr lang="lv-LV" altLang="ko-KR" sz="3100" strike="sngStrike" dirty="0">
                <a:latin typeface="Times New Roman" charset="0"/>
              </a:rPr>
              <a:t>nosaukumu norādot </a:t>
            </a:r>
            <a:r>
              <a:rPr lang="lv-LV" altLang="ko-KR" sz="3100" b="1" strike="sngStrike" dirty="0">
                <a:latin typeface="Times New Roman" charset="0"/>
              </a:rPr>
              <a:t>lokatīvā</a:t>
            </a:r>
            <a:r>
              <a:rPr lang="lv-LV" altLang="ko-KR" sz="3100" dirty="0">
                <a:latin typeface="Times New Roman" charset="0"/>
              </a:rPr>
              <a:t>;</a:t>
            </a:r>
          </a:p>
          <a:p>
            <a:pPr marL="457200" indent="-457200" algn="l" defTabSz="508000">
              <a:lnSpc>
                <a:spcPct val="104000"/>
              </a:lnSpc>
              <a:spcBef>
                <a:spcPts val="0"/>
              </a:spcBef>
              <a:spcAft>
                <a:spcPts val="0"/>
              </a:spcAft>
              <a:buFont typeface="Arial" panose="020B0604020202020204" pitchFamily="34" charset="0"/>
              <a:buChar char="•"/>
            </a:pPr>
            <a:r>
              <a:rPr lang="lv-LV" altLang="ko-KR" sz="3100" dirty="0">
                <a:latin typeface="Times New Roman" charset="0"/>
              </a:rPr>
              <a:t>Ja ir vairāki autori, izdošanas vieta būs pēdējā paraksta veikšanas vieta;</a:t>
            </a:r>
          </a:p>
          <a:p>
            <a:pPr marL="457200" indent="-457200" algn="l" defTabSz="508000">
              <a:lnSpc>
                <a:spcPct val="104000"/>
              </a:lnSpc>
              <a:spcBef>
                <a:spcPts val="0"/>
              </a:spcBef>
              <a:spcAft>
                <a:spcPts val="0"/>
              </a:spcAft>
              <a:buFont typeface="Arial" panose="020B0604020202020204" pitchFamily="34" charset="0"/>
              <a:buChar char="•"/>
            </a:pPr>
            <a:r>
              <a:rPr lang="lv-LV" altLang="ko-KR" sz="3100" dirty="0">
                <a:latin typeface="Times New Roman" charset="0"/>
              </a:rPr>
              <a:t>Dokumenta izdošanas vietas nosaukumu norāda atbilstoši attiecīgās administratīvās teritorijas oficiālajam nosaukumam.</a:t>
            </a:r>
          </a:p>
        </p:txBody>
      </p:sp>
      <p:sp>
        <p:nvSpPr>
          <p:cNvPr id="4" name="Slide Number Placeholder 3"/>
          <p:cNvSpPr>
            <a:spLocks noGrp="1"/>
          </p:cNvSpPr>
          <p:nvPr>
            <p:ph type="sldNum" sz="quarter" idx="12"/>
          </p:nvPr>
        </p:nvSpPr>
        <p:spPr/>
        <p:txBody>
          <a:bodyPr/>
          <a:lstStyle/>
          <a:p>
            <a:fld id="{C7423574-3613-4BC7-92B6-70EB1B4E1FB3}" type="slidenum">
              <a:rPr lang="lv-LV" smtClean="0"/>
              <a:t>27</a:t>
            </a:fld>
            <a:endParaRPr lang="lv-LV" dirty="0"/>
          </a:p>
        </p:txBody>
      </p:sp>
      <p:sp>
        <p:nvSpPr>
          <p:cNvPr id="5" name="Star: 7 Points 4">
            <a:extLst>
              <a:ext uri="{FF2B5EF4-FFF2-40B4-BE49-F238E27FC236}">
                <a16:creationId xmlns:a16="http://schemas.microsoft.com/office/drawing/2014/main" id="{D445A084-E0C5-45D3-BB45-88F76ECE2A52}"/>
              </a:ext>
            </a:extLst>
          </p:cNvPr>
          <p:cNvSpPr/>
          <p:nvPr/>
        </p:nvSpPr>
        <p:spPr>
          <a:xfrm>
            <a:off x="4716016" y="4893808"/>
            <a:ext cx="3816424" cy="1981808"/>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Pasekot līdzi ATR, ja mainās adrese, tā ir jāpārreģistrē UR bez valsts nodevas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additive="base">
                                        <p:cTn id="15"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 3"/>
          <p:cNvSpPr>
            <a:spLocks noGrp="1" noChangeArrowheads="1"/>
          </p:cNvSpPr>
          <p:nvPr>
            <p:ph type="title"/>
          </p:nvPr>
        </p:nvSpPr>
        <p:spPr>
          <a:xfrm>
            <a:off x="457200" y="274320"/>
            <a:ext cx="8229600" cy="1144905"/>
          </a:xfrm>
          <a:prstGeom prst="rect">
            <a:avLst/>
          </a:prstGeom>
          <a:noFill/>
          <a:ln w="0" cap="flat" cmpd="sng">
            <a:noFill/>
            <a:prstDash/>
          </a:ln>
        </p:spPr>
        <p:txBody>
          <a:bodyPr wrap="square" lIns="91440" tIns="45720" rIns="91440" bIns="45720" anchor="ctr"/>
          <a:lstStyle/>
          <a:p>
            <a:pPr marL="0" indent="0" algn="ctr" defTabSz="508000">
              <a:lnSpc>
                <a:spcPct val="104000"/>
              </a:lnSpc>
              <a:spcBef>
                <a:spcPts val="0"/>
              </a:spcBef>
              <a:spcAft>
                <a:spcPts val="0"/>
              </a:spcAft>
              <a:buFontTx/>
              <a:buNone/>
            </a:pPr>
            <a:r>
              <a:rPr lang="en-US" altLang="ko-KR" sz="4300" dirty="0">
                <a:solidFill>
                  <a:srgbClr val="000000"/>
                </a:solidFill>
                <a:latin typeface="Times New Roman" charset="0"/>
              </a:rPr>
              <a:t>Zīmoga nospiedums</a:t>
            </a:r>
            <a:endParaRPr lang="ko-KR" altLang="en-US" sz="4300" dirty="0">
              <a:latin typeface="Times New Roman" charset="0"/>
            </a:endParaRPr>
          </a:p>
        </p:txBody>
      </p:sp>
      <p:sp>
        <p:nvSpPr>
          <p:cNvPr id="2" name="Rect 3"/>
          <p:cNvSpPr>
            <a:spLocks noGrp="1" noChangeArrowheads="1"/>
          </p:cNvSpPr>
          <p:nvPr>
            <p:ph type="body"/>
          </p:nvPr>
        </p:nvSpPr>
        <p:spPr>
          <a:xfrm>
            <a:off x="457200" y="1600835"/>
            <a:ext cx="8229600" cy="4526280"/>
          </a:xfrm>
          <a:prstGeom prst="rect">
            <a:avLst/>
          </a:prstGeom>
          <a:noFill/>
          <a:ln w="0" cap="flat" cmpd="sng">
            <a:noFill/>
            <a:prstDash/>
          </a:ln>
        </p:spPr>
        <p:txBody>
          <a:bodyPr wrap="square" lIns="91440" tIns="45720" rIns="91440" bIns="45720" anchor="t"/>
          <a:lstStyle/>
          <a:p>
            <a:pPr marL="457200" indent="-457200" algn="l" defTabSz="508000">
              <a:lnSpc>
                <a:spcPct val="104000"/>
              </a:lnSpc>
              <a:spcBef>
                <a:spcPts val="0"/>
              </a:spcBef>
              <a:spcAft>
                <a:spcPts val="0"/>
              </a:spcAft>
              <a:buFont typeface="Arial" panose="020B0604020202020204" pitchFamily="34" charset="0"/>
              <a:buChar char="•"/>
            </a:pPr>
            <a:r>
              <a:rPr lang="lv-LV" altLang="ko-KR" sz="3100" dirty="0">
                <a:latin typeface="Times New Roman" charset="0"/>
              </a:rPr>
              <a:t>Zīmoga nospiedumu, </a:t>
            </a:r>
            <a:r>
              <a:rPr lang="lv-LV" altLang="ko-KR" sz="3100" b="1" u="sng" dirty="0">
                <a:solidFill>
                  <a:srgbClr val="FF0000"/>
                </a:solidFill>
                <a:latin typeface="Times New Roman" charset="0"/>
              </a:rPr>
              <a:t>ja tas paredzēts tiesību aktā</a:t>
            </a:r>
            <a:r>
              <a:rPr lang="lv-LV" altLang="ko-KR" sz="3100" dirty="0">
                <a:latin typeface="Times New Roman" charset="0"/>
              </a:rPr>
              <a:t>, lieto šādos rekvizītos:</a:t>
            </a:r>
          </a:p>
          <a:p>
            <a:pPr marL="457200" indent="-457200" algn="l" defTabSz="508000">
              <a:lnSpc>
                <a:spcPct val="104000"/>
              </a:lnSpc>
              <a:spcBef>
                <a:spcPts val="0"/>
              </a:spcBef>
              <a:spcAft>
                <a:spcPts val="0"/>
              </a:spcAft>
              <a:buFontTx/>
              <a:buChar char="-"/>
            </a:pPr>
            <a:r>
              <a:rPr lang="lv-LV" altLang="ko-KR" sz="3100" dirty="0">
                <a:latin typeface="Times New Roman" charset="0"/>
              </a:rPr>
              <a:t>paraksts;</a:t>
            </a:r>
          </a:p>
          <a:p>
            <a:pPr marL="457200" indent="-457200" algn="l" defTabSz="508000">
              <a:lnSpc>
                <a:spcPct val="104000"/>
              </a:lnSpc>
              <a:spcBef>
                <a:spcPts val="0"/>
              </a:spcBef>
              <a:spcAft>
                <a:spcPts val="0"/>
              </a:spcAft>
              <a:buFontTx/>
              <a:buChar char="-"/>
            </a:pPr>
            <a:r>
              <a:rPr lang="lv-LV" altLang="ko-KR" sz="3100" dirty="0">
                <a:latin typeface="Times New Roman" charset="0"/>
              </a:rPr>
              <a:t>apstiprinājuma uzrakts;</a:t>
            </a:r>
          </a:p>
          <a:p>
            <a:pPr marL="457200" indent="-457200" algn="l" defTabSz="508000">
              <a:lnSpc>
                <a:spcPct val="104000"/>
              </a:lnSpc>
              <a:spcBef>
                <a:spcPts val="0"/>
              </a:spcBef>
              <a:spcAft>
                <a:spcPts val="0"/>
              </a:spcAft>
              <a:buFontTx/>
              <a:buChar char="-"/>
            </a:pPr>
            <a:r>
              <a:rPr lang="lv-LV" altLang="ko-KR" sz="3100" dirty="0">
                <a:latin typeface="Times New Roman" charset="0"/>
              </a:rPr>
              <a:t>saskaņojuma uzraksts.</a:t>
            </a:r>
          </a:p>
          <a:p>
            <a:pPr algn="l" defTabSz="508000">
              <a:lnSpc>
                <a:spcPct val="104000"/>
              </a:lnSpc>
              <a:spcBef>
                <a:spcPts val="0"/>
              </a:spcBef>
              <a:spcAft>
                <a:spcPts val="0"/>
              </a:spcAft>
            </a:pPr>
            <a:r>
              <a:rPr lang="lv-LV" altLang="ko-KR" sz="3100" dirty="0">
                <a:latin typeface="Times New Roman" charset="0"/>
              </a:rPr>
              <a:t>* Zīmoga nospiedumu lieto tā, lai tas netraucē uztvert citu informāciju un ir skaidri salasāms.</a:t>
            </a:r>
            <a:endParaRPr lang="ko-KR" altLang="en-US" sz="3100" dirty="0">
              <a:latin typeface="Times New Roman" charset="0"/>
            </a:endParaRPr>
          </a:p>
        </p:txBody>
      </p:sp>
      <p:sp>
        <p:nvSpPr>
          <p:cNvPr id="4" name="Slide Number Placeholder 3"/>
          <p:cNvSpPr>
            <a:spLocks noGrp="1"/>
          </p:cNvSpPr>
          <p:nvPr>
            <p:ph type="sldNum" sz="quarter" idx="12"/>
          </p:nvPr>
        </p:nvSpPr>
        <p:spPr/>
        <p:txBody>
          <a:bodyPr/>
          <a:lstStyle/>
          <a:p>
            <a:fld id="{C7423574-3613-4BC7-92B6-70EB1B4E1FB3}" type="slidenum">
              <a:rPr lang="lv-LV" smtClean="0"/>
              <a:t>28</a:t>
            </a:fld>
            <a:endParaRPr lang="lv-LV"/>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1000"/>
                                        <p:tgtEl>
                                          <p:spTgt spid="2">
                                            <p:txEl>
                                              <p:pRg st="1" end="1"/>
                                            </p:txEl>
                                          </p:spTgt>
                                        </p:tgtEl>
                                      </p:cBhvr>
                                    </p:animEffect>
                                    <p:anim calcmode="lin" valueType="num">
                                      <p:cBhvr>
                                        <p:cTn id="1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1000"/>
                                        <p:tgtEl>
                                          <p:spTgt spid="2">
                                            <p:txEl>
                                              <p:pRg st="2" end="2"/>
                                            </p:txEl>
                                          </p:spTgt>
                                        </p:tgtEl>
                                      </p:cBhvr>
                                    </p:animEffect>
                                    <p:anim calcmode="lin" valueType="num">
                                      <p:cBhvr>
                                        <p:cTn id="2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1000"/>
                                        <p:tgtEl>
                                          <p:spTgt spid="2">
                                            <p:txEl>
                                              <p:pRg st="3" end="3"/>
                                            </p:txEl>
                                          </p:spTgt>
                                        </p:tgtEl>
                                      </p:cBhvr>
                                    </p:animEffect>
                                    <p:anim calcmode="lin" valueType="num">
                                      <p:cBhvr>
                                        <p:cTn id="2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Effect transition="in" filter="fade">
                                      <p:cBhvr>
                                        <p:cTn id="34" dur="1000"/>
                                        <p:tgtEl>
                                          <p:spTgt spid="2">
                                            <p:txEl>
                                              <p:pRg st="4" end="4"/>
                                            </p:txEl>
                                          </p:spTgt>
                                        </p:tgtEl>
                                      </p:cBhvr>
                                    </p:animEffect>
                                    <p:anim calcmode="lin" valueType="num">
                                      <p:cBhvr>
                                        <p:cTn id="3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 3"/>
          <p:cNvSpPr>
            <a:spLocks noGrp="1" noChangeArrowheads="1"/>
          </p:cNvSpPr>
          <p:nvPr>
            <p:ph type="title"/>
          </p:nvPr>
        </p:nvSpPr>
        <p:spPr>
          <a:xfrm>
            <a:off x="467544" y="404664"/>
            <a:ext cx="8229600" cy="1144905"/>
          </a:xfrm>
          <a:prstGeom prst="rect">
            <a:avLst/>
          </a:prstGeom>
          <a:noFill/>
          <a:ln w="0" cap="flat" cmpd="sng">
            <a:noFill/>
            <a:prstDash/>
          </a:ln>
        </p:spPr>
        <p:txBody>
          <a:bodyPr wrap="square" lIns="91440" tIns="45720" rIns="91440" bIns="45720" anchor="ctr">
            <a:normAutofit fontScale="90000"/>
          </a:bodyPr>
          <a:lstStyle/>
          <a:p>
            <a:pPr marL="0" indent="0" algn="ctr" defTabSz="508000">
              <a:lnSpc>
                <a:spcPct val="104000"/>
              </a:lnSpc>
              <a:spcBef>
                <a:spcPts val="0"/>
              </a:spcBef>
              <a:spcAft>
                <a:spcPts val="0"/>
              </a:spcAft>
              <a:buFontTx/>
              <a:buNone/>
            </a:pPr>
            <a:r>
              <a:rPr lang="en-US" altLang="ko-KR" sz="4300" dirty="0">
                <a:solidFill>
                  <a:srgbClr val="000000"/>
                </a:solidFill>
                <a:latin typeface="Times New Roman" charset="0"/>
              </a:rPr>
              <a:t>Dokumenta apstiprinājuma uzraksts un atzīme par dokumenta apstiprinājumu</a:t>
            </a:r>
            <a:endParaRPr lang="ko-KR" altLang="en-US" sz="4300" dirty="0">
              <a:latin typeface="Times New Roman" charset="0"/>
            </a:endParaRPr>
          </a:p>
        </p:txBody>
      </p:sp>
      <p:sp>
        <p:nvSpPr>
          <p:cNvPr id="2" name="Rect 3"/>
          <p:cNvSpPr>
            <a:spLocks noGrp="1" noChangeArrowheads="1"/>
          </p:cNvSpPr>
          <p:nvPr>
            <p:ph type="body"/>
          </p:nvPr>
        </p:nvSpPr>
        <p:spPr>
          <a:xfrm>
            <a:off x="457200" y="2060849"/>
            <a:ext cx="8230235" cy="936104"/>
          </a:xfrm>
          <a:prstGeom prst="rect">
            <a:avLst/>
          </a:prstGeom>
          <a:noFill/>
          <a:ln w="0" cap="flat" cmpd="sng">
            <a:noFill/>
            <a:prstDash/>
          </a:ln>
        </p:spPr>
        <p:txBody>
          <a:bodyPr wrap="square" lIns="91440" tIns="45720" rIns="91440" bIns="45720" anchor="t"/>
          <a:lstStyle/>
          <a:p>
            <a:pPr marL="457200" indent="-457200" algn="l" defTabSz="508000">
              <a:lnSpc>
                <a:spcPct val="104000"/>
              </a:lnSpc>
              <a:spcBef>
                <a:spcPts val="0"/>
              </a:spcBef>
              <a:spcAft>
                <a:spcPts val="0"/>
              </a:spcAft>
              <a:buFont typeface="Arial" panose="020B0604020202020204" pitchFamily="34" charset="0"/>
              <a:buChar char="•"/>
            </a:pPr>
            <a:r>
              <a:rPr lang="lv-LV" altLang="ko-KR" sz="3100" dirty="0">
                <a:latin typeface="Times New Roman" charset="0"/>
              </a:rPr>
              <a:t>Dokumentu apstiprina</a:t>
            </a:r>
            <a:endParaRPr lang="ko-KR" altLang="en-US" sz="3100" dirty="0">
              <a:latin typeface="Times New Roman" charset="0"/>
            </a:endParaRPr>
          </a:p>
        </p:txBody>
      </p:sp>
      <p:sp>
        <p:nvSpPr>
          <p:cNvPr id="4" name="Oval 3"/>
          <p:cNvSpPr/>
          <p:nvPr/>
        </p:nvSpPr>
        <p:spPr>
          <a:xfrm>
            <a:off x="251520" y="3253169"/>
            <a:ext cx="3672408" cy="1296144"/>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rPr>
              <a:t>Organizācijas amatpersona, parakstot attiecīgu rīkojuma dokumentu</a:t>
            </a:r>
          </a:p>
        </p:txBody>
      </p:sp>
      <p:sp>
        <p:nvSpPr>
          <p:cNvPr id="5" name="Oval 4"/>
          <p:cNvSpPr/>
          <p:nvPr/>
        </p:nvSpPr>
        <p:spPr>
          <a:xfrm>
            <a:off x="3563888" y="5681202"/>
            <a:ext cx="3528392" cy="115212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rPr>
              <a:t>Pieņemto lēmumu organizācijas koleģiālās institūcijas sēdē</a:t>
            </a:r>
          </a:p>
        </p:txBody>
      </p:sp>
      <p:sp>
        <p:nvSpPr>
          <p:cNvPr id="6" name="Oval 5"/>
          <p:cNvSpPr/>
          <p:nvPr/>
        </p:nvSpPr>
        <p:spPr>
          <a:xfrm>
            <a:off x="5144678" y="2204864"/>
            <a:ext cx="3672408" cy="142339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rPr>
              <a:t>Organizācijas amatpersona, parakstoties uz apstiprināmā dokumenta</a:t>
            </a:r>
          </a:p>
        </p:txBody>
      </p:sp>
      <p:sp>
        <p:nvSpPr>
          <p:cNvPr id="7" name="Flowchart: Alternate Process 6"/>
          <p:cNvSpPr/>
          <p:nvPr/>
        </p:nvSpPr>
        <p:spPr>
          <a:xfrm>
            <a:off x="1619672" y="4725144"/>
            <a:ext cx="3240360" cy="79208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Noformē ar atzīmi par dokumenta apstiprinājumu</a:t>
            </a:r>
          </a:p>
        </p:txBody>
      </p:sp>
      <p:sp>
        <p:nvSpPr>
          <p:cNvPr id="8" name="Rounded Rectangle 7"/>
          <p:cNvSpPr/>
          <p:nvPr/>
        </p:nvSpPr>
        <p:spPr>
          <a:xfrm>
            <a:off x="5580112" y="4005064"/>
            <a:ext cx="3024336"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Ar apstiprinājuma uzrakstu</a:t>
            </a:r>
          </a:p>
        </p:txBody>
      </p:sp>
      <p:cxnSp>
        <p:nvCxnSpPr>
          <p:cNvPr id="10" name="Straight Arrow Connector 9"/>
          <p:cNvCxnSpPr>
            <a:stCxn id="6" idx="4"/>
          </p:cNvCxnSpPr>
          <p:nvPr/>
        </p:nvCxnSpPr>
        <p:spPr>
          <a:xfrm>
            <a:off x="6980882" y="3628256"/>
            <a:ext cx="0" cy="376808"/>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4" idx="5"/>
          </p:cNvCxnSpPr>
          <p:nvPr/>
        </p:nvCxnSpPr>
        <p:spPr>
          <a:xfrm>
            <a:off x="3386116" y="4359497"/>
            <a:ext cx="537812" cy="365647"/>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 idx="2"/>
          </p:cNvCxnSpPr>
          <p:nvPr/>
        </p:nvCxnSpPr>
        <p:spPr>
          <a:xfrm flipH="1" flipV="1">
            <a:off x="3386116" y="5517232"/>
            <a:ext cx="177772" cy="740034"/>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C7423574-3613-4BC7-92B6-70EB1B4E1FB3}" type="slidenum">
              <a:rPr lang="lv-LV" smtClean="0"/>
              <a:t>29</a:t>
            </a:fld>
            <a:endParaRPr lang="lv-LV"/>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wipe(down)">
                                      <p:cBhvr>
                                        <p:cTn id="13" dur="500"/>
                                        <p:tgtEl>
                                          <p:spTgt spid="2">
                                            <p:txEl>
                                              <p:pRg st="0" end="0"/>
                                            </p:txEl>
                                          </p:spTgt>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2000"/>
                                        <p:tgtEl>
                                          <p:spTgt spid="4"/>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2000"/>
                                        <p:tgtEl>
                                          <p:spTgt spid="6"/>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in)">
                                      <p:cBhvr>
                                        <p:cTn id="35" dur="2000"/>
                                        <p:tgtEl>
                                          <p:spTgt spid="12"/>
                                        </p:tgtEl>
                                      </p:cBhvr>
                                    </p:animEffect>
                                  </p:childTnLst>
                                </p:cTn>
                              </p:par>
                              <p:par>
                                <p:cTn id="36" presetID="6" presetClass="entr" presetSubtype="16"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circle(in)">
                                      <p:cBhvr>
                                        <p:cTn id="38" dur="2000"/>
                                        <p:tgtEl>
                                          <p:spTgt spid="14"/>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circle(in)">
                                      <p:cBhvr>
                                        <p:cTn id="4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P spid="4" grpId="0" animBg="1"/>
      <p:bldP spid="5" grpId="0" animBg="1"/>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 3"/>
          <p:cNvSpPr>
            <a:spLocks noGrp="1" noChangeArrowheads="1"/>
          </p:cNvSpPr>
          <p:nvPr>
            <p:ph type="title"/>
          </p:nvPr>
        </p:nvSpPr>
        <p:spPr>
          <a:xfrm>
            <a:off x="539552" y="1389623"/>
            <a:ext cx="8230235" cy="2831465"/>
          </a:xfrm>
          <a:prstGeom prst="rect">
            <a:avLst/>
          </a:prstGeom>
          <a:noFill/>
          <a:ln w="0" cap="flat" cmpd="sng">
            <a:noFill/>
            <a:prstDash/>
          </a:ln>
        </p:spPr>
        <p:txBody>
          <a:bodyPr wrap="square" lIns="91440" tIns="45720" rIns="91440" bIns="45720" anchor="ctr">
            <a:normAutofit/>
          </a:bodyPr>
          <a:lstStyle/>
          <a:p>
            <a:pPr marL="0" indent="0" algn="ctr" defTabSz="508000">
              <a:lnSpc>
                <a:spcPct val="104000"/>
              </a:lnSpc>
              <a:spcBef>
                <a:spcPts val="0"/>
              </a:spcBef>
              <a:spcAft>
                <a:spcPts val="0"/>
              </a:spcAft>
              <a:buFontTx/>
              <a:buNone/>
            </a:pPr>
            <a:r>
              <a:rPr lang="lv-LV" altLang="ko-KR" sz="5400" b="1" dirty="0">
                <a:solidFill>
                  <a:srgbClr val="000000"/>
                </a:solidFill>
                <a:latin typeface="Times New Roman" panose="02020603050405020304" pitchFamily="18" charset="0"/>
                <a:cs typeface="Times New Roman" panose="02020603050405020304" pitchFamily="18" charset="0"/>
              </a:rPr>
              <a:t>1</a:t>
            </a:r>
            <a:r>
              <a:rPr lang="en-US" altLang="ko-KR" sz="5400" b="1" dirty="0">
                <a:solidFill>
                  <a:srgbClr val="000000"/>
                </a:solidFill>
                <a:latin typeface="Times New Roman" panose="02020603050405020304" pitchFamily="18" charset="0"/>
                <a:cs typeface="Times New Roman" panose="02020603050405020304" pitchFamily="18" charset="0"/>
              </a:rPr>
              <a:t>. Dokumentu </a:t>
            </a:r>
            <a:r>
              <a:rPr lang="en-US" altLang="ko-KR" sz="5400" b="1" dirty="0" err="1">
                <a:solidFill>
                  <a:srgbClr val="000000"/>
                </a:solidFill>
                <a:latin typeface="Times New Roman" panose="02020603050405020304" pitchFamily="18" charset="0"/>
                <a:cs typeface="Times New Roman" panose="02020603050405020304" pitchFamily="18" charset="0"/>
              </a:rPr>
              <a:t>juridiskais</a:t>
            </a:r>
            <a:r>
              <a:rPr lang="en-US" altLang="ko-KR" sz="5400" b="1" dirty="0">
                <a:solidFill>
                  <a:srgbClr val="000000"/>
                </a:solidFill>
                <a:latin typeface="Times New Roman" panose="02020603050405020304" pitchFamily="18" charset="0"/>
                <a:cs typeface="Times New Roman" panose="02020603050405020304" pitchFamily="18" charset="0"/>
              </a:rPr>
              <a:t> </a:t>
            </a:r>
            <a:r>
              <a:rPr lang="en-US" altLang="ko-KR" sz="5400" b="1" dirty="0" err="1">
                <a:solidFill>
                  <a:srgbClr val="000000"/>
                </a:solidFill>
                <a:latin typeface="Times New Roman" panose="02020603050405020304" pitchFamily="18" charset="0"/>
                <a:cs typeface="Times New Roman" panose="02020603050405020304" pitchFamily="18" charset="0"/>
              </a:rPr>
              <a:t>spēks</a:t>
            </a:r>
            <a:endParaRPr lang="ko-KR" altLang="en-US" sz="5400" b="1"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C7423574-3613-4BC7-92B6-70EB1B4E1FB3}" type="slidenum">
              <a:rPr lang="lv-LV" smtClean="0"/>
              <a:t>3</a:t>
            </a:fld>
            <a:endParaRPr lang="lv-LV"/>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Apstiprinājuma uzraksta paraugs:</a:t>
            </a:r>
          </a:p>
        </p:txBody>
      </p:sp>
      <p:sp>
        <p:nvSpPr>
          <p:cNvPr id="3" name="Content Placeholder 2"/>
          <p:cNvSpPr>
            <a:spLocks noGrp="1"/>
          </p:cNvSpPr>
          <p:nvPr>
            <p:ph idx="1"/>
          </p:nvPr>
        </p:nvSpPr>
        <p:spPr>
          <a:xfrm>
            <a:off x="457200" y="1600201"/>
            <a:ext cx="8229600" cy="3268960"/>
          </a:xfrm>
        </p:spPr>
        <p:txBody>
          <a:bodyPr>
            <a:normAutofit/>
          </a:bodyPr>
          <a:lstStyle/>
          <a:p>
            <a:r>
              <a:rPr lang="lv-LV" dirty="0"/>
              <a:t>Koleģiālā institūcija sēdē dokumentu apstiprina:</a:t>
            </a:r>
          </a:p>
          <a:p>
            <a:pPr>
              <a:buFontTx/>
              <a:buChar char="-"/>
            </a:pPr>
            <a:r>
              <a:rPr lang="lv-LV" dirty="0"/>
              <a:t>pieņemot lēmumu, kas ierakstīts sēdes protokolā [</a:t>
            </a:r>
            <a:r>
              <a:rPr lang="lv-LV" i="1" dirty="0"/>
              <a:t>revidenta ziņojums kopsapulcē</a:t>
            </a:r>
            <a:r>
              <a:rPr lang="lv-LV" dirty="0"/>
              <a:t>];</a:t>
            </a:r>
          </a:p>
          <a:p>
            <a:pPr>
              <a:buFontTx/>
              <a:buChar char="-"/>
            </a:pPr>
            <a:r>
              <a:rPr lang="lv-LV" dirty="0"/>
              <a:t>pieņemto lēmumu, kas noformēts kā atsevišķs dokuments [</a:t>
            </a:r>
            <a:r>
              <a:rPr lang="lv-LV" i="1" dirty="0"/>
              <a:t>izraksts no kopsapulces protokola</a:t>
            </a:r>
            <a:r>
              <a:rPr lang="lv-LV" dirty="0"/>
              <a:t>]</a:t>
            </a:r>
          </a:p>
        </p:txBody>
      </p:sp>
      <p:sp>
        <p:nvSpPr>
          <p:cNvPr id="4" name="Flowchart: Alternate Process 3"/>
          <p:cNvSpPr/>
          <p:nvPr/>
        </p:nvSpPr>
        <p:spPr>
          <a:xfrm>
            <a:off x="1331640" y="5085184"/>
            <a:ext cx="6624736" cy="144016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a:solidFill>
                  <a:srgbClr val="FF0000"/>
                </a:solidFill>
              </a:rPr>
              <a:t>Lietojot apstiprinājuma uzrakstu, dokumenti būs divi: sēdes protokols vai atsevišķs dokuments un to apstiprinājums</a:t>
            </a:r>
          </a:p>
        </p:txBody>
      </p:sp>
      <p:sp>
        <p:nvSpPr>
          <p:cNvPr id="5" name="Slide Number Placeholder 4"/>
          <p:cNvSpPr>
            <a:spLocks noGrp="1"/>
          </p:cNvSpPr>
          <p:nvPr>
            <p:ph type="sldNum" sz="quarter" idx="12"/>
          </p:nvPr>
        </p:nvSpPr>
        <p:spPr/>
        <p:txBody>
          <a:bodyPr/>
          <a:lstStyle/>
          <a:p>
            <a:fld id="{C7423574-3613-4BC7-92B6-70EB1B4E1FB3}" type="slidenum">
              <a:rPr lang="lv-LV" smtClean="0"/>
              <a:t>30</a:t>
            </a:fld>
            <a:endParaRPr lang="lv-LV"/>
          </a:p>
        </p:txBody>
      </p:sp>
    </p:spTree>
    <p:extLst>
      <p:ext uri="{BB962C8B-B14F-4D97-AF65-F5344CB8AC3E}">
        <p14:creationId xmlns:p14="http://schemas.microsoft.com/office/powerpoint/2010/main" val="168370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dirty="0"/>
              <a:t>Apstiprinājumā norāda:</a:t>
            </a:r>
          </a:p>
        </p:txBody>
      </p:sp>
      <p:sp>
        <p:nvSpPr>
          <p:cNvPr id="3" name="Content Placeholder 2"/>
          <p:cNvSpPr>
            <a:spLocks noGrp="1"/>
          </p:cNvSpPr>
          <p:nvPr>
            <p:ph idx="1"/>
          </p:nvPr>
        </p:nvSpPr>
        <p:spPr>
          <a:xfrm>
            <a:off x="457200" y="1988840"/>
            <a:ext cx="8229600" cy="4137323"/>
          </a:xfrm>
        </p:spPr>
        <p:txBody>
          <a:bodyPr/>
          <a:lstStyle/>
          <a:p>
            <a:pPr marL="0" indent="0" algn="r">
              <a:buNone/>
            </a:pPr>
            <a:r>
              <a:rPr lang="lv-LV" dirty="0"/>
              <a:t>APSTIPRINU</a:t>
            </a:r>
          </a:p>
          <a:p>
            <a:pPr marL="0" indent="0" algn="r">
              <a:buNone/>
            </a:pPr>
            <a:r>
              <a:rPr lang="lv-LV" dirty="0"/>
              <a:t>Biedrības «Smaidiņš»</a:t>
            </a:r>
          </a:p>
          <a:p>
            <a:pPr marL="0" indent="0" algn="r">
              <a:buNone/>
            </a:pPr>
            <a:r>
              <a:rPr lang="lv-LV" dirty="0"/>
              <a:t>Valdes priekšsēdētājs</a:t>
            </a:r>
          </a:p>
          <a:p>
            <a:pPr marL="0" indent="0" algn="r">
              <a:buNone/>
            </a:pPr>
            <a:r>
              <a:rPr lang="lv-LV" dirty="0"/>
              <a:t>(</a:t>
            </a:r>
            <a:r>
              <a:rPr lang="lv-LV" i="1" dirty="0"/>
              <a:t>personiskais paraksts</a:t>
            </a:r>
            <a:r>
              <a:rPr lang="lv-LV" dirty="0"/>
              <a:t>) V.Uzvārds</a:t>
            </a:r>
          </a:p>
          <a:p>
            <a:pPr marL="0" indent="0" algn="r">
              <a:buNone/>
            </a:pPr>
            <a:r>
              <a:rPr lang="lv-LV" dirty="0"/>
              <a:t>2021.gada 20. janvārī</a:t>
            </a:r>
          </a:p>
        </p:txBody>
      </p:sp>
      <p:sp>
        <p:nvSpPr>
          <p:cNvPr id="4" name="Slide Number Placeholder 3"/>
          <p:cNvSpPr>
            <a:spLocks noGrp="1"/>
          </p:cNvSpPr>
          <p:nvPr>
            <p:ph type="sldNum" sz="quarter" idx="12"/>
          </p:nvPr>
        </p:nvSpPr>
        <p:spPr/>
        <p:txBody>
          <a:bodyPr/>
          <a:lstStyle/>
          <a:p>
            <a:fld id="{C7423574-3613-4BC7-92B6-70EB1B4E1FB3}" type="slidenum">
              <a:rPr lang="lv-LV" smtClean="0"/>
              <a:t>31</a:t>
            </a:fld>
            <a:endParaRPr lang="lv-LV"/>
          </a:p>
        </p:txBody>
      </p:sp>
    </p:spTree>
    <p:extLst>
      <p:ext uri="{BB962C8B-B14F-4D97-AF65-F5344CB8AC3E}">
        <p14:creationId xmlns:p14="http://schemas.microsoft.com/office/powerpoint/2010/main" val="219027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heel(1)">
                                      <p:cBhvr>
                                        <p:cTn id="10" dur="2000"/>
                                        <p:tgtEl>
                                          <p:spTgt spid="3">
                                            <p:txEl>
                                              <p:pRg st="0" end="0"/>
                                            </p:txEl>
                                          </p:spTgt>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heel(1)">
                                      <p:cBhvr>
                                        <p:cTn id="13" dur="2000"/>
                                        <p:tgtEl>
                                          <p:spTgt spid="3">
                                            <p:txEl>
                                              <p:pRg st="1" end="1"/>
                                            </p:txEl>
                                          </p:spTgt>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heel(1)">
                                      <p:cBhvr>
                                        <p:cTn id="16" dur="2000"/>
                                        <p:tgtEl>
                                          <p:spTgt spid="3">
                                            <p:txEl>
                                              <p:pRg st="2" end="2"/>
                                            </p:txEl>
                                          </p:spTgt>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heel(1)">
                                      <p:cBhvr>
                                        <p:cTn id="19" dur="2000"/>
                                        <p:tgtEl>
                                          <p:spTgt spid="3">
                                            <p:txEl>
                                              <p:pRg st="3" end="3"/>
                                            </p:txEl>
                                          </p:spTgt>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heel(1)">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fontScale="90000"/>
          </a:bodyPr>
          <a:lstStyle/>
          <a:p>
            <a:r>
              <a:rPr lang="lv-LV" dirty="0"/>
              <a:t>Ja dokumentu apstiprina ar rīkojuma dokumentu [</a:t>
            </a:r>
            <a:r>
              <a:rPr lang="lv-LV" i="1" dirty="0"/>
              <a:t>pasākuma izdevuma tāme dokumenta pielikumā</a:t>
            </a:r>
            <a:r>
              <a:rPr lang="lv-LV" dirty="0"/>
              <a:t>]:</a:t>
            </a:r>
          </a:p>
        </p:txBody>
      </p:sp>
      <p:sp>
        <p:nvSpPr>
          <p:cNvPr id="3" name="Content Placeholder 2"/>
          <p:cNvSpPr>
            <a:spLocks noGrp="1"/>
          </p:cNvSpPr>
          <p:nvPr>
            <p:ph idx="1"/>
          </p:nvPr>
        </p:nvSpPr>
        <p:spPr>
          <a:xfrm>
            <a:off x="457200" y="2060848"/>
            <a:ext cx="8229600" cy="4065315"/>
          </a:xfrm>
        </p:spPr>
        <p:txBody>
          <a:bodyPr/>
          <a:lstStyle/>
          <a:p>
            <a:pPr marL="0" indent="0" algn="r">
              <a:buNone/>
            </a:pPr>
            <a:r>
              <a:rPr lang="lv-LV" dirty="0"/>
              <a:t>APSTIPRINĀTS</a:t>
            </a:r>
          </a:p>
          <a:p>
            <a:pPr marL="0" indent="0" algn="r">
              <a:buNone/>
            </a:pPr>
            <a:r>
              <a:rPr lang="lv-LV" dirty="0"/>
              <a:t>ar biedrības «Smaidiņš» </a:t>
            </a:r>
          </a:p>
          <a:p>
            <a:pPr marL="0" indent="0" algn="r">
              <a:buNone/>
            </a:pPr>
            <a:r>
              <a:rPr lang="lv-LV" dirty="0"/>
              <a:t>Valdes priekšsēdētāja </a:t>
            </a:r>
          </a:p>
          <a:p>
            <a:pPr marL="0" indent="0" algn="r">
              <a:buNone/>
            </a:pPr>
            <a:r>
              <a:rPr lang="lv-LV" dirty="0"/>
              <a:t>2021.gada 20. janvārī </a:t>
            </a:r>
          </a:p>
          <a:p>
            <a:pPr marL="0" indent="0" algn="r">
              <a:buNone/>
            </a:pPr>
            <a:r>
              <a:rPr lang="lv-LV" dirty="0"/>
              <a:t>rīkojumu Nr.21</a:t>
            </a:r>
          </a:p>
        </p:txBody>
      </p:sp>
      <p:sp>
        <p:nvSpPr>
          <p:cNvPr id="4" name="Slide Number Placeholder 3"/>
          <p:cNvSpPr>
            <a:spLocks noGrp="1"/>
          </p:cNvSpPr>
          <p:nvPr>
            <p:ph type="sldNum" sz="quarter" idx="12"/>
          </p:nvPr>
        </p:nvSpPr>
        <p:spPr/>
        <p:txBody>
          <a:bodyPr/>
          <a:lstStyle/>
          <a:p>
            <a:fld id="{C7423574-3613-4BC7-92B6-70EB1B4E1FB3}" type="slidenum">
              <a:rPr lang="lv-LV" smtClean="0"/>
              <a:t>32</a:t>
            </a:fld>
            <a:endParaRPr lang="lv-LV"/>
          </a:p>
        </p:txBody>
      </p:sp>
    </p:spTree>
    <p:extLst>
      <p:ext uri="{BB962C8B-B14F-4D97-AF65-F5344CB8AC3E}">
        <p14:creationId xmlns:p14="http://schemas.microsoft.com/office/powerpoint/2010/main" val="391191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fontScale="90000"/>
          </a:bodyPr>
          <a:lstStyle/>
          <a:p>
            <a:r>
              <a:rPr lang="lv-LV" dirty="0"/>
              <a:t>Ja dokumentu apstiprina koleģiālās institūcijas sēdē, noformējot lēmumu kā atsevišķu dokumentu:</a:t>
            </a:r>
          </a:p>
        </p:txBody>
      </p:sp>
      <p:sp>
        <p:nvSpPr>
          <p:cNvPr id="3" name="Content Placeholder 2"/>
          <p:cNvSpPr>
            <a:spLocks noGrp="1"/>
          </p:cNvSpPr>
          <p:nvPr>
            <p:ph idx="1"/>
          </p:nvPr>
        </p:nvSpPr>
        <p:spPr>
          <a:xfrm>
            <a:off x="457200" y="2564904"/>
            <a:ext cx="8229600" cy="3561259"/>
          </a:xfrm>
        </p:spPr>
        <p:txBody>
          <a:bodyPr/>
          <a:lstStyle/>
          <a:p>
            <a:pPr marL="0" indent="0" algn="r">
              <a:buNone/>
            </a:pPr>
            <a:r>
              <a:rPr lang="lv-LV" dirty="0"/>
              <a:t>APSTIPRINĀTS </a:t>
            </a:r>
          </a:p>
          <a:p>
            <a:pPr marL="0" indent="0" algn="r">
              <a:buNone/>
            </a:pPr>
            <a:r>
              <a:rPr lang="lv-LV" dirty="0"/>
              <a:t>ar biedrības «Smaidiņš» </a:t>
            </a:r>
            <a:r>
              <a:rPr lang="lv-LV" u="sng" dirty="0"/>
              <a:t>valdes </a:t>
            </a:r>
          </a:p>
          <a:p>
            <a:pPr marL="0" indent="0" algn="r">
              <a:buNone/>
            </a:pPr>
            <a:r>
              <a:rPr lang="lv-LV" dirty="0"/>
              <a:t>2021.gada 20. janvārī </a:t>
            </a:r>
          </a:p>
          <a:p>
            <a:pPr marL="0" indent="0" algn="r">
              <a:buNone/>
            </a:pPr>
            <a:r>
              <a:rPr lang="lv-LV" dirty="0"/>
              <a:t>lēmumu Nr.3</a:t>
            </a:r>
          </a:p>
        </p:txBody>
      </p:sp>
      <p:sp>
        <p:nvSpPr>
          <p:cNvPr id="4" name="Slide Number Placeholder 3"/>
          <p:cNvSpPr>
            <a:spLocks noGrp="1"/>
          </p:cNvSpPr>
          <p:nvPr>
            <p:ph type="sldNum" sz="quarter" idx="12"/>
          </p:nvPr>
        </p:nvSpPr>
        <p:spPr/>
        <p:txBody>
          <a:bodyPr/>
          <a:lstStyle/>
          <a:p>
            <a:fld id="{C7423574-3613-4BC7-92B6-70EB1B4E1FB3}" type="slidenum">
              <a:rPr lang="lv-LV" smtClean="0"/>
              <a:t>33</a:t>
            </a:fld>
            <a:endParaRPr lang="lv-LV"/>
          </a:p>
        </p:txBody>
      </p:sp>
    </p:spTree>
    <p:extLst>
      <p:ext uri="{BB962C8B-B14F-4D97-AF65-F5344CB8AC3E}">
        <p14:creationId xmlns:p14="http://schemas.microsoft.com/office/powerpoint/2010/main" val="2686404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arn(inVertical)">
                                      <p:cBhvr>
                                        <p:cTn id="16" dur="500"/>
                                        <p:tgtEl>
                                          <p:spTgt spid="3">
                                            <p:txEl>
                                              <p:pRg st="2" end="2"/>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229600" cy="1143000"/>
          </a:xfrm>
        </p:spPr>
        <p:txBody>
          <a:bodyPr>
            <a:normAutofit fontScale="90000"/>
          </a:bodyPr>
          <a:lstStyle/>
          <a:p>
            <a:r>
              <a:rPr lang="lv-LV" dirty="0"/>
              <a:t>Ja dokumentu apstiprina koleģiālās institūcijas sēdē, ierakstot tās lēmumu sēdes protokolā:</a:t>
            </a:r>
          </a:p>
        </p:txBody>
      </p:sp>
      <p:sp>
        <p:nvSpPr>
          <p:cNvPr id="3" name="Content Placeholder 2"/>
          <p:cNvSpPr>
            <a:spLocks noGrp="1"/>
          </p:cNvSpPr>
          <p:nvPr>
            <p:ph idx="1"/>
          </p:nvPr>
        </p:nvSpPr>
        <p:spPr>
          <a:xfrm>
            <a:off x="457200" y="2852936"/>
            <a:ext cx="8229600" cy="3273227"/>
          </a:xfrm>
        </p:spPr>
        <p:txBody>
          <a:bodyPr/>
          <a:lstStyle/>
          <a:p>
            <a:pPr marL="0" indent="0" algn="r">
              <a:buNone/>
            </a:pPr>
            <a:r>
              <a:rPr lang="lv-LV" dirty="0"/>
              <a:t>APSTIPRINĀTS </a:t>
            </a:r>
          </a:p>
          <a:p>
            <a:pPr marL="0" indent="0" algn="r">
              <a:buNone/>
            </a:pPr>
            <a:r>
              <a:rPr lang="lv-LV" dirty="0"/>
              <a:t>biedrības «Smaidiņš» valdes </a:t>
            </a:r>
          </a:p>
          <a:p>
            <a:pPr marL="0" indent="0" algn="r">
              <a:buNone/>
            </a:pPr>
            <a:r>
              <a:rPr lang="lv-LV" dirty="0"/>
              <a:t>2021.gada 20. </a:t>
            </a:r>
            <a:r>
              <a:rPr lang="lv-LV" dirty="0" err="1"/>
              <a:t>janavāra</a:t>
            </a:r>
            <a:r>
              <a:rPr lang="lv-LV" dirty="0"/>
              <a:t> sēdē, </a:t>
            </a:r>
          </a:p>
          <a:p>
            <a:pPr marL="0" indent="0" algn="r">
              <a:buNone/>
            </a:pPr>
            <a:r>
              <a:rPr lang="lv-LV" dirty="0"/>
              <a:t>prot.Nr.7</a:t>
            </a:r>
          </a:p>
        </p:txBody>
      </p:sp>
      <p:sp>
        <p:nvSpPr>
          <p:cNvPr id="4" name="Slide Number Placeholder 3"/>
          <p:cNvSpPr>
            <a:spLocks noGrp="1"/>
          </p:cNvSpPr>
          <p:nvPr>
            <p:ph type="sldNum" sz="quarter" idx="12"/>
          </p:nvPr>
        </p:nvSpPr>
        <p:spPr/>
        <p:txBody>
          <a:bodyPr/>
          <a:lstStyle/>
          <a:p>
            <a:fld id="{C7423574-3613-4BC7-92B6-70EB1B4E1FB3}" type="slidenum">
              <a:rPr lang="lv-LV" smtClean="0"/>
              <a:t>34</a:t>
            </a:fld>
            <a:endParaRPr lang="lv-LV"/>
          </a:p>
        </p:txBody>
      </p:sp>
    </p:spTree>
    <p:extLst>
      <p:ext uri="{BB962C8B-B14F-4D97-AF65-F5344CB8AC3E}">
        <p14:creationId xmlns:p14="http://schemas.microsoft.com/office/powerpoint/2010/main" val="414900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down)">
                                      <p:cBhvr>
                                        <p:cTn id="16" dur="500"/>
                                        <p:tgtEl>
                                          <p:spTgt spid="3">
                                            <p:txEl>
                                              <p:pRg st="2" end="2"/>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 3"/>
          <p:cNvSpPr>
            <a:spLocks noGrp="1" noChangeArrowheads="1"/>
          </p:cNvSpPr>
          <p:nvPr>
            <p:ph type="title"/>
          </p:nvPr>
        </p:nvSpPr>
        <p:spPr>
          <a:xfrm>
            <a:off x="457200" y="274320"/>
            <a:ext cx="8229600" cy="1144905"/>
          </a:xfrm>
          <a:prstGeom prst="rect">
            <a:avLst/>
          </a:prstGeom>
          <a:noFill/>
          <a:ln w="0" cap="flat" cmpd="sng">
            <a:noFill/>
            <a:prstDash/>
          </a:ln>
        </p:spPr>
        <p:txBody>
          <a:bodyPr wrap="square" lIns="91440" tIns="45720" rIns="91440" bIns="45720" anchor="ctr"/>
          <a:lstStyle/>
          <a:p>
            <a:pPr marL="0" indent="0" algn="ctr" defTabSz="508000">
              <a:lnSpc>
                <a:spcPct val="104000"/>
              </a:lnSpc>
              <a:spcBef>
                <a:spcPts val="0"/>
              </a:spcBef>
              <a:spcAft>
                <a:spcPts val="0"/>
              </a:spcAft>
              <a:buFontTx/>
              <a:buNone/>
            </a:pPr>
            <a:r>
              <a:rPr lang="en-US" altLang="ko-KR" sz="4300" dirty="0">
                <a:solidFill>
                  <a:srgbClr val="000000"/>
                </a:solidFill>
                <a:latin typeface="Times New Roman" charset="0"/>
              </a:rPr>
              <a:t>Dokumenta reģistrācijas numurs</a:t>
            </a:r>
            <a:endParaRPr lang="ko-KR" altLang="en-US" sz="4300" dirty="0">
              <a:latin typeface="Times New Roman" charset="0"/>
            </a:endParaRPr>
          </a:p>
        </p:txBody>
      </p:sp>
      <p:sp>
        <p:nvSpPr>
          <p:cNvPr id="2" name="Rect 3"/>
          <p:cNvSpPr>
            <a:spLocks noGrp="1" noChangeArrowheads="1"/>
          </p:cNvSpPr>
          <p:nvPr>
            <p:ph type="body"/>
          </p:nvPr>
        </p:nvSpPr>
        <p:spPr>
          <a:xfrm>
            <a:off x="457200" y="1600834"/>
            <a:ext cx="8229600" cy="5140533"/>
          </a:xfrm>
          <a:prstGeom prst="rect">
            <a:avLst/>
          </a:prstGeom>
          <a:noFill/>
          <a:ln w="0" cap="flat" cmpd="sng">
            <a:noFill/>
            <a:prstDash/>
          </a:ln>
        </p:spPr>
        <p:txBody>
          <a:bodyPr wrap="square" lIns="91440" tIns="45720" rIns="91440" bIns="45720" anchor="t">
            <a:normAutofit fontScale="92500"/>
          </a:bodyPr>
          <a:lstStyle/>
          <a:p>
            <a:pPr marL="457200" indent="-457200" algn="l" defTabSz="508000">
              <a:lnSpc>
                <a:spcPct val="104000"/>
              </a:lnSpc>
              <a:spcBef>
                <a:spcPts val="0"/>
              </a:spcBef>
              <a:spcAft>
                <a:spcPts val="0"/>
              </a:spcAft>
              <a:buFont typeface="Arial" panose="020B0604020202020204" pitchFamily="34" charset="0"/>
              <a:buChar char="•"/>
            </a:pPr>
            <a:r>
              <a:rPr lang="lv-LV" altLang="ko-KR" sz="3100" dirty="0">
                <a:latin typeface="Times New Roman" charset="0"/>
              </a:rPr>
              <a:t>Reģistrācijas numurs tiek dokumentam piešķirts, to reģistrējot organizācijas izdoto dokumentu reģistrācijas sistēmā (iestādei ir nomenklatūras saraksts);</a:t>
            </a:r>
          </a:p>
          <a:p>
            <a:pPr marL="457200" indent="-457200" algn="l" defTabSz="508000">
              <a:lnSpc>
                <a:spcPct val="104000"/>
              </a:lnSpc>
              <a:spcBef>
                <a:spcPts val="0"/>
              </a:spcBef>
              <a:spcAft>
                <a:spcPts val="0"/>
              </a:spcAft>
              <a:buFont typeface="Arial" panose="020B0604020202020204" pitchFamily="34" charset="0"/>
              <a:buChar char="•"/>
            </a:pPr>
            <a:r>
              <a:rPr lang="lv-LV" altLang="ko-KR" sz="3100" dirty="0">
                <a:latin typeface="Times New Roman" charset="0"/>
              </a:rPr>
              <a:t>Dokumenta reģistrācijas numurā jābūt vismaz dokumenta kārtas numuram </a:t>
            </a:r>
            <a:r>
              <a:rPr lang="lv-LV" altLang="ko-KR" sz="3100" u="sng" dirty="0">
                <a:latin typeface="Times New Roman" charset="0"/>
              </a:rPr>
              <a:t>kalendāra gada ietvaros</a:t>
            </a:r>
            <a:r>
              <a:rPr lang="lv-LV" altLang="ko-KR" sz="3100" dirty="0">
                <a:latin typeface="Times New Roman" charset="0"/>
              </a:rPr>
              <a:t>, ja normatīvajos aktos nav noteikts citādi;</a:t>
            </a:r>
          </a:p>
          <a:p>
            <a:pPr marL="457200" indent="-457200" algn="l" defTabSz="508000">
              <a:lnSpc>
                <a:spcPct val="104000"/>
              </a:lnSpc>
              <a:spcBef>
                <a:spcPts val="0"/>
              </a:spcBef>
              <a:spcAft>
                <a:spcPts val="0"/>
              </a:spcAft>
              <a:buFont typeface="Arial" panose="020B0604020202020204" pitchFamily="34" charset="0"/>
              <a:buChar char="•"/>
            </a:pPr>
            <a:r>
              <a:rPr lang="lv-LV" altLang="ko-KR" sz="3100" dirty="0">
                <a:solidFill>
                  <a:srgbClr val="FF0000"/>
                </a:solidFill>
                <a:latin typeface="Times New Roman" charset="0"/>
              </a:rPr>
              <a:t>Pirms</a:t>
            </a:r>
            <a:r>
              <a:rPr lang="lv-LV" altLang="ko-KR" sz="3100" dirty="0">
                <a:latin typeface="Times New Roman" charset="0"/>
              </a:rPr>
              <a:t> dokumenta reģistrācijas numura raksta </a:t>
            </a:r>
            <a:r>
              <a:rPr lang="lv-LV" altLang="ko-KR" sz="3100" b="1" i="1" dirty="0">
                <a:latin typeface="Times New Roman" charset="0"/>
              </a:rPr>
              <a:t>Nr.__</a:t>
            </a:r>
            <a:r>
              <a:rPr lang="lv-LV" altLang="ko-KR" sz="3100" dirty="0">
                <a:latin typeface="Times New Roman" charset="0"/>
              </a:rPr>
              <a:t>, bet </a:t>
            </a:r>
            <a:r>
              <a:rPr lang="lv-LV" altLang="ko-KR" sz="3100" dirty="0">
                <a:solidFill>
                  <a:srgbClr val="FF0000"/>
                </a:solidFill>
                <a:latin typeface="Times New Roman" charset="0"/>
              </a:rPr>
              <a:t>pēc</a:t>
            </a:r>
            <a:r>
              <a:rPr lang="lv-LV" altLang="ko-KR" sz="3100" dirty="0">
                <a:latin typeface="Times New Roman" charset="0"/>
              </a:rPr>
              <a:t> numura </a:t>
            </a:r>
            <a:r>
              <a:rPr lang="lv-LV" altLang="ko-KR" sz="3100" b="1" i="1" dirty="0">
                <a:latin typeface="Times New Roman" charset="0"/>
              </a:rPr>
              <a:t>___ nr. </a:t>
            </a:r>
            <a:r>
              <a:rPr lang="lv-LV" altLang="ko-KR" sz="3100" dirty="0">
                <a:latin typeface="Times New Roman" charset="0"/>
              </a:rPr>
              <a:t>;</a:t>
            </a:r>
          </a:p>
          <a:p>
            <a:pPr marL="457200" indent="-457200" algn="l" defTabSz="508000">
              <a:lnSpc>
                <a:spcPct val="104000"/>
              </a:lnSpc>
              <a:spcBef>
                <a:spcPts val="0"/>
              </a:spcBef>
              <a:spcAft>
                <a:spcPts val="0"/>
              </a:spcAft>
              <a:buFont typeface="Arial" panose="020B0604020202020204" pitchFamily="34" charset="0"/>
              <a:buChar char="•"/>
            </a:pPr>
            <a:r>
              <a:rPr lang="lv-LV" altLang="ko-KR" sz="3100" dirty="0">
                <a:latin typeface="Times New Roman" charset="0"/>
              </a:rPr>
              <a:t>Dokumentu reģistrācijas numurā lietojamos apzīmējumus nosaka pati organizācija.</a:t>
            </a:r>
            <a:endParaRPr lang="ko-KR" altLang="en-US" sz="3100" dirty="0">
              <a:latin typeface="Times New Roman" charset="0"/>
            </a:endParaRPr>
          </a:p>
        </p:txBody>
      </p:sp>
      <p:sp>
        <p:nvSpPr>
          <p:cNvPr id="4" name="Slide Number Placeholder 3"/>
          <p:cNvSpPr>
            <a:spLocks noGrp="1"/>
          </p:cNvSpPr>
          <p:nvPr>
            <p:ph type="sldNum" sz="quarter" idx="12"/>
          </p:nvPr>
        </p:nvSpPr>
        <p:spPr/>
        <p:txBody>
          <a:bodyPr/>
          <a:lstStyle/>
          <a:p>
            <a:fld id="{C7423574-3613-4BC7-92B6-70EB1B4E1FB3}" type="slidenum">
              <a:rPr lang="lv-LV" smtClean="0"/>
              <a:t>35</a:t>
            </a:fld>
            <a:endParaRPr lang="lv-LV"/>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0472" b="-2593"/>
          <a:stretch/>
        </p:blipFill>
        <p:spPr bwMode="auto">
          <a:xfrm>
            <a:off x="1763698" y="116632"/>
            <a:ext cx="5170826" cy="6741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3779001" y="113292"/>
            <a:ext cx="1512168" cy="576064"/>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Oval 7"/>
          <p:cNvSpPr/>
          <p:nvPr/>
        </p:nvSpPr>
        <p:spPr>
          <a:xfrm>
            <a:off x="2555776" y="620688"/>
            <a:ext cx="3816424" cy="17835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Oval 8"/>
          <p:cNvSpPr/>
          <p:nvPr/>
        </p:nvSpPr>
        <p:spPr>
          <a:xfrm>
            <a:off x="2419232" y="790929"/>
            <a:ext cx="4313007" cy="28803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0" name="Oval 9"/>
          <p:cNvSpPr/>
          <p:nvPr/>
        </p:nvSpPr>
        <p:spPr>
          <a:xfrm>
            <a:off x="2051720" y="1078961"/>
            <a:ext cx="1008112" cy="266275"/>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1" name="Oval 10"/>
          <p:cNvSpPr/>
          <p:nvPr/>
        </p:nvSpPr>
        <p:spPr>
          <a:xfrm>
            <a:off x="2556686" y="1084500"/>
            <a:ext cx="2231337" cy="576064"/>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2" name="Oval 11"/>
          <p:cNvSpPr/>
          <p:nvPr/>
        </p:nvSpPr>
        <p:spPr>
          <a:xfrm>
            <a:off x="5220071" y="1103687"/>
            <a:ext cx="1512168" cy="576064"/>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Oval 12"/>
          <p:cNvSpPr/>
          <p:nvPr/>
        </p:nvSpPr>
        <p:spPr>
          <a:xfrm>
            <a:off x="2266833" y="1679751"/>
            <a:ext cx="2521190" cy="576064"/>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4" name="Oval 13"/>
          <p:cNvSpPr/>
          <p:nvPr/>
        </p:nvSpPr>
        <p:spPr>
          <a:xfrm>
            <a:off x="2051720" y="2255814"/>
            <a:ext cx="5184576" cy="2901377"/>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Oval 14"/>
          <p:cNvSpPr/>
          <p:nvPr/>
        </p:nvSpPr>
        <p:spPr>
          <a:xfrm>
            <a:off x="2160185" y="5121787"/>
            <a:ext cx="4572053" cy="576064"/>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6" name="Oval 15"/>
          <p:cNvSpPr/>
          <p:nvPr/>
        </p:nvSpPr>
        <p:spPr>
          <a:xfrm>
            <a:off x="2081610" y="5949280"/>
            <a:ext cx="1914325" cy="576064"/>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7" name="Oval 16"/>
          <p:cNvSpPr/>
          <p:nvPr/>
        </p:nvSpPr>
        <p:spPr>
          <a:xfrm>
            <a:off x="3887924" y="5949280"/>
            <a:ext cx="3204356" cy="648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Slide Number Placeholder 1"/>
          <p:cNvSpPr>
            <a:spLocks noGrp="1"/>
          </p:cNvSpPr>
          <p:nvPr>
            <p:ph type="sldNum" sz="quarter" idx="12"/>
          </p:nvPr>
        </p:nvSpPr>
        <p:spPr/>
        <p:txBody>
          <a:bodyPr/>
          <a:lstStyle/>
          <a:p>
            <a:fld id="{C7423574-3613-4BC7-92B6-70EB1B4E1FB3}" type="slidenum">
              <a:rPr lang="lv-LV" smtClean="0"/>
              <a:t>36</a:t>
            </a:fld>
            <a:endParaRPr lang="lv-LV"/>
          </a:p>
        </p:txBody>
      </p:sp>
    </p:spTree>
    <p:extLst>
      <p:ext uri="{BB962C8B-B14F-4D97-AF65-F5344CB8AC3E}">
        <p14:creationId xmlns:p14="http://schemas.microsoft.com/office/powerpoint/2010/main" val="71880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1)">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1)">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heel(1)">
                                      <p:cBhvr>
                                        <p:cTn id="32" dur="2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heel(1)">
                                      <p:cBhvr>
                                        <p:cTn id="37" dur="20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heel(1)">
                                      <p:cBhvr>
                                        <p:cTn id="42" dur="20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heel(1)">
                                      <p:cBhvr>
                                        <p:cTn id="47" dur="20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heel(1)">
                                      <p:cBhvr>
                                        <p:cTn id="52" dur="20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heel(1)">
                                      <p:cBhvr>
                                        <p:cTn id="5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 3"/>
          <p:cNvSpPr>
            <a:spLocks noGrp="1" noChangeArrowheads="1"/>
          </p:cNvSpPr>
          <p:nvPr>
            <p:ph type="title"/>
          </p:nvPr>
        </p:nvSpPr>
        <p:spPr>
          <a:xfrm>
            <a:off x="395536" y="2060848"/>
            <a:ext cx="8230235" cy="1892146"/>
          </a:xfrm>
          <a:prstGeom prst="rect">
            <a:avLst/>
          </a:prstGeom>
          <a:noFill/>
          <a:ln w="0" cap="flat" cmpd="sng">
            <a:noFill/>
            <a:prstDash/>
          </a:ln>
        </p:spPr>
        <p:txBody>
          <a:bodyPr wrap="square" lIns="91440" tIns="45720" rIns="91440" bIns="45720" anchor="ctr">
            <a:noAutofit/>
          </a:bodyPr>
          <a:lstStyle/>
          <a:p>
            <a:pPr marL="0" indent="0" algn="ctr" defTabSz="508000">
              <a:lnSpc>
                <a:spcPct val="104000"/>
              </a:lnSpc>
              <a:spcBef>
                <a:spcPts val="0"/>
              </a:spcBef>
              <a:spcAft>
                <a:spcPts val="0"/>
              </a:spcAft>
              <a:buFontTx/>
              <a:buNone/>
            </a:pPr>
            <a:r>
              <a:rPr lang="lv-LV" altLang="ko-KR" sz="5400" b="1" dirty="0">
                <a:solidFill>
                  <a:srgbClr val="000000"/>
                </a:solidFill>
                <a:latin typeface="Times New Roman" panose="02020603050405020304" pitchFamily="18" charset="0"/>
                <a:cs typeface="Times New Roman" panose="02020603050405020304" pitchFamily="18" charset="0"/>
              </a:rPr>
              <a:t>3</a:t>
            </a:r>
            <a:r>
              <a:rPr lang="en-US" altLang="ko-KR" sz="5400" b="1" dirty="0">
                <a:solidFill>
                  <a:srgbClr val="000000"/>
                </a:solidFill>
                <a:latin typeface="Times New Roman" panose="02020603050405020304" pitchFamily="18" charset="0"/>
                <a:cs typeface="Times New Roman" panose="02020603050405020304" pitchFamily="18" charset="0"/>
              </a:rPr>
              <a:t>. </a:t>
            </a:r>
            <a:r>
              <a:rPr lang="en-US" altLang="ko-KR" sz="5400" b="1" dirty="0" err="1">
                <a:solidFill>
                  <a:srgbClr val="000000"/>
                </a:solidFill>
                <a:latin typeface="Times New Roman" panose="02020603050405020304" pitchFamily="18" charset="0"/>
                <a:cs typeface="Times New Roman" panose="02020603050405020304" pitchFamily="18" charset="0"/>
              </a:rPr>
              <a:t>Dokumenta</a:t>
            </a:r>
            <a:r>
              <a:rPr lang="en-US" altLang="ko-KR" sz="5400" b="1" dirty="0">
                <a:solidFill>
                  <a:srgbClr val="000000"/>
                </a:solidFill>
                <a:latin typeface="Times New Roman" panose="02020603050405020304" pitchFamily="18" charset="0"/>
                <a:cs typeface="Times New Roman" panose="02020603050405020304" pitchFamily="18" charset="0"/>
              </a:rPr>
              <a:t> </a:t>
            </a:r>
            <a:r>
              <a:rPr lang="en-US" altLang="ko-KR" sz="5400" b="1" dirty="0" err="1">
                <a:solidFill>
                  <a:srgbClr val="000000"/>
                </a:solidFill>
                <a:latin typeface="Times New Roman" panose="02020603050405020304" pitchFamily="18" charset="0"/>
                <a:cs typeface="Times New Roman" panose="02020603050405020304" pitchFamily="18" charset="0"/>
              </a:rPr>
              <a:t>atvasinājums</a:t>
            </a:r>
            <a:r>
              <a:rPr lang="lv-LV" altLang="ko-KR" sz="5400" b="1" dirty="0">
                <a:solidFill>
                  <a:srgbClr val="000000"/>
                </a:solidFill>
                <a:latin typeface="Times New Roman" panose="02020603050405020304" pitchFamily="18" charset="0"/>
                <a:cs typeface="Times New Roman" panose="02020603050405020304" pitchFamily="18" charset="0"/>
              </a:rPr>
              <a:t> un dublikāts</a:t>
            </a:r>
            <a:endParaRPr lang="ko-KR" altLang="en-US" sz="5400" b="1"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C7423574-3613-4BC7-92B6-70EB1B4E1FB3}" type="slidenum">
              <a:rPr lang="lv-LV" smtClean="0"/>
              <a:t>37</a:t>
            </a:fld>
            <a:endParaRPr lang="lv-LV"/>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907704" y="188640"/>
            <a:ext cx="5184576" cy="86409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a:solidFill>
                  <a:schemeClr val="tx1"/>
                </a:solidFill>
                <a:latin typeface="Times New Roman" panose="02020603050405020304" pitchFamily="18" charset="0"/>
                <a:cs typeface="Times New Roman" panose="02020603050405020304" pitchFamily="18" charset="0"/>
              </a:rPr>
              <a:t>DOKUMENTS</a:t>
            </a:r>
          </a:p>
        </p:txBody>
      </p:sp>
      <p:sp>
        <p:nvSpPr>
          <p:cNvPr id="5" name="Rounded Rectangle 4"/>
          <p:cNvSpPr/>
          <p:nvPr/>
        </p:nvSpPr>
        <p:spPr>
          <a:xfrm>
            <a:off x="467544" y="1412776"/>
            <a:ext cx="2232248" cy="1008112"/>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a:solidFill>
                  <a:srgbClr val="FF0000"/>
                </a:solidFill>
              </a:rPr>
              <a:t>ORIĢINĀLS</a:t>
            </a:r>
          </a:p>
        </p:txBody>
      </p:sp>
      <p:sp>
        <p:nvSpPr>
          <p:cNvPr id="6" name="Rounded Rectangle 5"/>
          <p:cNvSpPr/>
          <p:nvPr/>
        </p:nvSpPr>
        <p:spPr>
          <a:xfrm>
            <a:off x="3311861" y="1916832"/>
            <a:ext cx="2623790" cy="100811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a:solidFill>
                  <a:srgbClr val="FF0000"/>
                </a:solidFill>
              </a:rPr>
              <a:t>ATVASINĀJUMS</a:t>
            </a:r>
          </a:p>
        </p:txBody>
      </p:sp>
      <p:sp>
        <p:nvSpPr>
          <p:cNvPr id="7" name="Rounded Rectangle 6"/>
          <p:cNvSpPr/>
          <p:nvPr/>
        </p:nvSpPr>
        <p:spPr>
          <a:xfrm>
            <a:off x="6372200" y="1463230"/>
            <a:ext cx="2232248" cy="1008112"/>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a:solidFill>
                  <a:srgbClr val="FF0000"/>
                </a:solidFill>
              </a:rPr>
              <a:t>DUBLIKĀTS</a:t>
            </a:r>
          </a:p>
        </p:txBody>
      </p:sp>
      <p:sp>
        <p:nvSpPr>
          <p:cNvPr id="8" name="Flowchart: Alternate Process 7"/>
          <p:cNvSpPr/>
          <p:nvPr/>
        </p:nvSpPr>
        <p:spPr>
          <a:xfrm>
            <a:off x="503548" y="3004133"/>
            <a:ext cx="2160240" cy="1296144"/>
          </a:xfrm>
          <a:prstGeom prst="flowChartAlternateProces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Dokumenta rekvizīti</a:t>
            </a:r>
          </a:p>
        </p:txBody>
      </p:sp>
      <p:sp>
        <p:nvSpPr>
          <p:cNvPr id="9" name="Flowchart: Alternate Process 8"/>
          <p:cNvSpPr/>
          <p:nvPr/>
        </p:nvSpPr>
        <p:spPr>
          <a:xfrm>
            <a:off x="6444208" y="3068960"/>
            <a:ext cx="2448272" cy="1296144"/>
          </a:xfrm>
          <a:prstGeom prst="flowChartAlternateProces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Izstrādā, ja oriģināls, kurš bija izstrādāts vienā eksemplārā, ir zudis.</a:t>
            </a:r>
          </a:p>
        </p:txBody>
      </p:sp>
      <p:sp>
        <p:nvSpPr>
          <p:cNvPr id="10" name="Flowchart: Alternate Process 9"/>
          <p:cNvSpPr/>
          <p:nvPr/>
        </p:nvSpPr>
        <p:spPr>
          <a:xfrm>
            <a:off x="3275856" y="3356992"/>
            <a:ext cx="2664296" cy="1512168"/>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u="sng" dirty="0">
                <a:solidFill>
                  <a:srgbClr val="FF0000"/>
                </a:solidFill>
              </a:rPr>
              <a:t>Noraksts</a:t>
            </a:r>
            <a:r>
              <a:rPr lang="lv-LV" b="1" dirty="0">
                <a:solidFill>
                  <a:schemeClr val="tx1"/>
                </a:solidFill>
              </a:rPr>
              <a:t> – pilnībā pārraksta oriģināla informāciju vai aizpilda īpašu noraksta veidlapu</a:t>
            </a:r>
          </a:p>
        </p:txBody>
      </p:sp>
      <p:sp>
        <p:nvSpPr>
          <p:cNvPr id="11" name="Flowchart: Alternate Process 10"/>
          <p:cNvSpPr/>
          <p:nvPr/>
        </p:nvSpPr>
        <p:spPr>
          <a:xfrm>
            <a:off x="1583668" y="5229200"/>
            <a:ext cx="2592288" cy="1440160"/>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u="sng" dirty="0">
                <a:solidFill>
                  <a:srgbClr val="FF0000"/>
                </a:solidFill>
              </a:rPr>
              <a:t>Izraksts</a:t>
            </a:r>
            <a:r>
              <a:rPr lang="lv-LV" b="1" dirty="0">
                <a:solidFill>
                  <a:srgbClr val="FF0000"/>
                </a:solidFill>
              </a:rPr>
              <a:t> </a:t>
            </a:r>
            <a:r>
              <a:rPr lang="lv-LV" b="1" dirty="0">
                <a:solidFill>
                  <a:schemeClr val="tx1"/>
                </a:solidFill>
              </a:rPr>
              <a:t>– pārraksta vai nokopē oriģināla daļu, kas satur nepieciešamo informāciju, vai aizpilda īpašu izraksta veidlapu</a:t>
            </a:r>
          </a:p>
        </p:txBody>
      </p:sp>
      <p:sp>
        <p:nvSpPr>
          <p:cNvPr id="12" name="Flowchart: Alternate Process 11"/>
          <p:cNvSpPr/>
          <p:nvPr/>
        </p:nvSpPr>
        <p:spPr>
          <a:xfrm>
            <a:off x="5166066" y="5254316"/>
            <a:ext cx="2412268" cy="1415044"/>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u="sng" dirty="0">
                <a:solidFill>
                  <a:srgbClr val="FF0000"/>
                </a:solidFill>
              </a:rPr>
              <a:t>Kopija</a:t>
            </a:r>
            <a:r>
              <a:rPr lang="lv-LV" b="1" dirty="0">
                <a:solidFill>
                  <a:srgbClr val="FF0000"/>
                </a:solidFill>
              </a:rPr>
              <a:t> </a:t>
            </a:r>
            <a:r>
              <a:rPr lang="lv-LV" b="1" dirty="0">
                <a:solidFill>
                  <a:schemeClr val="tx1"/>
                </a:solidFill>
              </a:rPr>
              <a:t>– nokopējot oriģinālu ar visām dokumenta grafiskajām u.c. īpatnībām</a:t>
            </a:r>
          </a:p>
        </p:txBody>
      </p:sp>
      <p:cxnSp>
        <p:nvCxnSpPr>
          <p:cNvPr id="14" name="Straight Arrow Connector 13"/>
          <p:cNvCxnSpPr>
            <a:stCxn id="6" idx="2"/>
            <a:endCxn id="10" idx="0"/>
          </p:cNvCxnSpPr>
          <p:nvPr/>
        </p:nvCxnSpPr>
        <p:spPr>
          <a:xfrm flipH="1">
            <a:off x="4608004" y="2924944"/>
            <a:ext cx="15752" cy="43204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879812" y="2924944"/>
            <a:ext cx="864096" cy="230425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12" idx="0"/>
          </p:cNvCxnSpPr>
          <p:nvPr/>
        </p:nvCxnSpPr>
        <p:spPr>
          <a:xfrm>
            <a:off x="5499103" y="2940575"/>
            <a:ext cx="873097" cy="2313741"/>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5" idx="2"/>
            <a:endCxn id="8" idx="0"/>
          </p:cNvCxnSpPr>
          <p:nvPr/>
        </p:nvCxnSpPr>
        <p:spPr>
          <a:xfrm>
            <a:off x="1583668" y="2420888"/>
            <a:ext cx="0" cy="58324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9" idx="0"/>
          </p:cNvCxnSpPr>
          <p:nvPr/>
        </p:nvCxnSpPr>
        <p:spPr>
          <a:xfrm>
            <a:off x="7668344" y="2471342"/>
            <a:ext cx="0" cy="59761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4" idx="4"/>
          </p:cNvCxnSpPr>
          <p:nvPr/>
        </p:nvCxnSpPr>
        <p:spPr>
          <a:xfrm>
            <a:off x="4499992" y="1052736"/>
            <a:ext cx="0" cy="91455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4" idx="4"/>
            <a:endCxn id="5" idx="0"/>
          </p:cNvCxnSpPr>
          <p:nvPr/>
        </p:nvCxnSpPr>
        <p:spPr>
          <a:xfrm flipH="1">
            <a:off x="1583668" y="1052736"/>
            <a:ext cx="2916324" cy="36004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4" idx="4"/>
            <a:endCxn id="7" idx="0"/>
          </p:cNvCxnSpPr>
          <p:nvPr/>
        </p:nvCxnSpPr>
        <p:spPr>
          <a:xfrm>
            <a:off x="4499992" y="1052736"/>
            <a:ext cx="2988332" cy="41049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C7423574-3613-4BC7-92B6-70EB1B4E1FB3}" type="slidenum">
              <a:rPr lang="lv-LV" smtClean="0"/>
              <a:t>38</a:t>
            </a:fld>
            <a:endParaRPr lang="lv-LV"/>
          </a:p>
        </p:txBody>
      </p:sp>
    </p:spTree>
    <p:extLst>
      <p:ext uri="{BB962C8B-B14F-4D97-AF65-F5344CB8AC3E}">
        <p14:creationId xmlns:p14="http://schemas.microsoft.com/office/powerpoint/2010/main" val="308091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par>
                                <p:cTn id="32" presetID="22" presetClass="entr" presetSubtype="4"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par>
                                <p:cTn id="35" presetID="22" presetClass="entr" presetSubtype="4"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par>
                                <p:cTn id="38" presetID="22" presetClass="entr" presetSubtype="4"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down)">
                                      <p:cBhvr>
                                        <p:cTn id="40" dur="500"/>
                                        <p:tgtEl>
                                          <p:spTgt spid="18"/>
                                        </p:tgtEl>
                                      </p:cBhvr>
                                    </p:animEffect>
                                  </p:childTnLst>
                                </p:cTn>
                              </p:par>
                              <p:par>
                                <p:cTn id="41" presetID="22" presetClass="entr" presetSubtype="4"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par>
                                <p:cTn id="44" presetID="22" presetClass="entr" presetSubtype="4"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down)">
                                      <p:cBhvr>
                                        <p:cTn id="46" dur="500"/>
                                        <p:tgtEl>
                                          <p:spTgt spid="23"/>
                                        </p:tgtEl>
                                      </p:cBhvr>
                                    </p:animEffect>
                                  </p:childTnLst>
                                </p:cTn>
                              </p:par>
                              <p:par>
                                <p:cTn id="47" presetID="22" presetClass="entr" presetSubtype="4"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down)">
                                      <p:cBhvr>
                                        <p:cTn id="49" dur="500"/>
                                        <p:tgtEl>
                                          <p:spTgt spid="30"/>
                                        </p:tgtEl>
                                      </p:cBhvr>
                                    </p:animEffec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down)">
                                      <p:cBhvr>
                                        <p:cTn id="5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 3"/>
          <p:cNvSpPr>
            <a:spLocks noGrp="1" noChangeArrowheads="1"/>
          </p:cNvSpPr>
          <p:nvPr>
            <p:ph type="title"/>
          </p:nvPr>
        </p:nvSpPr>
        <p:spPr>
          <a:xfrm>
            <a:off x="457200" y="274320"/>
            <a:ext cx="8229600" cy="1144905"/>
          </a:xfrm>
          <a:prstGeom prst="rect">
            <a:avLst/>
          </a:prstGeom>
          <a:noFill/>
          <a:ln w="0" cap="flat" cmpd="sng">
            <a:noFill/>
            <a:prstDash/>
          </a:ln>
        </p:spPr>
        <p:txBody>
          <a:bodyPr wrap="square" lIns="91440" tIns="45720" rIns="91440" bIns="45720" anchor="ctr"/>
          <a:lstStyle/>
          <a:p>
            <a:pPr marL="0" indent="0" algn="ctr" defTabSz="508000">
              <a:lnSpc>
                <a:spcPct val="104000"/>
              </a:lnSpc>
              <a:spcBef>
                <a:spcPts val="0"/>
              </a:spcBef>
              <a:spcAft>
                <a:spcPts val="0"/>
              </a:spcAft>
              <a:buFontTx/>
              <a:buNone/>
            </a:pPr>
            <a:r>
              <a:rPr lang="en-US" altLang="ko-KR" sz="4300" dirty="0">
                <a:solidFill>
                  <a:srgbClr val="000000"/>
                </a:solidFill>
                <a:latin typeface="Times New Roman" charset="0"/>
              </a:rPr>
              <a:t>Dokumenta atvasinājums</a:t>
            </a:r>
            <a:endParaRPr lang="ko-KR" altLang="en-US" sz="4300" dirty="0">
              <a:latin typeface="Times New Roman" charset="0"/>
            </a:endParaRPr>
          </a:p>
        </p:txBody>
      </p:sp>
      <p:sp>
        <p:nvSpPr>
          <p:cNvPr id="2" name="Rect 3"/>
          <p:cNvSpPr>
            <a:spLocks noGrp="1" noChangeArrowheads="1"/>
          </p:cNvSpPr>
          <p:nvPr>
            <p:ph type="body"/>
          </p:nvPr>
        </p:nvSpPr>
        <p:spPr>
          <a:xfrm>
            <a:off x="457200" y="1600835"/>
            <a:ext cx="8229600" cy="4526280"/>
          </a:xfrm>
          <a:prstGeom prst="rect">
            <a:avLst/>
          </a:prstGeom>
          <a:noFill/>
          <a:ln w="0" cap="flat" cmpd="sng">
            <a:noFill/>
            <a:prstDash/>
          </a:ln>
        </p:spPr>
        <p:txBody>
          <a:bodyPr wrap="square" lIns="91440" tIns="45720" rIns="91440" bIns="45720" anchor="t">
            <a:normAutofit lnSpcReduction="10000"/>
          </a:bodyPr>
          <a:lstStyle/>
          <a:p>
            <a:pPr marL="0" indent="0" algn="l" defTabSz="508000">
              <a:lnSpc>
                <a:spcPct val="104000"/>
              </a:lnSpc>
              <a:spcBef>
                <a:spcPts val="0"/>
              </a:spcBef>
              <a:spcAft>
                <a:spcPts val="0"/>
              </a:spcAft>
              <a:buFontTx/>
              <a:buNone/>
            </a:pPr>
            <a:r>
              <a:rPr lang="en-US" altLang="ko-KR" sz="3500" b="1" dirty="0">
                <a:solidFill>
                  <a:srgbClr val="FF0000"/>
                </a:solidFill>
                <a:latin typeface="Times New Roman" charset="0"/>
              </a:rPr>
              <a:t>- ir dokuments, kas pilnībā vai daļēji atveido dokumenta oriģinālu.</a:t>
            </a:r>
            <a:endParaRPr lang="ko-KR" altLang="en-US" sz="3500" b="1" dirty="0">
              <a:solidFill>
                <a:srgbClr val="FF0000"/>
              </a:solidFill>
              <a:latin typeface="Times New Roman" charset="0"/>
            </a:endParaRPr>
          </a:p>
          <a:p>
            <a:pPr marL="0" indent="0" algn="l" defTabSz="508000">
              <a:lnSpc>
                <a:spcPct val="104000"/>
              </a:lnSpc>
              <a:spcBef>
                <a:spcPts val="0"/>
              </a:spcBef>
              <a:spcAft>
                <a:spcPts val="0"/>
              </a:spcAft>
              <a:buFontTx/>
              <a:buNone/>
            </a:pPr>
            <a:endParaRPr lang="ko-KR" altLang="en-US" sz="3100" dirty="0">
              <a:latin typeface="Times New Roman" charset="0"/>
            </a:endParaRPr>
          </a:p>
          <a:p>
            <a:pPr marL="0" indent="0" algn="l" defTabSz="508000">
              <a:lnSpc>
                <a:spcPct val="104000"/>
              </a:lnSpc>
              <a:spcBef>
                <a:spcPts val="0"/>
              </a:spcBef>
              <a:spcAft>
                <a:spcPts val="0"/>
              </a:spcAft>
              <a:buFontTx/>
              <a:buNone/>
            </a:pPr>
            <a:r>
              <a:rPr lang="en-US" altLang="ko-KR" sz="3100" dirty="0">
                <a:solidFill>
                  <a:srgbClr val="000000"/>
                </a:solidFill>
                <a:latin typeface="Times New Roman" charset="0"/>
              </a:rPr>
              <a:t>Atvasinājumu izstrādā </a:t>
            </a:r>
            <a:r>
              <a:rPr lang="en-US" altLang="ko-KR" sz="3100" u="sng" dirty="0">
                <a:solidFill>
                  <a:srgbClr val="000000"/>
                </a:solidFill>
                <a:latin typeface="Times New Roman" charset="0"/>
              </a:rPr>
              <a:t>noraksta, izraksta vai kopijas</a:t>
            </a:r>
            <a:r>
              <a:rPr lang="en-US" altLang="ko-KR" sz="3100" dirty="0">
                <a:solidFill>
                  <a:srgbClr val="000000"/>
                </a:solidFill>
                <a:latin typeface="Times New Roman" charset="0"/>
              </a:rPr>
              <a:t> veidā.</a:t>
            </a:r>
            <a:endParaRPr lang="ko-KR" altLang="en-US" sz="3100" dirty="0">
              <a:latin typeface="Times New Roman" charset="0"/>
            </a:endParaRPr>
          </a:p>
          <a:p>
            <a:pPr marL="0" indent="0" algn="l" defTabSz="508000">
              <a:lnSpc>
                <a:spcPct val="104000"/>
              </a:lnSpc>
              <a:spcBef>
                <a:spcPts val="0"/>
              </a:spcBef>
              <a:spcAft>
                <a:spcPts val="0"/>
              </a:spcAft>
              <a:buFontTx/>
              <a:buNone/>
            </a:pPr>
            <a:endParaRPr lang="ko-KR" altLang="en-US" sz="3100" dirty="0">
              <a:latin typeface="Times New Roman" charset="0"/>
            </a:endParaRPr>
          </a:p>
          <a:p>
            <a:pPr marL="0" indent="0" algn="l" defTabSz="508000">
              <a:lnSpc>
                <a:spcPct val="104000"/>
              </a:lnSpc>
              <a:spcBef>
                <a:spcPts val="0"/>
              </a:spcBef>
              <a:spcAft>
                <a:spcPts val="0"/>
              </a:spcAft>
              <a:buFontTx/>
              <a:buNone/>
            </a:pPr>
            <a:r>
              <a:rPr lang="en-US" altLang="ko-KR" sz="3100" dirty="0">
                <a:solidFill>
                  <a:srgbClr val="000000"/>
                </a:solidFill>
                <a:latin typeface="Times New Roman" charset="0"/>
              </a:rPr>
              <a:t>Atvasinājumu </a:t>
            </a:r>
            <a:r>
              <a:rPr lang="en-US" altLang="ko-KR" sz="3100" b="1" dirty="0">
                <a:solidFill>
                  <a:srgbClr val="000000"/>
                </a:solidFill>
                <a:latin typeface="Times New Roman" charset="0"/>
              </a:rPr>
              <a:t>var izstrādāt arī no noraksta, izraksta vai kopijas</a:t>
            </a:r>
            <a:r>
              <a:rPr lang="en-US" altLang="ko-KR" sz="3100" dirty="0">
                <a:solidFill>
                  <a:srgbClr val="000000"/>
                </a:solidFill>
                <a:latin typeface="Times New Roman" charset="0"/>
              </a:rPr>
              <a:t>, ja tie izstrādāti un apliecināti normatīvajos aktos noteiktajā kārtībā.</a:t>
            </a:r>
            <a:endParaRPr lang="ko-KR" altLang="en-US" sz="3100" dirty="0">
              <a:latin typeface="Times New Roman" charset="0"/>
            </a:endParaRPr>
          </a:p>
        </p:txBody>
      </p:sp>
      <p:sp>
        <p:nvSpPr>
          <p:cNvPr id="4" name="Slide Number Placeholder 3"/>
          <p:cNvSpPr>
            <a:spLocks noGrp="1"/>
          </p:cNvSpPr>
          <p:nvPr>
            <p:ph type="sldNum" sz="quarter" idx="12"/>
          </p:nvPr>
        </p:nvSpPr>
        <p:spPr/>
        <p:txBody>
          <a:bodyPr/>
          <a:lstStyle/>
          <a:p>
            <a:fld id="{C7423574-3613-4BC7-92B6-70EB1B4E1FB3}" type="slidenum">
              <a:rPr lang="lv-LV" smtClean="0"/>
              <a:t>39</a:t>
            </a:fld>
            <a:endParaRPr lang="lv-LV"/>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 3"/>
          <p:cNvSpPr>
            <a:spLocks noGrp="1" noChangeArrowheads="1"/>
          </p:cNvSpPr>
          <p:nvPr>
            <p:ph type="title"/>
          </p:nvPr>
        </p:nvSpPr>
        <p:spPr>
          <a:xfrm>
            <a:off x="457200" y="274320"/>
            <a:ext cx="8229600" cy="1144905"/>
          </a:xfrm>
          <a:prstGeom prst="rect">
            <a:avLst/>
          </a:prstGeom>
          <a:noFill/>
          <a:ln w="0" cap="flat" cmpd="sng">
            <a:noFill/>
            <a:prstDash/>
          </a:ln>
        </p:spPr>
        <p:txBody>
          <a:bodyPr wrap="square" lIns="91440" tIns="45720" rIns="91440" bIns="45720" anchor="ctr"/>
          <a:lstStyle/>
          <a:p>
            <a:pPr marL="0" indent="0" algn="ctr" defTabSz="508000">
              <a:lnSpc>
                <a:spcPct val="104000"/>
              </a:lnSpc>
              <a:spcBef>
                <a:spcPts val="0"/>
              </a:spcBef>
              <a:spcAft>
                <a:spcPts val="0"/>
              </a:spcAft>
              <a:buFontTx/>
              <a:buNone/>
            </a:pPr>
            <a:r>
              <a:rPr lang="en-US" altLang="ko-KR" sz="4300" dirty="0">
                <a:solidFill>
                  <a:srgbClr val="000000"/>
                </a:solidFill>
                <a:latin typeface="Times New Roman" charset="0"/>
              </a:rPr>
              <a:t>Dokuments un tā juridiskais spēks</a:t>
            </a:r>
            <a:endParaRPr lang="ko-KR" altLang="en-US" sz="4300" dirty="0">
              <a:latin typeface="Times New Roman" charset="0"/>
            </a:endParaRPr>
          </a:p>
        </p:txBody>
      </p:sp>
      <p:sp>
        <p:nvSpPr>
          <p:cNvPr id="2" name="Rect 3"/>
          <p:cNvSpPr>
            <a:spLocks noGrp="1" noChangeArrowheads="1"/>
          </p:cNvSpPr>
          <p:nvPr>
            <p:ph type="body"/>
          </p:nvPr>
        </p:nvSpPr>
        <p:spPr>
          <a:xfrm>
            <a:off x="457200" y="1600835"/>
            <a:ext cx="8229600" cy="4526280"/>
          </a:xfrm>
          <a:prstGeom prst="rect">
            <a:avLst/>
          </a:prstGeom>
          <a:noFill/>
          <a:ln w="0" cap="flat" cmpd="sng">
            <a:noFill/>
            <a:prstDash/>
          </a:ln>
        </p:spPr>
        <p:txBody>
          <a:bodyPr wrap="square" lIns="91440" tIns="45720" rIns="91440" bIns="45720" anchor="t">
            <a:normAutofit fontScale="92500" lnSpcReduction="10000"/>
          </a:bodyPr>
          <a:lstStyle/>
          <a:p>
            <a:pPr marL="0" indent="0" algn="l" defTabSz="508000" latinLnBrk="0">
              <a:lnSpc>
                <a:spcPct val="106000"/>
              </a:lnSpc>
              <a:spcBef>
                <a:spcPts val="0"/>
              </a:spcBef>
              <a:spcAft>
                <a:spcPts val="0"/>
              </a:spcAft>
              <a:buFontTx/>
              <a:buNone/>
            </a:pPr>
            <a:r>
              <a:rPr lang="en-US" altLang="ko-KR" sz="3100" b="1" dirty="0">
                <a:solidFill>
                  <a:srgbClr val="000000"/>
                </a:solidFill>
                <a:latin typeface="Times New Roman" charset="0"/>
              </a:rPr>
              <a:t>Dokuments</a:t>
            </a:r>
            <a:r>
              <a:rPr lang="en-US" altLang="ko-KR" sz="3100" dirty="0">
                <a:solidFill>
                  <a:srgbClr val="000000"/>
                </a:solidFill>
                <a:latin typeface="Times New Roman" charset="0"/>
              </a:rPr>
              <a:t> </a:t>
            </a:r>
            <a:r>
              <a:rPr lang="en-US" altLang="ko-KR" sz="3100" b="1" dirty="0">
                <a:solidFill>
                  <a:srgbClr val="BC0000"/>
                </a:solidFill>
                <a:latin typeface="Times New Roman" charset="0"/>
              </a:rPr>
              <a:t>ir jebkura rakstveida informācija, ko rada fiziska vai juridiska persona (</a:t>
            </a:r>
            <a:r>
              <a:rPr lang="en-US" altLang="ko-KR" sz="3100" b="1" u="sng" dirty="0">
                <a:solidFill>
                  <a:srgbClr val="BC0000"/>
                </a:solidFill>
                <a:latin typeface="Times New Roman" charset="0"/>
              </a:rPr>
              <a:t>organizācija</a:t>
            </a:r>
            <a:r>
              <a:rPr lang="en-US" altLang="ko-KR" sz="3100" b="1" dirty="0">
                <a:solidFill>
                  <a:srgbClr val="BC0000"/>
                </a:solidFill>
                <a:latin typeface="Times New Roman" charset="0"/>
              </a:rPr>
              <a:t>). </a:t>
            </a:r>
            <a:endParaRPr lang="ko-KR" altLang="en-US" sz="3100" b="1" dirty="0">
              <a:latin typeface="Times New Roman" charset="0"/>
            </a:endParaRPr>
          </a:p>
          <a:p>
            <a:pPr marL="0" indent="0" algn="l" defTabSz="508000" latinLnBrk="0">
              <a:lnSpc>
                <a:spcPct val="106000"/>
              </a:lnSpc>
              <a:spcBef>
                <a:spcPts val="0"/>
              </a:spcBef>
              <a:spcAft>
                <a:spcPts val="0"/>
              </a:spcAft>
              <a:buFontTx/>
              <a:buNone/>
            </a:pPr>
            <a:r>
              <a:rPr lang="en-US" altLang="ko-KR" sz="3100" dirty="0">
                <a:solidFill>
                  <a:srgbClr val="000000"/>
                </a:solidFill>
                <a:latin typeface="Times New Roman" charset="0"/>
              </a:rPr>
              <a:t>Likums tos dēvē par publisko vai privāto tiesību subjektiem:</a:t>
            </a:r>
            <a:endParaRPr lang="ko-KR" altLang="en-US" sz="3100" dirty="0">
              <a:latin typeface="Times New Roman" charset="0"/>
            </a:endParaRPr>
          </a:p>
          <a:p>
            <a:pPr marL="461645" lvl="0" indent="-461645" algn="l" defTabSz="508000" latinLnBrk="0">
              <a:lnSpc>
                <a:spcPct val="106000"/>
              </a:lnSpc>
              <a:spcBef>
                <a:spcPts val="0"/>
              </a:spcBef>
              <a:spcAft>
                <a:spcPts val="0"/>
              </a:spcAft>
              <a:buClr>
                <a:srgbClr val="000000"/>
              </a:buClr>
              <a:buFont typeface="Wingdings"/>
              <a:buChar char="Ø"/>
            </a:pPr>
            <a:r>
              <a:rPr lang="en-US" altLang="ko-KR" sz="3100" dirty="0">
                <a:solidFill>
                  <a:srgbClr val="000000"/>
                </a:solidFill>
                <a:latin typeface="Times New Roman" charset="0"/>
              </a:rPr>
              <a:t>valsts vai pašvaldības institūcija,</a:t>
            </a:r>
            <a:endParaRPr lang="ko-KR" altLang="en-US" sz="3100" dirty="0">
              <a:latin typeface="Times New Roman" charset="0"/>
            </a:endParaRPr>
          </a:p>
          <a:p>
            <a:pPr marL="461645" lvl="0" indent="-461645" algn="l" defTabSz="508000" latinLnBrk="0">
              <a:lnSpc>
                <a:spcPct val="106000"/>
              </a:lnSpc>
              <a:spcBef>
                <a:spcPts val="0"/>
              </a:spcBef>
              <a:spcAft>
                <a:spcPts val="0"/>
              </a:spcAft>
              <a:buClr>
                <a:srgbClr val="000000"/>
              </a:buClr>
              <a:buFont typeface="Wingdings"/>
              <a:buChar char="Ø"/>
            </a:pPr>
            <a:r>
              <a:rPr lang="en-US" altLang="ko-KR" sz="3100" dirty="0">
                <a:solidFill>
                  <a:srgbClr val="000000"/>
                </a:solidFill>
                <a:latin typeface="Times New Roman" charset="0"/>
              </a:rPr>
              <a:t>privāto tiesību juridiskā persona,</a:t>
            </a:r>
            <a:endParaRPr lang="ko-KR" altLang="en-US" sz="3100" dirty="0">
              <a:latin typeface="Times New Roman" charset="0"/>
            </a:endParaRPr>
          </a:p>
          <a:p>
            <a:pPr marL="461645" lvl="0" indent="-461645" algn="l" defTabSz="508000" latinLnBrk="0">
              <a:lnSpc>
                <a:spcPct val="106000"/>
              </a:lnSpc>
              <a:spcBef>
                <a:spcPts val="0"/>
              </a:spcBef>
              <a:spcAft>
                <a:spcPts val="0"/>
              </a:spcAft>
              <a:buClr>
                <a:srgbClr val="000000"/>
              </a:buClr>
              <a:buFont typeface="Wingdings"/>
              <a:buChar char="Ø"/>
            </a:pPr>
            <a:r>
              <a:rPr lang="en-US" altLang="ko-KR" sz="3100" b="1" u="sng" dirty="0">
                <a:solidFill>
                  <a:srgbClr val="000000"/>
                </a:solidFill>
                <a:latin typeface="Times New Roman" charset="0"/>
              </a:rPr>
              <a:t>fizisko vai juridisko personu apvienība</a:t>
            </a:r>
            <a:r>
              <a:rPr lang="en-US" altLang="ko-KR" sz="3100" dirty="0">
                <a:solidFill>
                  <a:srgbClr val="000000"/>
                </a:solidFill>
                <a:latin typeface="Times New Roman" charset="0"/>
              </a:rPr>
              <a:t>,</a:t>
            </a:r>
            <a:endParaRPr lang="ko-KR" altLang="en-US" sz="3100" dirty="0">
              <a:latin typeface="Times New Roman" charset="0"/>
            </a:endParaRPr>
          </a:p>
          <a:p>
            <a:pPr marL="461645" lvl="0" indent="-461645" algn="l" defTabSz="508000" latinLnBrk="0">
              <a:lnSpc>
                <a:spcPct val="106000"/>
              </a:lnSpc>
              <a:spcBef>
                <a:spcPts val="0"/>
              </a:spcBef>
              <a:spcAft>
                <a:spcPts val="0"/>
              </a:spcAft>
              <a:buClr>
                <a:srgbClr val="000000"/>
              </a:buClr>
              <a:buFont typeface="Wingdings"/>
              <a:buChar char="Ø"/>
            </a:pPr>
            <a:r>
              <a:rPr lang="en-US" altLang="ko-KR" sz="3100" dirty="0">
                <a:solidFill>
                  <a:srgbClr val="000000"/>
                </a:solidFill>
                <a:latin typeface="Times New Roman" charset="0"/>
              </a:rPr>
              <a:t>notārs,</a:t>
            </a:r>
            <a:endParaRPr lang="ko-KR" altLang="en-US" sz="3100" dirty="0">
              <a:latin typeface="Times New Roman" charset="0"/>
            </a:endParaRPr>
          </a:p>
          <a:p>
            <a:pPr marL="461645" lvl="0" indent="-461645" algn="l" defTabSz="508000" latinLnBrk="0">
              <a:lnSpc>
                <a:spcPct val="106000"/>
              </a:lnSpc>
              <a:spcBef>
                <a:spcPts val="0"/>
              </a:spcBef>
              <a:spcAft>
                <a:spcPts val="0"/>
              </a:spcAft>
              <a:buClr>
                <a:srgbClr val="000000"/>
              </a:buClr>
              <a:buFont typeface="Wingdings"/>
              <a:buChar char="Ø"/>
            </a:pPr>
            <a:r>
              <a:rPr lang="en-US" altLang="ko-KR" sz="3100" dirty="0" err="1">
                <a:solidFill>
                  <a:srgbClr val="000000"/>
                </a:solidFill>
                <a:latin typeface="Times New Roman" charset="0"/>
              </a:rPr>
              <a:t>tiesu</a:t>
            </a:r>
            <a:r>
              <a:rPr lang="en-US" altLang="ko-KR" sz="3100" dirty="0">
                <a:solidFill>
                  <a:srgbClr val="000000"/>
                </a:solidFill>
                <a:latin typeface="Times New Roman" charset="0"/>
              </a:rPr>
              <a:t> </a:t>
            </a:r>
            <a:r>
              <a:rPr lang="en-US" altLang="ko-KR" sz="3100" dirty="0" err="1">
                <a:solidFill>
                  <a:srgbClr val="000000"/>
                </a:solidFill>
                <a:latin typeface="Times New Roman" charset="0"/>
              </a:rPr>
              <a:t>izpildītājs</a:t>
            </a:r>
            <a:r>
              <a:rPr lang="lv-LV" altLang="ko-KR" sz="3100" dirty="0">
                <a:solidFill>
                  <a:srgbClr val="000000"/>
                </a:solidFill>
                <a:latin typeface="Times New Roman" charset="0"/>
              </a:rPr>
              <a:t>,</a:t>
            </a:r>
          </a:p>
          <a:p>
            <a:pPr marL="461645" lvl="0" indent="-461645" algn="l" defTabSz="508000" latinLnBrk="0">
              <a:lnSpc>
                <a:spcPct val="106000"/>
              </a:lnSpc>
              <a:spcBef>
                <a:spcPts val="0"/>
              </a:spcBef>
              <a:spcAft>
                <a:spcPts val="0"/>
              </a:spcAft>
              <a:buClr>
                <a:srgbClr val="000000"/>
              </a:buClr>
              <a:buFont typeface="Wingdings"/>
              <a:buChar char="Ø"/>
            </a:pPr>
            <a:r>
              <a:rPr lang="lv-LV" altLang="ko-KR" sz="3100" dirty="0">
                <a:solidFill>
                  <a:srgbClr val="00B0F0"/>
                </a:solidFill>
                <a:latin typeface="Times New Roman" charset="0"/>
              </a:rPr>
              <a:t>advokāts</a:t>
            </a:r>
            <a:r>
              <a:rPr lang="en-US" altLang="ko-KR" sz="3100" dirty="0">
                <a:solidFill>
                  <a:srgbClr val="000000"/>
                </a:solidFill>
                <a:latin typeface="Times New Roman" charset="0"/>
              </a:rPr>
              <a:t> u.c.</a:t>
            </a:r>
            <a:endParaRPr lang="ko-KR" altLang="en-US" sz="3100" dirty="0">
              <a:latin typeface="Times New Roman" charset="0"/>
            </a:endParaRPr>
          </a:p>
        </p:txBody>
      </p:sp>
      <p:sp>
        <p:nvSpPr>
          <p:cNvPr id="4" name="Slide Number Placeholder 3"/>
          <p:cNvSpPr>
            <a:spLocks noGrp="1"/>
          </p:cNvSpPr>
          <p:nvPr>
            <p:ph type="sldNum" sz="quarter" idx="12"/>
          </p:nvPr>
        </p:nvSpPr>
        <p:spPr/>
        <p:txBody>
          <a:bodyPr/>
          <a:lstStyle/>
          <a:p>
            <a:fld id="{C7423574-3613-4BC7-92B6-70EB1B4E1FB3}" type="slidenum">
              <a:rPr lang="lv-LV" smtClean="0"/>
              <a:t>4</a:t>
            </a:fld>
            <a:endParaRPr lang="lv-LV"/>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down)">
                                      <p:cBhvr>
                                        <p:cTn id="10" dur="500"/>
                                        <p:tgtEl>
                                          <p:spTgt spid="2">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down)">
                                      <p:cBhvr>
                                        <p:cTn id="13" dur="500"/>
                                        <p:tgtEl>
                                          <p:spTgt spid="2">
                                            <p:txEl>
                                              <p:pRg st="1" end="1"/>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down)">
                                      <p:cBhvr>
                                        <p:cTn id="16" dur="500"/>
                                        <p:tgtEl>
                                          <p:spTgt spid="2">
                                            <p:txEl>
                                              <p:pRg st="2" end="2"/>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down)">
                                      <p:cBhvr>
                                        <p:cTn id="19" dur="500"/>
                                        <p:tgtEl>
                                          <p:spTgt spid="2">
                                            <p:txEl>
                                              <p:pRg st="3" end="3"/>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wipe(down)">
                                      <p:cBhvr>
                                        <p:cTn id="25" dur="500"/>
                                        <p:tgtEl>
                                          <p:spTgt spid="2">
                                            <p:txEl>
                                              <p:pRg st="5" end="5"/>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wipe(down)">
                                      <p:cBhvr>
                                        <p:cTn id="28" dur="500"/>
                                        <p:tgtEl>
                                          <p:spTgt spid="2">
                                            <p:txEl>
                                              <p:pRg st="6" end="6"/>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Effect transition="in" filter="wipe(down)">
                                      <p:cBhvr>
                                        <p:cTn id="31"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34D00-7ADC-4F01-B047-CAA8C06E3654}"/>
              </a:ext>
            </a:extLst>
          </p:cNvPr>
          <p:cNvSpPr>
            <a:spLocks noGrp="1"/>
          </p:cNvSpPr>
          <p:nvPr>
            <p:ph type="title"/>
          </p:nvPr>
        </p:nvSpPr>
        <p:spPr/>
        <p:txBody>
          <a:bodyPr/>
          <a:lstStyle/>
          <a:p>
            <a:r>
              <a:rPr lang="lv-LV" dirty="0"/>
              <a:t>Elektroniskajiem dokumentiem</a:t>
            </a:r>
            <a:endParaRPr lang="en-GB" dirty="0"/>
          </a:p>
        </p:txBody>
      </p:sp>
      <p:sp>
        <p:nvSpPr>
          <p:cNvPr id="3" name="Content Placeholder 2">
            <a:extLst>
              <a:ext uri="{FF2B5EF4-FFF2-40B4-BE49-F238E27FC236}">
                <a16:creationId xmlns:a16="http://schemas.microsoft.com/office/drawing/2014/main" id="{20A2BB79-5F99-4E3E-912F-D5FFD9C96F24}"/>
              </a:ext>
            </a:extLst>
          </p:cNvPr>
          <p:cNvSpPr>
            <a:spLocks noGrp="1"/>
          </p:cNvSpPr>
          <p:nvPr>
            <p:ph idx="1"/>
          </p:nvPr>
        </p:nvSpPr>
        <p:spPr>
          <a:xfrm>
            <a:off x="457200" y="1600199"/>
            <a:ext cx="8229600" cy="5121275"/>
          </a:xfrm>
        </p:spPr>
        <p:txBody>
          <a:bodyPr>
            <a:normAutofit fontScale="77500" lnSpcReduction="20000"/>
          </a:bodyPr>
          <a:lstStyle/>
          <a:p>
            <a:pPr marL="0" indent="0">
              <a:buNone/>
            </a:pPr>
            <a:r>
              <a:rPr lang="lv-LV" b="1" dirty="0"/>
              <a:t>Elektronisko dokumentu likuma 5.pants. Elektroniskā dokumenta atvasinājumi</a:t>
            </a:r>
            <a:endParaRPr lang="lv-LV" dirty="0"/>
          </a:p>
          <a:p>
            <a:pPr marL="0" indent="0">
              <a:buNone/>
            </a:pPr>
            <a:r>
              <a:rPr lang="lv-LV" dirty="0"/>
              <a:t>(1) </a:t>
            </a:r>
            <a:r>
              <a:rPr lang="lv-LV" u="sng" dirty="0"/>
              <a:t>Elektroniskā dokumenta kopijai, norakstam vai izrakstam papīra formā ir tāds pats juridiskais spēks kā oriģinālam</a:t>
            </a:r>
            <a:r>
              <a:rPr lang="lv-LV" dirty="0"/>
              <a:t>, ja kopijas, noraksta vai izraksta pareizība apliecināta saskaņā ar normatīvo aktu prasībām un </a:t>
            </a:r>
            <a:r>
              <a:rPr lang="lv-LV" u="sng" dirty="0"/>
              <a:t>ja papīra kopijas, noraksta vai izraksta izsniedzējs pēc pieprasījuma var uzrādīt dokumenta oriģinālu elektroniskā formā</a:t>
            </a:r>
            <a:r>
              <a:rPr lang="lv-LV" dirty="0"/>
              <a:t> un tas atbilst šā likuma prasībām.</a:t>
            </a:r>
          </a:p>
          <a:p>
            <a:pPr marL="0" indent="0">
              <a:buNone/>
            </a:pPr>
            <a:r>
              <a:rPr lang="lv-LV" dirty="0"/>
              <a:t>(3) Papīra dokumenta dublikātam elektroniskā formā ir tāds pats juridiskais spēks kā oriģinālam, ja dublikāts izdots un noformēts atbilstoši šā likuma un citu normatīvo aktu prasībām.</a:t>
            </a:r>
          </a:p>
          <a:p>
            <a:pPr marL="0" indent="0">
              <a:buNone/>
            </a:pPr>
            <a:r>
              <a:rPr lang="lv-LV" dirty="0"/>
              <a:t>(4) Veidot elektroniskā dokumenta atvasinājumus papīra formā var tikai no tādiem elektroniskajiem dokumentiem, kurus ir iespējams uzrādīt lasāmā vai grafiskā veidā.</a:t>
            </a:r>
          </a:p>
          <a:p>
            <a:pPr marL="0" indent="0">
              <a:buNone/>
            </a:pPr>
            <a:endParaRPr lang="en-GB" dirty="0"/>
          </a:p>
        </p:txBody>
      </p:sp>
      <p:sp>
        <p:nvSpPr>
          <p:cNvPr id="4" name="Slide Number Placeholder 3">
            <a:extLst>
              <a:ext uri="{FF2B5EF4-FFF2-40B4-BE49-F238E27FC236}">
                <a16:creationId xmlns:a16="http://schemas.microsoft.com/office/drawing/2014/main" id="{FE4BF9B3-BC47-4F06-BE99-F961078FA964}"/>
              </a:ext>
            </a:extLst>
          </p:cNvPr>
          <p:cNvSpPr>
            <a:spLocks noGrp="1"/>
          </p:cNvSpPr>
          <p:nvPr>
            <p:ph type="sldNum" sz="quarter" idx="12"/>
          </p:nvPr>
        </p:nvSpPr>
        <p:spPr/>
        <p:txBody>
          <a:bodyPr/>
          <a:lstStyle/>
          <a:p>
            <a:fld id="{C7423574-3613-4BC7-92B6-70EB1B4E1FB3}" type="slidenum">
              <a:rPr lang="lv-LV" smtClean="0"/>
              <a:t>40</a:t>
            </a:fld>
            <a:endParaRPr lang="lv-LV"/>
          </a:p>
        </p:txBody>
      </p:sp>
    </p:spTree>
    <p:extLst>
      <p:ext uri="{BB962C8B-B14F-4D97-AF65-F5344CB8AC3E}">
        <p14:creationId xmlns:p14="http://schemas.microsoft.com/office/powerpoint/2010/main" val="9593817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A4AF6-25CE-4523-824D-2ED9C5B71806}"/>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DBE35694-6F5E-4977-B339-B23E31C1C969}"/>
              </a:ext>
            </a:extLst>
          </p:cNvPr>
          <p:cNvPicPr>
            <a:picLocks noGrp="1" noChangeAspect="1"/>
          </p:cNvPicPr>
          <p:nvPr>
            <p:ph idx="1"/>
          </p:nvPr>
        </p:nvPicPr>
        <p:blipFill rotWithShape="1">
          <a:blip r:embed="rId2"/>
          <a:srcRect l="46420" t="19724" r="21362" b="13454"/>
          <a:stretch/>
        </p:blipFill>
        <p:spPr>
          <a:xfrm>
            <a:off x="2195736" y="56626"/>
            <a:ext cx="5976664" cy="6972775"/>
          </a:xfrm>
          <a:prstGeom prst="rect">
            <a:avLst/>
          </a:prstGeom>
        </p:spPr>
      </p:pic>
      <p:sp>
        <p:nvSpPr>
          <p:cNvPr id="4" name="Slide Number Placeholder 3">
            <a:extLst>
              <a:ext uri="{FF2B5EF4-FFF2-40B4-BE49-F238E27FC236}">
                <a16:creationId xmlns:a16="http://schemas.microsoft.com/office/drawing/2014/main" id="{F78F5290-B2DB-4671-88ED-3E7F90C0D2DD}"/>
              </a:ext>
            </a:extLst>
          </p:cNvPr>
          <p:cNvSpPr>
            <a:spLocks noGrp="1"/>
          </p:cNvSpPr>
          <p:nvPr>
            <p:ph type="sldNum" sz="quarter" idx="12"/>
          </p:nvPr>
        </p:nvSpPr>
        <p:spPr/>
        <p:txBody>
          <a:bodyPr/>
          <a:lstStyle/>
          <a:p>
            <a:fld id="{C7423574-3613-4BC7-92B6-70EB1B4E1FB3}" type="slidenum">
              <a:rPr lang="lv-LV" smtClean="0"/>
              <a:t>41</a:t>
            </a:fld>
            <a:endParaRPr lang="lv-LV"/>
          </a:p>
        </p:txBody>
      </p:sp>
    </p:spTree>
    <p:extLst>
      <p:ext uri="{BB962C8B-B14F-4D97-AF65-F5344CB8AC3E}">
        <p14:creationId xmlns:p14="http://schemas.microsoft.com/office/powerpoint/2010/main" val="5278076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 3"/>
          <p:cNvSpPr>
            <a:spLocks noGrp="1" noChangeArrowheads="1"/>
          </p:cNvSpPr>
          <p:nvPr>
            <p:ph type="title"/>
          </p:nvPr>
        </p:nvSpPr>
        <p:spPr>
          <a:xfrm>
            <a:off x="457200" y="274320"/>
            <a:ext cx="8229600" cy="1144905"/>
          </a:xfrm>
          <a:prstGeom prst="rect">
            <a:avLst/>
          </a:prstGeom>
          <a:noFill/>
          <a:ln w="0" cap="flat" cmpd="sng">
            <a:noFill/>
            <a:prstDash/>
          </a:ln>
        </p:spPr>
        <p:txBody>
          <a:bodyPr wrap="square" lIns="91440" tIns="45720" rIns="91440" bIns="45720" anchor="ctr"/>
          <a:lstStyle/>
          <a:p>
            <a:pPr marL="0" indent="0" algn="ctr" defTabSz="508000">
              <a:lnSpc>
                <a:spcPct val="104000"/>
              </a:lnSpc>
              <a:spcBef>
                <a:spcPts val="0"/>
              </a:spcBef>
              <a:spcAft>
                <a:spcPts val="0"/>
              </a:spcAft>
              <a:buFontTx/>
              <a:buNone/>
            </a:pPr>
            <a:r>
              <a:rPr lang="en-US" altLang="ko-KR" sz="4300" b="1" dirty="0">
                <a:solidFill>
                  <a:srgbClr val="FF0000"/>
                </a:solidFill>
                <a:latin typeface="Times New Roman" charset="0"/>
              </a:rPr>
              <a:t>Dokumenta noraksts</a:t>
            </a:r>
            <a:endParaRPr lang="ko-KR" altLang="en-US" sz="4300" b="1" dirty="0">
              <a:solidFill>
                <a:srgbClr val="FF0000"/>
              </a:solidFill>
              <a:latin typeface="Times New Roman" charset="0"/>
            </a:endParaRPr>
          </a:p>
        </p:txBody>
      </p:sp>
      <p:sp>
        <p:nvSpPr>
          <p:cNvPr id="2" name="Rect 3"/>
          <p:cNvSpPr>
            <a:spLocks noGrp="1" noChangeArrowheads="1"/>
          </p:cNvSpPr>
          <p:nvPr>
            <p:ph type="body"/>
          </p:nvPr>
        </p:nvSpPr>
        <p:spPr>
          <a:xfrm>
            <a:off x="457200" y="1600834"/>
            <a:ext cx="8229600" cy="5068525"/>
          </a:xfrm>
          <a:prstGeom prst="rect">
            <a:avLst/>
          </a:prstGeom>
          <a:noFill/>
          <a:ln w="0" cap="flat" cmpd="sng">
            <a:noFill/>
            <a:prstDash/>
          </a:ln>
        </p:spPr>
        <p:txBody>
          <a:bodyPr wrap="square" lIns="91440" tIns="45720" rIns="91440" bIns="45720" anchor="t">
            <a:normAutofit/>
          </a:bodyPr>
          <a:lstStyle/>
          <a:p>
            <a:pPr marL="457200" indent="-457200" algn="l" defTabSz="508000">
              <a:lnSpc>
                <a:spcPct val="104000"/>
              </a:lnSpc>
              <a:spcBef>
                <a:spcPts val="0"/>
              </a:spcBef>
              <a:spcAft>
                <a:spcPts val="0"/>
              </a:spcAft>
              <a:buFont typeface="Arial" panose="020B0604020202020204" pitchFamily="34" charset="0"/>
              <a:buChar char="•"/>
            </a:pPr>
            <a:r>
              <a:rPr lang="lv-LV" altLang="ko-KR" sz="3100" dirty="0">
                <a:latin typeface="Times New Roman" charset="0"/>
              </a:rPr>
              <a:t>Izstrādā </a:t>
            </a:r>
            <a:r>
              <a:rPr lang="lv-LV" altLang="ko-KR" sz="3100" b="1" dirty="0">
                <a:latin typeface="Times New Roman" charset="0"/>
              </a:rPr>
              <a:t>pilnībā pārrakstot </a:t>
            </a:r>
            <a:r>
              <a:rPr lang="lv-LV" altLang="ko-KR" sz="3100" dirty="0">
                <a:latin typeface="Times New Roman" charset="0"/>
              </a:rPr>
              <a:t>dokumenta oriģināla informāciju vai aizpildot īpašu noraksta veidlapu.</a:t>
            </a:r>
          </a:p>
          <a:p>
            <a:pPr marL="457200" indent="-457200" algn="l" defTabSz="508000">
              <a:lnSpc>
                <a:spcPct val="104000"/>
              </a:lnSpc>
              <a:spcBef>
                <a:spcPts val="0"/>
              </a:spcBef>
              <a:spcAft>
                <a:spcPts val="0"/>
              </a:spcAft>
              <a:buFont typeface="Arial" panose="020B0604020202020204" pitchFamily="34" charset="0"/>
              <a:buChar char="•"/>
            </a:pPr>
            <a:r>
              <a:rPr lang="lv-LV" altLang="ko-KR" sz="3100" dirty="0">
                <a:latin typeface="Times New Roman" charset="0"/>
              </a:rPr>
              <a:t>Noraksta pirmās lapas augšējā labajā stūrī ar lielajiem burtiem raksta vārdu NORAKSTS;</a:t>
            </a:r>
          </a:p>
          <a:p>
            <a:pPr marL="457200" indent="-457200" algn="l" defTabSz="508000">
              <a:lnSpc>
                <a:spcPct val="104000"/>
              </a:lnSpc>
              <a:spcBef>
                <a:spcPts val="0"/>
              </a:spcBef>
              <a:spcAft>
                <a:spcPts val="0"/>
              </a:spcAft>
              <a:buFont typeface="Arial" panose="020B0604020202020204" pitchFamily="34" charset="0"/>
              <a:buChar char="•"/>
            </a:pPr>
            <a:r>
              <a:rPr lang="lv-LV" altLang="ko-KR" sz="3100" dirty="0">
                <a:latin typeface="Times New Roman" charset="0"/>
              </a:rPr>
              <a:t>Pārraksta visu oriģināla pamatinformāciju tādā secībā kā oriģinālā;</a:t>
            </a:r>
          </a:p>
          <a:p>
            <a:pPr marL="457200" indent="-457200" algn="l" defTabSz="508000">
              <a:lnSpc>
                <a:spcPct val="104000"/>
              </a:lnSpc>
              <a:spcBef>
                <a:spcPts val="0"/>
              </a:spcBef>
              <a:spcAft>
                <a:spcPts val="0"/>
              </a:spcAft>
              <a:buFont typeface="Arial" panose="020B0604020202020204" pitchFamily="34" charset="0"/>
              <a:buChar char="•"/>
            </a:pPr>
            <a:r>
              <a:rPr lang="lv-LV" altLang="ko-KR" sz="3100" dirty="0">
                <a:latin typeface="Times New Roman" charset="0"/>
              </a:rPr>
              <a:t>Nelabo oriģinālā pieļautās kļūdas, negroza un nepapildina dokumenta informāciju;</a:t>
            </a:r>
          </a:p>
        </p:txBody>
      </p:sp>
      <p:sp>
        <p:nvSpPr>
          <p:cNvPr id="4" name="Slide Number Placeholder 3"/>
          <p:cNvSpPr>
            <a:spLocks noGrp="1"/>
          </p:cNvSpPr>
          <p:nvPr>
            <p:ph type="sldNum" sz="quarter" idx="12"/>
          </p:nvPr>
        </p:nvSpPr>
        <p:spPr/>
        <p:txBody>
          <a:bodyPr/>
          <a:lstStyle/>
          <a:p>
            <a:fld id="{C7423574-3613-4BC7-92B6-70EB1B4E1FB3}" type="slidenum">
              <a:rPr lang="lv-LV" smtClean="0"/>
              <a:t>42</a:t>
            </a:fld>
            <a:endParaRPr lang="lv-LV"/>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circle(in)">
                                      <p:cBhvr>
                                        <p:cTn id="10" dur="2000"/>
                                        <p:tgtEl>
                                          <p:spTgt spid="2">
                                            <p:txEl>
                                              <p:pRg st="0" end="0"/>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circle(in)">
                                      <p:cBhvr>
                                        <p:cTn id="13" dur="2000"/>
                                        <p:tgtEl>
                                          <p:spTgt spid="2">
                                            <p:txEl>
                                              <p:pRg st="1" end="1"/>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circle(in)">
                                      <p:cBhvr>
                                        <p:cTn id="16" dur="2000"/>
                                        <p:tgtEl>
                                          <p:spTgt spid="2">
                                            <p:txEl>
                                              <p:pRg st="2" end="2"/>
                                            </p:txEl>
                                          </p:spTgt>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circle(in)">
                                      <p:cBhvr>
                                        <p:cTn id="19"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904656"/>
          </a:xfrm>
        </p:spPr>
        <p:txBody>
          <a:bodyPr>
            <a:normAutofit/>
          </a:bodyPr>
          <a:lstStyle/>
          <a:p>
            <a:r>
              <a:rPr lang="lv-LV" dirty="0"/>
              <a:t>Pārraksta tikai to teksta daļu, kas ir skaidri salasāma, bet nesalasāmās teksta daļas vietā raksta vārdus (</a:t>
            </a:r>
            <a:r>
              <a:rPr lang="lv-LV" dirty="0">
                <a:solidFill>
                  <a:srgbClr val="FF0000"/>
                </a:solidFill>
              </a:rPr>
              <a:t>nav salasāms</a:t>
            </a:r>
            <a:r>
              <a:rPr lang="lv-LV" dirty="0"/>
              <a:t>);</a:t>
            </a:r>
          </a:p>
          <a:p>
            <a:r>
              <a:rPr lang="lv-LV" dirty="0"/>
              <a:t>Vietā, kur oriģinālā ir personiskais paraksts, raksta vārdu (</a:t>
            </a:r>
            <a:r>
              <a:rPr lang="lv-LV" dirty="0">
                <a:solidFill>
                  <a:srgbClr val="FF0000"/>
                </a:solidFill>
              </a:rPr>
              <a:t>personiskais paraksts</a:t>
            </a:r>
            <a:r>
              <a:rPr lang="lv-LV" dirty="0"/>
              <a:t>);</a:t>
            </a:r>
          </a:p>
          <a:p>
            <a:r>
              <a:rPr lang="lv-LV" dirty="0"/>
              <a:t>Vietā, kur oriģinālā ir zīmoga nospiedums</a:t>
            </a:r>
            <a:r>
              <a:rPr lang="lv-LV" dirty="0">
                <a:solidFill>
                  <a:srgbClr val="00B0F0"/>
                </a:solidFill>
              </a:rPr>
              <a:t>, ģerbonis, emblēma, reģistrētās preču vai pakalpojuma zīmes attēls</a:t>
            </a:r>
            <a:r>
              <a:rPr lang="lv-LV" dirty="0"/>
              <a:t>, raksta attiecīgu vārdu </a:t>
            </a:r>
            <a:r>
              <a:rPr lang="lv-LV" dirty="0">
                <a:solidFill>
                  <a:srgbClr val="00B0F0"/>
                </a:solidFill>
              </a:rPr>
              <a:t>(</a:t>
            </a:r>
            <a:r>
              <a:rPr lang="lv-LV" dirty="0">
                <a:solidFill>
                  <a:srgbClr val="FF0000"/>
                </a:solidFill>
              </a:rPr>
              <a:t>piemēram, (zīmogs</a:t>
            </a:r>
            <a:r>
              <a:rPr lang="lv-LV" dirty="0"/>
              <a:t>). </a:t>
            </a:r>
            <a:r>
              <a:rPr lang="lv-LV" dirty="0">
                <a:solidFill>
                  <a:srgbClr val="00B0F0"/>
                </a:solidFill>
              </a:rPr>
              <a:t>Zīmogam, ja nepieciešams, norāda zīmoga nospieduma tekstu</a:t>
            </a:r>
            <a:r>
              <a:rPr lang="lv-LV" dirty="0"/>
              <a:t>.</a:t>
            </a:r>
          </a:p>
        </p:txBody>
      </p:sp>
      <p:sp>
        <p:nvSpPr>
          <p:cNvPr id="2" name="Slide Number Placeholder 1"/>
          <p:cNvSpPr>
            <a:spLocks noGrp="1"/>
          </p:cNvSpPr>
          <p:nvPr>
            <p:ph type="sldNum" sz="quarter" idx="12"/>
          </p:nvPr>
        </p:nvSpPr>
        <p:spPr/>
        <p:txBody>
          <a:bodyPr/>
          <a:lstStyle/>
          <a:p>
            <a:fld id="{C7423574-3613-4BC7-92B6-70EB1B4E1FB3}" type="slidenum">
              <a:rPr lang="lv-LV" smtClean="0"/>
              <a:t>43</a:t>
            </a:fld>
            <a:endParaRPr lang="lv-LV"/>
          </a:p>
        </p:txBody>
      </p:sp>
    </p:spTree>
    <p:extLst>
      <p:ext uri="{BB962C8B-B14F-4D97-AF65-F5344CB8AC3E}">
        <p14:creationId xmlns:p14="http://schemas.microsoft.com/office/powerpoint/2010/main" val="116693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 3"/>
          <p:cNvSpPr>
            <a:spLocks noGrp="1" noChangeArrowheads="1"/>
          </p:cNvSpPr>
          <p:nvPr>
            <p:ph type="title"/>
          </p:nvPr>
        </p:nvSpPr>
        <p:spPr>
          <a:xfrm>
            <a:off x="457200" y="274320"/>
            <a:ext cx="8229600" cy="1144905"/>
          </a:xfrm>
          <a:prstGeom prst="rect">
            <a:avLst/>
          </a:prstGeom>
          <a:noFill/>
          <a:ln w="0" cap="flat" cmpd="sng">
            <a:noFill/>
            <a:prstDash/>
          </a:ln>
        </p:spPr>
        <p:txBody>
          <a:bodyPr wrap="square" lIns="91440" tIns="45720" rIns="91440" bIns="45720" anchor="ctr"/>
          <a:lstStyle/>
          <a:p>
            <a:pPr marL="0" indent="0" algn="ctr" defTabSz="508000">
              <a:lnSpc>
                <a:spcPct val="104000"/>
              </a:lnSpc>
              <a:spcBef>
                <a:spcPts val="0"/>
              </a:spcBef>
              <a:spcAft>
                <a:spcPts val="0"/>
              </a:spcAft>
              <a:buFontTx/>
              <a:buNone/>
            </a:pPr>
            <a:r>
              <a:rPr lang="en-US" altLang="ko-KR" sz="4300" b="1" dirty="0">
                <a:solidFill>
                  <a:srgbClr val="FF0000"/>
                </a:solidFill>
                <a:latin typeface="Times New Roman" charset="0"/>
              </a:rPr>
              <a:t>Dokumenta izraksts</a:t>
            </a:r>
            <a:endParaRPr lang="ko-KR" altLang="en-US" sz="4300" b="1" dirty="0">
              <a:solidFill>
                <a:srgbClr val="FF0000"/>
              </a:solidFill>
              <a:latin typeface="Times New Roman" charset="0"/>
            </a:endParaRPr>
          </a:p>
        </p:txBody>
      </p:sp>
      <p:sp>
        <p:nvSpPr>
          <p:cNvPr id="2" name="Rect 3"/>
          <p:cNvSpPr>
            <a:spLocks noGrp="1" noChangeArrowheads="1"/>
          </p:cNvSpPr>
          <p:nvPr>
            <p:ph type="body"/>
          </p:nvPr>
        </p:nvSpPr>
        <p:spPr>
          <a:xfrm>
            <a:off x="457200" y="1600835"/>
            <a:ext cx="8229600" cy="4526280"/>
          </a:xfrm>
          <a:prstGeom prst="rect">
            <a:avLst/>
          </a:prstGeom>
          <a:noFill/>
          <a:ln w="0" cap="flat" cmpd="sng">
            <a:noFill/>
            <a:prstDash/>
          </a:ln>
        </p:spPr>
        <p:txBody>
          <a:bodyPr wrap="square" lIns="91440" tIns="45720" rIns="91440" bIns="45720" anchor="t"/>
          <a:lstStyle/>
          <a:p>
            <a:pPr marL="457200" indent="-457200" algn="l" defTabSz="508000">
              <a:lnSpc>
                <a:spcPct val="104000"/>
              </a:lnSpc>
              <a:spcBef>
                <a:spcPts val="0"/>
              </a:spcBef>
              <a:spcAft>
                <a:spcPts val="0"/>
              </a:spcAft>
              <a:buFont typeface="Arial" panose="020B0604020202020204" pitchFamily="34" charset="0"/>
              <a:buChar char="•"/>
            </a:pPr>
            <a:r>
              <a:rPr lang="lv-LV" altLang="ko-KR" sz="3100" dirty="0">
                <a:latin typeface="Times New Roman" charset="0"/>
              </a:rPr>
              <a:t>Izstrādā, </a:t>
            </a:r>
            <a:r>
              <a:rPr lang="lv-LV" altLang="ko-KR" sz="3100" b="1" dirty="0">
                <a:latin typeface="Times New Roman" charset="0"/>
              </a:rPr>
              <a:t>pārrakstot</a:t>
            </a:r>
            <a:r>
              <a:rPr lang="lv-LV" altLang="ko-KR" sz="3100" dirty="0">
                <a:latin typeface="Times New Roman" charset="0"/>
              </a:rPr>
              <a:t> </a:t>
            </a:r>
            <a:r>
              <a:rPr lang="lv-LV" altLang="ko-KR" sz="3100" dirty="0">
                <a:solidFill>
                  <a:srgbClr val="00B0F0"/>
                </a:solidFill>
                <a:latin typeface="Times New Roman" charset="0"/>
              </a:rPr>
              <a:t>vai nokopējot </a:t>
            </a:r>
            <a:r>
              <a:rPr lang="lv-LV" altLang="ko-KR" sz="3100" dirty="0">
                <a:latin typeface="Times New Roman" charset="0"/>
              </a:rPr>
              <a:t>dokumenta oriģināla teksta daļu, kas satur nepieciešamo informāciju, vai aizpildot īpašo izraksta veidlapu.</a:t>
            </a:r>
          </a:p>
          <a:p>
            <a:pPr marL="457200" indent="-457200" algn="l" defTabSz="508000">
              <a:lnSpc>
                <a:spcPct val="104000"/>
              </a:lnSpc>
              <a:spcBef>
                <a:spcPts val="0"/>
              </a:spcBef>
              <a:spcAft>
                <a:spcPts val="0"/>
              </a:spcAft>
              <a:buFont typeface="Arial" panose="020B0604020202020204" pitchFamily="34" charset="0"/>
              <a:buChar char="•"/>
            </a:pPr>
            <a:r>
              <a:rPr lang="lv-LV" altLang="ko-KR" sz="3100" i="1" dirty="0">
                <a:latin typeface="Times New Roman" charset="0"/>
              </a:rPr>
              <a:t>Izraksts ir informācijas sniegšana 3.personai par konkrētu jautājumu. Izrakts nodrošina:</a:t>
            </a:r>
          </a:p>
          <a:p>
            <a:pPr marL="457200" indent="-457200" algn="l" defTabSz="508000">
              <a:lnSpc>
                <a:spcPct val="104000"/>
              </a:lnSpc>
              <a:spcBef>
                <a:spcPts val="0"/>
              </a:spcBef>
              <a:spcAft>
                <a:spcPts val="0"/>
              </a:spcAft>
              <a:buFontTx/>
              <a:buChar char="-"/>
            </a:pPr>
            <a:r>
              <a:rPr lang="lv-LV" altLang="ko-KR" sz="3100" i="1" dirty="0">
                <a:latin typeface="Times New Roman" charset="0"/>
              </a:rPr>
              <a:t>visa oriģināla dokumenta nepieejamību;</a:t>
            </a:r>
          </a:p>
          <a:p>
            <a:pPr marL="457200" indent="-457200" algn="l" defTabSz="508000">
              <a:lnSpc>
                <a:spcPct val="104000"/>
              </a:lnSpc>
              <a:spcBef>
                <a:spcPts val="0"/>
              </a:spcBef>
              <a:spcAft>
                <a:spcPts val="0"/>
              </a:spcAft>
              <a:buFontTx/>
              <a:buChar char="-"/>
            </a:pPr>
            <a:r>
              <a:rPr lang="lv-LV" altLang="ko-KR" sz="3100" i="1" dirty="0">
                <a:latin typeface="Times New Roman" charset="0"/>
              </a:rPr>
              <a:t>saņēmēja neapgrūtināšanu ar pilnu dokumenta oriģinālu.</a:t>
            </a:r>
            <a:endParaRPr lang="ko-KR" altLang="en-US" sz="3100" i="1" dirty="0">
              <a:latin typeface="Times New Roman" charset="0"/>
            </a:endParaRPr>
          </a:p>
        </p:txBody>
      </p:sp>
      <p:sp>
        <p:nvSpPr>
          <p:cNvPr id="4" name="Slide Number Placeholder 3"/>
          <p:cNvSpPr>
            <a:spLocks noGrp="1"/>
          </p:cNvSpPr>
          <p:nvPr>
            <p:ph type="sldNum" sz="quarter" idx="12"/>
          </p:nvPr>
        </p:nvSpPr>
        <p:spPr/>
        <p:txBody>
          <a:bodyPr/>
          <a:lstStyle/>
          <a:p>
            <a:fld id="{C7423574-3613-4BC7-92B6-70EB1B4E1FB3}" type="slidenum">
              <a:rPr lang="lv-LV" smtClean="0"/>
              <a:t>44</a:t>
            </a:fld>
            <a:endParaRPr lang="lv-LV"/>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Dokumenta izrakstā:</a:t>
            </a:r>
          </a:p>
        </p:txBody>
      </p:sp>
      <p:sp>
        <p:nvSpPr>
          <p:cNvPr id="3" name="Content Placeholder 2"/>
          <p:cNvSpPr>
            <a:spLocks noGrp="1"/>
          </p:cNvSpPr>
          <p:nvPr>
            <p:ph idx="1"/>
          </p:nvPr>
        </p:nvSpPr>
        <p:spPr/>
        <p:txBody>
          <a:bodyPr>
            <a:normAutofit lnSpcReduction="10000"/>
          </a:bodyPr>
          <a:lstStyle/>
          <a:p>
            <a:r>
              <a:rPr lang="lv-LV" dirty="0"/>
              <a:t>Pirmās lapas augšējā labajā stūrī ar lielajiem burtiem raksta vārdu IZRAKSTS;</a:t>
            </a:r>
          </a:p>
          <a:p>
            <a:r>
              <a:rPr lang="lv-LV" dirty="0"/>
              <a:t>Pārraksta </a:t>
            </a:r>
            <a:r>
              <a:rPr lang="lv-LV" dirty="0">
                <a:solidFill>
                  <a:srgbClr val="00B0F0"/>
                </a:solidFill>
              </a:rPr>
              <a:t>vai nokopē </a:t>
            </a:r>
            <a:r>
              <a:rPr lang="lv-LV" dirty="0"/>
              <a:t>visus oriģināla rekvizītus;</a:t>
            </a:r>
          </a:p>
          <a:p>
            <a:r>
              <a:rPr lang="lv-LV" dirty="0"/>
              <a:t>Pārraksta </a:t>
            </a:r>
            <a:r>
              <a:rPr lang="lv-LV" dirty="0">
                <a:solidFill>
                  <a:srgbClr val="00B0F0"/>
                </a:solidFill>
              </a:rPr>
              <a:t>vai nokopē </a:t>
            </a:r>
            <a:r>
              <a:rPr lang="lv-LV" dirty="0"/>
              <a:t>nepieciešamo dokumenta teksta daļu, savukārt nepārrakstītā </a:t>
            </a:r>
            <a:r>
              <a:rPr lang="lv-LV" dirty="0">
                <a:solidFill>
                  <a:srgbClr val="00B0F0"/>
                </a:solidFill>
              </a:rPr>
              <a:t>vai nenokopētā </a:t>
            </a:r>
            <a:r>
              <a:rPr lang="lv-LV" dirty="0"/>
              <a:t>dokumenta teksta daļas vietā raksta </a:t>
            </a:r>
            <a:r>
              <a:rPr lang="lv-LV" b="1" dirty="0">
                <a:solidFill>
                  <a:srgbClr val="FF0000"/>
                </a:solidFill>
              </a:rPr>
              <a:t>[..]</a:t>
            </a:r>
            <a:r>
              <a:rPr lang="lv-LV" dirty="0"/>
              <a:t>;</a:t>
            </a:r>
          </a:p>
          <a:p>
            <a:r>
              <a:rPr lang="lv-LV" dirty="0"/>
              <a:t>Nelabo kļūdas, norāda nesalasāmo informāciju utt.</a:t>
            </a:r>
          </a:p>
        </p:txBody>
      </p:sp>
      <p:sp>
        <p:nvSpPr>
          <p:cNvPr id="4" name="Slide Number Placeholder 3"/>
          <p:cNvSpPr>
            <a:spLocks noGrp="1"/>
          </p:cNvSpPr>
          <p:nvPr>
            <p:ph type="sldNum" sz="quarter" idx="12"/>
          </p:nvPr>
        </p:nvSpPr>
        <p:spPr/>
        <p:txBody>
          <a:bodyPr/>
          <a:lstStyle/>
          <a:p>
            <a:fld id="{C7423574-3613-4BC7-92B6-70EB1B4E1FB3}" type="slidenum">
              <a:rPr lang="lv-LV" smtClean="0"/>
              <a:t>45</a:t>
            </a:fld>
            <a:endParaRPr lang="lv-LV"/>
          </a:p>
        </p:txBody>
      </p:sp>
    </p:spTree>
    <p:extLst>
      <p:ext uri="{BB962C8B-B14F-4D97-AF65-F5344CB8AC3E}">
        <p14:creationId xmlns:p14="http://schemas.microsoft.com/office/powerpoint/2010/main" val="79623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 3"/>
          <p:cNvSpPr>
            <a:spLocks noGrp="1" noChangeArrowheads="1"/>
          </p:cNvSpPr>
          <p:nvPr>
            <p:ph type="title"/>
          </p:nvPr>
        </p:nvSpPr>
        <p:spPr>
          <a:xfrm>
            <a:off x="457200" y="274320"/>
            <a:ext cx="8229600" cy="1144905"/>
          </a:xfrm>
          <a:prstGeom prst="rect">
            <a:avLst/>
          </a:prstGeom>
          <a:noFill/>
          <a:ln w="0" cap="flat" cmpd="sng">
            <a:noFill/>
            <a:prstDash/>
          </a:ln>
        </p:spPr>
        <p:txBody>
          <a:bodyPr wrap="square" lIns="91440" tIns="45720" rIns="91440" bIns="45720" anchor="ctr"/>
          <a:lstStyle/>
          <a:p>
            <a:pPr marL="0" indent="0" algn="ctr" defTabSz="508000">
              <a:lnSpc>
                <a:spcPct val="104000"/>
              </a:lnSpc>
              <a:spcBef>
                <a:spcPts val="0"/>
              </a:spcBef>
              <a:spcAft>
                <a:spcPts val="0"/>
              </a:spcAft>
              <a:buFontTx/>
              <a:buNone/>
            </a:pPr>
            <a:r>
              <a:rPr lang="en-US" altLang="ko-KR" sz="4300" b="1" dirty="0">
                <a:solidFill>
                  <a:srgbClr val="FF0000"/>
                </a:solidFill>
                <a:latin typeface="Times New Roman" charset="0"/>
              </a:rPr>
              <a:t>Dokumenta kopija</a:t>
            </a:r>
            <a:endParaRPr lang="ko-KR" altLang="en-US" sz="4300" b="1" dirty="0">
              <a:solidFill>
                <a:srgbClr val="FF0000"/>
              </a:solidFill>
              <a:latin typeface="Times New Roman" charset="0"/>
            </a:endParaRPr>
          </a:p>
        </p:txBody>
      </p:sp>
      <p:sp>
        <p:nvSpPr>
          <p:cNvPr id="2" name="Rect 3"/>
          <p:cNvSpPr>
            <a:spLocks noGrp="1" noChangeArrowheads="1"/>
          </p:cNvSpPr>
          <p:nvPr>
            <p:ph type="body"/>
          </p:nvPr>
        </p:nvSpPr>
        <p:spPr>
          <a:xfrm>
            <a:off x="457200" y="1600835"/>
            <a:ext cx="8229600" cy="4526280"/>
          </a:xfrm>
          <a:prstGeom prst="rect">
            <a:avLst/>
          </a:prstGeom>
          <a:noFill/>
          <a:ln w="0" cap="flat" cmpd="sng">
            <a:noFill/>
            <a:prstDash/>
          </a:ln>
        </p:spPr>
        <p:txBody>
          <a:bodyPr wrap="square" lIns="91440" tIns="45720" rIns="91440" bIns="45720" anchor="t">
            <a:normAutofit fontScale="92500" lnSpcReduction="10000"/>
          </a:bodyPr>
          <a:lstStyle/>
          <a:p>
            <a:pPr marL="457200" indent="-457200" algn="l" defTabSz="508000">
              <a:lnSpc>
                <a:spcPct val="104000"/>
              </a:lnSpc>
              <a:spcBef>
                <a:spcPts val="0"/>
              </a:spcBef>
              <a:spcAft>
                <a:spcPts val="0"/>
              </a:spcAft>
              <a:buFont typeface="Arial" panose="020B0604020202020204" pitchFamily="34" charset="0"/>
              <a:buChar char="•"/>
            </a:pPr>
            <a:r>
              <a:rPr lang="lv-LV" altLang="ko-KR" sz="3100" dirty="0">
                <a:latin typeface="Times New Roman" charset="0"/>
              </a:rPr>
              <a:t>Izstrādā, </a:t>
            </a:r>
            <a:r>
              <a:rPr lang="lv-LV" altLang="ko-KR" sz="3100" b="1" dirty="0">
                <a:latin typeface="Times New Roman" charset="0"/>
              </a:rPr>
              <a:t>nokopējot</a:t>
            </a:r>
            <a:r>
              <a:rPr lang="lv-LV" altLang="ko-KR" sz="3100" dirty="0">
                <a:latin typeface="Times New Roman" charset="0"/>
              </a:rPr>
              <a:t> vai citādā tehniskā veidā iegūstot oriģināla </a:t>
            </a:r>
            <a:r>
              <a:rPr lang="lv-LV" altLang="ko-KR" sz="3100" dirty="0" err="1">
                <a:latin typeface="Times New Roman" charset="0"/>
              </a:rPr>
              <a:t>faksimilattēlu</a:t>
            </a:r>
            <a:r>
              <a:rPr lang="lv-LV" altLang="ko-KR" sz="3100" dirty="0">
                <a:latin typeface="Times New Roman" charset="0"/>
              </a:rPr>
              <a:t> ar visām oriģināla dokumenta grafiskajām un citām īpatnībām;</a:t>
            </a:r>
          </a:p>
          <a:p>
            <a:pPr marL="457200" indent="-457200" algn="l" defTabSz="508000">
              <a:lnSpc>
                <a:spcPct val="104000"/>
              </a:lnSpc>
              <a:spcBef>
                <a:spcPts val="0"/>
              </a:spcBef>
              <a:spcAft>
                <a:spcPts val="0"/>
              </a:spcAft>
              <a:buFont typeface="Arial" panose="020B0604020202020204" pitchFamily="34" charset="0"/>
              <a:buChar char="•"/>
            </a:pPr>
            <a:r>
              <a:rPr lang="lv-LV" altLang="ko-KR" sz="3100" dirty="0">
                <a:latin typeface="Times New Roman" charset="0"/>
              </a:rPr>
              <a:t>Izstrādājot elektroniskā dokumenta kopiju papīra formā, tos dokumenta rekvizītus, kas nav redzami papīra formā, atveido dokumenta kopijā uzreiz aiz apliecināmā dokumenta pēdējā rekvizīta virs apliecinājuma uzraksta.</a:t>
            </a:r>
          </a:p>
          <a:p>
            <a:pPr marL="457200" indent="-457200" algn="l" defTabSz="508000">
              <a:lnSpc>
                <a:spcPct val="104000"/>
              </a:lnSpc>
              <a:spcBef>
                <a:spcPts val="0"/>
              </a:spcBef>
              <a:spcAft>
                <a:spcPts val="0"/>
              </a:spcAft>
              <a:buFont typeface="Arial" panose="020B0604020202020204" pitchFamily="34" charset="0"/>
              <a:buChar char="•"/>
            </a:pPr>
            <a:r>
              <a:rPr lang="lv-LV" altLang="ko-KR" sz="3100" dirty="0">
                <a:latin typeface="Times New Roman" charset="0"/>
              </a:rPr>
              <a:t>Kopijas pirmās lapas augšējā stūrī ar lielajiem burtiem raksta KOPIJA.</a:t>
            </a:r>
            <a:endParaRPr lang="ko-KR" altLang="en-US" sz="3100" dirty="0">
              <a:latin typeface="Times New Roman" charset="0"/>
            </a:endParaRPr>
          </a:p>
        </p:txBody>
      </p:sp>
      <p:sp>
        <p:nvSpPr>
          <p:cNvPr id="4" name="Slide Number Placeholder 3"/>
          <p:cNvSpPr>
            <a:spLocks noGrp="1"/>
          </p:cNvSpPr>
          <p:nvPr>
            <p:ph type="sldNum" sz="quarter" idx="12"/>
          </p:nvPr>
        </p:nvSpPr>
        <p:spPr/>
        <p:txBody>
          <a:bodyPr/>
          <a:lstStyle/>
          <a:p>
            <a:fld id="{C7423574-3613-4BC7-92B6-70EB1B4E1FB3}" type="slidenum">
              <a:rPr lang="lv-LV" smtClean="0"/>
              <a:t>46</a:t>
            </a:fld>
            <a:endParaRPr lang="lv-LV"/>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 3"/>
          <p:cNvSpPr>
            <a:spLocks noGrp="1" noChangeArrowheads="1"/>
          </p:cNvSpPr>
          <p:nvPr>
            <p:ph type="title"/>
          </p:nvPr>
        </p:nvSpPr>
        <p:spPr>
          <a:xfrm>
            <a:off x="457200" y="274320"/>
            <a:ext cx="8229600" cy="1144905"/>
          </a:xfrm>
          <a:prstGeom prst="rect">
            <a:avLst/>
          </a:prstGeom>
          <a:noFill/>
          <a:ln w="0" cap="flat" cmpd="sng">
            <a:noFill/>
            <a:prstDash/>
          </a:ln>
        </p:spPr>
        <p:txBody>
          <a:bodyPr wrap="square" lIns="91440" tIns="45720" rIns="91440" bIns="45720" anchor="ctr"/>
          <a:lstStyle/>
          <a:p>
            <a:pPr marL="0" indent="0" algn="ctr" defTabSz="508000">
              <a:lnSpc>
                <a:spcPct val="104000"/>
              </a:lnSpc>
              <a:spcBef>
                <a:spcPts val="0"/>
              </a:spcBef>
              <a:spcAft>
                <a:spcPts val="0"/>
              </a:spcAft>
              <a:buFontTx/>
              <a:buNone/>
            </a:pPr>
            <a:r>
              <a:rPr lang="en-US" altLang="ko-KR" sz="4300" dirty="0">
                <a:solidFill>
                  <a:srgbClr val="000000"/>
                </a:solidFill>
                <a:latin typeface="Times New Roman" charset="0"/>
              </a:rPr>
              <a:t>Atvasinājumu noformēšana</a:t>
            </a:r>
            <a:endParaRPr lang="ko-KR" altLang="en-US" sz="4300" dirty="0">
              <a:latin typeface="Times New Roman" charset="0"/>
            </a:endParaRPr>
          </a:p>
        </p:txBody>
      </p:sp>
      <p:sp>
        <p:nvSpPr>
          <p:cNvPr id="2" name="Rect 3"/>
          <p:cNvSpPr>
            <a:spLocks noGrp="1" noChangeArrowheads="1"/>
          </p:cNvSpPr>
          <p:nvPr>
            <p:ph type="body"/>
          </p:nvPr>
        </p:nvSpPr>
        <p:spPr>
          <a:xfrm>
            <a:off x="457200" y="1600834"/>
            <a:ext cx="8291264" cy="4996517"/>
          </a:xfrm>
          <a:prstGeom prst="rect">
            <a:avLst/>
          </a:prstGeom>
          <a:noFill/>
          <a:ln w="0" cap="flat" cmpd="sng">
            <a:noFill/>
            <a:prstDash/>
          </a:ln>
        </p:spPr>
        <p:txBody>
          <a:bodyPr wrap="square" lIns="91440" tIns="45720" rIns="91440" bIns="45720" anchor="t">
            <a:normAutofit/>
          </a:bodyPr>
          <a:lstStyle/>
          <a:p>
            <a:pPr marL="457200" indent="-457200" algn="l" defTabSz="508000">
              <a:lnSpc>
                <a:spcPct val="104000"/>
              </a:lnSpc>
              <a:spcBef>
                <a:spcPts val="0"/>
              </a:spcBef>
              <a:spcAft>
                <a:spcPts val="0"/>
              </a:spcAft>
              <a:buFont typeface="Arial" panose="020B0604020202020204" pitchFamily="34" charset="0"/>
              <a:buChar char="•"/>
            </a:pPr>
            <a:r>
              <a:rPr lang="lv-LV" altLang="ko-KR" sz="3100" dirty="0">
                <a:latin typeface="Times New Roman" charset="0"/>
              </a:rPr>
              <a:t>Apliecinot atvasinājumu, jālieto apliecinājuma uzraksts: NORAKSTS PAREIZS, IZRAKSTS PAREIZS, KOPIJA PAREIZA;</a:t>
            </a:r>
          </a:p>
          <a:p>
            <a:pPr marL="457200" indent="-457200" algn="l" defTabSz="508000">
              <a:lnSpc>
                <a:spcPct val="104000"/>
              </a:lnSpc>
              <a:spcBef>
                <a:spcPts val="0"/>
              </a:spcBef>
              <a:spcAft>
                <a:spcPts val="0"/>
              </a:spcAft>
              <a:buFont typeface="Arial" panose="020B0604020202020204" pitchFamily="34" charset="0"/>
              <a:buChar char="•"/>
            </a:pPr>
            <a:r>
              <a:rPr lang="lv-LV" altLang="ko-KR" sz="3100" dirty="0">
                <a:latin typeface="Times New Roman" charset="0"/>
              </a:rPr>
              <a:t>Dokumenta atvasinājuma apliecinātāja amatu (ar pilnu organizācijas nosaukumu </a:t>
            </a:r>
            <a:r>
              <a:rPr lang="lv-LV" altLang="ko-KR" sz="3100" dirty="0">
                <a:solidFill>
                  <a:srgbClr val="00B0F0"/>
                </a:solidFill>
                <a:latin typeface="Times New Roman" charset="0"/>
              </a:rPr>
              <a:t>un nepieciešamības gadījumos arī citas ziņas, kas ļauj nepārprotami identificēt personu</a:t>
            </a:r>
            <a:r>
              <a:rPr lang="lv-LV" altLang="ko-KR" sz="3100" dirty="0">
                <a:latin typeface="Times New Roman" charset="0"/>
              </a:rPr>
              <a:t>), personisko parakstu, un tā atšifrējumu;</a:t>
            </a:r>
          </a:p>
          <a:p>
            <a:pPr marL="457200" indent="-457200" algn="l" defTabSz="508000">
              <a:lnSpc>
                <a:spcPct val="104000"/>
              </a:lnSpc>
              <a:spcBef>
                <a:spcPts val="0"/>
              </a:spcBef>
              <a:spcAft>
                <a:spcPts val="0"/>
              </a:spcAft>
              <a:buFont typeface="Arial" panose="020B0604020202020204" pitchFamily="34" charset="0"/>
              <a:buChar char="•"/>
            </a:pPr>
            <a:r>
              <a:rPr lang="lv-LV" altLang="ko-KR" sz="3100" strike="sngStrike" dirty="0">
                <a:solidFill>
                  <a:srgbClr val="00B0F0"/>
                </a:solidFill>
                <a:latin typeface="Times New Roman" charset="0"/>
              </a:rPr>
              <a:t>Apliecinājuma vietas nosaukumu</a:t>
            </a:r>
            <a:r>
              <a:rPr lang="lv-LV" altLang="ko-KR" sz="3100" dirty="0">
                <a:latin typeface="Times New Roman" charset="0"/>
              </a:rPr>
              <a:t>;</a:t>
            </a:r>
          </a:p>
          <a:p>
            <a:pPr marL="457200" indent="-457200" algn="l" defTabSz="508000">
              <a:lnSpc>
                <a:spcPct val="104000"/>
              </a:lnSpc>
              <a:spcBef>
                <a:spcPts val="0"/>
              </a:spcBef>
              <a:spcAft>
                <a:spcPts val="0"/>
              </a:spcAft>
              <a:buFont typeface="Arial" panose="020B0604020202020204" pitchFamily="34" charset="0"/>
              <a:buChar char="•"/>
            </a:pPr>
            <a:r>
              <a:rPr lang="lv-LV" altLang="ko-KR" sz="3100" dirty="0">
                <a:latin typeface="Times New Roman" charset="0"/>
              </a:rPr>
              <a:t>Apliecinājuma datumu.</a:t>
            </a:r>
            <a:endParaRPr lang="ko-KR" altLang="en-US" sz="3100" dirty="0">
              <a:latin typeface="Times New Roman" charset="0"/>
            </a:endParaRPr>
          </a:p>
        </p:txBody>
      </p:sp>
      <p:sp>
        <p:nvSpPr>
          <p:cNvPr id="4" name="Slide Number Placeholder 3"/>
          <p:cNvSpPr>
            <a:spLocks noGrp="1"/>
          </p:cNvSpPr>
          <p:nvPr>
            <p:ph type="sldNum" sz="quarter" idx="12"/>
          </p:nvPr>
        </p:nvSpPr>
        <p:spPr/>
        <p:txBody>
          <a:bodyPr/>
          <a:lstStyle/>
          <a:p>
            <a:fld id="{C7423574-3613-4BC7-92B6-70EB1B4E1FB3}" type="slidenum">
              <a:rPr lang="lv-LV" smtClean="0"/>
              <a:t>47</a:t>
            </a:fld>
            <a:endParaRPr lang="lv-LV"/>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circle(in)">
                                      <p:cBhvr>
                                        <p:cTn id="10" dur="2000"/>
                                        <p:tgtEl>
                                          <p:spTgt spid="2">
                                            <p:txEl>
                                              <p:pRg st="0" end="0"/>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circle(in)">
                                      <p:cBhvr>
                                        <p:cTn id="13" dur="2000"/>
                                        <p:tgtEl>
                                          <p:spTgt spid="2">
                                            <p:txEl>
                                              <p:pRg st="1" end="1"/>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circle(in)">
                                      <p:cBhvr>
                                        <p:cTn id="16" dur="2000"/>
                                        <p:tgtEl>
                                          <p:spTgt spid="2">
                                            <p:txEl>
                                              <p:pRg st="2" end="2"/>
                                            </p:txEl>
                                          </p:spTgt>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circle(in)">
                                      <p:cBhvr>
                                        <p:cTn id="19"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3200" b="1" dirty="0"/>
              <a:t>Dokumenta atvasinājuma apliecinājuma paraugs:</a:t>
            </a:r>
          </a:p>
        </p:txBody>
      </p:sp>
      <p:sp>
        <p:nvSpPr>
          <p:cNvPr id="3" name="Content Placeholder 2"/>
          <p:cNvSpPr>
            <a:spLocks noGrp="1"/>
          </p:cNvSpPr>
          <p:nvPr>
            <p:ph idx="1"/>
          </p:nvPr>
        </p:nvSpPr>
        <p:spPr>
          <a:xfrm>
            <a:off x="457200" y="1600200"/>
            <a:ext cx="8229600" cy="4997152"/>
          </a:xfrm>
        </p:spPr>
        <p:txBody>
          <a:bodyPr>
            <a:normAutofit fontScale="77500" lnSpcReduction="20000"/>
          </a:bodyPr>
          <a:lstStyle/>
          <a:p>
            <a:r>
              <a:rPr lang="lv-LV" u="sng" dirty="0"/>
              <a:t>Juridiskai personai</a:t>
            </a:r>
            <a:r>
              <a:rPr lang="lv-LV" dirty="0"/>
              <a:t>:</a:t>
            </a:r>
          </a:p>
          <a:p>
            <a:pPr marL="0" indent="0" algn="just">
              <a:buNone/>
            </a:pPr>
            <a:r>
              <a:rPr lang="lv-LV" dirty="0"/>
              <a:t>NORAKSTS PAREIZS</a:t>
            </a:r>
          </a:p>
          <a:p>
            <a:pPr marL="0" indent="0">
              <a:buNone/>
            </a:pPr>
            <a:r>
              <a:rPr lang="lv-LV" dirty="0"/>
              <a:t>Biedrības «Smaidiņš» </a:t>
            </a:r>
          </a:p>
          <a:p>
            <a:pPr marL="0" indent="0">
              <a:buNone/>
            </a:pPr>
            <a:r>
              <a:rPr lang="lv-LV" dirty="0"/>
              <a:t>valdes priekšsēdētājs </a:t>
            </a:r>
          </a:p>
          <a:p>
            <a:pPr marL="0" indent="0">
              <a:buNone/>
            </a:pPr>
            <a:r>
              <a:rPr lang="lv-LV" dirty="0">
                <a:solidFill>
                  <a:srgbClr val="00B0F0"/>
                </a:solidFill>
              </a:rPr>
              <a:t>V. Uzvārds	</a:t>
            </a:r>
            <a:r>
              <a:rPr lang="lv-LV" sz="2000" i="1" dirty="0">
                <a:solidFill>
                  <a:srgbClr val="00B0F0"/>
                </a:solidFill>
              </a:rPr>
              <a:t>(personiskais parakts) </a:t>
            </a:r>
          </a:p>
          <a:p>
            <a:pPr marL="0" indent="0">
              <a:buNone/>
            </a:pPr>
            <a:r>
              <a:rPr lang="lv-LV" strike="sngStrike" dirty="0">
                <a:solidFill>
                  <a:srgbClr val="00B0F0"/>
                </a:solidFill>
              </a:rPr>
              <a:t>Rīgā</a:t>
            </a:r>
            <a:r>
              <a:rPr lang="lv-LV" dirty="0"/>
              <a:t> 2021. gada 20. janvārī</a:t>
            </a:r>
          </a:p>
          <a:p>
            <a:pPr marL="0" indent="0">
              <a:buNone/>
            </a:pPr>
            <a:endParaRPr lang="lv-LV" dirty="0"/>
          </a:p>
          <a:p>
            <a:r>
              <a:rPr lang="lv-LV" u="sng" dirty="0"/>
              <a:t>Fiziskai personai</a:t>
            </a:r>
            <a:r>
              <a:rPr lang="lv-LV" dirty="0"/>
              <a:t>:</a:t>
            </a:r>
          </a:p>
          <a:p>
            <a:pPr marL="0" indent="0" algn="just">
              <a:buNone/>
            </a:pPr>
            <a:r>
              <a:rPr lang="lv-LV" dirty="0"/>
              <a:t>IZRAKSTS PAREIZS</a:t>
            </a:r>
          </a:p>
          <a:p>
            <a:pPr marL="0" indent="0">
              <a:buNone/>
            </a:pPr>
            <a:r>
              <a:rPr lang="lv-LV" sz="2400" i="1" dirty="0"/>
              <a:t>(personiskais paraksts) </a:t>
            </a:r>
          </a:p>
          <a:p>
            <a:pPr marL="0" indent="0">
              <a:buNone/>
            </a:pPr>
            <a:r>
              <a:rPr lang="lv-LV" dirty="0"/>
              <a:t>Vārds Uzvārds</a:t>
            </a:r>
          </a:p>
          <a:p>
            <a:pPr marL="0" indent="0">
              <a:buNone/>
            </a:pPr>
            <a:r>
              <a:rPr lang="lv-LV" dirty="0"/>
              <a:t>Personas kods: </a:t>
            </a:r>
            <a:r>
              <a:rPr lang="lv-LV" dirty="0" err="1"/>
              <a:t>xxxxxx-xxxxx</a:t>
            </a:r>
            <a:endParaRPr lang="lv-LV" dirty="0"/>
          </a:p>
          <a:p>
            <a:pPr marL="0" indent="0">
              <a:buNone/>
            </a:pPr>
            <a:r>
              <a:rPr lang="lv-LV" strike="sngStrike" dirty="0">
                <a:solidFill>
                  <a:srgbClr val="00B0F0"/>
                </a:solidFill>
              </a:rPr>
              <a:t>Rīgā</a:t>
            </a:r>
            <a:r>
              <a:rPr lang="lv-LV" dirty="0">
                <a:solidFill>
                  <a:srgbClr val="00B0F0"/>
                </a:solidFill>
              </a:rPr>
              <a:t> </a:t>
            </a:r>
            <a:r>
              <a:rPr lang="lv-LV" dirty="0"/>
              <a:t>2021. gada 20. janvārī</a:t>
            </a:r>
          </a:p>
        </p:txBody>
      </p:sp>
      <p:sp>
        <p:nvSpPr>
          <p:cNvPr id="4" name="Slide Number Placeholder 3"/>
          <p:cNvSpPr>
            <a:spLocks noGrp="1"/>
          </p:cNvSpPr>
          <p:nvPr>
            <p:ph type="sldNum" sz="quarter" idx="12"/>
          </p:nvPr>
        </p:nvSpPr>
        <p:spPr/>
        <p:txBody>
          <a:bodyPr/>
          <a:lstStyle/>
          <a:p>
            <a:fld id="{C7423574-3613-4BC7-92B6-70EB1B4E1FB3}" type="slidenum">
              <a:rPr lang="lv-LV" smtClean="0"/>
              <a:t>48</a:t>
            </a:fld>
            <a:endParaRPr lang="lv-LV"/>
          </a:p>
        </p:txBody>
      </p:sp>
    </p:spTree>
    <p:extLst>
      <p:ext uri="{BB962C8B-B14F-4D97-AF65-F5344CB8AC3E}">
        <p14:creationId xmlns:p14="http://schemas.microsoft.com/office/powerpoint/2010/main" val="66302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arn(inVertical)">
                                      <p:cBhvr>
                                        <p:cTn id="16" dur="500"/>
                                        <p:tgtEl>
                                          <p:spTgt spid="3">
                                            <p:txEl>
                                              <p:pRg st="2" end="2"/>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arn(inVertical)">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barn(inVertical)">
                                      <p:cBhvr>
                                        <p:cTn id="29" dur="500"/>
                                        <p:tgtEl>
                                          <p:spTgt spid="3">
                                            <p:txEl>
                                              <p:pRg st="5" end="5"/>
                                            </p:txEl>
                                          </p:spTgt>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arn(inVertical)">
                                      <p:cBhvr>
                                        <p:cTn id="32" dur="500"/>
                                        <p:tgtEl>
                                          <p:spTgt spid="3">
                                            <p:txEl>
                                              <p:pRg st="7" end="7"/>
                                            </p:txEl>
                                          </p:spTgt>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barn(inVertical)">
                                      <p:cBhvr>
                                        <p:cTn id="35" dur="500"/>
                                        <p:tgtEl>
                                          <p:spTgt spid="3">
                                            <p:txEl>
                                              <p:pRg st="8" end="8"/>
                                            </p:txEl>
                                          </p:spTgt>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barn(inVertical)">
                                      <p:cBhvr>
                                        <p:cTn id="38" dur="500"/>
                                        <p:tgtEl>
                                          <p:spTgt spid="3">
                                            <p:txEl>
                                              <p:pRg st="9" end="9"/>
                                            </p:txEl>
                                          </p:spTgt>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barn(inVertical)">
                                      <p:cBhvr>
                                        <p:cTn id="41" dur="500"/>
                                        <p:tgtEl>
                                          <p:spTgt spid="3">
                                            <p:txEl>
                                              <p:pRg st="10" end="10"/>
                                            </p:txEl>
                                          </p:spTgt>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barn(inVertical)">
                                      <p:cBhvr>
                                        <p:cTn id="44" dur="500"/>
                                        <p:tgtEl>
                                          <p:spTgt spid="3">
                                            <p:txEl>
                                              <p:pRg st="11" end="11"/>
                                            </p:txEl>
                                          </p:spTgt>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barn(inVertical)">
                                      <p:cBhvr>
                                        <p:cTn id="4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994122"/>
          </a:xfrm>
        </p:spPr>
        <p:txBody>
          <a:bodyPr>
            <a:normAutofit fontScale="90000"/>
          </a:bodyPr>
          <a:lstStyle/>
          <a:p>
            <a:r>
              <a:rPr lang="lv-LV" sz="3200" b="1" dirty="0"/>
              <a:t>Dokumenta atvasinājuma kopuma noformēšana</a:t>
            </a:r>
          </a:p>
        </p:txBody>
      </p:sp>
      <p:sp>
        <p:nvSpPr>
          <p:cNvPr id="3" name="Content Placeholder 2"/>
          <p:cNvSpPr>
            <a:spLocks noGrp="1"/>
          </p:cNvSpPr>
          <p:nvPr>
            <p:ph idx="1"/>
          </p:nvPr>
        </p:nvSpPr>
        <p:spPr>
          <a:xfrm>
            <a:off x="457200" y="1196752"/>
            <a:ext cx="8507288" cy="5472608"/>
          </a:xfrm>
        </p:spPr>
        <p:txBody>
          <a:bodyPr>
            <a:normAutofit fontScale="70000" lnSpcReduction="20000"/>
          </a:bodyPr>
          <a:lstStyle/>
          <a:p>
            <a:r>
              <a:rPr lang="lv-LV" dirty="0"/>
              <a:t>Ievēro tos pašus nosacījumus, kurus fiziskas personas vai organizācijas apliecinājumam</a:t>
            </a:r>
          </a:p>
          <a:p>
            <a:r>
              <a:rPr lang="lv-LV" u="sng" dirty="0"/>
              <a:t>Juridiskai personai</a:t>
            </a:r>
            <a:r>
              <a:rPr lang="lv-LV" dirty="0"/>
              <a:t>:</a:t>
            </a:r>
          </a:p>
          <a:p>
            <a:pPr marL="0" indent="0" algn="just">
              <a:buNone/>
            </a:pPr>
            <a:r>
              <a:rPr lang="lv-LV" dirty="0">
                <a:solidFill>
                  <a:srgbClr val="00B0F0"/>
                </a:solidFill>
              </a:rPr>
              <a:t>DOKUMENTU ATVASINĀJUMU KOPUMS</a:t>
            </a:r>
            <a:r>
              <a:rPr lang="lv-LV" dirty="0"/>
              <a:t> PAREIZS</a:t>
            </a:r>
          </a:p>
          <a:p>
            <a:pPr marL="0" indent="0">
              <a:buNone/>
            </a:pPr>
            <a:r>
              <a:rPr lang="lv-LV" dirty="0"/>
              <a:t>Biedrības «Smaidiņš» </a:t>
            </a:r>
          </a:p>
          <a:p>
            <a:pPr marL="0" indent="0">
              <a:buNone/>
            </a:pPr>
            <a:r>
              <a:rPr lang="lv-LV" dirty="0"/>
              <a:t>valdes priekšsēdētājs </a:t>
            </a:r>
          </a:p>
          <a:p>
            <a:pPr marL="0" indent="0">
              <a:buNone/>
            </a:pPr>
            <a:r>
              <a:rPr lang="lv-LV" dirty="0">
                <a:solidFill>
                  <a:srgbClr val="00B0F0"/>
                </a:solidFill>
              </a:rPr>
              <a:t>V. Uzvārds	</a:t>
            </a:r>
            <a:r>
              <a:rPr lang="lv-LV" sz="2000" i="1" dirty="0">
                <a:solidFill>
                  <a:srgbClr val="00B0F0"/>
                </a:solidFill>
              </a:rPr>
              <a:t>(personiskais parakts) </a:t>
            </a:r>
          </a:p>
          <a:p>
            <a:pPr marL="0" indent="0">
              <a:buNone/>
            </a:pPr>
            <a:r>
              <a:rPr lang="lv-LV" strike="sngStrike" dirty="0">
                <a:solidFill>
                  <a:srgbClr val="00B0F0"/>
                </a:solidFill>
              </a:rPr>
              <a:t>Rīgā</a:t>
            </a:r>
            <a:r>
              <a:rPr lang="lv-LV" dirty="0"/>
              <a:t> 2021. gada 20. janvārī</a:t>
            </a:r>
          </a:p>
          <a:p>
            <a:pPr marL="0" indent="0">
              <a:buNone/>
            </a:pPr>
            <a:endParaRPr lang="lv-LV" dirty="0"/>
          </a:p>
          <a:p>
            <a:r>
              <a:rPr lang="lv-LV" u="sng" dirty="0"/>
              <a:t>Fiziskai personai</a:t>
            </a:r>
            <a:r>
              <a:rPr lang="lv-LV" dirty="0"/>
              <a:t>:</a:t>
            </a:r>
          </a:p>
          <a:p>
            <a:pPr marL="0" indent="0" algn="just">
              <a:buNone/>
            </a:pPr>
            <a:r>
              <a:rPr lang="lv-LV" dirty="0">
                <a:solidFill>
                  <a:srgbClr val="00B0F0"/>
                </a:solidFill>
              </a:rPr>
              <a:t>DOKUMENTU ATVASINĀJUMA KOPUMS </a:t>
            </a:r>
            <a:r>
              <a:rPr lang="lv-LV" dirty="0"/>
              <a:t>PAREIZS</a:t>
            </a:r>
          </a:p>
          <a:p>
            <a:pPr marL="0" indent="0">
              <a:buNone/>
            </a:pPr>
            <a:r>
              <a:rPr lang="lv-LV" sz="2400" i="1" dirty="0"/>
              <a:t>(personiskais paraksts) </a:t>
            </a:r>
          </a:p>
          <a:p>
            <a:pPr marL="0" indent="0">
              <a:buNone/>
            </a:pPr>
            <a:r>
              <a:rPr lang="lv-LV" dirty="0"/>
              <a:t>Vārds Uzvārds</a:t>
            </a:r>
          </a:p>
          <a:p>
            <a:pPr marL="0" indent="0">
              <a:buNone/>
            </a:pPr>
            <a:r>
              <a:rPr lang="lv-LV" dirty="0"/>
              <a:t>Personas kods: </a:t>
            </a:r>
            <a:r>
              <a:rPr lang="lv-LV" dirty="0" err="1"/>
              <a:t>xxxxxx-xxxxx</a:t>
            </a:r>
            <a:endParaRPr lang="lv-LV" dirty="0"/>
          </a:p>
          <a:p>
            <a:pPr marL="0" indent="0">
              <a:buNone/>
            </a:pPr>
            <a:r>
              <a:rPr lang="lv-LV" strike="sngStrike" dirty="0">
                <a:solidFill>
                  <a:srgbClr val="00B0F0"/>
                </a:solidFill>
              </a:rPr>
              <a:t>Rīgā</a:t>
            </a:r>
            <a:r>
              <a:rPr lang="lv-LV" dirty="0">
                <a:solidFill>
                  <a:srgbClr val="00B0F0"/>
                </a:solidFill>
              </a:rPr>
              <a:t> </a:t>
            </a:r>
            <a:r>
              <a:rPr lang="lv-LV" dirty="0"/>
              <a:t>2021. gada 20. janvārī</a:t>
            </a:r>
          </a:p>
        </p:txBody>
      </p:sp>
      <p:sp>
        <p:nvSpPr>
          <p:cNvPr id="4" name="Slide Number Placeholder 3"/>
          <p:cNvSpPr>
            <a:spLocks noGrp="1"/>
          </p:cNvSpPr>
          <p:nvPr>
            <p:ph type="sldNum" sz="quarter" idx="12"/>
          </p:nvPr>
        </p:nvSpPr>
        <p:spPr/>
        <p:txBody>
          <a:bodyPr/>
          <a:lstStyle/>
          <a:p>
            <a:fld id="{C7423574-3613-4BC7-92B6-70EB1B4E1FB3}" type="slidenum">
              <a:rPr lang="lv-LV" smtClean="0"/>
              <a:t>49</a:t>
            </a:fld>
            <a:endParaRPr lang="lv-LV"/>
          </a:p>
        </p:txBody>
      </p:sp>
    </p:spTree>
    <p:extLst>
      <p:ext uri="{BB962C8B-B14F-4D97-AF65-F5344CB8AC3E}">
        <p14:creationId xmlns:p14="http://schemas.microsoft.com/office/powerpoint/2010/main" val="2043695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 3"/>
          <p:cNvSpPr>
            <a:spLocks noGrp="1" noChangeArrowheads="1"/>
          </p:cNvSpPr>
          <p:nvPr>
            <p:ph type="title"/>
          </p:nvPr>
        </p:nvSpPr>
        <p:spPr>
          <a:xfrm>
            <a:off x="457200" y="274320"/>
            <a:ext cx="8229600" cy="1144905"/>
          </a:xfrm>
          <a:prstGeom prst="rect">
            <a:avLst/>
          </a:prstGeom>
          <a:noFill/>
          <a:ln w="0" cap="flat" cmpd="sng">
            <a:noFill/>
            <a:prstDash/>
          </a:ln>
        </p:spPr>
        <p:txBody>
          <a:bodyPr wrap="square" lIns="91440" tIns="45720" rIns="91440" bIns="45720" anchor="ctr"/>
          <a:lstStyle/>
          <a:p>
            <a:pPr marL="0" indent="0" algn="ctr" defTabSz="508000">
              <a:lnSpc>
                <a:spcPct val="104000"/>
              </a:lnSpc>
              <a:spcBef>
                <a:spcPts val="0"/>
              </a:spcBef>
              <a:spcAft>
                <a:spcPts val="0"/>
              </a:spcAft>
              <a:buFontTx/>
              <a:buNone/>
            </a:pPr>
            <a:r>
              <a:rPr lang="en-US" altLang="ko-KR" sz="4300" dirty="0">
                <a:solidFill>
                  <a:srgbClr val="000000"/>
                </a:solidFill>
                <a:latin typeface="Times New Roman" charset="0"/>
              </a:rPr>
              <a:t>Dokumenta juridiskais spēks</a:t>
            </a:r>
            <a:endParaRPr lang="ko-KR" altLang="en-US" sz="4300" dirty="0">
              <a:latin typeface="Times New Roman" charset="0"/>
            </a:endParaRPr>
          </a:p>
        </p:txBody>
      </p:sp>
      <p:sp>
        <p:nvSpPr>
          <p:cNvPr id="2" name="Rect 3"/>
          <p:cNvSpPr>
            <a:spLocks noGrp="1" noChangeArrowheads="1"/>
          </p:cNvSpPr>
          <p:nvPr>
            <p:ph type="body"/>
          </p:nvPr>
        </p:nvSpPr>
        <p:spPr>
          <a:xfrm>
            <a:off x="457200" y="1600835"/>
            <a:ext cx="8229600" cy="4526280"/>
          </a:xfrm>
          <a:prstGeom prst="rect">
            <a:avLst/>
          </a:prstGeom>
          <a:noFill/>
          <a:ln w="0" cap="flat" cmpd="sng">
            <a:noFill/>
            <a:prstDash/>
          </a:ln>
        </p:spPr>
        <p:txBody>
          <a:bodyPr wrap="square" lIns="91440" tIns="45720" rIns="91440" bIns="45720" anchor="t">
            <a:normAutofit fontScale="92500" lnSpcReduction="20000"/>
          </a:bodyPr>
          <a:lstStyle/>
          <a:p>
            <a:pPr marL="0" indent="0" algn="l" defTabSz="508000">
              <a:lnSpc>
                <a:spcPct val="104000"/>
              </a:lnSpc>
              <a:spcBef>
                <a:spcPts val="0"/>
              </a:spcBef>
              <a:spcAft>
                <a:spcPts val="0"/>
              </a:spcAft>
              <a:buFontTx/>
              <a:buNone/>
            </a:pPr>
            <a:r>
              <a:rPr lang="en-US" altLang="ko-KR" sz="3100" dirty="0">
                <a:solidFill>
                  <a:srgbClr val="000000"/>
                </a:solidFill>
                <a:latin typeface="Times New Roman" charset="0"/>
              </a:rPr>
              <a:t>Nodrošina iespēju izmantot attiecīgo dokumentu:</a:t>
            </a:r>
            <a:endParaRPr lang="ko-KR" altLang="en-US" sz="3100" dirty="0">
              <a:latin typeface="Times New Roman" charset="0"/>
            </a:endParaRPr>
          </a:p>
          <a:p>
            <a:pPr marL="461645" lvl="0" indent="-461645" algn="l" defTabSz="508000">
              <a:lnSpc>
                <a:spcPct val="104000"/>
              </a:lnSpc>
              <a:spcBef>
                <a:spcPts val="0"/>
              </a:spcBef>
              <a:spcAft>
                <a:spcPts val="0"/>
              </a:spcAft>
              <a:buClr>
                <a:srgbClr val="000000"/>
              </a:buClr>
              <a:buFont typeface="Wingdings"/>
              <a:buChar char="ü"/>
            </a:pPr>
            <a:r>
              <a:rPr lang="en-US" altLang="ko-KR" sz="3100" dirty="0">
                <a:solidFill>
                  <a:srgbClr val="000000"/>
                </a:solidFill>
                <a:latin typeface="Times New Roman" charset="0"/>
              </a:rPr>
              <a:t>tiesību īstenošanai,</a:t>
            </a:r>
            <a:endParaRPr lang="ko-KR" altLang="en-US" sz="3100" dirty="0">
              <a:latin typeface="Times New Roman" charset="0"/>
            </a:endParaRPr>
          </a:p>
          <a:p>
            <a:pPr marL="461645" lvl="0" indent="-461645" algn="l" defTabSz="508000">
              <a:lnSpc>
                <a:spcPct val="104000"/>
              </a:lnSpc>
              <a:spcBef>
                <a:spcPts val="0"/>
              </a:spcBef>
              <a:spcAft>
                <a:spcPts val="0"/>
              </a:spcAft>
              <a:buClr>
                <a:srgbClr val="000000"/>
              </a:buClr>
              <a:buFont typeface="Wingdings"/>
              <a:buChar char="ü"/>
            </a:pPr>
            <a:r>
              <a:rPr lang="en-US" altLang="ko-KR" sz="3100" dirty="0">
                <a:solidFill>
                  <a:srgbClr val="000000"/>
                </a:solidFill>
                <a:latin typeface="Times New Roman" charset="0"/>
              </a:rPr>
              <a:t>likumisko interešu aizstāvībai.</a:t>
            </a:r>
            <a:endParaRPr lang="ko-KR" altLang="en-US" sz="3100" dirty="0">
              <a:latin typeface="Times New Roman" charset="0"/>
            </a:endParaRPr>
          </a:p>
          <a:p>
            <a:pPr marL="0" indent="0" algn="l" defTabSz="508000">
              <a:lnSpc>
                <a:spcPct val="104000"/>
              </a:lnSpc>
              <a:spcBef>
                <a:spcPts val="0"/>
              </a:spcBef>
              <a:spcAft>
                <a:spcPts val="0"/>
              </a:spcAft>
              <a:buFontTx/>
              <a:buNone/>
            </a:pPr>
            <a:endParaRPr lang="ko-KR" altLang="en-US" sz="3100" dirty="0">
              <a:latin typeface="Times New Roman" charset="0"/>
            </a:endParaRPr>
          </a:p>
          <a:p>
            <a:pPr marL="0" indent="0" algn="l" defTabSz="508000">
              <a:lnSpc>
                <a:spcPct val="104000"/>
              </a:lnSpc>
              <a:spcBef>
                <a:spcPts val="0"/>
              </a:spcBef>
              <a:spcAft>
                <a:spcPts val="0"/>
              </a:spcAft>
              <a:buFontTx/>
              <a:buNone/>
            </a:pPr>
            <a:r>
              <a:rPr lang="en-US" altLang="ko-KR" sz="3100" dirty="0">
                <a:solidFill>
                  <a:srgbClr val="000000"/>
                </a:solidFill>
                <a:latin typeface="Times New Roman" charset="0"/>
              </a:rPr>
              <a:t>Dokuments bez juridiskā spēka nav saistošs nevienam, izņemot dokumenta </a:t>
            </a:r>
            <a:r>
              <a:rPr lang="en-US" altLang="ko-KR" sz="3100" dirty="0" err="1">
                <a:solidFill>
                  <a:srgbClr val="000000"/>
                </a:solidFill>
                <a:latin typeface="Times New Roman" charset="0"/>
              </a:rPr>
              <a:t>autoru</a:t>
            </a:r>
            <a:r>
              <a:rPr lang="en-US" altLang="ko-KR" sz="3100" dirty="0">
                <a:solidFill>
                  <a:srgbClr val="000000"/>
                </a:solidFill>
                <a:latin typeface="Times New Roman" charset="0"/>
              </a:rPr>
              <a:t>.</a:t>
            </a:r>
            <a:endParaRPr lang="lv-LV" altLang="ko-KR" sz="3100" dirty="0">
              <a:solidFill>
                <a:srgbClr val="000000"/>
              </a:solidFill>
              <a:latin typeface="Times New Roman" charset="0"/>
            </a:endParaRPr>
          </a:p>
          <a:p>
            <a:pPr marL="0" indent="0" algn="l" defTabSz="508000">
              <a:lnSpc>
                <a:spcPct val="104000"/>
              </a:lnSpc>
              <a:spcBef>
                <a:spcPts val="0"/>
              </a:spcBef>
              <a:spcAft>
                <a:spcPts val="0"/>
              </a:spcAft>
              <a:buFontTx/>
              <a:buNone/>
            </a:pPr>
            <a:endParaRPr lang="lv-LV" altLang="ko-KR" sz="3100" dirty="0">
              <a:solidFill>
                <a:srgbClr val="000000"/>
              </a:solidFill>
              <a:latin typeface="Times New Roman" charset="0"/>
            </a:endParaRPr>
          </a:p>
          <a:p>
            <a:pPr marL="0" indent="0" algn="l" defTabSz="508000">
              <a:lnSpc>
                <a:spcPct val="104000"/>
              </a:lnSpc>
              <a:spcBef>
                <a:spcPts val="0"/>
              </a:spcBef>
              <a:spcAft>
                <a:spcPts val="0"/>
              </a:spcAft>
              <a:buFontTx/>
              <a:buNone/>
            </a:pPr>
            <a:r>
              <a:rPr lang="lv-LV" altLang="ko-KR" sz="3100" dirty="0">
                <a:solidFill>
                  <a:srgbClr val="000000"/>
                </a:solidFill>
                <a:latin typeface="Times New Roman" charset="0"/>
              </a:rPr>
              <a:t>Dokumentu izstrādā tā, lai visā tā glabāšanas laikā nodrošinātu dokumenta juridisko spēku un informatīvo funkciju, kā arī iespēju radīt dokumenta atvasinājumu.</a:t>
            </a:r>
            <a:endParaRPr lang="ko-KR" altLang="en-US" sz="3100" dirty="0">
              <a:solidFill>
                <a:srgbClr val="FF0000"/>
              </a:solidFill>
              <a:latin typeface="Times New Roman" charset="0"/>
            </a:endParaRPr>
          </a:p>
          <a:p>
            <a:pPr marL="0" indent="0" algn="l" defTabSz="508000">
              <a:lnSpc>
                <a:spcPct val="104000"/>
              </a:lnSpc>
              <a:spcBef>
                <a:spcPts val="0"/>
              </a:spcBef>
              <a:spcAft>
                <a:spcPts val="0"/>
              </a:spcAft>
              <a:buFontTx/>
              <a:buNone/>
            </a:pPr>
            <a:endParaRPr lang="ko-KR" altLang="en-US" sz="3100" dirty="0">
              <a:latin typeface="Times New Roman" charset="0"/>
            </a:endParaRPr>
          </a:p>
          <a:p>
            <a:pPr marL="0" indent="0" algn="l" defTabSz="508000">
              <a:lnSpc>
                <a:spcPct val="104000"/>
              </a:lnSpc>
              <a:spcBef>
                <a:spcPts val="0"/>
              </a:spcBef>
              <a:spcAft>
                <a:spcPts val="0"/>
              </a:spcAft>
              <a:buFontTx/>
              <a:buNone/>
            </a:pPr>
            <a:endParaRPr lang="ko-KR" altLang="en-US" sz="3100" dirty="0">
              <a:latin typeface="Times New Roman" charset="0"/>
            </a:endParaRPr>
          </a:p>
        </p:txBody>
      </p:sp>
      <p:sp>
        <p:nvSpPr>
          <p:cNvPr id="4" name="Slide Number Placeholder 3"/>
          <p:cNvSpPr>
            <a:spLocks noGrp="1"/>
          </p:cNvSpPr>
          <p:nvPr>
            <p:ph type="sldNum" sz="quarter" idx="12"/>
          </p:nvPr>
        </p:nvSpPr>
        <p:spPr/>
        <p:txBody>
          <a:bodyPr/>
          <a:lstStyle/>
          <a:p>
            <a:fld id="{C7423574-3613-4BC7-92B6-70EB1B4E1FB3}" type="slidenum">
              <a:rPr lang="lv-LV" smtClean="0"/>
              <a:t>5</a:t>
            </a:fld>
            <a:endParaRPr lang="lv-LV"/>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circle(in)">
                                      <p:cBhvr>
                                        <p:cTn id="10" dur="2000"/>
                                        <p:tgtEl>
                                          <p:spTgt spid="2">
                                            <p:txEl>
                                              <p:pRg st="0" end="0"/>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circle(in)">
                                      <p:cBhvr>
                                        <p:cTn id="13" dur="2000"/>
                                        <p:tgtEl>
                                          <p:spTgt spid="2">
                                            <p:txEl>
                                              <p:pRg st="1" end="1"/>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circle(in)">
                                      <p:cBhvr>
                                        <p:cTn id="16" dur="2000"/>
                                        <p:tgtEl>
                                          <p:spTgt spid="2">
                                            <p:txEl>
                                              <p:pRg st="2" end="2"/>
                                            </p:txEl>
                                          </p:spTgt>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circle(in)">
                                      <p:cBhvr>
                                        <p:cTn id="19" dur="20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circle(in)">
                                      <p:cBhvr>
                                        <p:cTn id="24"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dirty="0"/>
              <a:t>Kur izvietojams dokumenta atvasinājuma apliecinājums?</a:t>
            </a:r>
          </a:p>
        </p:txBody>
      </p:sp>
      <p:sp>
        <p:nvSpPr>
          <p:cNvPr id="3" name="Content Placeholder 2"/>
          <p:cNvSpPr>
            <a:spLocks noGrp="1"/>
          </p:cNvSpPr>
          <p:nvPr>
            <p:ph idx="1"/>
          </p:nvPr>
        </p:nvSpPr>
        <p:spPr>
          <a:xfrm>
            <a:off x="467544" y="1916832"/>
            <a:ext cx="8229600" cy="4525963"/>
          </a:xfrm>
        </p:spPr>
        <p:txBody>
          <a:bodyPr>
            <a:normAutofit fontScale="85000" lnSpcReduction="20000"/>
          </a:bodyPr>
          <a:lstStyle/>
          <a:p>
            <a:r>
              <a:rPr lang="lv-LV" dirty="0"/>
              <a:t>To izvieto dokumenta beigās uzreiz aiz apliecināmā dokumenta pēdējā rekvizīta.</a:t>
            </a:r>
          </a:p>
          <a:p>
            <a:pPr marL="0" indent="0">
              <a:buNone/>
            </a:pPr>
            <a:endParaRPr lang="lv-LV" dirty="0"/>
          </a:p>
          <a:p>
            <a:pPr marL="0" indent="0" algn="r">
              <a:buNone/>
            </a:pPr>
            <a:r>
              <a:rPr lang="lv-LV" dirty="0"/>
              <a:t>IZRAKSTS</a:t>
            </a:r>
          </a:p>
          <a:p>
            <a:pPr marL="0" indent="0" algn="ctr">
              <a:buNone/>
            </a:pPr>
            <a:r>
              <a:rPr lang="lv-LV" dirty="0"/>
              <a:t>Teksts. Teksts. Teksts. Teksts. [..] Teksts.</a:t>
            </a:r>
          </a:p>
          <a:p>
            <a:pPr marL="0" indent="0">
              <a:buNone/>
            </a:pPr>
            <a:endParaRPr lang="lv-LV" dirty="0"/>
          </a:p>
          <a:p>
            <a:pPr marL="0" indent="0">
              <a:buNone/>
            </a:pPr>
            <a:r>
              <a:rPr lang="lv-LV" dirty="0"/>
              <a:t>IZRAKSTS PAREIZS</a:t>
            </a:r>
          </a:p>
          <a:p>
            <a:pPr marL="0" indent="0">
              <a:buNone/>
            </a:pPr>
            <a:r>
              <a:rPr lang="lv-LV" dirty="0"/>
              <a:t>Biedrības «Smaidiņš» </a:t>
            </a:r>
          </a:p>
          <a:p>
            <a:pPr marL="0" indent="0">
              <a:buNone/>
            </a:pPr>
            <a:r>
              <a:rPr lang="lv-LV" dirty="0"/>
              <a:t>valdes priekšsēdētājs </a:t>
            </a:r>
          </a:p>
          <a:p>
            <a:pPr marL="0" indent="0">
              <a:buNone/>
            </a:pPr>
            <a:r>
              <a:rPr lang="lv-LV" dirty="0">
                <a:solidFill>
                  <a:srgbClr val="00B0F0"/>
                </a:solidFill>
              </a:rPr>
              <a:t>V. Uzvārds	</a:t>
            </a:r>
            <a:r>
              <a:rPr lang="lv-LV" sz="2000" i="1" dirty="0">
                <a:solidFill>
                  <a:srgbClr val="00B0F0"/>
                </a:solidFill>
              </a:rPr>
              <a:t>(personiskais parakts) </a:t>
            </a:r>
          </a:p>
          <a:p>
            <a:pPr marL="0" indent="0">
              <a:buNone/>
            </a:pPr>
            <a:r>
              <a:rPr lang="lv-LV" strike="sngStrike" dirty="0">
                <a:solidFill>
                  <a:srgbClr val="00B0F0"/>
                </a:solidFill>
              </a:rPr>
              <a:t>Rīgā</a:t>
            </a:r>
            <a:r>
              <a:rPr lang="lv-LV" dirty="0"/>
              <a:t> 2021. gada 20. janvārī</a:t>
            </a:r>
          </a:p>
        </p:txBody>
      </p:sp>
      <p:sp>
        <p:nvSpPr>
          <p:cNvPr id="4" name="Slide Number Placeholder 3"/>
          <p:cNvSpPr>
            <a:spLocks noGrp="1"/>
          </p:cNvSpPr>
          <p:nvPr>
            <p:ph type="sldNum" sz="quarter" idx="12"/>
          </p:nvPr>
        </p:nvSpPr>
        <p:spPr/>
        <p:txBody>
          <a:bodyPr/>
          <a:lstStyle/>
          <a:p>
            <a:fld id="{C7423574-3613-4BC7-92B6-70EB1B4E1FB3}" type="slidenum">
              <a:rPr lang="lv-LV" smtClean="0"/>
              <a:t>50</a:t>
            </a:fld>
            <a:endParaRPr lang="lv-LV"/>
          </a:p>
        </p:txBody>
      </p:sp>
    </p:spTree>
    <p:extLst>
      <p:ext uri="{BB962C8B-B14F-4D97-AF65-F5344CB8AC3E}">
        <p14:creationId xmlns:p14="http://schemas.microsoft.com/office/powerpoint/2010/main" val="237667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heel(1)">
                                      <p:cBhvr>
                                        <p:cTn id="10" dur="2000"/>
                                        <p:tgtEl>
                                          <p:spTgt spid="3">
                                            <p:txEl>
                                              <p:pRg st="0" end="0"/>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heel(1)">
                                      <p:cBhvr>
                                        <p:cTn id="13" dur="2000"/>
                                        <p:tgtEl>
                                          <p:spTgt spid="3">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heel(1)">
                                      <p:cBhvr>
                                        <p:cTn id="16" dur="2000"/>
                                        <p:tgtEl>
                                          <p:spTgt spid="3">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heel(1)">
                                      <p:cBhvr>
                                        <p:cTn id="19"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Dokumentu atvasinājumu kopums</a:t>
            </a:r>
          </a:p>
        </p:txBody>
      </p:sp>
      <p:sp>
        <p:nvSpPr>
          <p:cNvPr id="3" name="Content Placeholder 2"/>
          <p:cNvSpPr>
            <a:spLocks noGrp="1"/>
          </p:cNvSpPr>
          <p:nvPr>
            <p:ph idx="1"/>
          </p:nvPr>
        </p:nvSpPr>
        <p:spPr>
          <a:xfrm>
            <a:off x="457200" y="1600200"/>
            <a:ext cx="8229600" cy="4997152"/>
          </a:xfrm>
        </p:spPr>
        <p:txBody>
          <a:bodyPr>
            <a:normAutofit lnSpcReduction="10000"/>
          </a:bodyPr>
          <a:lstStyle/>
          <a:p>
            <a:r>
              <a:rPr lang="lv-LV" dirty="0"/>
              <a:t>Apliecinājuma uzrakstu izvieto dokumentu atvasinājuma kopuma pēdējā lapā uzreiz aiz apliecināmā dokumenta pēdējā rekvizīta;</a:t>
            </a:r>
          </a:p>
          <a:p>
            <a:r>
              <a:rPr lang="lv-LV" dirty="0"/>
              <a:t>Ja uzreiz aiz pēdējā rekvizīta nav vietas, apliecinājuma uzrakstu var izvietot:</a:t>
            </a:r>
          </a:p>
          <a:p>
            <a:pPr marL="0" indent="0">
              <a:buNone/>
            </a:pPr>
            <a:r>
              <a:rPr lang="lv-LV" dirty="0"/>
              <a:t>1) dokumenta </a:t>
            </a:r>
            <a:r>
              <a:rPr lang="lv-LV" u="sng" dirty="0"/>
              <a:t>paraksta zonā </a:t>
            </a:r>
            <a:r>
              <a:rPr lang="lv-LV" dirty="0"/>
              <a:t>no rekvizītiem brīvajā vietā;</a:t>
            </a:r>
          </a:p>
          <a:p>
            <a:pPr marL="0" indent="0">
              <a:buNone/>
            </a:pPr>
            <a:r>
              <a:rPr lang="lv-LV" u="sng" dirty="0"/>
              <a:t>2) uz atsevišķas lapas</a:t>
            </a:r>
            <a:r>
              <a:rPr lang="lv-LV" dirty="0"/>
              <a:t>, kuru pievieno dokumentu atvasinājuma kopumam un ierēķina kopējā lappušu skaitā.</a:t>
            </a:r>
          </a:p>
        </p:txBody>
      </p:sp>
      <p:sp>
        <p:nvSpPr>
          <p:cNvPr id="4" name="Slide Number Placeholder 3"/>
          <p:cNvSpPr>
            <a:spLocks noGrp="1"/>
          </p:cNvSpPr>
          <p:nvPr>
            <p:ph type="sldNum" sz="quarter" idx="12"/>
          </p:nvPr>
        </p:nvSpPr>
        <p:spPr/>
        <p:txBody>
          <a:bodyPr/>
          <a:lstStyle/>
          <a:p>
            <a:fld id="{C7423574-3613-4BC7-92B6-70EB1B4E1FB3}" type="slidenum">
              <a:rPr lang="lv-LV" smtClean="0"/>
              <a:t>51</a:t>
            </a:fld>
            <a:endParaRPr lang="lv-LV"/>
          </a:p>
        </p:txBody>
      </p:sp>
    </p:spTree>
    <p:extLst>
      <p:ext uri="{BB962C8B-B14F-4D97-AF65-F5344CB8AC3E}">
        <p14:creationId xmlns:p14="http://schemas.microsoft.com/office/powerpoint/2010/main" val="32968085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
            <a:ext cx="729287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C7423574-3613-4BC7-92B6-70EB1B4E1FB3}" type="slidenum">
              <a:rPr lang="lv-LV" smtClean="0"/>
              <a:t>52</a:t>
            </a:fld>
            <a:endParaRPr lang="lv-LV"/>
          </a:p>
        </p:txBody>
      </p:sp>
      <p:sp>
        <p:nvSpPr>
          <p:cNvPr id="3" name="Oval 2"/>
          <p:cNvSpPr/>
          <p:nvPr/>
        </p:nvSpPr>
        <p:spPr>
          <a:xfrm>
            <a:off x="6372200" y="5085184"/>
            <a:ext cx="2664296" cy="10801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76890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dirty="0"/>
              <a:t>Ja dokumenta atvasinājums uz vairākām lapām:</a:t>
            </a:r>
          </a:p>
        </p:txBody>
      </p:sp>
      <p:sp>
        <p:nvSpPr>
          <p:cNvPr id="3" name="Content Placeholder 2"/>
          <p:cNvSpPr>
            <a:spLocks noGrp="1"/>
          </p:cNvSpPr>
          <p:nvPr>
            <p:ph idx="1"/>
          </p:nvPr>
        </p:nvSpPr>
        <p:spPr>
          <a:xfrm>
            <a:off x="467544" y="1916832"/>
            <a:ext cx="8229600" cy="4525963"/>
          </a:xfrm>
        </p:spPr>
        <p:txBody>
          <a:bodyPr>
            <a:normAutofit lnSpcReduction="10000"/>
          </a:bodyPr>
          <a:lstStyle/>
          <a:p>
            <a:r>
              <a:rPr lang="lv-LV" dirty="0"/>
              <a:t>Visas dokumenta atvasinājuma lapas apliecina KOPĀ. Lapas sanumurē (sākot ar pirmo) un cauršuj ar diegu vai </a:t>
            </a:r>
            <a:r>
              <a:rPr lang="lv-LV" dirty="0" err="1"/>
              <a:t>caurauklo</a:t>
            </a:r>
            <a:r>
              <a:rPr lang="lv-LV" dirty="0"/>
              <a:t> ar auklu;</a:t>
            </a:r>
          </a:p>
          <a:p>
            <a:r>
              <a:rPr lang="lv-LV" dirty="0"/>
              <a:t>Diega vai auklas galus sasien mezglā;</a:t>
            </a:r>
          </a:p>
          <a:p>
            <a:r>
              <a:rPr lang="lv-LV" dirty="0"/>
              <a:t>Mezglu ar papīra uzlīmi pielīmē dokumenta atvasinājuma pēdējai lapai tās otrajā pusē neaprakstītajā daļā;</a:t>
            </a:r>
          </a:p>
          <a:p>
            <a:r>
              <a:rPr lang="lv-LV" dirty="0"/>
              <a:t>Uz papīra uzlīmes, ar kuru lapai piestiprināts diegs/aukla, izvieto apliecinājuma uzrakstu:</a:t>
            </a:r>
          </a:p>
        </p:txBody>
      </p:sp>
      <p:sp>
        <p:nvSpPr>
          <p:cNvPr id="4" name="Slide Number Placeholder 3"/>
          <p:cNvSpPr>
            <a:spLocks noGrp="1"/>
          </p:cNvSpPr>
          <p:nvPr>
            <p:ph type="sldNum" sz="quarter" idx="12"/>
          </p:nvPr>
        </p:nvSpPr>
        <p:spPr/>
        <p:txBody>
          <a:bodyPr/>
          <a:lstStyle/>
          <a:p>
            <a:fld id="{C7423574-3613-4BC7-92B6-70EB1B4E1FB3}" type="slidenum">
              <a:rPr lang="lv-LV" smtClean="0"/>
              <a:t>53</a:t>
            </a:fld>
            <a:endParaRPr lang="lv-LV"/>
          </a:p>
        </p:txBody>
      </p:sp>
    </p:spTree>
    <p:extLst>
      <p:ext uri="{BB962C8B-B14F-4D97-AF65-F5344CB8AC3E}">
        <p14:creationId xmlns:p14="http://schemas.microsoft.com/office/powerpoint/2010/main" val="246785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0970933"/>
              </p:ext>
            </p:extLst>
          </p:nvPr>
        </p:nvGraphicFramePr>
        <p:xfrm>
          <a:off x="2771801" y="692696"/>
          <a:ext cx="3351314" cy="1626231"/>
        </p:xfrm>
        <a:graphic>
          <a:graphicData uri="http://schemas.openxmlformats.org/drawingml/2006/table">
            <a:tbl>
              <a:tblPr firstRow="1" firstCol="1" bandRow="1">
                <a:tableStyleId>{5C22544A-7EE6-4342-B048-85BDC9FD1C3A}</a:tableStyleId>
              </a:tblPr>
              <a:tblGrid>
                <a:gridCol w="3351314">
                  <a:extLst>
                    <a:ext uri="{9D8B030D-6E8A-4147-A177-3AD203B41FA5}">
                      <a16:colId xmlns:a16="http://schemas.microsoft.com/office/drawing/2014/main" val="20000"/>
                    </a:ext>
                  </a:extLst>
                </a:gridCol>
              </a:tblGrid>
              <a:tr h="1626231">
                <a:tc>
                  <a:txBody>
                    <a:bodyPr/>
                    <a:lstStyle/>
                    <a:p>
                      <a:pPr>
                        <a:lnSpc>
                          <a:spcPct val="115000"/>
                        </a:lnSpc>
                        <a:spcAft>
                          <a:spcPts val="0"/>
                        </a:spcAft>
                      </a:pPr>
                      <a:r>
                        <a:rPr lang="lv-LV" sz="1400" dirty="0">
                          <a:effectLst/>
                        </a:rPr>
                        <a:t>Sanumurētas un cauršūtas [caurauklotas]</a:t>
                      </a:r>
                    </a:p>
                    <a:p>
                      <a:pPr>
                        <a:lnSpc>
                          <a:spcPct val="115000"/>
                        </a:lnSpc>
                        <a:spcAft>
                          <a:spcPts val="0"/>
                        </a:spcAft>
                      </a:pPr>
                      <a:r>
                        <a:rPr lang="lv-LV" sz="1400" dirty="0">
                          <a:effectLst/>
                        </a:rPr>
                        <a:t>17 (septiņpadsmit) lapas </a:t>
                      </a:r>
                    </a:p>
                    <a:p>
                      <a:pPr>
                        <a:lnSpc>
                          <a:spcPct val="115000"/>
                        </a:lnSpc>
                        <a:spcAft>
                          <a:spcPts val="0"/>
                        </a:spcAft>
                      </a:pPr>
                      <a:r>
                        <a:rPr lang="lv-LV" sz="1400" dirty="0">
                          <a:effectLst/>
                        </a:rPr>
                        <a:t>Biedrības „Smaidiņš” valdes priekšsēdētājs</a:t>
                      </a:r>
                    </a:p>
                    <a:p>
                      <a:pPr>
                        <a:lnSpc>
                          <a:spcPct val="115000"/>
                        </a:lnSpc>
                        <a:spcAft>
                          <a:spcPts val="0"/>
                        </a:spcAft>
                      </a:pPr>
                      <a:r>
                        <a:rPr lang="lv-LV" sz="1400" dirty="0">
                          <a:effectLst/>
                        </a:rPr>
                        <a:t>________________________</a:t>
                      </a:r>
                    </a:p>
                    <a:p>
                      <a:pPr>
                        <a:lnSpc>
                          <a:spcPct val="115000"/>
                        </a:lnSpc>
                        <a:spcAft>
                          <a:spcPts val="0"/>
                        </a:spcAft>
                      </a:pPr>
                      <a:r>
                        <a:rPr lang="lv-LV" sz="1400" dirty="0">
                          <a:effectLst/>
                        </a:rPr>
                        <a:t>Kārlis Krūmiņš</a:t>
                      </a:r>
                    </a:p>
                    <a:p>
                      <a:pPr>
                        <a:lnSpc>
                          <a:spcPct val="115000"/>
                        </a:lnSpc>
                        <a:spcAft>
                          <a:spcPts val="0"/>
                        </a:spcAft>
                      </a:pPr>
                      <a:r>
                        <a:rPr lang="lv-LV" sz="1400" strike="sngStrike" dirty="0">
                          <a:solidFill>
                            <a:srgbClr val="FF0000"/>
                          </a:solidFill>
                          <a:effectLst/>
                        </a:rPr>
                        <a:t>Rīgā</a:t>
                      </a:r>
                      <a:r>
                        <a:rPr lang="lv-LV" sz="1400" dirty="0">
                          <a:effectLst/>
                        </a:rPr>
                        <a:t> 2021. gada 20. janvārī</a:t>
                      </a:r>
                    </a:p>
                  </a:txBody>
                  <a:tcPr marL="68580" marR="68580" marT="0" marB="0"/>
                </a:tc>
                <a:extLst>
                  <a:ext uri="{0D108BD9-81ED-4DB2-BD59-A6C34878D82A}">
                    <a16:rowId xmlns:a16="http://schemas.microsoft.com/office/drawing/2014/main" val="10000"/>
                  </a:ext>
                </a:extLst>
              </a:tr>
            </a:tbl>
          </a:graphicData>
        </a:graphic>
      </p:graphicFrame>
      <p:sp>
        <p:nvSpPr>
          <p:cNvPr id="6" name="TextBox 5"/>
          <p:cNvSpPr txBox="1"/>
          <p:nvPr/>
        </p:nvSpPr>
        <p:spPr>
          <a:xfrm>
            <a:off x="664971" y="3140968"/>
            <a:ext cx="8136904" cy="2677656"/>
          </a:xfrm>
          <a:prstGeom prst="rect">
            <a:avLst/>
          </a:prstGeom>
          <a:noFill/>
        </p:spPr>
        <p:txBody>
          <a:bodyPr wrap="square" rtlCol="0">
            <a:spAutoFit/>
          </a:bodyPr>
          <a:lstStyle/>
          <a:p>
            <a:pPr marL="285750" indent="-285750">
              <a:buFont typeface="Arial" panose="020B0604020202020204" pitchFamily="34" charset="0"/>
              <a:buChar char="•"/>
            </a:pPr>
            <a:r>
              <a:rPr lang="lv-LV" sz="2400" dirty="0"/>
              <a:t>Šo apliecinājuma tekstu vai parakstu izvieto tā, lai tas vienlaikus atrastos gan uz dokumenta atvasinājuma pēdējās lapas, gan uz papīra uzlīmes;</a:t>
            </a:r>
          </a:p>
          <a:p>
            <a:pPr marL="285750" indent="-285750">
              <a:buFont typeface="Arial" panose="020B0604020202020204" pitchFamily="34" charset="0"/>
              <a:buChar char="•"/>
            </a:pPr>
            <a:r>
              <a:rPr lang="lv-LV" sz="2400" dirty="0">
                <a:solidFill>
                  <a:srgbClr val="00B0F0"/>
                </a:solidFill>
              </a:rPr>
              <a:t>Parakstā iekļauj attiecīgās personas personisko parakstu, tā atšifrējumu un ziņas, kas nepārprotami identificē šo personu;</a:t>
            </a:r>
          </a:p>
          <a:p>
            <a:pPr marL="285750" indent="-285750">
              <a:buFont typeface="Arial" panose="020B0604020202020204" pitchFamily="34" charset="0"/>
              <a:buChar char="•"/>
            </a:pPr>
            <a:r>
              <a:rPr lang="lv-LV" sz="2400" dirty="0">
                <a:solidFill>
                  <a:srgbClr val="00B0F0"/>
                </a:solidFill>
              </a:rPr>
              <a:t>Piemēram, fiziskai personai – personas kods, amatpersonai – amata reģistrācijas numuru utt.</a:t>
            </a:r>
            <a:endParaRPr lang="lv-LV" sz="2400" dirty="0"/>
          </a:p>
        </p:txBody>
      </p:sp>
      <p:sp>
        <p:nvSpPr>
          <p:cNvPr id="7" name="Rectangle 6"/>
          <p:cNvSpPr/>
          <p:nvPr/>
        </p:nvSpPr>
        <p:spPr>
          <a:xfrm>
            <a:off x="827584" y="188640"/>
            <a:ext cx="7704856" cy="2592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Oval 7"/>
          <p:cNvSpPr/>
          <p:nvPr/>
        </p:nvSpPr>
        <p:spPr>
          <a:xfrm>
            <a:off x="1475656" y="764704"/>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Oval 8"/>
          <p:cNvSpPr/>
          <p:nvPr/>
        </p:nvSpPr>
        <p:spPr>
          <a:xfrm>
            <a:off x="1484040" y="1628800"/>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1" name="Freeform 10"/>
          <p:cNvSpPr/>
          <p:nvPr/>
        </p:nvSpPr>
        <p:spPr>
          <a:xfrm>
            <a:off x="1610436" y="914400"/>
            <a:ext cx="1160060" cy="450376"/>
          </a:xfrm>
          <a:custGeom>
            <a:avLst/>
            <a:gdLst>
              <a:gd name="connsiteX0" fmla="*/ 0 w 1160060"/>
              <a:gd name="connsiteY0" fmla="*/ 0 h 450376"/>
              <a:gd name="connsiteX1" fmla="*/ 109182 w 1160060"/>
              <a:gd name="connsiteY1" fmla="*/ 40943 h 450376"/>
              <a:gd name="connsiteX2" fmla="*/ 163773 w 1160060"/>
              <a:gd name="connsiteY2" fmla="*/ 54591 h 450376"/>
              <a:gd name="connsiteX3" fmla="*/ 327546 w 1160060"/>
              <a:gd name="connsiteY3" fmla="*/ 68239 h 450376"/>
              <a:gd name="connsiteX4" fmla="*/ 409433 w 1160060"/>
              <a:gd name="connsiteY4" fmla="*/ 109182 h 450376"/>
              <a:gd name="connsiteX5" fmla="*/ 450376 w 1160060"/>
              <a:gd name="connsiteY5" fmla="*/ 122830 h 450376"/>
              <a:gd name="connsiteX6" fmla="*/ 491319 w 1160060"/>
              <a:gd name="connsiteY6" fmla="*/ 150125 h 450376"/>
              <a:gd name="connsiteX7" fmla="*/ 532263 w 1160060"/>
              <a:gd name="connsiteY7" fmla="*/ 163773 h 450376"/>
              <a:gd name="connsiteX8" fmla="*/ 586854 w 1160060"/>
              <a:gd name="connsiteY8" fmla="*/ 191069 h 450376"/>
              <a:gd name="connsiteX9" fmla="*/ 668740 w 1160060"/>
              <a:gd name="connsiteY9" fmla="*/ 204716 h 450376"/>
              <a:gd name="connsiteX10" fmla="*/ 723331 w 1160060"/>
              <a:gd name="connsiteY10" fmla="*/ 232012 h 450376"/>
              <a:gd name="connsiteX11" fmla="*/ 764274 w 1160060"/>
              <a:gd name="connsiteY11" fmla="*/ 245660 h 450376"/>
              <a:gd name="connsiteX12" fmla="*/ 805218 w 1160060"/>
              <a:gd name="connsiteY12" fmla="*/ 272955 h 450376"/>
              <a:gd name="connsiteX13" fmla="*/ 873457 w 1160060"/>
              <a:gd name="connsiteY13" fmla="*/ 286603 h 450376"/>
              <a:gd name="connsiteX14" fmla="*/ 914400 w 1160060"/>
              <a:gd name="connsiteY14" fmla="*/ 300251 h 450376"/>
              <a:gd name="connsiteX15" fmla="*/ 968991 w 1160060"/>
              <a:gd name="connsiteY15" fmla="*/ 313899 h 450376"/>
              <a:gd name="connsiteX16" fmla="*/ 1050877 w 1160060"/>
              <a:gd name="connsiteY16" fmla="*/ 368490 h 450376"/>
              <a:gd name="connsiteX17" fmla="*/ 1132764 w 1160060"/>
              <a:gd name="connsiteY17" fmla="*/ 423081 h 450376"/>
              <a:gd name="connsiteX18" fmla="*/ 1160060 w 1160060"/>
              <a:gd name="connsiteY18" fmla="*/ 450376 h 450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0060" h="450376">
                <a:moveTo>
                  <a:pt x="0" y="0"/>
                </a:moveTo>
                <a:cubicBezTo>
                  <a:pt x="36068" y="14427"/>
                  <a:pt x="71732" y="30243"/>
                  <a:pt x="109182" y="40943"/>
                </a:cubicBezTo>
                <a:cubicBezTo>
                  <a:pt x="127217" y="46096"/>
                  <a:pt x="145161" y="52264"/>
                  <a:pt x="163773" y="54591"/>
                </a:cubicBezTo>
                <a:cubicBezTo>
                  <a:pt x="218130" y="61386"/>
                  <a:pt x="272955" y="63690"/>
                  <a:pt x="327546" y="68239"/>
                </a:cubicBezTo>
                <a:cubicBezTo>
                  <a:pt x="430457" y="102543"/>
                  <a:pt x="303606" y="56269"/>
                  <a:pt x="409433" y="109182"/>
                </a:cubicBezTo>
                <a:cubicBezTo>
                  <a:pt x="422300" y="115616"/>
                  <a:pt x="437509" y="116396"/>
                  <a:pt x="450376" y="122830"/>
                </a:cubicBezTo>
                <a:cubicBezTo>
                  <a:pt x="465047" y="130165"/>
                  <a:pt x="476648" y="142790"/>
                  <a:pt x="491319" y="150125"/>
                </a:cubicBezTo>
                <a:cubicBezTo>
                  <a:pt x="504186" y="156559"/>
                  <a:pt x="519040" y="158106"/>
                  <a:pt x="532263" y="163773"/>
                </a:cubicBezTo>
                <a:cubicBezTo>
                  <a:pt x="550963" y="171787"/>
                  <a:pt x="567367" y="185223"/>
                  <a:pt x="586854" y="191069"/>
                </a:cubicBezTo>
                <a:cubicBezTo>
                  <a:pt x="613359" y="199020"/>
                  <a:pt x="641445" y="200167"/>
                  <a:pt x="668740" y="204716"/>
                </a:cubicBezTo>
                <a:cubicBezTo>
                  <a:pt x="686937" y="213815"/>
                  <a:pt x="704631" y="223998"/>
                  <a:pt x="723331" y="232012"/>
                </a:cubicBezTo>
                <a:cubicBezTo>
                  <a:pt x="736554" y="237679"/>
                  <a:pt x="751407" y="239226"/>
                  <a:pt x="764274" y="245660"/>
                </a:cubicBezTo>
                <a:cubicBezTo>
                  <a:pt x="778945" y="252995"/>
                  <a:pt x="789860" y="267196"/>
                  <a:pt x="805218" y="272955"/>
                </a:cubicBezTo>
                <a:cubicBezTo>
                  <a:pt x="826938" y="281100"/>
                  <a:pt x="850953" y="280977"/>
                  <a:pt x="873457" y="286603"/>
                </a:cubicBezTo>
                <a:cubicBezTo>
                  <a:pt x="887413" y="290092"/>
                  <a:pt x="900568" y="296299"/>
                  <a:pt x="914400" y="300251"/>
                </a:cubicBezTo>
                <a:cubicBezTo>
                  <a:pt x="932435" y="305404"/>
                  <a:pt x="950794" y="309350"/>
                  <a:pt x="968991" y="313899"/>
                </a:cubicBezTo>
                <a:lnTo>
                  <a:pt x="1050877" y="368490"/>
                </a:lnTo>
                <a:cubicBezTo>
                  <a:pt x="1050885" y="368495"/>
                  <a:pt x="1132757" y="423074"/>
                  <a:pt x="1132764" y="423081"/>
                </a:cubicBezTo>
                <a:lnTo>
                  <a:pt x="1160060" y="450376"/>
                </a:lnTo>
              </a:path>
            </a:pathLst>
          </a:cu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2" name="Freeform 11"/>
          <p:cNvSpPr/>
          <p:nvPr/>
        </p:nvSpPr>
        <p:spPr>
          <a:xfrm>
            <a:off x="1678675" y="1431400"/>
            <a:ext cx="1064525" cy="315513"/>
          </a:xfrm>
          <a:custGeom>
            <a:avLst/>
            <a:gdLst>
              <a:gd name="connsiteX0" fmla="*/ 0 w 1064525"/>
              <a:gd name="connsiteY0" fmla="*/ 301866 h 315513"/>
              <a:gd name="connsiteX1" fmla="*/ 68238 w 1064525"/>
              <a:gd name="connsiteY1" fmla="*/ 315513 h 315513"/>
              <a:gd name="connsiteX2" fmla="*/ 191068 w 1064525"/>
              <a:gd name="connsiteY2" fmla="*/ 288218 h 315513"/>
              <a:gd name="connsiteX3" fmla="*/ 232012 w 1064525"/>
              <a:gd name="connsiteY3" fmla="*/ 260922 h 315513"/>
              <a:gd name="connsiteX4" fmla="*/ 300250 w 1064525"/>
              <a:gd name="connsiteY4" fmla="*/ 233627 h 315513"/>
              <a:gd name="connsiteX5" fmla="*/ 395785 w 1064525"/>
              <a:gd name="connsiteY5" fmla="*/ 206331 h 315513"/>
              <a:gd name="connsiteX6" fmla="*/ 477671 w 1064525"/>
              <a:gd name="connsiteY6" fmla="*/ 151740 h 315513"/>
              <a:gd name="connsiteX7" fmla="*/ 559558 w 1064525"/>
              <a:gd name="connsiteY7" fmla="*/ 83501 h 315513"/>
              <a:gd name="connsiteX8" fmla="*/ 600501 w 1064525"/>
              <a:gd name="connsiteY8" fmla="*/ 69854 h 315513"/>
              <a:gd name="connsiteX9" fmla="*/ 655092 w 1064525"/>
              <a:gd name="connsiteY9" fmla="*/ 42558 h 315513"/>
              <a:gd name="connsiteX10" fmla="*/ 750626 w 1064525"/>
              <a:gd name="connsiteY10" fmla="*/ 28910 h 315513"/>
              <a:gd name="connsiteX11" fmla="*/ 846161 w 1064525"/>
              <a:gd name="connsiteY11" fmla="*/ 1615 h 315513"/>
              <a:gd name="connsiteX12" fmla="*/ 1064525 w 1064525"/>
              <a:gd name="connsiteY12" fmla="*/ 1615 h 31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4525" h="315513">
                <a:moveTo>
                  <a:pt x="0" y="301866"/>
                </a:moveTo>
                <a:cubicBezTo>
                  <a:pt x="22746" y="306415"/>
                  <a:pt x="45042" y="315513"/>
                  <a:pt x="68238" y="315513"/>
                </a:cubicBezTo>
                <a:cubicBezTo>
                  <a:pt x="89208" y="315513"/>
                  <a:pt x="162919" y="302293"/>
                  <a:pt x="191068" y="288218"/>
                </a:cubicBezTo>
                <a:cubicBezTo>
                  <a:pt x="205739" y="280882"/>
                  <a:pt x="217341" y="268258"/>
                  <a:pt x="232012" y="260922"/>
                </a:cubicBezTo>
                <a:cubicBezTo>
                  <a:pt x="253924" y="249966"/>
                  <a:pt x="277009" y="241374"/>
                  <a:pt x="300250" y="233627"/>
                </a:cubicBezTo>
                <a:cubicBezTo>
                  <a:pt x="317917" y="227738"/>
                  <a:pt x="376071" y="217283"/>
                  <a:pt x="395785" y="206331"/>
                </a:cubicBezTo>
                <a:cubicBezTo>
                  <a:pt x="424462" y="190399"/>
                  <a:pt x="454474" y="174936"/>
                  <a:pt x="477671" y="151740"/>
                </a:cubicBezTo>
                <a:cubicBezTo>
                  <a:pt x="507852" y="121560"/>
                  <a:pt x="521559" y="102500"/>
                  <a:pt x="559558" y="83501"/>
                </a:cubicBezTo>
                <a:cubicBezTo>
                  <a:pt x="572425" y="77067"/>
                  <a:pt x="587278" y="75521"/>
                  <a:pt x="600501" y="69854"/>
                </a:cubicBezTo>
                <a:cubicBezTo>
                  <a:pt x="619201" y="61840"/>
                  <a:pt x="635464" y="47911"/>
                  <a:pt x="655092" y="42558"/>
                </a:cubicBezTo>
                <a:cubicBezTo>
                  <a:pt x="686126" y="34094"/>
                  <a:pt x="718781" y="33459"/>
                  <a:pt x="750626" y="28910"/>
                </a:cubicBezTo>
                <a:cubicBezTo>
                  <a:pt x="772249" y="21703"/>
                  <a:pt x="826005" y="2623"/>
                  <a:pt x="846161" y="1615"/>
                </a:cubicBezTo>
                <a:cubicBezTo>
                  <a:pt x="918858" y="-2020"/>
                  <a:pt x="991737" y="1615"/>
                  <a:pt x="1064525" y="1615"/>
                </a:cubicBezTo>
              </a:path>
            </a:pathLst>
          </a:cu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Freeform 12"/>
          <p:cNvSpPr/>
          <p:nvPr/>
        </p:nvSpPr>
        <p:spPr>
          <a:xfrm>
            <a:off x="6114197" y="1309042"/>
            <a:ext cx="1869743" cy="266424"/>
          </a:xfrm>
          <a:custGeom>
            <a:avLst/>
            <a:gdLst>
              <a:gd name="connsiteX0" fmla="*/ 0 w 1869743"/>
              <a:gd name="connsiteY0" fmla="*/ 246803 h 266424"/>
              <a:gd name="connsiteX1" fmla="*/ 805218 w 1869743"/>
              <a:gd name="connsiteY1" fmla="*/ 246803 h 266424"/>
              <a:gd name="connsiteX2" fmla="*/ 914400 w 1869743"/>
              <a:gd name="connsiteY2" fmla="*/ 219507 h 266424"/>
              <a:gd name="connsiteX3" fmla="*/ 968991 w 1869743"/>
              <a:gd name="connsiteY3" fmla="*/ 205859 h 266424"/>
              <a:gd name="connsiteX4" fmla="*/ 1023582 w 1869743"/>
              <a:gd name="connsiteY4" fmla="*/ 192212 h 266424"/>
              <a:gd name="connsiteX5" fmla="*/ 1105469 w 1869743"/>
              <a:gd name="connsiteY5" fmla="*/ 164916 h 266424"/>
              <a:gd name="connsiteX6" fmla="*/ 1146412 w 1869743"/>
              <a:gd name="connsiteY6" fmla="*/ 151268 h 266424"/>
              <a:gd name="connsiteX7" fmla="*/ 1228299 w 1869743"/>
              <a:gd name="connsiteY7" fmla="*/ 137621 h 266424"/>
              <a:gd name="connsiteX8" fmla="*/ 1392072 w 1869743"/>
              <a:gd name="connsiteY8" fmla="*/ 83030 h 266424"/>
              <a:gd name="connsiteX9" fmla="*/ 1433015 w 1869743"/>
              <a:gd name="connsiteY9" fmla="*/ 69382 h 266424"/>
              <a:gd name="connsiteX10" fmla="*/ 1473958 w 1869743"/>
              <a:gd name="connsiteY10" fmla="*/ 55734 h 266424"/>
              <a:gd name="connsiteX11" fmla="*/ 1651379 w 1869743"/>
              <a:gd name="connsiteY11" fmla="*/ 42086 h 266424"/>
              <a:gd name="connsiteX12" fmla="*/ 1705970 w 1869743"/>
              <a:gd name="connsiteY12" fmla="*/ 28439 h 266424"/>
              <a:gd name="connsiteX13" fmla="*/ 1774209 w 1869743"/>
              <a:gd name="connsiteY13" fmla="*/ 14791 h 266424"/>
              <a:gd name="connsiteX14" fmla="*/ 1815152 w 1869743"/>
              <a:gd name="connsiteY14" fmla="*/ 1143 h 266424"/>
              <a:gd name="connsiteX15" fmla="*/ 1869743 w 1869743"/>
              <a:gd name="connsiteY15" fmla="*/ 1143 h 266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9743" h="266424">
                <a:moveTo>
                  <a:pt x="0" y="246803"/>
                </a:moveTo>
                <a:cubicBezTo>
                  <a:pt x="338543" y="270985"/>
                  <a:pt x="309298" y="274874"/>
                  <a:pt x="805218" y="246803"/>
                </a:cubicBezTo>
                <a:cubicBezTo>
                  <a:pt x="842672" y="244683"/>
                  <a:pt x="878006" y="228606"/>
                  <a:pt x="914400" y="219507"/>
                </a:cubicBezTo>
                <a:lnTo>
                  <a:pt x="968991" y="205859"/>
                </a:lnTo>
                <a:cubicBezTo>
                  <a:pt x="987188" y="201310"/>
                  <a:pt x="1005788" y="198144"/>
                  <a:pt x="1023582" y="192212"/>
                </a:cubicBezTo>
                <a:lnTo>
                  <a:pt x="1105469" y="164916"/>
                </a:lnTo>
                <a:cubicBezTo>
                  <a:pt x="1119117" y="160367"/>
                  <a:pt x="1132222" y="153633"/>
                  <a:pt x="1146412" y="151268"/>
                </a:cubicBezTo>
                <a:lnTo>
                  <a:pt x="1228299" y="137621"/>
                </a:lnTo>
                <a:lnTo>
                  <a:pt x="1392072" y="83030"/>
                </a:lnTo>
                <a:lnTo>
                  <a:pt x="1433015" y="69382"/>
                </a:lnTo>
                <a:cubicBezTo>
                  <a:pt x="1446663" y="64833"/>
                  <a:pt x="1459614" y="56837"/>
                  <a:pt x="1473958" y="55734"/>
                </a:cubicBezTo>
                <a:lnTo>
                  <a:pt x="1651379" y="42086"/>
                </a:lnTo>
                <a:cubicBezTo>
                  <a:pt x="1669576" y="37537"/>
                  <a:pt x="1687660" y="32508"/>
                  <a:pt x="1705970" y="28439"/>
                </a:cubicBezTo>
                <a:cubicBezTo>
                  <a:pt x="1728614" y="23407"/>
                  <a:pt x="1751705" y="20417"/>
                  <a:pt x="1774209" y="14791"/>
                </a:cubicBezTo>
                <a:cubicBezTo>
                  <a:pt x="1788165" y="11302"/>
                  <a:pt x="1800911" y="3178"/>
                  <a:pt x="1815152" y="1143"/>
                </a:cubicBezTo>
                <a:cubicBezTo>
                  <a:pt x="1833166" y="-1430"/>
                  <a:pt x="1851546" y="1143"/>
                  <a:pt x="1869743" y="1143"/>
                </a:cubicBezTo>
              </a:path>
            </a:pathLst>
          </a:cu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4" name="Freeform 13"/>
          <p:cNvSpPr/>
          <p:nvPr/>
        </p:nvSpPr>
        <p:spPr>
          <a:xfrm>
            <a:off x="6114197" y="1744295"/>
            <a:ext cx="1733266" cy="343812"/>
          </a:xfrm>
          <a:custGeom>
            <a:avLst/>
            <a:gdLst>
              <a:gd name="connsiteX0" fmla="*/ 0 w 1719618"/>
              <a:gd name="connsiteY0" fmla="*/ 29914 h 343812"/>
              <a:gd name="connsiteX1" fmla="*/ 696036 w 1719618"/>
              <a:gd name="connsiteY1" fmla="*/ 29914 h 343812"/>
              <a:gd name="connsiteX2" fmla="*/ 777922 w 1719618"/>
              <a:gd name="connsiteY2" fmla="*/ 43562 h 343812"/>
              <a:gd name="connsiteX3" fmla="*/ 859809 w 1719618"/>
              <a:gd name="connsiteY3" fmla="*/ 70857 h 343812"/>
              <a:gd name="connsiteX4" fmla="*/ 900752 w 1719618"/>
              <a:gd name="connsiteY4" fmla="*/ 84505 h 343812"/>
              <a:gd name="connsiteX5" fmla="*/ 982639 w 1719618"/>
              <a:gd name="connsiteY5" fmla="*/ 98153 h 343812"/>
              <a:gd name="connsiteX6" fmla="*/ 1050877 w 1719618"/>
              <a:gd name="connsiteY6" fmla="*/ 111801 h 343812"/>
              <a:gd name="connsiteX7" fmla="*/ 1296537 w 1719618"/>
              <a:gd name="connsiteY7" fmla="*/ 125448 h 343812"/>
              <a:gd name="connsiteX8" fmla="*/ 1419367 w 1719618"/>
              <a:gd name="connsiteY8" fmla="*/ 139096 h 343812"/>
              <a:gd name="connsiteX9" fmla="*/ 1501254 w 1719618"/>
              <a:gd name="connsiteY9" fmla="*/ 166392 h 343812"/>
              <a:gd name="connsiteX10" fmla="*/ 1583140 w 1719618"/>
              <a:gd name="connsiteY10" fmla="*/ 248278 h 343812"/>
              <a:gd name="connsiteX11" fmla="*/ 1705970 w 1719618"/>
              <a:gd name="connsiteY11" fmla="*/ 343812 h 343812"/>
              <a:gd name="connsiteX12" fmla="*/ 1719618 w 1719618"/>
              <a:gd name="connsiteY12" fmla="*/ 343812 h 34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9618" h="343812">
                <a:moveTo>
                  <a:pt x="0" y="29914"/>
                </a:moveTo>
                <a:cubicBezTo>
                  <a:pt x="268430" y="-23773"/>
                  <a:pt x="90699" y="6631"/>
                  <a:pt x="696036" y="29914"/>
                </a:cubicBezTo>
                <a:cubicBezTo>
                  <a:pt x="723687" y="30978"/>
                  <a:pt x="751076" y="36851"/>
                  <a:pt x="777922" y="43562"/>
                </a:cubicBezTo>
                <a:cubicBezTo>
                  <a:pt x="805835" y="50540"/>
                  <a:pt x="832513" y="61759"/>
                  <a:pt x="859809" y="70857"/>
                </a:cubicBezTo>
                <a:cubicBezTo>
                  <a:pt x="873457" y="75406"/>
                  <a:pt x="886562" y="82140"/>
                  <a:pt x="900752" y="84505"/>
                </a:cubicBezTo>
                <a:lnTo>
                  <a:pt x="982639" y="98153"/>
                </a:lnTo>
                <a:cubicBezTo>
                  <a:pt x="1005461" y="102303"/>
                  <a:pt x="1027768" y="109792"/>
                  <a:pt x="1050877" y="111801"/>
                </a:cubicBezTo>
                <a:cubicBezTo>
                  <a:pt x="1132582" y="118906"/>
                  <a:pt x="1214650" y="120899"/>
                  <a:pt x="1296537" y="125448"/>
                </a:cubicBezTo>
                <a:cubicBezTo>
                  <a:pt x="1337480" y="129997"/>
                  <a:pt x="1378972" y="131017"/>
                  <a:pt x="1419367" y="139096"/>
                </a:cubicBezTo>
                <a:cubicBezTo>
                  <a:pt x="1447580" y="144739"/>
                  <a:pt x="1501254" y="166392"/>
                  <a:pt x="1501254" y="166392"/>
                </a:cubicBezTo>
                <a:lnTo>
                  <a:pt x="1583140" y="248278"/>
                </a:lnTo>
                <a:cubicBezTo>
                  <a:pt x="1608863" y="274001"/>
                  <a:pt x="1673321" y="343812"/>
                  <a:pt x="1705970" y="343812"/>
                </a:cubicBezTo>
                <a:lnTo>
                  <a:pt x="1719618" y="343812"/>
                </a:lnTo>
              </a:path>
            </a:pathLst>
          </a:cu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Slide Number Placeholder 1"/>
          <p:cNvSpPr>
            <a:spLocks noGrp="1"/>
          </p:cNvSpPr>
          <p:nvPr>
            <p:ph type="sldNum" sz="quarter" idx="12"/>
          </p:nvPr>
        </p:nvSpPr>
        <p:spPr/>
        <p:txBody>
          <a:bodyPr/>
          <a:lstStyle/>
          <a:p>
            <a:fld id="{C7423574-3613-4BC7-92B6-70EB1B4E1FB3}" type="slidenum">
              <a:rPr lang="lv-LV" smtClean="0"/>
              <a:t>54</a:t>
            </a:fld>
            <a:endParaRPr lang="lv-LV"/>
          </a:p>
        </p:txBody>
      </p:sp>
    </p:spTree>
    <p:extLst>
      <p:ext uri="{BB962C8B-B14F-4D97-AF65-F5344CB8AC3E}">
        <p14:creationId xmlns:p14="http://schemas.microsoft.com/office/powerpoint/2010/main" val="91578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1" grpId="0" animBg="1"/>
      <p:bldP spid="12" grpId="0" animBg="1"/>
      <p:bldP spid="13" grpId="0" animBg="1"/>
      <p:bldP spid="1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76673"/>
            <a:ext cx="8229600" cy="3096344"/>
          </a:xfrm>
        </p:spPr>
        <p:txBody>
          <a:bodyPr/>
          <a:lstStyle/>
          <a:p>
            <a:pPr marL="0" indent="0">
              <a:buNone/>
            </a:pPr>
            <a:r>
              <a:rPr lang="lv-LV" dirty="0"/>
              <a:t>Dokumenta atvasinājuma vai dokumentu atvasinājumu kopuma pareizību organizācijā apliecina organizācijas vadītājs, cita amatpersona, kas ir tiesīga pārstāvēt organizāciju, vai šo personu pilnvarotā persona.</a:t>
            </a:r>
          </a:p>
        </p:txBody>
      </p:sp>
      <p:sp>
        <p:nvSpPr>
          <p:cNvPr id="4" name="Slide Number Placeholder 3"/>
          <p:cNvSpPr>
            <a:spLocks noGrp="1"/>
          </p:cNvSpPr>
          <p:nvPr>
            <p:ph type="sldNum" sz="quarter" idx="12"/>
          </p:nvPr>
        </p:nvSpPr>
        <p:spPr/>
        <p:txBody>
          <a:bodyPr/>
          <a:lstStyle/>
          <a:p>
            <a:fld id="{C7423574-3613-4BC7-92B6-70EB1B4E1FB3}" type="slidenum">
              <a:rPr lang="lv-LV" smtClean="0"/>
              <a:t>55</a:t>
            </a:fld>
            <a:endParaRPr lang="lv-LV"/>
          </a:p>
        </p:txBody>
      </p:sp>
      <p:sp>
        <p:nvSpPr>
          <p:cNvPr id="5" name="Rectangle 4"/>
          <p:cNvSpPr/>
          <p:nvPr/>
        </p:nvSpPr>
        <p:spPr>
          <a:xfrm>
            <a:off x="1043608" y="3397197"/>
            <a:ext cx="7488832" cy="3046988"/>
          </a:xfrm>
          <a:prstGeom prst="rect">
            <a:avLst/>
          </a:prstGeom>
        </p:spPr>
        <p:txBody>
          <a:bodyPr wrap="square">
            <a:spAutoFit/>
          </a:bodyPr>
          <a:lstStyle/>
          <a:p>
            <a:pPr algn="r"/>
            <a:r>
              <a:rPr lang="lv-LV" sz="2400" dirty="0"/>
              <a:t>KOPIJA</a:t>
            </a:r>
          </a:p>
          <a:p>
            <a:pPr algn="ctr"/>
            <a:r>
              <a:rPr lang="lv-LV" sz="2400" dirty="0"/>
              <a:t>Teksts. Teksts. Teksts. Teksts. [..] Teksts.</a:t>
            </a:r>
          </a:p>
          <a:p>
            <a:pPr algn="ctr"/>
            <a:endParaRPr lang="lv-LV" sz="2400" dirty="0"/>
          </a:p>
          <a:p>
            <a:r>
              <a:rPr lang="lv-LV" sz="2400" dirty="0">
                <a:solidFill>
                  <a:srgbClr val="00B0F0"/>
                </a:solidFill>
              </a:rPr>
              <a:t>DOKUMENTU ATVASINĀJUMU KOPUMS</a:t>
            </a:r>
            <a:r>
              <a:rPr lang="lv-LV" sz="2400" dirty="0"/>
              <a:t> PAREIZS</a:t>
            </a:r>
          </a:p>
          <a:p>
            <a:r>
              <a:rPr lang="lv-LV" sz="2400" dirty="0"/>
              <a:t>Biedrības «Smaidiņš» </a:t>
            </a:r>
          </a:p>
          <a:p>
            <a:r>
              <a:rPr lang="lv-LV" sz="2400" dirty="0"/>
              <a:t>valdes priekšsēdētājs </a:t>
            </a:r>
          </a:p>
          <a:p>
            <a:r>
              <a:rPr lang="lv-LV" sz="2400" dirty="0">
                <a:solidFill>
                  <a:srgbClr val="00B0F0"/>
                </a:solidFill>
              </a:rPr>
              <a:t>V. Uzvārds	</a:t>
            </a:r>
            <a:r>
              <a:rPr lang="lv-LV" sz="2400" i="1" dirty="0">
                <a:solidFill>
                  <a:srgbClr val="00B0F0"/>
                </a:solidFill>
              </a:rPr>
              <a:t>(personiskais parakts) </a:t>
            </a:r>
          </a:p>
          <a:p>
            <a:r>
              <a:rPr lang="lv-LV" sz="2400" strike="sngStrike" dirty="0">
                <a:solidFill>
                  <a:srgbClr val="00B0F0"/>
                </a:solidFill>
              </a:rPr>
              <a:t>Rīgā</a:t>
            </a:r>
            <a:r>
              <a:rPr lang="lv-LV" sz="2400" dirty="0"/>
              <a:t> 2021. gada 20. janvārī</a:t>
            </a:r>
          </a:p>
        </p:txBody>
      </p:sp>
    </p:spTree>
    <p:extLst>
      <p:ext uri="{BB962C8B-B14F-4D97-AF65-F5344CB8AC3E}">
        <p14:creationId xmlns:p14="http://schemas.microsoft.com/office/powerpoint/2010/main" val="35073106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907704" y="188640"/>
            <a:ext cx="5184576" cy="86409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a:solidFill>
                  <a:schemeClr val="tx1"/>
                </a:solidFill>
                <a:latin typeface="Times New Roman" panose="02020603050405020304" pitchFamily="18" charset="0"/>
                <a:cs typeface="Times New Roman" panose="02020603050405020304" pitchFamily="18" charset="0"/>
              </a:rPr>
              <a:t>DOKUMENTS</a:t>
            </a:r>
          </a:p>
        </p:txBody>
      </p:sp>
      <p:sp>
        <p:nvSpPr>
          <p:cNvPr id="5" name="Rounded Rectangle 4"/>
          <p:cNvSpPr/>
          <p:nvPr/>
        </p:nvSpPr>
        <p:spPr>
          <a:xfrm>
            <a:off x="467544" y="1412776"/>
            <a:ext cx="2232248" cy="1008112"/>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a:solidFill>
                  <a:srgbClr val="FF0000"/>
                </a:solidFill>
              </a:rPr>
              <a:t>ORIĢINĀLS</a:t>
            </a:r>
          </a:p>
        </p:txBody>
      </p:sp>
      <p:sp>
        <p:nvSpPr>
          <p:cNvPr id="6" name="Rounded Rectangle 5"/>
          <p:cNvSpPr/>
          <p:nvPr/>
        </p:nvSpPr>
        <p:spPr>
          <a:xfrm>
            <a:off x="3311861" y="1916832"/>
            <a:ext cx="2623790" cy="1008112"/>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a:solidFill>
                  <a:srgbClr val="FF0000"/>
                </a:solidFill>
              </a:rPr>
              <a:t>ATVASINĀJUMS</a:t>
            </a:r>
          </a:p>
        </p:txBody>
      </p:sp>
      <p:sp>
        <p:nvSpPr>
          <p:cNvPr id="7" name="Rounded Rectangle 6"/>
          <p:cNvSpPr/>
          <p:nvPr/>
        </p:nvSpPr>
        <p:spPr>
          <a:xfrm>
            <a:off x="6372200" y="1463230"/>
            <a:ext cx="2232248" cy="100811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a:solidFill>
                  <a:srgbClr val="FF0000"/>
                </a:solidFill>
              </a:rPr>
              <a:t>DUBLIKĀTS</a:t>
            </a:r>
          </a:p>
        </p:txBody>
      </p:sp>
      <p:sp>
        <p:nvSpPr>
          <p:cNvPr id="8" name="Flowchart: Alternate Process 7"/>
          <p:cNvSpPr/>
          <p:nvPr/>
        </p:nvSpPr>
        <p:spPr>
          <a:xfrm>
            <a:off x="503548" y="3004133"/>
            <a:ext cx="2160240" cy="1296144"/>
          </a:xfrm>
          <a:prstGeom prst="flowChartAlternateProcess">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Dokumenta rekvizīti</a:t>
            </a:r>
          </a:p>
        </p:txBody>
      </p:sp>
      <p:sp>
        <p:nvSpPr>
          <p:cNvPr id="9" name="Flowchart: Alternate Process 8"/>
          <p:cNvSpPr/>
          <p:nvPr/>
        </p:nvSpPr>
        <p:spPr>
          <a:xfrm>
            <a:off x="6444208" y="3068960"/>
            <a:ext cx="2448272" cy="1296144"/>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Izstrādā, ja oriģināls, kurš bija izstrādāts vienā eksemplārā, ir zudis.</a:t>
            </a:r>
          </a:p>
        </p:txBody>
      </p:sp>
      <p:sp>
        <p:nvSpPr>
          <p:cNvPr id="10" name="Flowchart: Alternate Process 9"/>
          <p:cNvSpPr/>
          <p:nvPr/>
        </p:nvSpPr>
        <p:spPr>
          <a:xfrm>
            <a:off x="3275856" y="3356992"/>
            <a:ext cx="2664296" cy="1512168"/>
          </a:xfrm>
          <a:prstGeom prst="flowChartAlternateProcess">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u="sng" dirty="0">
                <a:solidFill>
                  <a:srgbClr val="FF0000"/>
                </a:solidFill>
              </a:rPr>
              <a:t>Noraksts</a:t>
            </a:r>
            <a:r>
              <a:rPr lang="lv-LV" b="1" dirty="0">
                <a:solidFill>
                  <a:schemeClr val="tx1"/>
                </a:solidFill>
              </a:rPr>
              <a:t> – pilnībā pārraksta oriģināla informāciju vai aizpilda īpašu noraksta veidlapu</a:t>
            </a:r>
          </a:p>
        </p:txBody>
      </p:sp>
      <p:sp>
        <p:nvSpPr>
          <p:cNvPr id="11" name="Flowchart: Alternate Process 10"/>
          <p:cNvSpPr/>
          <p:nvPr/>
        </p:nvSpPr>
        <p:spPr>
          <a:xfrm>
            <a:off x="1583668" y="5229200"/>
            <a:ext cx="2592288" cy="1440160"/>
          </a:xfrm>
          <a:prstGeom prst="flowChartAlternateProcess">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u="sng" dirty="0">
                <a:solidFill>
                  <a:srgbClr val="FF0000"/>
                </a:solidFill>
              </a:rPr>
              <a:t>Izraksts</a:t>
            </a:r>
            <a:r>
              <a:rPr lang="lv-LV" b="1" dirty="0">
                <a:solidFill>
                  <a:srgbClr val="FF0000"/>
                </a:solidFill>
              </a:rPr>
              <a:t> </a:t>
            </a:r>
            <a:r>
              <a:rPr lang="lv-LV" b="1" dirty="0">
                <a:solidFill>
                  <a:schemeClr val="tx1"/>
                </a:solidFill>
              </a:rPr>
              <a:t>– pārraksta vai pārkopē oriģināla daļu, kas satur nepieciešamo informāciju, vai aizpilda īpašu izraksta veidlapu</a:t>
            </a:r>
          </a:p>
        </p:txBody>
      </p:sp>
      <p:sp>
        <p:nvSpPr>
          <p:cNvPr id="12" name="Flowchart: Alternate Process 11"/>
          <p:cNvSpPr/>
          <p:nvPr/>
        </p:nvSpPr>
        <p:spPr>
          <a:xfrm>
            <a:off x="5166066" y="5254316"/>
            <a:ext cx="2412268" cy="1415044"/>
          </a:xfrm>
          <a:prstGeom prst="flowChartAlternateProcess">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u="sng" dirty="0">
                <a:solidFill>
                  <a:srgbClr val="FF0000"/>
                </a:solidFill>
              </a:rPr>
              <a:t>Kopija</a:t>
            </a:r>
            <a:r>
              <a:rPr lang="lv-LV" b="1" dirty="0">
                <a:solidFill>
                  <a:srgbClr val="FF0000"/>
                </a:solidFill>
              </a:rPr>
              <a:t> </a:t>
            </a:r>
            <a:r>
              <a:rPr lang="lv-LV" b="1" dirty="0">
                <a:solidFill>
                  <a:schemeClr val="tx1"/>
                </a:solidFill>
              </a:rPr>
              <a:t>– nokopējot oriģinālu ar visām dokumenta grafiskajām u.c. īpatnībām</a:t>
            </a:r>
          </a:p>
        </p:txBody>
      </p:sp>
      <p:cxnSp>
        <p:nvCxnSpPr>
          <p:cNvPr id="14" name="Straight Arrow Connector 13"/>
          <p:cNvCxnSpPr>
            <a:stCxn id="6" idx="2"/>
            <a:endCxn id="10" idx="0"/>
          </p:cNvCxnSpPr>
          <p:nvPr/>
        </p:nvCxnSpPr>
        <p:spPr>
          <a:xfrm flipH="1">
            <a:off x="4608004" y="2924944"/>
            <a:ext cx="15752" cy="43204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879812" y="2924944"/>
            <a:ext cx="864096" cy="230425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12" idx="0"/>
          </p:cNvCxnSpPr>
          <p:nvPr/>
        </p:nvCxnSpPr>
        <p:spPr>
          <a:xfrm>
            <a:off x="5499103" y="2940575"/>
            <a:ext cx="873097" cy="2313741"/>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5" idx="2"/>
            <a:endCxn id="8" idx="0"/>
          </p:cNvCxnSpPr>
          <p:nvPr/>
        </p:nvCxnSpPr>
        <p:spPr>
          <a:xfrm>
            <a:off x="1583668" y="2420888"/>
            <a:ext cx="0" cy="58324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9" idx="0"/>
          </p:cNvCxnSpPr>
          <p:nvPr/>
        </p:nvCxnSpPr>
        <p:spPr>
          <a:xfrm>
            <a:off x="7668344" y="2471342"/>
            <a:ext cx="0" cy="59761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4" idx="4"/>
          </p:cNvCxnSpPr>
          <p:nvPr/>
        </p:nvCxnSpPr>
        <p:spPr>
          <a:xfrm>
            <a:off x="4499992" y="1052736"/>
            <a:ext cx="0" cy="91455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4" idx="4"/>
            <a:endCxn id="5" idx="0"/>
          </p:cNvCxnSpPr>
          <p:nvPr/>
        </p:nvCxnSpPr>
        <p:spPr>
          <a:xfrm flipH="1">
            <a:off x="1583668" y="1052736"/>
            <a:ext cx="2916324" cy="36004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4" idx="4"/>
            <a:endCxn id="7" idx="0"/>
          </p:cNvCxnSpPr>
          <p:nvPr/>
        </p:nvCxnSpPr>
        <p:spPr>
          <a:xfrm>
            <a:off x="4499992" y="1052736"/>
            <a:ext cx="2988332" cy="41049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C7423574-3613-4BC7-92B6-70EB1B4E1FB3}" type="slidenum">
              <a:rPr lang="lv-LV" smtClean="0"/>
              <a:t>56</a:t>
            </a:fld>
            <a:endParaRPr lang="lv-LV"/>
          </a:p>
        </p:txBody>
      </p:sp>
    </p:spTree>
    <p:extLst>
      <p:ext uri="{BB962C8B-B14F-4D97-AF65-F5344CB8AC3E}">
        <p14:creationId xmlns:p14="http://schemas.microsoft.com/office/powerpoint/2010/main" val="44581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ircle(in)">
                                      <p:cBhvr>
                                        <p:cTn id="25" dur="2000"/>
                                        <p:tgtEl>
                                          <p:spTgt spid="10"/>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ircle(in)">
                                      <p:cBhvr>
                                        <p:cTn id="28" dur="2000"/>
                                        <p:tgtEl>
                                          <p:spTgt spid="11"/>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circle(in)">
                                      <p:cBhvr>
                                        <p:cTn id="31" dur="2000"/>
                                        <p:tgtEl>
                                          <p:spTgt spid="12"/>
                                        </p:tgtEl>
                                      </p:cBhvr>
                                    </p:animEffect>
                                  </p:childTnLst>
                                </p:cTn>
                              </p:par>
                              <p:par>
                                <p:cTn id="32" presetID="6" presetClass="entr" presetSubtype="16"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circle(in)">
                                      <p:cBhvr>
                                        <p:cTn id="34" dur="2000"/>
                                        <p:tgtEl>
                                          <p:spTgt spid="14"/>
                                        </p:tgtEl>
                                      </p:cBhvr>
                                    </p:animEffect>
                                  </p:childTnLst>
                                </p:cTn>
                              </p:par>
                              <p:par>
                                <p:cTn id="35" presetID="6" presetClass="entr" presetSubtype="16"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ircle(in)">
                                      <p:cBhvr>
                                        <p:cTn id="37" dur="2000"/>
                                        <p:tgtEl>
                                          <p:spTgt spid="16"/>
                                        </p:tgtEl>
                                      </p:cBhvr>
                                    </p:animEffect>
                                  </p:childTnLst>
                                </p:cTn>
                              </p:par>
                              <p:par>
                                <p:cTn id="38" presetID="6" presetClass="entr" presetSubtype="16"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circle(in)">
                                      <p:cBhvr>
                                        <p:cTn id="40" dur="2000"/>
                                        <p:tgtEl>
                                          <p:spTgt spid="18"/>
                                        </p:tgtEl>
                                      </p:cBhvr>
                                    </p:animEffect>
                                  </p:childTnLst>
                                </p:cTn>
                              </p:par>
                              <p:par>
                                <p:cTn id="41" presetID="6" presetClass="entr" presetSubtype="16"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circle(in)">
                                      <p:cBhvr>
                                        <p:cTn id="43" dur="2000"/>
                                        <p:tgtEl>
                                          <p:spTgt spid="20"/>
                                        </p:tgtEl>
                                      </p:cBhvr>
                                    </p:animEffect>
                                  </p:childTnLst>
                                </p:cTn>
                              </p:par>
                              <p:par>
                                <p:cTn id="44" presetID="6" presetClass="entr" presetSubtype="16"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circle(in)">
                                      <p:cBhvr>
                                        <p:cTn id="46" dur="2000"/>
                                        <p:tgtEl>
                                          <p:spTgt spid="23"/>
                                        </p:tgtEl>
                                      </p:cBhvr>
                                    </p:animEffect>
                                  </p:childTnLst>
                                </p:cTn>
                              </p:par>
                              <p:par>
                                <p:cTn id="47" presetID="6" presetClass="entr" presetSubtype="16"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circle(in)">
                                      <p:cBhvr>
                                        <p:cTn id="49" dur="2000"/>
                                        <p:tgtEl>
                                          <p:spTgt spid="30"/>
                                        </p:tgtEl>
                                      </p:cBhvr>
                                    </p:animEffect>
                                  </p:childTnLst>
                                </p:cTn>
                              </p:par>
                              <p:par>
                                <p:cTn id="50" presetID="6" presetClass="entr" presetSubtype="16"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circle(in)">
                                      <p:cBhvr>
                                        <p:cTn id="52" dur="2000"/>
                                        <p:tgtEl>
                                          <p:spTgt spid="32"/>
                                        </p:tgtEl>
                                      </p:cBhvr>
                                    </p:animEffect>
                                  </p:childTnLst>
                                </p:cTn>
                              </p:par>
                              <p:par>
                                <p:cTn id="53" presetID="6" presetClass="entr" presetSubtype="16"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circle(in)">
                                      <p:cBhvr>
                                        <p:cTn id="55"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 3"/>
          <p:cNvSpPr>
            <a:spLocks noGrp="1" noChangeArrowheads="1"/>
          </p:cNvSpPr>
          <p:nvPr>
            <p:ph type="title"/>
          </p:nvPr>
        </p:nvSpPr>
        <p:spPr>
          <a:xfrm>
            <a:off x="457200" y="274320"/>
            <a:ext cx="8229600" cy="1144905"/>
          </a:xfrm>
          <a:prstGeom prst="rect">
            <a:avLst/>
          </a:prstGeom>
          <a:noFill/>
          <a:ln w="0" cap="flat" cmpd="sng">
            <a:noFill/>
            <a:prstDash/>
          </a:ln>
        </p:spPr>
        <p:txBody>
          <a:bodyPr wrap="square" lIns="91440" tIns="45720" rIns="91440" bIns="45720" anchor="ctr"/>
          <a:lstStyle/>
          <a:p>
            <a:pPr marL="0" indent="0" algn="ctr" defTabSz="508000">
              <a:lnSpc>
                <a:spcPct val="104000"/>
              </a:lnSpc>
              <a:spcBef>
                <a:spcPts val="0"/>
              </a:spcBef>
              <a:spcAft>
                <a:spcPts val="0"/>
              </a:spcAft>
              <a:buFontTx/>
              <a:buNone/>
            </a:pPr>
            <a:r>
              <a:rPr lang="en-US" altLang="ko-KR" sz="4300" dirty="0">
                <a:solidFill>
                  <a:srgbClr val="000000"/>
                </a:solidFill>
                <a:latin typeface="Times New Roman" charset="0"/>
              </a:rPr>
              <a:t>Dokumenta dublikātu</a:t>
            </a:r>
            <a:endParaRPr lang="ko-KR" altLang="en-US" sz="4300" dirty="0">
              <a:latin typeface="Times New Roman" charset="0"/>
            </a:endParaRPr>
          </a:p>
        </p:txBody>
      </p:sp>
      <p:sp>
        <p:nvSpPr>
          <p:cNvPr id="2" name="Rect 3"/>
          <p:cNvSpPr>
            <a:spLocks noGrp="1" noChangeArrowheads="1"/>
          </p:cNvSpPr>
          <p:nvPr>
            <p:ph type="body"/>
          </p:nvPr>
        </p:nvSpPr>
        <p:spPr>
          <a:xfrm>
            <a:off x="457200" y="2155825"/>
            <a:ext cx="8230235" cy="3971290"/>
          </a:xfrm>
          <a:prstGeom prst="rect">
            <a:avLst/>
          </a:prstGeom>
          <a:noFill/>
          <a:ln w="0" cap="flat" cmpd="sng">
            <a:noFill/>
            <a:prstDash/>
          </a:ln>
        </p:spPr>
        <p:txBody>
          <a:bodyPr wrap="square" lIns="91440" tIns="45720" rIns="91440" bIns="45720" anchor="t"/>
          <a:lstStyle/>
          <a:p>
            <a:pPr marL="0" indent="0" algn="l" defTabSz="508000">
              <a:lnSpc>
                <a:spcPct val="104000"/>
              </a:lnSpc>
              <a:spcBef>
                <a:spcPts val="0"/>
              </a:spcBef>
              <a:spcAft>
                <a:spcPts val="0"/>
              </a:spcAft>
              <a:buFontTx/>
              <a:buNone/>
            </a:pPr>
            <a:r>
              <a:rPr lang="en-US" altLang="ko-KR" sz="4600" dirty="0">
                <a:solidFill>
                  <a:srgbClr val="FF0000"/>
                </a:solidFill>
                <a:latin typeface="Times New Roman" charset="0"/>
              </a:rPr>
              <a:t>izstrādā, ja dokumenta oriģināls, kurš bija sagatavots vienā eksemplārā, ir nozaudēts, nozagts, iznīcināts vai bojāts.</a:t>
            </a:r>
            <a:endParaRPr lang="ko-KR" altLang="en-US" sz="4600" dirty="0">
              <a:solidFill>
                <a:srgbClr val="FF0000"/>
              </a:solidFill>
              <a:latin typeface="Times New Roman" charset="0"/>
            </a:endParaRPr>
          </a:p>
        </p:txBody>
      </p:sp>
      <p:sp>
        <p:nvSpPr>
          <p:cNvPr id="4" name="Slide Number Placeholder 3"/>
          <p:cNvSpPr>
            <a:spLocks noGrp="1"/>
          </p:cNvSpPr>
          <p:nvPr>
            <p:ph type="sldNum" sz="quarter" idx="12"/>
          </p:nvPr>
        </p:nvSpPr>
        <p:spPr/>
        <p:txBody>
          <a:bodyPr/>
          <a:lstStyle/>
          <a:p>
            <a:fld id="{C7423574-3613-4BC7-92B6-70EB1B4E1FB3}" type="slidenum">
              <a:rPr lang="lv-LV" smtClean="0"/>
              <a:t>57</a:t>
            </a:fld>
            <a:endParaRPr lang="lv-LV"/>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down)">
                                      <p:cBhvr>
                                        <p:cTn id="10"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 3"/>
          <p:cNvSpPr>
            <a:spLocks noGrp="1" noChangeArrowheads="1"/>
          </p:cNvSpPr>
          <p:nvPr>
            <p:ph type="title"/>
          </p:nvPr>
        </p:nvSpPr>
        <p:spPr>
          <a:xfrm>
            <a:off x="457200" y="274320"/>
            <a:ext cx="8229600" cy="1144905"/>
          </a:xfrm>
          <a:prstGeom prst="rect">
            <a:avLst/>
          </a:prstGeom>
          <a:noFill/>
          <a:ln w="0" cap="flat" cmpd="sng">
            <a:noFill/>
            <a:prstDash/>
          </a:ln>
        </p:spPr>
        <p:txBody>
          <a:bodyPr wrap="square" lIns="91440" tIns="45720" rIns="91440" bIns="45720" anchor="ctr"/>
          <a:lstStyle/>
          <a:p>
            <a:pPr marL="0" indent="0" algn="ctr" defTabSz="508000">
              <a:lnSpc>
                <a:spcPct val="104000"/>
              </a:lnSpc>
              <a:spcBef>
                <a:spcPts val="0"/>
              </a:spcBef>
              <a:spcAft>
                <a:spcPts val="0"/>
              </a:spcAft>
              <a:buFontTx/>
              <a:buNone/>
            </a:pPr>
            <a:r>
              <a:rPr lang="en-US" altLang="ko-KR" sz="4300" dirty="0">
                <a:solidFill>
                  <a:srgbClr val="000000"/>
                </a:solidFill>
                <a:latin typeface="Times New Roman" charset="0"/>
              </a:rPr>
              <a:t>Dublikātu noformēšana</a:t>
            </a:r>
            <a:endParaRPr lang="ko-KR" altLang="en-US" sz="4300" dirty="0">
              <a:latin typeface="Times New Roman" charset="0"/>
            </a:endParaRPr>
          </a:p>
        </p:txBody>
      </p:sp>
      <p:sp>
        <p:nvSpPr>
          <p:cNvPr id="2" name="Rect 3"/>
          <p:cNvSpPr>
            <a:spLocks noGrp="1" noChangeArrowheads="1"/>
          </p:cNvSpPr>
          <p:nvPr>
            <p:ph type="body"/>
          </p:nvPr>
        </p:nvSpPr>
        <p:spPr>
          <a:xfrm>
            <a:off x="457200" y="1600835"/>
            <a:ext cx="8229600" cy="4526280"/>
          </a:xfrm>
          <a:prstGeom prst="rect">
            <a:avLst/>
          </a:prstGeom>
          <a:noFill/>
          <a:ln w="0" cap="flat" cmpd="sng">
            <a:noFill/>
            <a:prstDash/>
          </a:ln>
        </p:spPr>
        <p:txBody>
          <a:bodyPr wrap="square" lIns="91440" tIns="45720" rIns="91440" bIns="45720" anchor="t"/>
          <a:lstStyle/>
          <a:p>
            <a:pPr marL="461645" lvl="0" indent="-461645" algn="l" defTabSz="508000">
              <a:lnSpc>
                <a:spcPct val="104000"/>
              </a:lnSpc>
              <a:spcBef>
                <a:spcPts val="0"/>
              </a:spcBef>
              <a:spcAft>
                <a:spcPts val="0"/>
              </a:spcAft>
              <a:buClr>
                <a:srgbClr val="000000"/>
              </a:buClr>
              <a:buFont typeface="Wingdings"/>
              <a:buChar char="§"/>
            </a:pPr>
            <a:r>
              <a:rPr lang="en-US" altLang="ko-KR" sz="3100" dirty="0">
                <a:solidFill>
                  <a:srgbClr val="000000"/>
                </a:solidFill>
                <a:latin typeface="Times New Roman" charset="0"/>
              </a:rPr>
              <a:t>visi izdotie dublikāti jāuzskaita. To nodrošina dokumenta autors.</a:t>
            </a:r>
            <a:endParaRPr lang="ko-KR" altLang="en-US" sz="3100" dirty="0">
              <a:latin typeface="Times New Roman" charset="0"/>
            </a:endParaRPr>
          </a:p>
          <a:p>
            <a:pPr marL="461645" lvl="0" indent="-461645" algn="l" defTabSz="508000">
              <a:lnSpc>
                <a:spcPct val="104000"/>
              </a:lnSpc>
              <a:spcBef>
                <a:spcPts val="0"/>
              </a:spcBef>
              <a:spcAft>
                <a:spcPts val="0"/>
              </a:spcAft>
              <a:buClr>
                <a:srgbClr val="000000"/>
              </a:buClr>
              <a:buFont typeface="Wingdings"/>
              <a:buChar char="§"/>
            </a:pPr>
            <a:r>
              <a:rPr lang="en-US" altLang="ko-KR" sz="3100" dirty="0">
                <a:solidFill>
                  <a:srgbClr val="000000"/>
                </a:solidFill>
                <a:latin typeface="Times New Roman" charset="0"/>
              </a:rPr>
              <a:t>dublikāta pirmās lapas AUGŠĒJĀ LAB</a:t>
            </a:r>
            <a:r>
              <a:rPr lang="lv-LV" altLang="ko-KR" sz="3100" dirty="0">
                <a:solidFill>
                  <a:srgbClr val="000000"/>
                </a:solidFill>
                <a:latin typeface="Times New Roman" charset="0"/>
              </a:rPr>
              <a:t>AJ</a:t>
            </a:r>
            <a:r>
              <a:rPr lang="en-US" altLang="ko-KR" sz="3100" dirty="0">
                <a:solidFill>
                  <a:srgbClr val="000000"/>
                </a:solidFill>
                <a:latin typeface="Times New Roman" charset="0"/>
              </a:rPr>
              <a:t>Ā stūrī liek uzrakstu </a:t>
            </a:r>
            <a:r>
              <a:rPr lang="en-US" altLang="ko-KR" sz="3100" dirty="0">
                <a:solidFill>
                  <a:srgbClr val="FF0000"/>
                </a:solidFill>
                <a:latin typeface="Times New Roman" charset="0"/>
              </a:rPr>
              <a:t>DUBLIKĀTS</a:t>
            </a:r>
            <a:endParaRPr lang="ko-KR" altLang="en-US" sz="3100" dirty="0">
              <a:solidFill>
                <a:srgbClr val="FF0000"/>
              </a:solidFill>
              <a:latin typeface="Times New Roman" charset="0"/>
            </a:endParaRPr>
          </a:p>
          <a:p>
            <a:pPr marL="461645" lvl="0" indent="-461645" algn="l" defTabSz="508000">
              <a:lnSpc>
                <a:spcPct val="104000"/>
              </a:lnSpc>
              <a:spcBef>
                <a:spcPts val="0"/>
              </a:spcBef>
              <a:spcAft>
                <a:spcPts val="0"/>
              </a:spcAft>
              <a:buClr>
                <a:srgbClr val="000000"/>
              </a:buClr>
              <a:buFont typeface="Wingdings"/>
              <a:buChar char="§"/>
            </a:pPr>
            <a:r>
              <a:rPr lang="en-US" altLang="ko-KR" sz="3100" dirty="0">
                <a:solidFill>
                  <a:srgbClr val="000000"/>
                </a:solidFill>
                <a:latin typeface="Times New Roman" charset="0"/>
              </a:rPr>
              <a:t>dublikātu nevar izsniegt, ja oriģināla informācija ir bojāta. Šajā gadījumā dokumenta autors iznīcina bojāto dokumentu un par to izdod iznīcināšanas aktu.</a:t>
            </a:r>
            <a:endParaRPr lang="ko-KR" altLang="en-US" sz="3100" dirty="0">
              <a:latin typeface="Times New Roman" charset="0"/>
            </a:endParaRPr>
          </a:p>
        </p:txBody>
      </p:sp>
      <p:sp>
        <p:nvSpPr>
          <p:cNvPr id="4" name="Slide Number Placeholder 3"/>
          <p:cNvSpPr>
            <a:spLocks noGrp="1"/>
          </p:cNvSpPr>
          <p:nvPr>
            <p:ph type="sldNum" sz="quarter" idx="12"/>
          </p:nvPr>
        </p:nvSpPr>
        <p:spPr/>
        <p:txBody>
          <a:bodyPr/>
          <a:lstStyle/>
          <a:p>
            <a:fld id="{C7423574-3613-4BC7-92B6-70EB1B4E1FB3}" type="slidenum">
              <a:rPr lang="lv-LV" smtClean="0"/>
              <a:t>58</a:t>
            </a:fld>
            <a:endParaRPr lang="lv-LV"/>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circle(in)">
                                      <p:cBhvr>
                                        <p:cTn id="10" dur="2000"/>
                                        <p:tgtEl>
                                          <p:spTgt spid="2">
                                            <p:txEl>
                                              <p:pRg st="0" end="0"/>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circle(in)">
                                      <p:cBhvr>
                                        <p:cTn id="13" dur="2000"/>
                                        <p:tgtEl>
                                          <p:spTgt spid="2">
                                            <p:txEl>
                                              <p:pRg st="1" end="1"/>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circle(in)">
                                      <p:cBhvr>
                                        <p:cTn id="16"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Dublikāta paraugs:</a:t>
            </a:r>
          </a:p>
        </p:txBody>
      </p:sp>
      <p:sp>
        <p:nvSpPr>
          <p:cNvPr id="3" name="Content Placeholder 2"/>
          <p:cNvSpPr>
            <a:spLocks noGrp="1"/>
          </p:cNvSpPr>
          <p:nvPr>
            <p:ph idx="1"/>
          </p:nvPr>
        </p:nvSpPr>
        <p:spPr>
          <a:xfrm>
            <a:off x="457200" y="1600200"/>
            <a:ext cx="8229600" cy="4925144"/>
          </a:xfrm>
        </p:spPr>
        <p:txBody>
          <a:bodyPr>
            <a:normAutofit fontScale="92500" lnSpcReduction="10000"/>
          </a:bodyPr>
          <a:lstStyle/>
          <a:p>
            <a:pPr marL="0" indent="0" algn="r">
              <a:buNone/>
            </a:pPr>
            <a:r>
              <a:rPr lang="lv-LV" dirty="0"/>
              <a:t>DUBLIKĀTS</a:t>
            </a:r>
          </a:p>
          <a:p>
            <a:pPr marL="0" indent="0">
              <a:buNone/>
            </a:pPr>
            <a:endParaRPr lang="lv-LV" dirty="0"/>
          </a:p>
          <a:p>
            <a:pPr marL="0" indent="0" algn="ctr">
              <a:buNone/>
            </a:pPr>
            <a:r>
              <a:rPr lang="lv-LV" sz="3900" dirty="0"/>
              <a:t>Latvijas Jauno zinātnieku apvienība</a:t>
            </a:r>
          </a:p>
          <a:p>
            <a:pPr marL="0" indent="0" algn="ctr">
              <a:buNone/>
            </a:pPr>
            <a:r>
              <a:rPr lang="lv-LV" dirty="0"/>
              <a:t>Rīgā 			2021.gada 20. janvārī</a:t>
            </a:r>
          </a:p>
          <a:p>
            <a:pPr marL="0" indent="0" algn="ctr">
              <a:buNone/>
            </a:pPr>
            <a:endParaRPr lang="lv-LV" dirty="0"/>
          </a:p>
          <a:p>
            <a:pPr marL="0" indent="0" algn="just">
              <a:buNone/>
            </a:pPr>
            <a:r>
              <a:rPr lang="lv-LV" dirty="0"/>
              <a:t>Apliecinājums, ka Guna Vīksniņa š.g. 5. janvārī apmeklēja semināru «Dokumentu noformēšana»</a:t>
            </a:r>
          </a:p>
          <a:p>
            <a:pPr marL="0" indent="0" algn="just">
              <a:buNone/>
            </a:pPr>
            <a:endParaRPr lang="lv-LV" dirty="0"/>
          </a:p>
          <a:p>
            <a:pPr marL="0" indent="0" algn="just">
              <a:buNone/>
            </a:pPr>
            <a:r>
              <a:rPr lang="lv-LV" dirty="0"/>
              <a:t>LJZA Valdes priekšsēdētājs </a:t>
            </a:r>
            <a:r>
              <a:rPr lang="lv-LV" sz="1900" i="1" dirty="0"/>
              <a:t>(personiskais paraksts</a:t>
            </a:r>
            <a:r>
              <a:rPr lang="lv-LV" dirty="0"/>
              <a:t>) K.Krūmiņš</a:t>
            </a:r>
          </a:p>
        </p:txBody>
      </p:sp>
      <p:sp>
        <p:nvSpPr>
          <p:cNvPr id="4" name="Slide Number Placeholder 3"/>
          <p:cNvSpPr>
            <a:spLocks noGrp="1"/>
          </p:cNvSpPr>
          <p:nvPr>
            <p:ph type="sldNum" sz="quarter" idx="12"/>
          </p:nvPr>
        </p:nvSpPr>
        <p:spPr/>
        <p:txBody>
          <a:bodyPr/>
          <a:lstStyle/>
          <a:p>
            <a:fld id="{C7423574-3613-4BC7-92B6-70EB1B4E1FB3}" type="slidenum">
              <a:rPr lang="lv-LV" smtClean="0"/>
              <a:t>59</a:t>
            </a:fld>
            <a:endParaRPr lang="lv-LV"/>
          </a:p>
        </p:txBody>
      </p:sp>
    </p:spTree>
    <p:extLst>
      <p:ext uri="{BB962C8B-B14F-4D97-AF65-F5344CB8AC3E}">
        <p14:creationId xmlns:p14="http://schemas.microsoft.com/office/powerpoint/2010/main" val="112521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6" presetClass="entr" presetSubtype="16"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circle(in)">
                                      <p:cBhvr>
                                        <p:cTn id="14" dur="2000"/>
                                        <p:tgtEl>
                                          <p:spTgt spid="3">
                                            <p:txEl>
                                              <p:pRg st="2" end="2"/>
                                            </p:txEl>
                                          </p:spTgt>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circle(in)">
                                      <p:cBhvr>
                                        <p:cTn id="20" dur="2000"/>
                                        <p:tgtEl>
                                          <p:spTgt spid="3">
                                            <p:txEl>
                                              <p:pRg st="5" end="5"/>
                                            </p:txEl>
                                          </p:spTgt>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circle(in)">
                                      <p:cBhvr>
                                        <p:cTn id="23"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907704" y="188640"/>
            <a:ext cx="5184576" cy="86409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a:solidFill>
                  <a:schemeClr val="tx1"/>
                </a:solidFill>
                <a:latin typeface="Times New Roman" panose="02020603050405020304" pitchFamily="18" charset="0"/>
                <a:cs typeface="Times New Roman" panose="02020603050405020304" pitchFamily="18" charset="0"/>
              </a:rPr>
              <a:t>DOKUMENTS</a:t>
            </a:r>
          </a:p>
        </p:txBody>
      </p:sp>
      <p:sp>
        <p:nvSpPr>
          <p:cNvPr id="5" name="Rounded Rectangle 4"/>
          <p:cNvSpPr/>
          <p:nvPr/>
        </p:nvSpPr>
        <p:spPr>
          <a:xfrm>
            <a:off x="467544" y="1412776"/>
            <a:ext cx="2232248" cy="100811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a:solidFill>
                  <a:srgbClr val="FF0000"/>
                </a:solidFill>
              </a:rPr>
              <a:t>ORIĢINĀLS</a:t>
            </a:r>
          </a:p>
        </p:txBody>
      </p:sp>
      <p:sp>
        <p:nvSpPr>
          <p:cNvPr id="6" name="Rounded Rectangle 5"/>
          <p:cNvSpPr/>
          <p:nvPr/>
        </p:nvSpPr>
        <p:spPr>
          <a:xfrm>
            <a:off x="3311861" y="1916832"/>
            <a:ext cx="2623790" cy="100811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a:solidFill>
                  <a:srgbClr val="FF0000"/>
                </a:solidFill>
              </a:rPr>
              <a:t>ATVASINĀJUMS</a:t>
            </a:r>
          </a:p>
        </p:txBody>
      </p:sp>
      <p:sp>
        <p:nvSpPr>
          <p:cNvPr id="7" name="Rounded Rectangle 6"/>
          <p:cNvSpPr/>
          <p:nvPr/>
        </p:nvSpPr>
        <p:spPr>
          <a:xfrm>
            <a:off x="6372200" y="1463230"/>
            <a:ext cx="2232248" cy="100811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a:solidFill>
                  <a:srgbClr val="FF0000"/>
                </a:solidFill>
              </a:rPr>
              <a:t>DUBLIKĀTS</a:t>
            </a:r>
          </a:p>
        </p:txBody>
      </p:sp>
      <p:sp>
        <p:nvSpPr>
          <p:cNvPr id="8" name="Flowchart: Alternate Process 7"/>
          <p:cNvSpPr/>
          <p:nvPr/>
        </p:nvSpPr>
        <p:spPr>
          <a:xfrm>
            <a:off x="503548" y="3004133"/>
            <a:ext cx="2160240" cy="1296144"/>
          </a:xfrm>
          <a:prstGeom prst="flowChartAlternateProcess">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Dokumenta rekvizīti</a:t>
            </a:r>
          </a:p>
        </p:txBody>
      </p:sp>
      <p:sp>
        <p:nvSpPr>
          <p:cNvPr id="9" name="Flowchart: Alternate Process 8"/>
          <p:cNvSpPr/>
          <p:nvPr/>
        </p:nvSpPr>
        <p:spPr>
          <a:xfrm>
            <a:off x="6444208" y="3068960"/>
            <a:ext cx="2448272" cy="1296144"/>
          </a:xfrm>
          <a:prstGeom prst="flowChartAlternateProcess">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Izstrādā, ja oriģināls, kurš bija izstrādāts vienā eksemplārā, ir zudis.</a:t>
            </a:r>
          </a:p>
        </p:txBody>
      </p:sp>
      <p:sp>
        <p:nvSpPr>
          <p:cNvPr id="10" name="Flowchart: Alternate Process 9"/>
          <p:cNvSpPr/>
          <p:nvPr/>
        </p:nvSpPr>
        <p:spPr>
          <a:xfrm>
            <a:off x="3275856" y="3356992"/>
            <a:ext cx="2664296" cy="1512168"/>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u="sng" dirty="0">
                <a:solidFill>
                  <a:srgbClr val="FF0000"/>
                </a:solidFill>
              </a:rPr>
              <a:t>Noraksts</a:t>
            </a:r>
            <a:r>
              <a:rPr lang="lv-LV" b="1" dirty="0">
                <a:solidFill>
                  <a:schemeClr val="tx1"/>
                </a:solidFill>
              </a:rPr>
              <a:t> – pilnībā pārraksta oriģināla informāciju vai aizpilda īpašu noraksta veidlapu</a:t>
            </a:r>
          </a:p>
        </p:txBody>
      </p:sp>
      <p:sp>
        <p:nvSpPr>
          <p:cNvPr id="11" name="Flowchart: Alternate Process 10"/>
          <p:cNvSpPr/>
          <p:nvPr/>
        </p:nvSpPr>
        <p:spPr>
          <a:xfrm>
            <a:off x="1583668" y="5229200"/>
            <a:ext cx="2592288" cy="1440160"/>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u="sng" dirty="0">
                <a:solidFill>
                  <a:srgbClr val="FF0000"/>
                </a:solidFill>
              </a:rPr>
              <a:t>Izraksts</a:t>
            </a:r>
            <a:r>
              <a:rPr lang="lv-LV" b="1" dirty="0">
                <a:solidFill>
                  <a:srgbClr val="FF0000"/>
                </a:solidFill>
              </a:rPr>
              <a:t> </a:t>
            </a:r>
            <a:r>
              <a:rPr lang="lv-LV" b="1" dirty="0">
                <a:solidFill>
                  <a:schemeClr val="tx1"/>
                </a:solidFill>
              </a:rPr>
              <a:t>– pārraksta vai nokopē oriģināla daļu, kas satur nepieciešamo informāciju, vai aizpilda īpašu izraksta veidlapu</a:t>
            </a:r>
          </a:p>
        </p:txBody>
      </p:sp>
      <p:sp>
        <p:nvSpPr>
          <p:cNvPr id="12" name="Flowchart: Alternate Process 11"/>
          <p:cNvSpPr/>
          <p:nvPr/>
        </p:nvSpPr>
        <p:spPr>
          <a:xfrm>
            <a:off x="5166066" y="5254316"/>
            <a:ext cx="2412268" cy="1415044"/>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u="sng" dirty="0">
                <a:solidFill>
                  <a:srgbClr val="FF0000"/>
                </a:solidFill>
              </a:rPr>
              <a:t>Kopija</a:t>
            </a:r>
            <a:r>
              <a:rPr lang="lv-LV" b="1" dirty="0">
                <a:solidFill>
                  <a:srgbClr val="FF0000"/>
                </a:solidFill>
              </a:rPr>
              <a:t> </a:t>
            </a:r>
            <a:r>
              <a:rPr lang="lv-LV" b="1" dirty="0">
                <a:solidFill>
                  <a:schemeClr val="tx1"/>
                </a:solidFill>
              </a:rPr>
              <a:t>– nokopējot oriģinālu ar visām dokumenta grafiskajām u.c. īpatnībām</a:t>
            </a:r>
          </a:p>
        </p:txBody>
      </p:sp>
      <p:cxnSp>
        <p:nvCxnSpPr>
          <p:cNvPr id="14" name="Straight Arrow Connector 13"/>
          <p:cNvCxnSpPr>
            <a:stCxn id="6" idx="2"/>
            <a:endCxn id="10" idx="0"/>
          </p:cNvCxnSpPr>
          <p:nvPr/>
        </p:nvCxnSpPr>
        <p:spPr>
          <a:xfrm flipH="1">
            <a:off x="4608004" y="2924944"/>
            <a:ext cx="15752" cy="43204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879812" y="2924944"/>
            <a:ext cx="864096" cy="230425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12" idx="0"/>
          </p:cNvCxnSpPr>
          <p:nvPr/>
        </p:nvCxnSpPr>
        <p:spPr>
          <a:xfrm>
            <a:off x="5499103" y="2940575"/>
            <a:ext cx="873097" cy="2313741"/>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5" idx="2"/>
            <a:endCxn id="8" idx="0"/>
          </p:cNvCxnSpPr>
          <p:nvPr/>
        </p:nvCxnSpPr>
        <p:spPr>
          <a:xfrm>
            <a:off x="1583668" y="2420888"/>
            <a:ext cx="0" cy="58324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9" idx="0"/>
          </p:cNvCxnSpPr>
          <p:nvPr/>
        </p:nvCxnSpPr>
        <p:spPr>
          <a:xfrm>
            <a:off x="7668344" y="2471342"/>
            <a:ext cx="0" cy="59761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4" idx="4"/>
          </p:cNvCxnSpPr>
          <p:nvPr/>
        </p:nvCxnSpPr>
        <p:spPr>
          <a:xfrm>
            <a:off x="4499992" y="1052736"/>
            <a:ext cx="0" cy="91455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4" idx="4"/>
            <a:endCxn id="5" idx="0"/>
          </p:cNvCxnSpPr>
          <p:nvPr/>
        </p:nvCxnSpPr>
        <p:spPr>
          <a:xfrm flipH="1">
            <a:off x="1583668" y="1052736"/>
            <a:ext cx="2916324" cy="36004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4" idx="4"/>
            <a:endCxn id="7" idx="0"/>
          </p:cNvCxnSpPr>
          <p:nvPr/>
        </p:nvCxnSpPr>
        <p:spPr>
          <a:xfrm>
            <a:off x="4499992" y="1052736"/>
            <a:ext cx="2988332" cy="41049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C7423574-3613-4BC7-92B6-70EB1B4E1FB3}" type="slidenum">
              <a:rPr lang="lv-LV" smtClean="0"/>
              <a:t>6</a:t>
            </a:fld>
            <a:endParaRPr lang="lv-LV"/>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barn(inVertical)">
                                      <p:cBhvr>
                                        <p:cTn id="10" dur="500"/>
                                        <p:tgtEl>
                                          <p:spTgt spid="32"/>
                                        </p:tgtEl>
                                      </p:cBhvr>
                                    </p:animEffect>
                                  </p:childTnLst>
                                </p:cTn>
                              </p:par>
                              <p:par>
                                <p:cTn id="11" presetID="16" presetClass="entr" presetSubtype="21"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arn(inVertical)">
                                      <p:cBhvr>
                                        <p:cTn id="13" dur="500"/>
                                        <p:tgtEl>
                                          <p:spTgt spid="30"/>
                                        </p:tgtEl>
                                      </p:cBhvr>
                                    </p:animEffect>
                                  </p:childTnLst>
                                </p:cTn>
                              </p:par>
                              <p:par>
                                <p:cTn id="14" presetID="16" presetClass="entr" presetSubtype="21"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barn(inVertical)">
                                      <p:cBhvr>
                                        <p:cTn id="16" dur="500"/>
                                        <p:tgtEl>
                                          <p:spTgt spid="3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1000"/>
                                        <p:tgtEl>
                                          <p:spTgt spid="7"/>
                                        </p:tgtEl>
                                      </p:cBhvr>
                                    </p:animEffect>
                                    <p:anim calcmode="lin" valueType="num">
                                      <p:cBhvr>
                                        <p:cTn id="57" dur="1000" fill="hold"/>
                                        <p:tgtEl>
                                          <p:spTgt spid="7"/>
                                        </p:tgtEl>
                                        <p:attrNameLst>
                                          <p:attrName>ppt_x</p:attrName>
                                        </p:attrNameLst>
                                      </p:cBhvr>
                                      <p:tavLst>
                                        <p:tav tm="0">
                                          <p:val>
                                            <p:strVal val="#ppt_x"/>
                                          </p:val>
                                        </p:tav>
                                        <p:tav tm="100000">
                                          <p:val>
                                            <p:strVal val="#ppt_x"/>
                                          </p:val>
                                        </p:tav>
                                      </p:tavLst>
                                    </p:anim>
                                    <p:anim calcmode="lin" valueType="num">
                                      <p:cBhvr>
                                        <p:cTn id="5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1"/>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10"/>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12"/>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fade">
                                      <p:cBhvr>
                                        <p:cTn id="78" dur="1000"/>
                                        <p:tgtEl>
                                          <p:spTgt spid="9"/>
                                        </p:tgtEl>
                                      </p:cBhvr>
                                    </p:animEffect>
                                    <p:anim calcmode="lin" valueType="num">
                                      <p:cBhvr>
                                        <p:cTn id="79" dur="1000" fill="hold"/>
                                        <p:tgtEl>
                                          <p:spTgt spid="9"/>
                                        </p:tgtEl>
                                        <p:attrNameLst>
                                          <p:attrName>ppt_x</p:attrName>
                                        </p:attrNameLst>
                                      </p:cBhvr>
                                      <p:tavLst>
                                        <p:tav tm="0">
                                          <p:val>
                                            <p:strVal val="#ppt_x"/>
                                          </p:val>
                                        </p:tav>
                                        <p:tav tm="100000">
                                          <p:val>
                                            <p:strVal val="#ppt_x"/>
                                          </p:val>
                                        </p:tav>
                                      </p:tavLst>
                                    </p:anim>
                                    <p:anim calcmode="lin" valueType="num">
                                      <p:cBhvr>
                                        <p:cTn id="8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 3"/>
          <p:cNvSpPr>
            <a:spLocks noGrp="1" noChangeArrowheads="1"/>
          </p:cNvSpPr>
          <p:nvPr>
            <p:ph type="title"/>
          </p:nvPr>
        </p:nvSpPr>
        <p:spPr>
          <a:xfrm>
            <a:off x="397510" y="1536700"/>
            <a:ext cx="8230235" cy="2171065"/>
          </a:xfrm>
          <a:prstGeom prst="rect">
            <a:avLst/>
          </a:prstGeom>
          <a:noFill/>
          <a:ln w="0" cap="flat" cmpd="sng">
            <a:noFill/>
            <a:prstDash/>
          </a:ln>
        </p:spPr>
        <p:txBody>
          <a:bodyPr wrap="square" lIns="91440" tIns="45720" rIns="91440" bIns="45720" anchor="ctr">
            <a:normAutofit/>
          </a:bodyPr>
          <a:lstStyle/>
          <a:p>
            <a:pPr marL="0" indent="0" algn="ctr" defTabSz="508000">
              <a:lnSpc>
                <a:spcPct val="104000"/>
              </a:lnSpc>
              <a:spcBef>
                <a:spcPts val="0"/>
              </a:spcBef>
              <a:spcAft>
                <a:spcPts val="0"/>
              </a:spcAft>
              <a:buFontTx/>
              <a:buNone/>
            </a:pPr>
            <a:r>
              <a:rPr lang="lv-LV" altLang="ko-KR" sz="4500" b="1" dirty="0">
                <a:solidFill>
                  <a:srgbClr val="000000"/>
                </a:solidFill>
                <a:latin typeface="Times New Roman" panose="02020603050405020304" pitchFamily="18" charset="0"/>
                <a:cs typeface="Times New Roman" panose="02020603050405020304" pitchFamily="18" charset="0"/>
              </a:rPr>
              <a:t>4</a:t>
            </a:r>
            <a:r>
              <a:rPr lang="en-US" altLang="ko-KR" sz="4500" b="1" dirty="0">
                <a:solidFill>
                  <a:srgbClr val="000000"/>
                </a:solidFill>
                <a:latin typeface="Times New Roman" panose="02020603050405020304" pitchFamily="18" charset="0"/>
                <a:cs typeface="Times New Roman" panose="02020603050405020304" pitchFamily="18" charset="0"/>
              </a:rPr>
              <a:t>. </a:t>
            </a:r>
            <a:r>
              <a:rPr lang="en-US" altLang="ko-KR" sz="4500" b="1" dirty="0" err="1">
                <a:solidFill>
                  <a:srgbClr val="000000"/>
                </a:solidFill>
                <a:latin typeface="Times New Roman" panose="02020603050405020304" pitchFamily="18" charset="0"/>
                <a:cs typeface="Times New Roman" panose="02020603050405020304" pitchFamily="18" charset="0"/>
              </a:rPr>
              <a:t>Pārvaldes</a:t>
            </a:r>
            <a:r>
              <a:rPr lang="en-US" altLang="ko-KR" sz="4500" b="1" dirty="0">
                <a:solidFill>
                  <a:srgbClr val="000000"/>
                </a:solidFill>
                <a:latin typeface="Times New Roman" panose="02020603050405020304" pitchFamily="18" charset="0"/>
                <a:cs typeface="Times New Roman" panose="02020603050405020304" pitchFamily="18" charset="0"/>
              </a:rPr>
              <a:t> </a:t>
            </a:r>
            <a:r>
              <a:rPr lang="en-US" altLang="ko-KR" sz="4500" b="1" dirty="0" err="1">
                <a:solidFill>
                  <a:srgbClr val="000000"/>
                </a:solidFill>
                <a:latin typeface="Times New Roman" panose="02020603050405020304" pitchFamily="18" charset="0"/>
                <a:cs typeface="Times New Roman" panose="02020603050405020304" pitchFamily="18" charset="0"/>
              </a:rPr>
              <a:t>dokumenti</a:t>
            </a:r>
            <a:endParaRPr lang="ko-KR" altLang="en-US" sz="4500" b="1"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C7423574-3613-4BC7-92B6-70EB1B4E1FB3}" type="slidenum">
              <a:rPr lang="lv-LV" smtClean="0"/>
              <a:t>60</a:t>
            </a:fld>
            <a:endParaRPr lang="lv-LV"/>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 3"/>
          <p:cNvSpPr>
            <a:spLocks noGrp="1" noChangeArrowheads="1"/>
          </p:cNvSpPr>
          <p:nvPr>
            <p:ph type="title"/>
          </p:nvPr>
        </p:nvSpPr>
        <p:spPr>
          <a:xfrm>
            <a:off x="457200" y="274320"/>
            <a:ext cx="8229600" cy="1144905"/>
          </a:xfrm>
          <a:prstGeom prst="rect">
            <a:avLst/>
          </a:prstGeom>
          <a:noFill/>
          <a:ln w="0" cap="flat" cmpd="sng">
            <a:noFill/>
            <a:prstDash/>
          </a:ln>
        </p:spPr>
        <p:txBody>
          <a:bodyPr wrap="square" lIns="91440" tIns="45720" rIns="91440" bIns="45720" anchor="ctr"/>
          <a:lstStyle/>
          <a:p>
            <a:pPr marL="0" indent="0" algn="ctr" defTabSz="508000">
              <a:lnSpc>
                <a:spcPct val="104000"/>
              </a:lnSpc>
              <a:spcBef>
                <a:spcPts val="0"/>
              </a:spcBef>
              <a:spcAft>
                <a:spcPts val="0"/>
              </a:spcAft>
              <a:buFontTx/>
              <a:buNone/>
            </a:pPr>
            <a:r>
              <a:rPr lang="en-US" altLang="ko-KR" sz="4300" dirty="0">
                <a:solidFill>
                  <a:srgbClr val="000000"/>
                </a:solidFill>
                <a:latin typeface="Times New Roman" charset="0"/>
              </a:rPr>
              <a:t>Pārvaldes dokumenta būtība</a:t>
            </a:r>
            <a:endParaRPr lang="ko-KR" altLang="en-US" sz="4300" dirty="0">
              <a:latin typeface="Times New Roman" charset="0"/>
            </a:endParaRPr>
          </a:p>
        </p:txBody>
      </p:sp>
      <p:sp>
        <p:nvSpPr>
          <p:cNvPr id="2" name="Rect 3"/>
          <p:cNvSpPr>
            <a:spLocks noGrp="1" noChangeArrowheads="1"/>
          </p:cNvSpPr>
          <p:nvPr>
            <p:ph type="body"/>
          </p:nvPr>
        </p:nvSpPr>
        <p:spPr>
          <a:xfrm>
            <a:off x="457200" y="1600835"/>
            <a:ext cx="8229600" cy="1252101"/>
          </a:xfrm>
          <a:prstGeom prst="rect">
            <a:avLst/>
          </a:prstGeom>
          <a:noFill/>
          <a:ln w="0" cap="flat" cmpd="sng">
            <a:noFill/>
            <a:prstDash/>
          </a:ln>
        </p:spPr>
        <p:txBody>
          <a:bodyPr wrap="square" lIns="91440" tIns="45720" rIns="91440" bIns="45720" anchor="t"/>
          <a:lstStyle/>
          <a:p>
            <a:pPr marL="0" indent="0" algn="l" defTabSz="508000">
              <a:lnSpc>
                <a:spcPct val="104000"/>
              </a:lnSpc>
              <a:spcBef>
                <a:spcPts val="0"/>
              </a:spcBef>
              <a:spcAft>
                <a:spcPts val="0"/>
              </a:spcAft>
              <a:buFontTx/>
              <a:buNone/>
            </a:pPr>
            <a:r>
              <a:rPr lang="lv-LV" altLang="ko-KR" sz="3100" dirty="0">
                <a:solidFill>
                  <a:srgbClr val="000000"/>
                </a:solidFill>
                <a:latin typeface="Times New Roman" charset="0"/>
              </a:rPr>
              <a:t>- Dokumentu kopums, kas nosaka organizācijas</a:t>
            </a:r>
            <a:endParaRPr lang="ko-KR" altLang="en-US" sz="3100" dirty="0">
              <a:latin typeface="Times New Roman" charset="0"/>
            </a:endParaRPr>
          </a:p>
        </p:txBody>
      </p:sp>
      <p:sp>
        <p:nvSpPr>
          <p:cNvPr id="4" name="Rounded Rectangle 3"/>
          <p:cNvSpPr/>
          <p:nvPr/>
        </p:nvSpPr>
        <p:spPr>
          <a:xfrm>
            <a:off x="251520" y="2348880"/>
            <a:ext cx="1944216"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Statusu vai darbības kārtību</a:t>
            </a:r>
          </a:p>
        </p:txBody>
      </p:sp>
      <p:sp>
        <p:nvSpPr>
          <p:cNvPr id="5" name="Rounded Rectangle 4"/>
          <p:cNvSpPr/>
          <p:nvPr/>
        </p:nvSpPr>
        <p:spPr>
          <a:xfrm>
            <a:off x="1475656" y="3356992"/>
            <a:ext cx="1944216"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Pasākumu norises kārtību</a:t>
            </a:r>
          </a:p>
        </p:txBody>
      </p:sp>
      <p:sp>
        <p:nvSpPr>
          <p:cNvPr id="6" name="Rounded Rectangle 5"/>
          <p:cNvSpPr/>
          <p:nvPr/>
        </p:nvSpPr>
        <p:spPr>
          <a:xfrm>
            <a:off x="3707904" y="5373216"/>
            <a:ext cx="1944216"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Veic korespondenci</a:t>
            </a:r>
          </a:p>
        </p:txBody>
      </p:sp>
      <p:sp>
        <p:nvSpPr>
          <p:cNvPr id="7" name="Rounded Rectangle 6"/>
          <p:cNvSpPr/>
          <p:nvPr/>
        </p:nvSpPr>
        <p:spPr>
          <a:xfrm>
            <a:off x="5845001" y="5823877"/>
            <a:ext cx="1944216"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Organizē sadarbību</a:t>
            </a:r>
          </a:p>
        </p:txBody>
      </p:sp>
      <p:sp>
        <p:nvSpPr>
          <p:cNvPr id="8" name="Rounded Rectangle 7"/>
          <p:cNvSpPr/>
          <p:nvPr/>
        </p:nvSpPr>
        <p:spPr>
          <a:xfrm>
            <a:off x="2555776" y="4365104"/>
            <a:ext cx="1944216"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Fiksē vai apkopo [..] faktus</a:t>
            </a:r>
          </a:p>
        </p:txBody>
      </p:sp>
      <p:sp>
        <p:nvSpPr>
          <p:cNvPr id="9" name="TextBox 8"/>
          <p:cNvSpPr txBox="1"/>
          <p:nvPr/>
        </p:nvSpPr>
        <p:spPr>
          <a:xfrm>
            <a:off x="5304941" y="2550383"/>
            <a:ext cx="3024336" cy="2246769"/>
          </a:xfrm>
          <a:prstGeom prst="rect">
            <a:avLst/>
          </a:prstGeom>
          <a:noFill/>
        </p:spPr>
        <p:txBody>
          <a:bodyPr wrap="square" rtlCol="0">
            <a:spAutoFit/>
          </a:bodyPr>
          <a:lstStyle/>
          <a:p>
            <a:r>
              <a:rPr lang="lv-LV" sz="2800" b="1" dirty="0">
                <a:solidFill>
                  <a:srgbClr val="FF0000"/>
                </a:solidFill>
                <a:latin typeface="Arial Narrow" panose="020B0606020202030204" pitchFamily="34" charset="0"/>
              </a:rPr>
              <a:t>Nevalstiskā organizācija arī izmanto savā darbībā pārvaldes dokumentus.</a:t>
            </a:r>
          </a:p>
        </p:txBody>
      </p:sp>
      <p:sp>
        <p:nvSpPr>
          <p:cNvPr id="10" name="Slide Number Placeholder 9"/>
          <p:cNvSpPr>
            <a:spLocks noGrp="1"/>
          </p:cNvSpPr>
          <p:nvPr>
            <p:ph type="sldNum" sz="quarter" idx="12"/>
          </p:nvPr>
        </p:nvSpPr>
        <p:spPr/>
        <p:txBody>
          <a:bodyPr/>
          <a:lstStyle/>
          <a:p>
            <a:fld id="{C7423574-3613-4BC7-92B6-70EB1B4E1FB3}" type="slidenum">
              <a:rPr lang="lv-LV" smtClean="0"/>
              <a:t>61</a:t>
            </a:fld>
            <a:endParaRPr lang="lv-LV"/>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down)">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2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circle(in)">
                                      <p:cBhvr>
                                        <p:cTn id="30" dur="2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circle(in)">
                                      <p:cBhvr>
                                        <p:cTn id="35" dur="20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heel(1)">
                                      <p:cBhvr>
                                        <p:cTn id="4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P spid="4" grpId="0" animBg="1"/>
      <p:bldP spid="5" grpId="0" animBg="1"/>
      <p:bldP spid="6" grpId="0" animBg="1"/>
      <p:bldP spid="7" grpId="0" animBg="1"/>
      <p:bldP spid="8" grpId="0" animBg="1"/>
      <p:bldP spid="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 3"/>
          <p:cNvSpPr>
            <a:spLocks noGrp="1" noChangeArrowheads="1"/>
          </p:cNvSpPr>
          <p:nvPr>
            <p:ph type="title"/>
          </p:nvPr>
        </p:nvSpPr>
        <p:spPr>
          <a:xfrm>
            <a:off x="457200" y="274320"/>
            <a:ext cx="8229600" cy="1144905"/>
          </a:xfrm>
          <a:prstGeom prst="rect">
            <a:avLst/>
          </a:prstGeom>
          <a:noFill/>
          <a:ln w="0" cap="flat" cmpd="sng">
            <a:noFill/>
            <a:prstDash/>
          </a:ln>
        </p:spPr>
        <p:txBody>
          <a:bodyPr wrap="square" lIns="91440" tIns="45720" rIns="91440" bIns="45720" anchor="ctr">
            <a:normAutofit/>
          </a:bodyPr>
          <a:lstStyle/>
          <a:p>
            <a:pPr marL="0" indent="0" algn="ctr" defTabSz="508000">
              <a:lnSpc>
                <a:spcPct val="104000"/>
              </a:lnSpc>
              <a:spcBef>
                <a:spcPts val="0"/>
              </a:spcBef>
              <a:spcAft>
                <a:spcPts val="0"/>
              </a:spcAft>
              <a:buFontTx/>
              <a:buNone/>
            </a:pPr>
            <a:r>
              <a:rPr lang="en-US" altLang="ko-KR" sz="3200" dirty="0">
                <a:solidFill>
                  <a:srgbClr val="000000"/>
                </a:solidFill>
                <a:latin typeface="Times New Roman" charset="0"/>
              </a:rPr>
              <a:t>Dokumentu grupas, kas ietilpst pārvaldes dokumentu sistēmā</a:t>
            </a:r>
            <a:endParaRPr lang="ko-KR" altLang="en-US" sz="3200" dirty="0">
              <a:latin typeface="Times New Roman" charset="0"/>
            </a:endParaRPr>
          </a:p>
        </p:txBody>
      </p:sp>
      <p:sp>
        <p:nvSpPr>
          <p:cNvPr id="2" name="Rect 3"/>
          <p:cNvSpPr>
            <a:spLocks noGrp="1" noChangeArrowheads="1"/>
          </p:cNvSpPr>
          <p:nvPr>
            <p:ph type="body"/>
          </p:nvPr>
        </p:nvSpPr>
        <p:spPr>
          <a:xfrm>
            <a:off x="457200" y="1412776"/>
            <a:ext cx="8230235" cy="5328591"/>
          </a:xfrm>
          <a:prstGeom prst="rect">
            <a:avLst/>
          </a:prstGeom>
          <a:noFill/>
          <a:ln w="0" cap="flat" cmpd="sng">
            <a:noFill/>
            <a:prstDash/>
          </a:ln>
        </p:spPr>
        <p:txBody>
          <a:bodyPr wrap="square" lIns="91440" tIns="45720" rIns="91440" bIns="45720" anchor="t">
            <a:normAutofit/>
          </a:bodyPr>
          <a:lstStyle/>
          <a:p>
            <a:pPr marL="461645" lvl="0" indent="-461645" algn="l" defTabSz="508000">
              <a:lnSpc>
                <a:spcPct val="104000"/>
              </a:lnSpc>
              <a:spcBef>
                <a:spcPts val="0"/>
              </a:spcBef>
              <a:spcAft>
                <a:spcPts val="0"/>
              </a:spcAft>
              <a:buClr>
                <a:srgbClr val="000000"/>
              </a:buClr>
              <a:buFont typeface="Wingdings"/>
              <a:buChar char="ü"/>
            </a:pPr>
            <a:r>
              <a:rPr lang="en-US" altLang="ko-KR" sz="2100" dirty="0">
                <a:solidFill>
                  <a:srgbClr val="BC0000"/>
                </a:solidFill>
                <a:latin typeface="Times New Roman" charset="0"/>
              </a:rPr>
              <a:t>organizatoriskie dokumenti </a:t>
            </a:r>
            <a:r>
              <a:rPr lang="en-US" altLang="ko-KR" sz="2100" dirty="0">
                <a:solidFill>
                  <a:srgbClr val="000000"/>
                </a:solidFill>
                <a:latin typeface="Times New Roman" charset="0"/>
              </a:rPr>
              <a:t>- nosaka organizācijas/tās struktūrvienības statusu vai pasākumu norises kārtību, pārvaldes institūciju kompetenci (</a:t>
            </a:r>
            <a:r>
              <a:rPr lang="en-US" altLang="ko-KR" sz="2100" dirty="0">
                <a:solidFill>
                  <a:srgbClr val="BC0000"/>
                </a:solidFill>
                <a:latin typeface="Times New Roman" charset="0"/>
              </a:rPr>
              <a:t>statūti, dibināšanas līgums, nolikums, reglaments, instrukcija</a:t>
            </a:r>
            <a:r>
              <a:rPr lang="en-US" altLang="ko-KR" sz="2100" dirty="0">
                <a:solidFill>
                  <a:srgbClr val="000000"/>
                </a:solidFill>
                <a:latin typeface="Times New Roman" charset="0"/>
              </a:rPr>
              <a:t>),</a:t>
            </a:r>
            <a:endParaRPr lang="ko-KR" altLang="en-US" sz="2100" dirty="0">
              <a:latin typeface="Times New Roman" charset="0"/>
            </a:endParaRPr>
          </a:p>
          <a:p>
            <a:pPr marL="461645" lvl="0" indent="-461645" algn="l" defTabSz="508000">
              <a:lnSpc>
                <a:spcPct val="104000"/>
              </a:lnSpc>
              <a:spcBef>
                <a:spcPts val="0"/>
              </a:spcBef>
              <a:spcAft>
                <a:spcPts val="0"/>
              </a:spcAft>
              <a:buClr>
                <a:srgbClr val="000000"/>
              </a:buClr>
              <a:buFont typeface="Wingdings"/>
              <a:buChar char="ü"/>
            </a:pPr>
            <a:r>
              <a:rPr lang="en-US" altLang="ko-KR" sz="2100" dirty="0">
                <a:solidFill>
                  <a:srgbClr val="BC0000"/>
                </a:solidFill>
                <a:latin typeface="Times New Roman" charset="0"/>
              </a:rPr>
              <a:t>rīkojuma dokumenti</a:t>
            </a:r>
            <a:r>
              <a:rPr lang="en-US" altLang="ko-KR" sz="2100" dirty="0">
                <a:solidFill>
                  <a:srgbClr val="000000"/>
                </a:solidFill>
                <a:latin typeface="Times New Roman" charset="0"/>
              </a:rPr>
              <a:t>- vienpersoniska vai koleģiāla organizācijas vai pasākuma vadība (</a:t>
            </a:r>
            <a:r>
              <a:rPr lang="en-US" altLang="ko-KR" sz="2100" dirty="0">
                <a:solidFill>
                  <a:srgbClr val="BC0000"/>
                </a:solidFill>
                <a:latin typeface="Times New Roman" charset="0"/>
              </a:rPr>
              <a:t>pavēle, rīkojums, lēmums, norādījums</a:t>
            </a:r>
            <a:r>
              <a:rPr lang="en-US" altLang="ko-KR" sz="2100" dirty="0">
                <a:solidFill>
                  <a:srgbClr val="000000"/>
                </a:solidFill>
                <a:latin typeface="Times New Roman" charset="0"/>
              </a:rPr>
              <a:t>),</a:t>
            </a:r>
            <a:endParaRPr lang="ko-KR" altLang="en-US" sz="2100" dirty="0">
              <a:latin typeface="Times New Roman" charset="0"/>
            </a:endParaRPr>
          </a:p>
          <a:p>
            <a:pPr marL="461645" lvl="0" indent="-461645" algn="l" defTabSz="508000">
              <a:lnSpc>
                <a:spcPct val="104000"/>
              </a:lnSpc>
              <a:spcBef>
                <a:spcPts val="0"/>
              </a:spcBef>
              <a:spcAft>
                <a:spcPts val="0"/>
              </a:spcAft>
              <a:buClr>
                <a:srgbClr val="000000"/>
              </a:buClr>
              <a:buFont typeface="Wingdings"/>
              <a:buChar char="ü"/>
            </a:pPr>
            <a:r>
              <a:rPr lang="en-US" altLang="ko-KR" sz="2100" dirty="0">
                <a:solidFill>
                  <a:srgbClr val="BC0000"/>
                </a:solidFill>
                <a:latin typeface="Times New Roman" charset="0"/>
              </a:rPr>
              <a:t>publisko tiesību līgumi </a:t>
            </a:r>
            <a:r>
              <a:rPr lang="en-US" altLang="ko-KR" sz="2100" dirty="0">
                <a:solidFill>
                  <a:srgbClr val="000000"/>
                </a:solidFill>
                <a:latin typeface="Times New Roman" charset="0"/>
              </a:rPr>
              <a:t>- vienošanās, ko VPIL ietvaros slēdz par valsts pārvaldes funkciju efektīvu izpildi (</a:t>
            </a:r>
            <a:r>
              <a:rPr lang="en-US" altLang="ko-KR" sz="2100" dirty="0">
                <a:solidFill>
                  <a:srgbClr val="BC0000"/>
                </a:solidFill>
                <a:latin typeface="Times New Roman" charset="0"/>
              </a:rPr>
              <a:t>starpresoru vienošanās, sadarbības līgums, deleģēšanas līgums, līdzdarbības līgums</a:t>
            </a:r>
            <a:r>
              <a:rPr lang="en-US" altLang="ko-KR" sz="2100" dirty="0">
                <a:solidFill>
                  <a:srgbClr val="000000"/>
                </a:solidFill>
                <a:latin typeface="Times New Roman" charset="0"/>
              </a:rPr>
              <a:t>),</a:t>
            </a:r>
            <a:endParaRPr lang="ko-KR" altLang="en-US" sz="2100" dirty="0">
              <a:latin typeface="Times New Roman" charset="0"/>
            </a:endParaRPr>
          </a:p>
          <a:p>
            <a:pPr marL="461645" lvl="0" indent="-461645" algn="l" defTabSz="508000">
              <a:lnSpc>
                <a:spcPct val="104000"/>
              </a:lnSpc>
              <a:spcBef>
                <a:spcPts val="0"/>
              </a:spcBef>
              <a:spcAft>
                <a:spcPts val="0"/>
              </a:spcAft>
              <a:buClr>
                <a:srgbClr val="000000"/>
              </a:buClr>
              <a:buFont typeface="Wingdings"/>
              <a:buChar char="ü"/>
            </a:pPr>
            <a:r>
              <a:rPr lang="en-US" altLang="ko-KR" sz="2100" dirty="0">
                <a:solidFill>
                  <a:srgbClr val="BC0000"/>
                </a:solidFill>
                <a:latin typeface="Times New Roman" charset="0"/>
              </a:rPr>
              <a:t>personāla dokumenti</a:t>
            </a:r>
            <a:r>
              <a:rPr lang="en-US" altLang="ko-KR" sz="2100" dirty="0">
                <a:solidFill>
                  <a:srgbClr val="000000"/>
                </a:solidFill>
                <a:latin typeface="Times New Roman" charset="0"/>
              </a:rPr>
              <a:t> - kārto un noformē darba vai dienesta attiecības (</a:t>
            </a:r>
            <a:r>
              <a:rPr lang="en-US" altLang="ko-KR" sz="2100" dirty="0">
                <a:solidFill>
                  <a:srgbClr val="BC0000"/>
                </a:solidFill>
                <a:latin typeface="Times New Roman" charset="0"/>
              </a:rPr>
              <a:t>darba līgums, rīkojums par personālu, atvaļinājuma grafiks, amata apraksts</a:t>
            </a:r>
            <a:r>
              <a:rPr lang="en-US" altLang="ko-KR" sz="2100" dirty="0">
                <a:solidFill>
                  <a:srgbClr val="000000"/>
                </a:solidFill>
                <a:latin typeface="Times New Roman" charset="0"/>
              </a:rPr>
              <a:t>),</a:t>
            </a:r>
            <a:endParaRPr lang="ko-KR" altLang="en-US" sz="2100" dirty="0">
              <a:latin typeface="Times New Roman" charset="0"/>
            </a:endParaRPr>
          </a:p>
          <a:p>
            <a:pPr marL="461645" lvl="0" indent="-461645" algn="l" defTabSz="508000">
              <a:lnSpc>
                <a:spcPct val="104000"/>
              </a:lnSpc>
              <a:spcBef>
                <a:spcPts val="0"/>
              </a:spcBef>
              <a:spcAft>
                <a:spcPts val="0"/>
              </a:spcAft>
              <a:buClr>
                <a:srgbClr val="000000"/>
              </a:buClr>
              <a:buFont typeface="Wingdings"/>
              <a:buChar char="ü"/>
            </a:pPr>
            <a:r>
              <a:rPr lang="en-US" altLang="ko-KR" sz="2100" dirty="0">
                <a:solidFill>
                  <a:srgbClr val="BC0000"/>
                </a:solidFill>
                <a:latin typeface="Times New Roman" charset="0"/>
              </a:rPr>
              <a:t>sarakstes dokumenti </a:t>
            </a:r>
            <a:r>
              <a:rPr lang="en-US" altLang="ko-KR" sz="2100" dirty="0">
                <a:solidFill>
                  <a:srgbClr val="000000"/>
                </a:solidFill>
                <a:latin typeface="Times New Roman" charset="0"/>
              </a:rPr>
              <a:t>- organizācijas korespodence (</a:t>
            </a:r>
            <a:r>
              <a:rPr lang="en-US" altLang="ko-KR" sz="2100" dirty="0">
                <a:solidFill>
                  <a:srgbClr val="BC0000"/>
                </a:solidFill>
                <a:latin typeface="Times New Roman" charset="0"/>
              </a:rPr>
              <a:t>vēstules, faksogrammas, e-pasta vēstules</a:t>
            </a:r>
            <a:r>
              <a:rPr lang="en-US" altLang="ko-KR" sz="2100" dirty="0">
                <a:solidFill>
                  <a:srgbClr val="000000"/>
                </a:solidFill>
                <a:latin typeface="Times New Roman" charset="0"/>
              </a:rPr>
              <a:t>),</a:t>
            </a:r>
            <a:endParaRPr lang="ko-KR" altLang="en-US" sz="2100" dirty="0">
              <a:latin typeface="Times New Roman" charset="0"/>
            </a:endParaRPr>
          </a:p>
          <a:p>
            <a:pPr marL="461645" lvl="0" indent="-461645" algn="l" defTabSz="508000">
              <a:lnSpc>
                <a:spcPct val="104000"/>
              </a:lnSpc>
              <a:spcBef>
                <a:spcPts val="0"/>
              </a:spcBef>
              <a:spcAft>
                <a:spcPts val="0"/>
              </a:spcAft>
              <a:buClr>
                <a:srgbClr val="000000"/>
              </a:buClr>
              <a:buFont typeface="Wingdings"/>
              <a:buChar char="ü"/>
            </a:pPr>
            <a:r>
              <a:rPr lang="en-US" altLang="ko-KR" sz="2100" dirty="0">
                <a:solidFill>
                  <a:srgbClr val="BC0000"/>
                </a:solidFill>
                <a:latin typeface="Times New Roman" charset="0"/>
              </a:rPr>
              <a:t>faktus fiksējoši dokumenti </a:t>
            </a:r>
            <a:r>
              <a:rPr lang="en-US" altLang="ko-KR" sz="2100" dirty="0">
                <a:solidFill>
                  <a:srgbClr val="000000"/>
                </a:solidFill>
                <a:latin typeface="Times New Roman" charset="0"/>
              </a:rPr>
              <a:t>- atspoguļo datus par organizācijas darbību vai faktiem (</a:t>
            </a:r>
            <a:r>
              <a:rPr lang="en-US" altLang="ko-KR" sz="2100" dirty="0">
                <a:solidFill>
                  <a:srgbClr val="BC0000"/>
                </a:solidFill>
                <a:latin typeface="Times New Roman" charset="0"/>
              </a:rPr>
              <a:t>protokoli, akti, izziņas, pārskati</a:t>
            </a:r>
            <a:r>
              <a:rPr lang="en-US" altLang="ko-KR" sz="2100" dirty="0">
                <a:solidFill>
                  <a:srgbClr val="000000"/>
                </a:solidFill>
                <a:latin typeface="Times New Roman" charset="0"/>
              </a:rPr>
              <a:t>).</a:t>
            </a:r>
            <a:endParaRPr lang="ko-KR" altLang="en-US" sz="2100" dirty="0">
              <a:latin typeface="Times New Roman" charset="0"/>
            </a:endParaRPr>
          </a:p>
        </p:txBody>
      </p:sp>
      <p:sp>
        <p:nvSpPr>
          <p:cNvPr id="4" name="Slide Number Placeholder 3"/>
          <p:cNvSpPr>
            <a:spLocks noGrp="1"/>
          </p:cNvSpPr>
          <p:nvPr>
            <p:ph type="sldNum" sz="quarter" idx="12"/>
          </p:nvPr>
        </p:nvSpPr>
        <p:spPr/>
        <p:txBody>
          <a:bodyPr/>
          <a:lstStyle/>
          <a:p>
            <a:fld id="{C7423574-3613-4BC7-92B6-70EB1B4E1FB3}" type="slidenum">
              <a:rPr lang="lv-LV" smtClean="0"/>
              <a:t>62</a:t>
            </a:fld>
            <a:endParaRPr lang="lv-LV"/>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down)">
                                      <p:cBhvr>
                                        <p:cTn id="10" dur="500"/>
                                        <p:tgtEl>
                                          <p:spTgt spid="2">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down)">
                                      <p:cBhvr>
                                        <p:cTn id="13" dur="500"/>
                                        <p:tgtEl>
                                          <p:spTgt spid="2">
                                            <p:txEl>
                                              <p:pRg st="1" end="1"/>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down)">
                                      <p:cBhvr>
                                        <p:cTn id="16" dur="500"/>
                                        <p:tgtEl>
                                          <p:spTgt spid="2">
                                            <p:txEl>
                                              <p:pRg st="2" end="2"/>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down)">
                                      <p:cBhvr>
                                        <p:cTn id="19" dur="500"/>
                                        <p:tgtEl>
                                          <p:spTgt spid="2">
                                            <p:txEl>
                                              <p:pRg st="3" end="3"/>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wipe(down)">
                                      <p:cBhvr>
                                        <p:cTn id="25"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PD sastāvdaļas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lv-LV" dirty="0"/>
              <a:t> dokumenta teksts</a:t>
            </a:r>
          </a:p>
          <a:p>
            <a:pPr>
              <a:buFont typeface="Wingdings" panose="05000000000000000000" pitchFamily="2" charset="2"/>
              <a:buChar char="Ø"/>
            </a:pPr>
            <a:r>
              <a:rPr lang="lv-LV" dirty="0"/>
              <a:t> rekvizīti – 23 rekvizīti</a:t>
            </a:r>
          </a:p>
          <a:p>
            <a:pPr>
              <a:buFont typeface="Wingdings" panose="05000000000000000000" pitchFamily="2" charset="2"/>
              <a:buChar char="Ø"/>
            </a:pPr>
            <a:r>
              <a:rPr lang="lv-LV" dirty="0"/>
              <a:t> dienesta atzīmes – 7 atzīmes.</a:t>
            </a:r>
          </a:p>
        </p:txBody>
      </p:sp>
      <p:sp>
        <p:nvSpPr>
          <p:cNvPr id="4" name="Slide Number Placeholder 3"/>
          <p:cNvSpPr>
            <a:spLocks noGrp="1"/>
          </p:cNvSpPr>
          <p:nvPr>
            <p:ph type="sldNum" sz="quarter" idx="12"/>
          </p:nvPr>
        </p:nvSpPr>
        <p:spPr/>
        <p:txBody>
          <a:bodyPr/>
          <a:lstStyle/>
          <a:p>
            <a:fld id="{C7423574-3613-4BC7-92B6-70EB1B4E1FB3}" type="slidenum">
              <a:rPr lang="lv-LV" smtClean="0"/>
              <a:t>63</a:t>
            </a:fld>
            <a:endParaRPr lang="lv-LV"/>
          </a:p>
        </p:txBody>
      </p:sp>
    </p:spTree>
    <p:extLst>
      <p:ext uri="{BB962C8B-B14F-4D97-AF65-F5344CB8AC3E}">
        <p14:creationId xmlns:p14="http://schemas.microsoft.com/office/powerpoint/2010/main" val="221354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ircle(in)">
                                      <p:cBhvr>
                                        <p:cTn id="13" dur="2000"/>
                                        <p:tgtEl>
                                          <p:spTgt spid="3">
                                            <p:txEl>
                                              <p:pRg st="1" end="1"/>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circle(in)">
                                      <p:cBhvr>
                                        <p:cTn id="16"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78098"/>
          </a:xfrm>
        </p:spPr>
        <p:txBody>
          <a:bodyPr/>
          <a:lstStyle/>
          <a:p>
            <a:r>
              <a:rPr lang="lv-LV" dirty="0"/>
              <a:t>PD rekvizīti</a:t>
            </a:r>
          </a:p>
        </p:txBody>
      </p:sp>
      <p:sp>
        <p:nvSpPr>
          <p:cNvPr id="3" name="Content Placeholder 2"/>
          <p:cNvSpPr>
            <a:spLocks noGrp="1"/>
          </p:cNvSpPr>
          <p:nvPr>
            <p:ph idx="1"/>
          </p:nvPr>
        </p:nvSpPr>
        <p:spPr>
          <a:xfrm>
            <a:off x="395536" y="764704"/>
            <a:ext cx="8229600" cy="5174035"/>
          </a:xfrm>
        </p:spPr>
        <p:txBody>
          <a:bodyPr>
            <a:noAutofit/>
          </a:bodyPr>
          <a:lstStyle/>
          <a:p>
            <a:r>
              <a:rPr lang="lv-LV" sz="1850" dirty="0"/>
              <a:t>ģerbonis/emblēma, reģistrētas preču zīmes vai pakalpojuma zīmes attēls,</a:t>
            </a:r>
          </a:p>
          <a:p>
            <a:r>
              <a:rPr lang="lv-LV" sz="1850" dirty="0"/>
              <a:t>dokumenta autors, </a:t>
            </a:r>
          </a:p>
          <a:p>
            <a:r>
              <a:rPr lang="lv-LV" sz="1850" dirty="0"/>
              <a:t>reģistrācijas numurs, </a:t>
            </a:r>
          </a:p>
          <a:p>
            <a:r>
              <a:rPr lang="lv-LV" sz="1850" dirty="0"/>
              <a:t>autora juridiskā adrese, autora faktiskā adrese,  </a:t>
            </a:r>
          </a:p>
          <a:p>
            <a:r>
              <a:rPr lang="lv-LV" sz="1850" dirty="0"/>
              <a:t>autora sakaru līdzekļi, </a:t>
            </a:r>
          </a:p>
          <a:p>
            <a:r>
              <a:rPr lang="lv-LV" sz="1850" dirty="0"/>
              <a:t>norāde par dokumenta lietošanas ierobežojumiem, </a:t>
            </a:r>
          </a:p>
          <a:p>
            <a:r>
              <a:rPr lang="lv-LV" sz="1850" dirty="0"/>
              <a:t>dokumenta veida nosaukums, izdošanas vieta,  datums, </a:t>
            </a:r>
          </a:p>
          <a:p>
            <a:r>
              <a:rPr lang="lv-LV" sz="1850" dirty="0"/>
              <a:t>dokumenta reģistrācijas numurs,</a:t>
            </a:r>
          </a:p>
          <a:p>
            <a:r>
              <a:rPr lang="lv-LV" sz="1850" dirty="0"/>
              <a:t>dokumenta apstiprinājuma uzraksts,</a:t>
            </a:r>
          </a:p>
          <a:p>
            <a:r>
              <a:rPr lang="lv-LV" sz="1850" dirty="0"/>
              <a:t>adresāts,</a:t>
            </a:r>
          </a:p>
          <a:p>
            <a:r>
              <a:rPr lang="lv-LV" sz="1850" dirty="0"/>
              <a:t>teksta satura izklāsts,</a:t>
            </a:r>
          </a:p>
          <a:p>
            <a:r>
              <a:rPr lang="lv-LV" sz="1850" dirty="0"/>
              <a:t>teksta pielikuma norāde un uzraksts,</a:t>
            </a:r>
          </a:p>
          <a:p>
            <a:r>
              <a:rPr lang="lv-LV" sz="1850" dirty="0"/>
              <a:t>norāde par pievienotajiem dokumentiem,</a:t>
            </a:r>
          </a:p>
          <a:p>
            <a:r>
              <a:rPr lang="lv-LV" sz="1850" dirty="0"/>
              <a:t>paraksts,</a:t>
            </a:r>
          </a:p>
          <a:p>
            <a:r>
              <a:rPr lang="lv-LV" sz="1850" dirty="0"/>
              <a:t>zīmoga nospiedums,</a:t>
            </a:r>
          </a:p>
          <a:p>
            <a:r>
              <a:rPr lang="lv-LV" sz="1850" dirty="0"/>
              <a:t>norāde par dokumenta izstrādātāju un viņa sakaru līdzekļiem,</a:t>
            </a:r>
          </a:p>
          <a:p>
            <a:r>
              <a:rPr lang="lv-LV" sz="1850" dirty="0"/>
              <a:t>vīza,</a:t>
            </a:r>
          </a:p>
          <a:p>
            <a:r>
              <a:rPr lang="lv-LV" sz="1850" dirty="0"/>
              <a:t>dokumentu saskaņojuma uzrakts vai atzīme par saskaņojumu.</a:t>
            </a:r>
          </a:p>
        </p:txBody>
      </p:sp>
      <p:sp>
        <p:nvSpPr>
          <p:cNvPr id="4" name="Slide Number Placeholder 3"/>
          <p:cNvSpPr>
            <a:spLocks noGrp="1"/>
          </p:cNvSpPr>
          <p:nvPr>
            <p:ph type="sldNum" sz="quarter" idx="12"/>
          </p:nvPr>
        </p:nvSpPr>
        <p:spPr/>
        <p:txBody>
          <a:bodyPr/>
          <a:lstStyle/>
          <a:p>
            <a:fld id="{C7423574-3613-4BC7-92B6-70EB1B4E1FB3}" type="slidenum">
              <a:rPr lang="lv-LV" smtClean="0"/>
              <a:t>64</a:t>
            </a:fld>
            <a:endParaRPr lang="lv-LV"/>
          </a:p>
        </p:txBody>
      </p:sp>
    </p:spTree>
    <p:extLst>
      <p:ext uri="{BB962C8B-B14F-4D97-AF65-F5344CB8AC3E}">
        <p14:creationId xmlns:p14="http://schemas.microsoft.com/office/powerpoint/2010/main" val="155268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down)">
                                      <p:cBhvr>
                                        <p:cTn id="16" dur="500"/>
                                        <p:tgtEl>
                                          <p:spTgt spid="3">
                                            <p:txEl>
                                              <p:pRg st="2" end="2"/>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down)">
                                      <p:cBhvr>
                                        <p:cTn id="25" dur="500"/>
                                        <p:tgtEl>
                                          <p:spTgt spid="3">
                                            <p:txEl>
                                              <p:pRg st="5" end="5"/>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ipe(down)">
                                      <p:cBhvr>
                                        <p:cTn id="28" dur="500"/>
                                        <p:tgtEl>
                                          <p:spTgt spid="3">
                                            <p:txEl>
                                              <p:pRg st="6" end="6"/>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wipe(down)">
                                      <p:cBhvr>
                                        <p:cTn id="31" dur="500"/>
                                        <p:tgtEl>
                                          <p:spTgt spid="3">
                                            <p:txEl>
                                              <p:pRg st="7" end="7"/>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wipe(down)">
                                      <p:cBhvr>
                                        <p:cTn id="34" dur="500"/>
                                        <p:tgtEl>
                                          <p:spTgt spid="3">
                                            <p:txEl>
                                              <p:pRg st="8" end="8"/>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wipe(down)">
                                      <p:cBhvr>
                                        <p:cTn id="37" dur="500"/>
                                        <p:tgtEl>
                                          <p:spTgt spid="3">
                                            <p:txEl>
                                              <p:pRg st="9" end="9"/>
                                            </p:tx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wipe(down)">
                                      <p:cBhvr>
                                        <p:cTn id="40" dur="500"/>
                                        <p:tgtEl>
                                          <p:spTgt spid="3">
                                            <p:txEl>
                                              <p:pRg st="10" end="10"/>
                                            </p:txEl>
                                          </p:spTgt>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wipe(down)">
                                      <p:cBhvr>
                                        <p:cTn id="43" dur="500"/>
                                        <p:tgtEl>
                                          <p:spTgt spid="3">
                                            <p:txEl>
                                              <p:pRg st="11" end="11"/>
                                            </p:txEl>
                                          </p:spTgt>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3">
                                            <p:txEl>
                                              <p:pRg st="12" end="12"/>
                                            </p:txEl>
                                          </p:spTgt>
                                        </p:tgtEl>
                                        <p:attrNameLst>
                                          <p:attrName>style.visibility</p:attrName>
                                        </p:attrNameLst>
                                      </p:cBhvr>
                                      <p:to>
                                        <p:strVal val="visible"/>
                                      </p:to>
                                    </p:set>
                                    <p:animEffect transition="in" filter="wipe(down)">
                                      <p:cBhvr>
                                        <p:cTn id="46" dur="500"/>
                                        <p:tgtEl>
                                          <p:spTgt spid="3">
                                            <p:txEl>
                                              <p:pRg st="12" end="12"/>
                                            </p:txEl>
                                          </p:spTgt>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animEffect transition="in" filter="wipe(down)">
                                      <p:cBhvr>
                                        <p:cTn id="49" dur="500"/>
                                        <p:tgtEl>
                                          <p:spTgt spid="3">
                                            <p:txEl>
                                              <p:pRg st="13" end="13"/>
                                            </p:txEl>
                                          </p:spTgt>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3">
                                            <p:txEl>
                                              <p:pRg st="14" end="14"/>
                                            </p:txEl>
                                          </p:spTgt>
                                        </p:tgtEl>
                                        <p:attrNameLst>
                                          <p:attrName>style.visibility</p:attrName>
                                        </p:attrNameLst>
                                      </p:cBhvr>
                                      <p:to>
                                        <p:strVal val="visible"/>
                                      </p:to>
                                    </p:set>
                                    <p:animEffect transition="in" filter="wipe(down)">
                                      <p:cBhvr>
                                        <p:cTn id="52" dur="500"/>
                                        <p:tgtEl>
                                          <p:spTgt spid="3">
                                            <p:txEl>
                                              <p:pRg st="14" end="14"/>
                                            </p:txEl>
                                          </p:spTgt>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3">
                                            <p:txEl>
                                              <p:pRg st="15" end="15"/>
                                            </p:txEl>
                                          </p:spTgt>
                                        </p:tgtEl>
                                        <p:attrNameLst>
                                          <p:attrName>style.visibility</p:attrName>
                                        </p:attrNameLst>
                                      </p:cBhvr>
                                      <p:to>
                                        <p:strVal val="visible"/>
                                      </p:to>
                                    </p:set>
                                    <p:animEffect transition="in" filter="wipe(down)">
                                      <p:cBhvr>
                                        <p:cTn id="55" dur="500"/>
                                        <p:tgtEl>
                                          <p:spTgt spid="3">
                                            <p:txEl>
                                              <p:pRg st="15" end="15"/>
                                            </p:txEl>
                                          </p:spTgt>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3">
                                            <p:txEl>
                                              <p:pRg st="16" end="16"/>
                                            </p:txEl>
                                          </p:spTgt>
                                        </p:tgtEl>
                                        <p:attrNameLst>
                                          <p:attrName>style.visibility</p:attrName>
                                        </p:attrNameLst>
                                      </p:cBhvr>
                                      <p:to>
                                        <p:strVal val="visible"/>
                                      </p:to>
                                    </p:set>
                                    <p:animEffect transition="in" filter="wipe(down)">
                                      <p:cBhvr>
                                        <p:cTn id="58" dur="500"/>
                                        <p:tgtEl>
                                          <p:spTgt spid="3">
                                            <p:txEl>
                                              <p:pRg st="16" end="16"/>
                                            </p:txEl>
                                          </p:spTgt>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
                                            <p:txEl>
                                              <p:pRg st="17" end="17"/>
                                            </p:txEl>
                                          </p:spTgt>
                                        </p:tgtEl>
                                        <p:attrNameLst>
                                          <p:attrName>style.visibility</p:attrName>
                                        </p:attrNameLst>
                                      </p:cBhvr>
                                      <p:to>
                                        <p:strVal val="visible"/>
                                      </p:to>
                                    </p:set>
                                    <p:animEffect transition="in" filter="wipe(down)">
                                      <p:cBhvr>
                                        <p:cTn id="61" dur="500"/>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pic>
        <p:nvPicPr>
          <p:cNvPr id="3074" name="Picture 2" descr="http://www.likumi.lv/wwwraksti/1996/074075/MKPIEL/B41_01.JPG"/>
          <p:cNvPicPr>
            <a:picLocks noChangeAspect="1" noChangeArrowheads="1"/>
          </p:cNvPicPr>
          <p:nvPr/>
        </p:nvPicPr>
        <p:blipFill rotWithShape="1">
          <a:blip r:embed="rId2">
            <a:extLst>
              <a:ext uri="{28A0092B-C50C-407E-A947-70E740481C1C}">
                <a14:useLocalDpi xmlns:a14="http://schemas.microsoft.com/office/drawing/2010/main" val="0"/>
              </a:ext>
            </a:extLst>
          </a:blip>
          <a:srcRect b="11905"/>
          <a:stretch/>
        </p:blipFill>
        <p:spPr bwMode="auto">
          <a:xfrm>
            <a:off x="1547664" y="6357"/>
            <a:ext cx="6120680" cy="692669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C7423574-3613-4BC7-92B6-70EB1B4E1FB3}" type="slidenum">
              <a:rPr lang="lv-LV" smtClean="0"/>
              <a:t>65</a:t>
            </a:fld>
            <a:endParaRPr lang="lv-LV"/>
          </a:p>
        </p:txBody>
      </p:sp>
    </p:spTree>
    <p:extLst>
      <p:ext uri="{BB962C8B-B14F-4D97-AF65-F5344CB8AC3E}">
        <p14:creationId xmlns:p14="http://schemas.microsoft.com/office/powerpoint/2010/main" val="400239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1)">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PD dienesta atzīmes</a:t>
            </a:r>
          </a:p>
        </p:txBody>
      </p:sp>
      <p:sp>
        <p:nvSpPr>
          <p:cNvPr id="3" name="Content Placeholder 2"/>
          <p:cNvSpPr>
            <a:spLocks noGrp="1"/>
          </p:cNvSpPr>
          <p:nvPr>
            <p:ph idx="1"/>
          </p:nvPr>
        </p:nvSpPr>
        <p:spPr/>
        <p:txBody>
          <a:bodyPr/>
          <a:lstStyle/>
          <a:p>
            <a:r>
              <a:rPr lang="lv-LV" dirty="0"/>
              <a:t>Atzīme par dokumenta saņemšanu vai atzīme par dokumenta saņemšanu un reģistrēšanu,</a:t>
            </a:r>
          </a:p>
          <a:p>
            <a:r>
              <a:rPr lang="lv-LV" dirty="0"/>
              <a:t>Rezolūcija,</a:t>
            </a:r>
          </a:p>
          <a:p>
            <a:r>
              <a:rPr lang="lv-LV" dirty="0"/>
              <a:t>Atzīme par dokumenta kontroli,</a:t>
            </a:r>
          </a:p>
          <a:p>
            <a:r>
              <a:rPr lang="lv-LV" dirty="0"/>
              <a:t>Atzīme par iepazīšanos ar dokumenta saturu,</a:t>
            </a:r>
          </a:p>
          <a:p>
            <a:r>
              <a:rPr lang="lv-LV" dirty="0"/>
              <a:t>Atzīme par dokumenta izpildi,</a:t>
            </a:r>
          </a:p>
          <a:p>
            <a:r>
              <a:rPr lang="lv-LV" dirty="0"/>
              <a:t>Atzīme par datu ievadīšanu informācijas sistēmā.</a:t>
            </a:r>
          </a:p>
        </p:txBody>
      </p:sp>
      <p:sp>
        <p:nvSpPr>
          <p:cNvPr id="4" name="Slide Number Placeholder 3"/>
          <p:cNvSpPr>
            <a:spLocks noGrp="1"/>
          </p:cNvSpPr>
          <p:nvPr>
            <p:ph type="sldNum" sz="quarter" idx="12"/>
          </p:nvPr>
        </p:nvSpPr>
        <p:spPr/>
        <p:txBody>
          <a:bodyPr/>
          <a:lstStyle/>
          <a:p>
            <a:fld id="{C7423574-3613-4BC7-92B6-70EB1B4E1FB3}" type="slidenum">
              <a:rPr lang="lv-LV" smtClean="0"/>
              <a:t>66</a:t>
            </a:fld>
            <a:endParaRPr lang="lv-LV"/>
          </a:p>
        </p:txBody>
      </p:sp>
    </p:spTree>
    <p:extLst>
      <p:ext uri="{BB962C8B-B14F-4D97-AF65-F5344CB8AC3E}">
        <p14:creationId xmlns:p14="http://schemas.microsoft.com/office/powerpoint/2010/main" val="136380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circle(in)">
                                      <p:cBhvr>
                                        <p:cTn id="21" dur="2000"/>
                                        <p:tgtEl>
                                          <p:spTgt spid="3">
                                            <p:txEl>
                                              <p:pRg st="3" end="3"/>
                                            </p:txEl>
                                          </p:spTgt>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circle(in)">
                                      <p:cBhvr>
                                        <p:cTn id="24" dur="2000"/>
                                        <p:tgtEl>
                                          <p:spTgt spid="3">
                                            <p:txEl>
                                              <p:pRg st="4" end="4"/>
                                            </p:txEl>
                                          </p:spTgt>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PD tehniskā noformēšana</a:t>
            </a:r>
          </a:p>
        </p:txBody>
      </p:sp>
      <p:sp>
        <p:nvSpPr>
          <p:cNvPr id="3" name="Content Placeholder 2"/>
          <p:cNvSpPr>
            <a:spLocks noGrp="1"/>
          </p:cNvSpPr>
          <p:nvPr>
            <p:ph idx="1"/>
          </p:nvPr>
        </p:nvSpPr>
        <p:spPr/>
        <p:txBody>
          <a:bodyPr/>
          <a:lstStyle/>
          <a:p>
            <a:r>
              <a:rPr lang="lv-LV" i="1" dirty="0"/>
              <a:t>Dokumenta tekstu raksta vienā lapas pusē;</a:t>
            </a:r>
          </a:p>
          <a:p>
            <a:r>
              <a:rPr lang="lv-LV" i="1" dirty="0"/>
              <a:t>Dokumentam ievēro šādu malu formējumu:</a:t>
            </a:r>
          </a:p>
          <a:p>
            <a:pPr>
              <a:buFontTx/>
              <a:buChar char="-"/>
            </a:pPr>
            <a:r>
              <a:rPr lang="lv-LV" i="1" dirty="0"/>
              <a:t>Kreisā mala – ne mazāk kā 30 mm</a:t>
            </a:r>
          </a:p>
          <a:p>
            <a:pPr>
              <a:buFontTx/>
              <a:buChar char="-"/>
            </a:pPr>
            <a:r>
              <a:rPr lang="lv-LV" i="1" dirty="0"/>
              <a:t>Labā mala – ne mazāku par 10 mm</a:t>
            </a:r>
          </a:p>
          <a:p>
            <a:pPr>
              <a:buFontTx/>
              <a:buChar char="-"/>
            </a:pPr>
            <a:r>
              <a:rPr lang="lv-LV" i="1" dirty="0"/>
              <a:t>Augšējā mala – ne mazāku par 20 mm</a:t>
            </a:r>
          </a:p>
          <a:p>
            <a:pPr>
              <a:buFontTx/>
              <a:buChar char="-"/>
            </a:pPr>
            <a:r>
              <a:rPr lang="lv-LV" i="1" dirty="0"/>
              <a:t>Apakšējā mala – ne mazāku par 20 mm.</a:t>
            </a:r>
          </a:p>
        </p:txBody>
      </p:sp>
      <p:sp>
        <p:nvSpPr>
          <p:cNvPr id="4" name="Slide Number Placeholder 3"/>
          <p:cNvSpPr>
            <a:spLocks noGrp="1"/>
          </p:cNvSpPr>
          <p:nvPr>
            <p:ph type="sldNum" sz="quarter" idx="12"/>
          </p:nvPr>
        </p:nvSpPr>
        <p:spPr/>
        <p:txBody>
          <a:bodyPr/>
          <a:lstStyle/>
          <a:p>
            <a:fld id="{C7423574-3613-4BC7-92B6-70EB1B4E1FB3}" type="slidenum">
              <a:rPr lang="lv-LV" smtClean="0"/>
              <a:t>67</a:t>
            </a:fld>
            <a:endParaRPr lang="lv-LV"/>
          </a:p>
        </p:txBody>
      </p:sp>
    </p:spTree>
    <p:extLst>
      <p:ext uri="{BB962C8B-B14F-4D97-AF65-F5344CB8AC3E}">
        <p14:creationId xmlns:p14="http://schemas.microsoft.com/office/powerpoint/2010/main" val="18399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ircle(in)">
                                      <p:cBhvr>
                                        <p:cTn id="13" dur="2000"/>
                                        <p:tgtEl>
                                          <p:spTgt spid="3">
                                            <p:txEl>
                                              <p:pRg st="1" end="1"/>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circle(in)">
                                      <p:cBhvr>
                                        <p:cTn id="16" dur="2000"/>
                                        <p:tgtEl>
                                          <p:spTgt spid="3">
                                            <p:txEl>
                                              <p:pRg st="2" end="2"/>
                                            </p:txEl>
                                          </p:spTgt>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circle(in)">
                                      <p:cBhvr>
                                        <p:cTn id="19" dur="2000"/>
                                        <p:tgtEl>
                                          <p:spTgt spid="3">
                                            <p:txEl>
                                              <p:pRg st="3" end="3"/>
                                            </p:txEl>
                                          </p:spTgt>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dirty="0"/>
              <a:t>Dokumenta laukums starp malām ir darba laukums:</a:t>
            </a:r>
          </a:p>
        </p:txBody>
      </p:sp>
      <p:sp>
        <p:nvSpPr>
          <p:cNvPr id="3" name="Content Placeholder 2"/>
          <p:cNvSpPr>
            <a:spLocks noGrp="1"/>
          </p:cNvSpPr>
          <p:nvPr>
            <p:ph idx="1"/>
          </p:nvPr>
        </p:nvSpPr>
        <p:spPr/>
        <p:txBody>
          <a:bodyPr/>
          <a:lstStyle/>
          <a:p>
            <a:r>
              <a:rPr lang="lv-LV" dirty="0"/>
              <a:t>Veidlapas rekvizītu zona,</a:t>
            </a:r>
          </a:p>
          <a:p>
            <a:r>
              <a:rPr lang="lv-LV" dirty="0" err="1"/>
              <a:t>Pirmsteksta</a:t>
            </a:r>
            <a:r>
              <a:rPr lang="lv-LV" dirty="0"/>
              <a:t> zona,</a:t>
            </a:r>
          </a:p>
          <a:p>
            <a:r>
              <a:rPr lang="lv-LV" dirty="0"/>
              <a:t>Teksta zona,</a:t>
            </a:r>
          </a:p>
          <a:p>
            <a:r>
              <a:rPr lang="lv-LV" dirty="0"/>
              <a:t>Paraksta zona.</a:t>
            </a:r>
          </a:p>
        </p:txBody>
      </p:sp>
      <p:pic>
        <p:nvPicPr>
          <p:cNvPr id="5122" name="Picture 2" descr="http://www.lvportals.lv/wwwraksti/TEMAS/2013/AUGUSTS/BILDES/ATTELS_ZONAS.JPG">
            <a:hlinkClick r:id="rId2" tooltip=" "/>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2204864"/>
            <a:ext cx="4104456" cy="45269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3568" y="4725144"/>
            <a:ext cx="3168352" cy="1815882"/>
          </a:xfrm>
          <a:prstGeom prst="rect">
            <a:avLst/>
          </a:prstGeom>
          <a:noFill/>
        </p:spPr>
        <p:txBody>
          <a:bodyPr wrap="square" rtlCol="0">
            <a:spAutoFit/>
          </a:bodyPr>
          <a:lstStyle/>
          <a:p>
            <a:r>
              <a:rPr lang="lv-LV" sz="2800" b="1" dirty="0"/>
              <a:t>Organizācija var lietot pašu izgatavotas veidlapas</a:t>
            </a:r>
          </a:p>
        </p:txBody>
      </p:sp>
      <p:sp>
        <p:nvSpPr>
          <p:cNvPr id="5" name="Slide Number Placeholder 4"/>
          <p:cNvSpPr>
            <a:spLocks noGrp="1"/>
          </p:cNvSpPr>
          <p:nvPr>
            <p:ph type="sldNum" sz="quarter" idx="12"/>
          </p:nvPr>
        </p:nvSpPr>
        <p:spPr/>
        <p:txBody>
          <a:bodyPr/>
          <a:lstStyle/>
          <a:p>
            <a:fld id="{C7423574-3613-4BC7-92B6-70EB1B4E1FB3}" type="slidenum">
              <a:rPr lang="lv-LV" smtClean="0"/>
              <a:t>68</a:t>
            </a:fld>
            <a:endParaRPr lang="lv-LV"/>
          </a:p>
        </p:txBody>
      </p:sp>
    </p:spTree>
    <p:extLst>
      <p:ext uri="{BB962C8B-B14F-4D97-AF65-F5344CB8AC3E}">
        <p14:creationId xmlns:p14="http://schemas.microsoft.com/office/powerpoint/2010/main" val="204156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down)">
                                      <p:cBhvr>
                                        <p:cTn id="16" dur="500"/>
                                        <p:tgtEl>
                                          <p:spTgt spid="3">
                                            <p:txEl>
                                              <p:pRg st="2" end="2"/>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5122"/>
                                        </p:tgtEl>
                                        <p:attrNameLst>
                                          <p:attrName>style.visibility</p:attrName>
                                        </p:attrNameLst>
                                      </p:cBhvr>
                                      <p:to>
                                        <p:strVal val="visible"/>
                                      </p:to>
                                    </p:set>
                                    <p:animEffect transition="in" filter="wheel(1)">
                                      <p:cBhvr>
                                        <p:cTn id="24" dur="2000"/>
                                        <p:tgtEl>
                                          <p:spTgt spid="512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 3"/>
          <p:cNvSpPr>
            <a:spLocks noGrp="1" noChangeArrowheads="1"/>
          </p:cNvSpPr>
          <p:nvPr>
            <p:ph type="title"/>
          </p:nvPr>
        </p:nvSpPr>
        <p:spPr>
          <a:xfrm>
            <a:off x="516890" y="1834515"/>
            <a:ext cx="8229600" cy="1144905"/>
          </a:xfrm>
          <a:prstGeom prst="rect">
            <a:avLst/>
          </a:prstGeom>
          <a:noFill/>
          <a:ln w="0" cap="flat" cmpd="sng">
            <a:noFill/>
            <a:prstDash/>
          </a:ln>
        </p:spPr>
        <p:txBody>
          <a:bodyPr wrap="square" lIns="91440" tIns="45720" rIns="91440" bIns="45720" anchor="ctr">
            <a:normAutofit fontScale="90000"/>
          </a:bodyPr>
          <a:lstStyle/>
          <a:p>
            <a:pPr marL="0" indent="0" algn="ctr" defTabSz="508000">
              <a:lnSpc>
                <a:spcPct val="104000"/>
              </a:lnSpc>
              <a:spcBef>
                <a:spcPts val="0"/>
              </a:spcBef>
              <a:spcAft>
                <a:spcPts val="0"/>
              </a:spcAft>
              <a:buFontTx/>
              <a:buNone/>
            </a:pPr>
            <a:r>
              <a:rPr lang="lv-LV" altLang="ko-KR" sz="4800" b="1" dirty="0">
                <a:solidFill>
                  <a:srgbClr val="000000"/>
                </a:solidFill>
                <a:latin typeface="Times New Roman" panose="02020603050405020304" pitchFamily="18" charset="0"/>
                <a:cs typeface="Times New Roman" panose="02020603050405020304" pitchFamily="18" charset="0"/>
              </a:rPr>
              <a:t>5</a:t>
            </a:r>
            <a:r>
              <a:rPr lang="en-US" altLang="ko-KR" sz="4800" b="1" dirty="0">
                <a:solidFill>
                  <a:srgbClr val="000000"/>
                </a:solidFill>
                <a:latin typeface="Times New Roman" panose="02020603050405020304" pitchFamily="18" charset="0"/>
                <a:cs typeface="Times New Roman" panose="02020603050405020304" pitchFamily="18" charset="0"/>
              </a:rPr>
              <a:t>. </a:t>
            </a:r>
            <a:r>
              <a:rPr lang="en-US" altLang="ko-KR" sz="4800" b="1" dirty="0" err="1">
                <a:solidFill>
                  <a:srgbClr val="000000"/>
                </a:solidFill>
                <a:latin typeface="Times New Roman" panose="02020603050405020304" pitchFamily="18" charset="0"/>
                <a:cs typeface="Times New Roman" panose="02020603050405020304" pitchFamily="18" charset="0"/>
              </a:rPr>
              <a:t>Dokumentu</a:t>
            </a:r>
            <a:r>
              <a:rPr lang="en-US" altLang="ko-KR" sz="4800" b="1" dirty="0">
                <a:solidFill>
                  <a:srgbClr val="000000"/>
                </a:solidFill>
                <a:latin typeface="Times New Roman" panose="02020603050405020304" pitchFamily="18" charset="0"/>
                <a:cs typeface="Times New Roman" panose="02020603050405020304" pitchFamily="18" charset="0"/>
              </a:rPr>
              <a:t> </a:t>
            </a:r>
            <a:r>
              <a:rPr lang="lv-LV" altLang="ko-KR" sz="4800" b="1" dirty="0">
                <a:solidFill>
                  <a:srgbClr val="000000"/>
                </a:solidFill>
                <a:latin typeface="Times New Roman" panose="02020603050405020304" pitchFamily="18" charset="0"/>
                <a:cs typeface="Times New Roman" panose="02020603050405020304" pitchFamily="18" charset="0"/>
              </a:rPr>
              <a:t>paziņošanas nosacījumi </a:t>
            </a:r>
            <a:br>
              <a:rPr lang="lv-LV" altLang="ko-KR" sz="4800" b="1" dirty="0">
                <a:solidFill>
                  <a:srgbClr val="000000"/>
                </a:solidFill>
                <a:latin typeface="Times New Roman" panose="02020603050405020304" pitchFamily="18" charset="0"/>
                <a:cs typeface="Times New Roman" panose="02020603050405020304" pitchFamily="18" charset="0"/>
              </a:rPr>
            </a:br>
            <a:r>
              <a:rPr lang="lv-LV" altLang="ko-KR" sz="4800" b="1" dirty="0">
                <a:solidFill>
                  <a:srgbClr val="000000"/>
                </a:solidFill>
                <a:latin typeface="Times New Roman" panose="02020603050405020304" pitchFamily="18" charset="0"/>
                <a:cs typeface="Times New Roman" panose="02020603050405020304" pitchFamily="18" charset="0"/>
              </a:rPr>
              <a:t>(Paziņošanas likums)</a:t>
            </a:r>
            <a:endParaRPr lang="ko-KR" altLang="en-US" sz="4800" b="1"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C7423574-3613-4BC7-92B6-70EB1B4E1FB3}" type="slidenum">
              <a:rPr lang="lv-LV" smtClean="0"/>
              <a:t>69</a:t>
            </a:fld>
            <a:endParaRPr lang="lv-LV"/>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 3"/>
          <p:cNvSpPr>
            <a:spLocks noGrp="1" noChangeArrowheads="1"/>
          </p:cNvSpPr>
          <p:nvPr>
            <p:ph type="title"/>
          </p:nvPr>
        </p:nvSpPr>
        <p:spPr>
          <a:xfrm>
            <a:off x="395536" y="476672"/>
            <a:ext cx="8229600" cy="1144905"/>
          </a:xfrm>
          <a:prstGeom prst="rect">
            <a:avLst/>
          </a:prstGeom>
          <a:noFill/>
          <a:ln w="0" cap="flat" cmpd="sng">
            <a:noFill/>
            <a:prstDash/>
          </a:ln>
        </p:spPr>
        <p:txBody>
          <a:bodyPr wrap="square" lIns="91440" tIns="45720" rIns="91440" bIns="45720" anchor="ctr">
            <a:normAutofit fontScale="90000"/>
          </a:bodyPr>
          <a:lstStyle/>
          <a:p>
            <a:pPr marL="0" indent="0" algn="ctr" defTabSz="508000">
              <a:lnSpc>
                <a:spcPct val="104000"/>
              </a:lnSpc>
              <a:spcBef>
                <a:spcPts val="0"/>
              </a:spcBef>
              <a:spcAft>
                <a:spcPts val="0"/>
              </a:spcAft>
              <a:buFontTx/>
              <a:buNone/>
            </a:pPr>
            <a:r>
              <a:rPr lang="en-US" altLang="ko-KR" sz="4300" b="1" dirty="0">
                <a:solidFill>
                  <a:srgbClr val="000000"/>
                </a:solidFill>
                <a:latin typeface="Times New Roman" charset="0"/>
              </a:rPr>
              <a:t>Dokumenta juridiskais spēks saistīts ar:</a:t>
            </a:r>
            <a:endParaRPr lang="ko-KR" altLang="en-US" sz="4300" b="1" dirty="0">
              <a:latin typeface="Times New Roman" charset="0"/>
            </a:endParaRPr>
          </a:p>
        </p:txBody>
      </p:sp>
      <p:sp>
        <p:nvSpPr>
          <p:cNvPr id="2" name="Rect 3"/>
          <p:cNvSpPr>
            <a:spLocks noGrp="1" noChangeArrowheads="1"/>
          </p:cNvSpPr>
          <p:nvPr>
            <p:ph type="body"/>
          </p:nvPr>
        </p:nvSpPr>
        <p:spPr>
          <a:xfrm>
            <a:off x="457200" y="2060848"/>
            <a:ext cx="8230235" cy="4066267"/>
          </a:xfrm>
          <a:prstGeom prst="rect">
            <a:avLst/>
          </a:prstGeom>
          <a:noFill/>
          <a:ln w="0" cap="flat" cmpd="sng">
            <a:noFill/>
            <a:prstDash/>
          </a:ln>
        </p:spPr>
        <p:txBody>
          <a:bodyPr wrap="square" lIns="91440" tIns="45720" rIns="91440" bIns="45720" anchor="t"/>
          <a:lstStyle/>
          <a:p>
            <a:pPr marL="461645" lvl="0" indent="-461645" algn="l" defTabSz="508000">
              <a:lnSpc>
                <a:spcPct val="104000"/>
              </a:lnSpc>
              <a:spcBef>
                <a:spcPts val="0"/>
              </a:spcBef>
              <a:spcAft>
                <a:spcPts val="0"/>
              </a:spcAft>
              <a:buClr>
                <a:srgbClr val="000000"/>
              </a:buClr>
              <a:buFont typeface="Wingdings"/>
              <a:buChar char="u"/>
            </a:pPr>
            <a:r>
              <a:rPr lang="en-US" altLang="ko-KR" sz="3100" dirty="0">
                <a:solidFill>
                  <a:srgbClr val="000000"/>
                </a:solidFill>
                <a:latin typeface="Times New Roman" charset="0"/>
              </a:rPr>
              <a:t>fiziskas personas tiesībspēju un rīcībspēju,</a:t>
            </a:r>
            <a:endParaRPr lang="ko-KR" altLang="en-US" sz="3100" dirty="0">
              <a:latin typeface="Times New Roman" charset="0"/>
            </a:endParaRPr>
          </a:p>
          <a:p>
            <a:pPr marL="461645" lvl="0" indent="-461645" algn="l" defTabSz="508000">
              <a:lnSpc>
                <a:spcPct val="104000"/>
              </a:lnSpc>
              <a:spcBef>
                <a:spcPts val="0"/>
              </a:spcBef>
              <a:spcAft>
                <a:spcPts val="0"/>
              </a:spcAft>
              <a:buClr>
                <a:srgbClr val="000000"/>
              </a:buClr>
              <a:buFont typeface="Wingdings"/>
              <a:buChar char="u"/>
            </a:pPr>
            <a:r>
              <a:rPr lang="en-US" altLang="ko-KR" sz="3100" dirty="0">
                <a:solidFill>
                  <a:srgbClr val="000000"/>
                </a:solidFill>
                <a:latin typeface="Times New Roman" charset="0"/>
              </a:rPr>
              <a:t>juridiskas personas normatīvajos aktos, </a:t>
            </a:r>
            <a:r>
              <a:rPr lang="en-US" altLang="ko-KR" sz="3100" b="1" u="sng" dirty="0">
                <a:solidFill>
                  <a:srgbClr val="000000"/>
                </a:solidFill>
                <a:latin typeface="Times New Roman" charset="0"/>
              </a:rPr>
              <a:t>statūtos</a:t>
            </a:r>
            <a:r>
              <a:rPr lang="en-US" altLang="ko-KR" sz="3100" dirty="0">
                <a:solidFill>
                  <a:srgbClr val="000000"/>
                </a:solidFill>
                <a:latin typeface="Times New Roman" charset="0"/>
              </a:rPr>
              <a:t>, nolikumā vai dibināšanas līgumā u.c. reglamentējošos tiesību </a:t>
            </a:r>
            <a:r>
              <a:rPr lang="en-US" altLang="ko-KR" sz="3100" dirty="0" err="1">
                <a:solidFill>
                  <a:srgbClr val="000000"/>
                </a:solidFill>
                <a:latin typeface="Times New Roman" charset="0"/>
              </a:rPr>
              <a:t>aktos</a:t>
            </a:r>
            <a:r>
              <a:rPr lang="en-US" altLang="ko-KR" sz="3100" dirty="0">
                <a:solidFill>
                  <a:srgbClr val="000000"/>
                </a:solidFill>
                <a:latin typeface="Times New Roman" charset="0"/>
              </a:rPr>
              <a:t> </a:t>
            </a:r>
            <a:r>
              <a:rPr lang="en-US" altLang="ko-KR" sz="3100" b="1" u="sng" dirty="0" err="1">
                <a:solidFill>
                  <a:srgbClr val="000000"/>
                </a:solidFill>
                <a:latin typeface="Times New Roman" charset="0"/>
              </a:rPr>
              <a:t>noteik</a:t>
            </a:r>
            <a:r>
              <a:rPr lang="lv-LV" altLang="ko-KR" sz="3100" b="1" u="sng" dirty="0" err="1">
                <a:solidFill>
                  <a:srgbClr val="000000"/>
                </a:solidFill>
                <a:latin typeface="Times New Roman" charset="0"/>
              </a:rPr>
              <a:t>tajām</a:t>
            </a:r>
            <a:r>
              <a:rPr lang="en-US" altLang="ko-KR" sz="3100" b="1" u="sng" dirty="0">
                <a:solidFill>
                  <a:srgbClr val="000000"/>
                </a:solidFill>
                <a:latin typeface="Times New Roman" charset="0"/>
              </a:rPr>
              <a:t> </a:t>
            </a:r>
            <a:r>
              <a:rPr lang="en-US" altLang="ko-KR" sz="3100" b="1" u="sng" dirty="0" err="1">
                <a:solidFill>
                  <a:srgbClr val="000000"/>
                </a:solidFill>
                <a:latin typeface="Times New Roman" charset="0"/>
              </a:rPr>
              <a:t>pilnvar</a:t>
            </a:r>
            <a:r>
              <a:rPr lang="lv-LV" altLang="ko-KR" sz="3100" b="1" u="sng" dirty="0" err="1">
                <a:solidFill>
                  <a:srgbClr val="000000"/>
                </a:solidFill>
                <a:latin typeface="Times New Roman" charset="0"/>
              </a:rPr>
              <a:t>ām</a:t>
            </a:r>
            <a:r>
              <a:rPr lang="en-US" altLang="ko-KR" sz="3100" b="1" u="sng" dirty="0">
                <a:solidFill>
                  <a:srgbClr val="000000"/>
                </a:solidFill>
                <a:latin typeface="Times New Roman" charset="0"/>
              </a:rPr>
              <a:t>.</a:t>
            </a:r>
            <a:endParaRPr lang="ko-KR" altLang="en-US" sz="3100" b="1" u="sng" dirty="0">
              <a:latin typeface="Times New Roman" charset="0"/>
            </a:endParaRPr>
          </a:p>
        </p:txBody>
      </p:sp>
      <p:sp>
        <p:nvSpPr>
          <p:cNvPr id="4" name="Cloud Callout 3"/>
          <p:cNvSpPr/>
          <p:nvPr/>
        </p:nvSpPr>
        <p:spPr>
          <a:xfrm>
            <a:off x="3059832" y="5013176"/>
            <a:ext cx="5040560" cy="1296144"/>
          </a:xfrm>
          <a:prstGeom prst="cloudCallout">
            <a:avLst>
              <a:gd name="adj1" fmla="val -71279"/>
              <a:gd name="adj2" fmla="val -38006"/>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Statūtos noteiktā pārstāvniecība</a:t>
            </a:r>
          </a:p>
        </p:txBody>
      </p:sp>
      <p:sp>
        <p:nvSpPr>
          <p:cNvPr id="5" name="Slide Number Placeholder 4"/>
          <p:cNvSpPr>
            <a:spLocks noGrp="1"/>
          </p:cNvSpPr>
          <p:nvPr>
            <p:ph type="sldNum" sz="quarter" idx="12"/>
          </p:nvPr>
        </p:nvSpPr>
        <p:spPr/>
        <p:txBody>
          <a:bodyPr/>
          <a:lstStyle/>
          <a:p>
            <a:fld id="{C7423574-3613-4BC7-92B6-70EB1B4E1FB3}" type="slidenum">
              <a:rPr lang="lv-LV" smtClean="0"/>
              <a:t>7</a:t>
            </a:fld>
            <a:endParaRPr lang="lv-LV"/>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1000"/>
                                        <p:tgtEl>
                                          <p:spTgt spid="2">
                                            <p:txEl>
                                              <p:pRg st="1" end="1"/>
                                            </p:txEl>
                                          </p:spTgt>
                                        </p:tgtEl>
                                      </p:cBhvr>
                                    </p:animEffect>
                                    <p:anim calcmode="lin" valueType="num">
                                      <p:cBhvr>
                                        <p:cTn id="1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heel(1)">
                                      <p:cBhvr>
                                        <p:cTn id="2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P spid="4"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CADE2-FEAF-478E-83EF-343BFF45BA53}"/>
              </a:ext>
            </a:extLst>
          </p:cNvPr>
          <p:cNvSpPr>
            <a:spLocks noGrp="1"/>
          </p:cNvSpPr>
          <p:nvPr>
            <p:ph type="title"/>
          </p:nvPr>
        </p:nvSpPr>
        <p:spPr>
          <a:xfrm>
            <a:off x="457200" y="89756"/>
            <a:ext cx="8229600" cy="1143000"/>
          </a:xfrm>
        </p:spPr>
        <p:txBody>
          <a:bodyPr/>
          <a:lstStyle/>
          <a:p>
            <a:r>
              <a:rPr lang="lv-LV" dirty="0"/>
              <a:t>Dokumenta paziņošanas veidi</a:t>
            </a:r>
            <a:endParaRPr lang="en-GB" dirty="0"/>
          </a:p>
        </p:txBody>
      </p:sp>
      <p:sp>
        <p:nvSpPr>
          <p:cNvPr id="3" name="Slide Number Placeholder 2">
            <a:extLst>
              <a:ext uri="{FF2B5EF4-FFF2-40B4-BE49-F238E27FC236}">
                <a16:creationId xmlns:a16="http://schemas.microsoft.com/office/drawing/2014/main" id="{816DD3CF-06ED-491B-827C-CCD032CF6040}"/>
              </a:ext>
            </a:extLst>
          </p:cNvPr>
          <p:cNvSpPr>
            <a:spLocks noGrp="1"/>
          </p:cNvSpPr>
          <p:nvPr>
            <p:ph type="sldNum" sz="quarter" idx="12"/>
          </p:nvPr>
        </p:nvSpPr>
        <p:spPr/>
        <p:txBody>
          <a:bodyPr/>
          <a:lstStyle/>
          <a:p>
            <a:fld id="{C7423574-3613-4BC7-92B6-70EB1B4E1FB3}" type="slidenum">
              <a:rPr lang="lv-LV" smtClean="0"/>
              <a:t>70</a:t>
            </a:fld>
            <a:endParaRPr lang="lv-LV"/>
          </a:p>
        </p:txBody>
      </p:sp>
      <p:sp>
        <p:nvSpPr>
          <p:cNvPr id="4" name="Oval 3">
            <a:extLst>
              <a:ext uri="{FF2B5EF4-FFF2-40B4-BE49-F238E27FC236}">
                <a16:creationId xmlns:a16="http://schemas.microsoft.com/office/drawing/2014/main" id="{D4B8796D-C21A-42F1-A8FA-4769BFD69778}"/>
              </a:ext>
            </a:extLst>
          </p:cNvPr>
          <p:cNvSpPr/>
          <p:nvPr/>
        </p:nvSpPr>
        <p:spPr>
          <a:xfrm>
            <a:off x="251520" y="1232756"/>
            <a:ext cx="2880320" cy="93610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rPr>
              <a:t>Uz vietas, izsniedzot dokumentu</a:t>
            </a:r>
            <a:endParaRPr lang="en-GB" b="1" dirty="0">
              <a:solidFill>
                <a:srgbClr val="FF0000"/>
              </a:solidFill>
            </a:endParaRPr>
          </a:p>
        </p:txBody>
      </p:sp>
      <p:sp>
        <p:nvSpPr>
          <p:cNvPr id="5" name="Oval 4">
            <a:extLst>
              <a:ext uri="{FF2B5EF4-FFF2-40B4-BE49-F238E27FC236}">
                <a16:creationId xmlns:a16="http://schemas.microsoft.com/office/drawing/2014/main" id="{A3D65183-3BEF-47F5-8C3B-0C81191F7696}"/>
              </a:ext>
            </a:extLst>
          </p:cNvPr>
          <p:cNvSpPr/>
          <p:nvPr/>
        </p:nvSpPr>
        <p:spPr>
          <a:xfrm>
            <a:off x="179512" y="2320870"/>
            <a:ext cx="2880320" cy="93610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rPr>
              <a:t>Ar darbinieku/ziņnesi</a:t>
            </a:r>
            <a:endParaRPr lang="en-GB" b="1" dirty="0">
              <a:solidFill>
                <a:srgbClr val="FF0000"/>
              </a:solidFill>
            </a:endParaRPr>
          </a:p>
        </p:txBody>
      </p:sp>
      <p:sp>
        <p:nvSpPr>
          <p:cNvPr id="6" name="Oval 5">
            <a:extLst>
              <a:ext uri="{FF2B5EF4-FFF2-40B4-BE49-F238E27FC236}">
                <a16:creationId xmlns:a16="http://schemas.microsoft.com/office/drawing/2014/main" id="{0BCE2469-7718-4F91-B43C-D1404EBC3FCC}"/>
              </a:ext>
            </a:extLst>
          </p:cNvPr>
          <p:cNvSpPr/>
          <p:nvPr/>
        </p:nvSpPr>
        <p:spPr>
          <a:xfrm>
            <a:off x="179512" y="3505005"/>
            <a:ext cx="2880320" cy="93610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rPr>
              <a:t>Pa pastu</a:t>
            </a:r>
            <a:endParaRPr lang="en-GB" b="1" dirty="0">
              <a:solidFill>
                <a:srgbClr val="FF0000"/>
              </a:solidFill>
            </a:endParaRPr>
          </a:p>
        </p:txBody>
      </p:sp>
      <p:sp>
        <p:nvSpPr>
          <p:cNvPr id="7" name="Oval 6">
            <a:extLst>
              <a:ext uri="{FF2B5EF4-FFF2-40B4-BE49-F238E27FC236}">
                <a16:creationId xmlns:a16="http://schemas.microsoft.com/office/drawing/2014/main" id="{20F1E19E-5ED8-4711-B2D2-8F9F1F82C86A}"/>
              </a:ext>
            </a:extLst>
          </p:cNvPr>
          <p:cNvSpPr/>
          <p:nvPr/>
        </p:nvSpPr>
        <p:spPr>
          <a:xfrm>
            <a:off x="179512" y="4698764"/>
            <a:ext cx="2880320" cy="93610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rPr>
              <a:t>Elektroniski </a:t>
            </a:r>
            <a:endParaRPr lang="en-GB" b="1" dirty="0">
              <a:solidFill>
                <a:srgbClr val="FF0000"/>
              </a:solidFill>
            </a:endParaRPr>
          </a:p>
        </p:txBody>
      </p:sp>
      <p:sp>
        <p:nvSpPr>
          <p:cNvPr id="8" name="Oval 7">
            <a:extLst>
              <a:ext uri="{FF2B5EF4-FFF2-40B4-BE49-F238E27FC236}">
                <a16:creationId xmlns:a16="http://schemas.microsoft.com/office/drawing/2014/main" id="{C15392E8-FC16-4E1E-A00A-0C4A8C80A09C}"/>
              </a:ext>
            </a:extLst>
          </p:cNvPr>
          <p:cNvSpPr/>
          <p:nvPr/>
        </p:nvSpPr>
        <p:spPr>
          <a:xfrm>
            <a:off x="151592" y="5807692"/>
            <a:ext cx="2880320" cy="93610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rPr>
              <a:t>Publiski </a:t>
            </a:r>
            <a:endParaRPr lang="en-GB" b="1" dirty="0">
              <a:solidFill>
                <a:srgbClr val="FF0000"/>
              </a:solidFill>
            </a:endParaRPr>
          </a:p>
        </p:txBody>
      </p:sp>
      <p:sp>
        <p:nvSpPr>
          <p:cNvPr id="9" name="Rectangle 8">
            <a:extLst>
              <a:ext uri="{FF2B5EF4-FFF2-40B4-BE49-F238E27FC236}">
                <a16:creationId xmlns:a16="http://schemas.microsoft.com/office/drawing/2014/main" id="{BDD58ABC-8F48-4FE0-9442-2C8A74F127DF}"/>
              </a:ext>
            </a:extLst>
          </p:cNvPr>
          <p:cNvSpPr/>
          <p:nvPr/>
        </p:nvSpPr>
        <p:spPr>
          <a:xfrm>
            <a:off x="3693408" y="1237348"/>
            <a:ext cx="1981200" cy="74787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92D050"/>
                </a:solidFill>
              </a:rPr>
              <a:t>Paraksts uz viena eksemplārs</a:t>
            </a:r>
            <a:endParaRPr lang="en-GB" b="1" dirty="0">
              <a:solidFill>
                <a:srgbClr val="92D050"/>
              </a:solidFill>
            </a:endParaRPr>
          </a:p>
        </p:txBody>
      </p:sp>
      <p:sp>
        <p:nvSpPr>
          <p:cNvPr id="10" name="Rectangle 9">
            <a:extLst>
              <a:ext uri="{FF2B5EF4-FFF2-40B4-BE49-F238E27FC236}">
                <a16:creationId xmlns:a16="http://schemas.microsoft.com/office/drawing/2014/main" id="{91E545A4-6C84-4897-87C5-522E012DD21A}"/>
              </a:ext>
            </a:extLst>
          </p:cNvPr>
          <p:cNvSpPr/>
          <p:nvPr/>
        </p:nvSpPr>
        <p:spPr>
          <a:xfrm>
            <a:off x="3704952" y="2224677"/>
            <a:ext cx="1981200" cy="74787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92D050"/>
                </a:solidFill>
              </a:rPr>
              <a:t>Paraksts uz veidlapas</a:t>
            </a:r>
            <a:endParaRPr lang="en-GB" b="1" dirty="0">
              <a:solidFill>
                <a:srgbClr val="92D050"/>
              </a:solidFill>
            </a:endParaRPr>
          </a:p>
        </p:txBody>
      </p:sp>
      <p:sp>
        <p:nvSpPr>
          <p:cNvPr id="11" name="Rectangle 10">
            <a:extLst>
              <a:ext uri="{FF2B5EF4-FFF2-40B4-BE49-F238E27FC236}">
                <a16:creationId xmlns:a16="http://schemas.microsoft.com/office/drawing/2014/main" id="{C8B11F10-1E82-4711-846B-86EC064A0E01}"/>
              </a:ext>
            </a:extLst>
          </p:cNvPr>
          <p:cNvSpPr/>
          <p:nvPr/>
        </p:nvSpPr>
        <p:spPr>
          <a:xfrm>
            <a:off x="3255392" y="3256974"/>
            <a:ext cx="2880320" cy="166208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lv-LV" sz="1600" b="1" dirty="0">
                <a:solidFill>
                  <a:srgbClr val="92D050"/>
                </a:solidFill>
              </a:rPr>
              <a:t>Vienkāršs pasta sūtījums;</a:t>
            </a:r>
          </a:p>
          <a:p>
            <a:pPr marL="285750" indent="-285750" algn="ctr">
              <a:buFont typeface="Arial" panose="020B0604020202020204" pitchFamily="34" charset="0"/>
              <a:buChar char="•"/>
            </a:pPr>
            <a:r>
              <a:rPr lang="lv-LV" sz="1600" b="1" dirty="0">
                <a:solidFill>
                  <a:srgbClr val="92D050"/>
                </a:solidFill>
              </a:rPr>
              <a:t>Ierakstīts pasta sūtījums</a:t>
            </a:r>
          </a:p>
          <a:p>
            <a:pPr marL="285750" indent="-285750" algn="ctr">
              <a:buFont typeface="Arial" panose="020B0604020202020204" pitchFamily="34" charset="0"/>
              <a:buChar char="•"/>
            </a:pPr>
            <a:r>
              <a:rPr lang="lv-LV" sz="1600" b="1" dirty="0">
                <a:solidFill>
                  <a:srgbClr val="92D050"/>
                </a:solidFill>
              </a:rPr>
              <a:t>Pasta sūtījums ar paziņojumu par sūtījuma izsniegšanu</a:t>
            </a:r>
            <a:endParaRPr lang="en-GB" sz="1600" b="1" dirty="0">
              <a:solidFill>
                <a:srgbClr val="92D050"/>
              </a:solidFill>
            </a:endParaRPr>
          </a:p>
        </p:txBody>
      </p:sp>
      <p:sp>
        <p:nvSpPr>
          <p:cNvPr id="12" name="Rectangle: Rounded Corners 11">
            <a:extLst>
              <a:ext uri="{FF2B5EF4-FFF2-40B4-BE49-F238E27FC236}">
                <a16:creationId xmlns:a16="http://schemas.microsoft.com/office/drawing/2014/main" id="{E1EF3949-F9AB-4F04-8B30-8594BB873235}"/>
              </a:ext>
            </a:extLst>
          </p:cNvPr>
          <p:cNvSpPr/>
          <p:nvPr/>
        </p:nvSpPr>
        <p:spPr>
          <a:xfrm>
            <a:off x="6177176" y="1232756"/>
            <a:ext cx="2584296"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Uzskata par paziņotu ar dokumenta saņemšanas brīdi</a:t>
            </a:r>
            <a:endParaRPr lang="en-GB" dirty="0"/>
          </a:p>
        </p:txBody>
      </p:sp>
      <p:sp>
        <p:nvSpPr>
          <p:cNvPr id="13" name="Rectangle: Rounded Corners 12">
            <a:extLst>
              <a:ext uri="{FF2B5EF4-FFF2-40B4-BE49-F238E27FC236}">
                <a16:creationId xmlns:a16="http://schemas.microsoft.com/office/drawing/2014/main" id="{C7962D87-D5AC-4B1D-99E9-09CB6393C61D}"/>
              </a:ext>
            </a:extLst>
          </p:cNvPr>
          <p:cNvSpPr/>
          <p:nvPr/>
        </p:nvSpPr>
        <p:spPr>
          <a:xfrm>
            <a:off x="6236176" y="2780928"/>
            <a:ext cx="2584296" cy="2232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lv-LV" dirty="0"/>
              <a:t>8. dienā, kad iestādē reģistrēts nosūtāmais dokuments</a:t>
            </a:r>
          </a:p>
          <a:p>
            <a:pPr marL="285750" indent="-285750" algn="ctr">
              <a:buFont typeface="Arial" panose="020B0604020202020204" pitchFamily="34" charset="0"/>
              <a:buChar char="•"/>
            </a:pPr>
            <a:r>
              <a:rPr lang="lv-LV" dirty="0"/>
              <a:t>7. dienā pēc nodošanas pastā</a:t>
            </a:r>
          </a:p>
          <a:p>
            <a:pPr marL="285750" indent="-285750" algn="ctr">
              <a:buFont typeface="Arial" panose="020B0604020202020204" pitchFamily="34" charset="0"/>
              <a:buChar char="•"/>
            </a:pPr>
            <a:r>
              <a:rPr lang="lv-LV" dirty="0"/>
              <a:t>7. vai 8. dienā</a:t>
            </a:r>
            <a:endParaRPr lang="en-GB" dirty="0"/>
          </a:p>
        </p:txBody>
      </p:sp>
      <p:sp>
        <p:nvSpPr>
          <p:cNvPr id="14" name="Rectangle 13">
            <a:extLst>
              <a:ext uri="{FF2B5EF4-FFF2-40B4-BE49-F238E27FC236}">
                <a16:creationId xmlns:a16="http://schemas.microsoft.com/office/drawing/2014/main" id="{AF5910BD-9ECB-4A31-8529-30888573BA45}"/>
              </a:ext>
            </a:extLst>
          </p:cNvPr>
          <p:cNvSpPr/>
          <p:nvPr/>
        </p:nvSpPr>
        <p:spPr>
          <a:xfrm>
            <a:off x="3699128" y="5107217"/>
            <a:ext cx="1981200" cy="74787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92D050"/>
                </a:solidFill>
              </a:rPr>
              <a:t>Elektroniskais paraksts</a:t>
            </a:r>
            <a:endParaRPr lang="en-GB" b="1" dirty="0">
              <a:solidFill>
                <a:srgbClr val="92D050"/>
              </a:solidFill>
            </a:endParaRPr>
          </a:p>
        </p:txBody>
      </p:sp>
      <p:sp>
        <p:nvSpPr>
          <p:cNvPr id="15" name="Rectangle: Rounded Corners 14">
            <a:extLst>
              <a:ext uri="{FF2B5EF4-FFF2-40B4-BE49-F238E27FC236}">
                <a16:creationId xmlns:a16="http://schemas.microsoft.com/office/drawing/2014/main" id="{A09C6BC6-705B-4612-AC02-83889D26F4E8}"/>
              </a:ext>
            </a:extLst>
          </p:cNvPr>
          <p:cNvSpPr/>
          <p:nvPr/>
        </p:nvSpPr>
        <p:spPr>
          <a:xfrm>
            <a:off x="6236176" y="5120030"/>
            <a:ext cx="2584296"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2. darba dienā pēc tā nosūtīšanas</a:t>
            </a:r>
            <a:endParaRPr lang="en-GB" dirty="0"/>
          </a:p>
        </p:txBody>
      </p:sp>
      <p:sp>
        <p:nvSpPr>
          <p:cNvPr id="16" name="Rectangle 15">
            <a:extLst>
              <a:ext uri="{FF2B5EF4-FFF2-40B4-BE49-F238E27FC236}">
                <a16:creationId xmlns:a16="http://schemas.microsoft.com/office/drawing/2014/main" id="{B5D136D4-C8C1-4653-B06D-4CE1CB6FB347}"/>
              </a:ext>
            </a:extLst>
          </p:cNvPr>
          <p:cNvSpPr/>
          <p:nvPr/>
        </p:nvSpPr>
        <p:spPr>
          <a:xfrm>
            <a:off x="3704952" y="6032395"/>
            <a:ext cx="1981200" cy="74787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92D050"/>
                </a:solidFill>
              </a:rPr>
              <a:t>Latvijas Vēstneša publikācija, plašsaziņas līdzekļi</a:t>
            </a:r>
            <a:endParaRPr lang="en-GB" b="1" dirty="0">
              <a:solidFill>
                <a:srgbClr val="92D050"/>
              </a:solidFill>
            </a:endParaRPr>
          </a:p>
        </p:txBody>
      </p:sp>
      <p:sp>
        <p:nvSpPr>
          <p:cNvPr id="17" name="Rectangle: Rounded Corners 16">
            <a:extLst>
              <a:ext uri="{FF2B5EF4-FFF2-40B4-BE49-F238E27FC236}">
                <a16:creationId xmlns:a16="http://schemas.microsoft.com/office/drawing/2014/main" id="{32EDE164-8318-4A50-8561-AEE2B93DBF41}"/>
              </a:ext>
            </a:extLst>
          </p:cNvPr>
          <p:cNvSpPr/>
          <p:nvPr/>
        </p:nvSpPr>
        <p:spPr>
          <a:xfrm>
            <a:off x="6238136" y="6150769"/>
            <a:ext cx="2584296" cy="6326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Nākamajā dienā pēc paziņošana</a:t>
            </a:r>
            <a:endParaRPr lang="en-GB" dirty="0"/>
          </a:p>
        </p:txBody>
      </p:sp>
    </p:spTree>
    <p:extLst>
      <p:ext uri="{BB962C8B-B14F-4D97-AF65-F5344CB8AC3E}">
        <p14:creationId xmlns:p14="http://schemas.microsoft.com/office/powerpoint/2010/main" val="2222177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arn(inVertical)">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down)">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barn(inVertical)">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barn(inVertical)">
                                      <p:cBhvr>
                                        <p:cTn id="59" dur="5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barn(inVertical)">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6"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 3"/>
          <p:cNvSpPr>
            <a:spLocks noGrp="1" noChangeArrowheads="1"/>
          </p:cNvSpPr>
          <p:nvPr>
            <p:ph type="title"/>
          </p:nvPr>
        </p:nvSpPr>
        <p:spPr>
          <a:xfrm>
            <a:off x="516890" y="1834515"/>
            <a:ext cx="8229600" cy="1144905"/>
          </a:xfrm>
          <a:prstGeom prst="rect">
            <a:avLst/>
          </a:prstGeom>
          <a:noFill/>
          <a:ln w="0" cap="flat" cmpd="sng">
            <a:noFill/>
            <a:prstDash/>
          </a:ln>
        </p:spPr>
        <p:txBody>
          <a:bodyPr wrap="square" lIns="91440" tIns="45720" rIns="91440" bIns="45720" anchor="ctr">
            <a:normAutofit/>
          </a:bodyPr>
          <a:lstStyle/>
          <a:p>
            <a:pPr marL="0" indent="0" algn="ctr" defTabSz="508000">
              <a:lnSpc>
                <a:spcPct val="104000"/>
              </a:lnSpc>
              <a:spcBef>
                <a:spcPts val="0"/>
              </a:spcBef>
              <a:spcAft>
                <a:spcPts val="0"/>
              </a:spcAft>
              <a:buFontTx/>
              <a:buNone/>
            </a:pPr>
            <a:r>
              <a:rPr lang="lv-LV" altLang="ko-KR" sz="4800" b="1" dirty="0">
                <a:solidFill>
                  <a:srgbClr val="000000"/>
                </a:solidFill>
                <a:latin typeface="Times New Roman" panose="02020603050405020304" pitchFamily="18" charset="0"/>
                <a:cs typeface="Times New Roman" panose="02020603050405020304" pitchFamily="18" charset="0"/>
              </a:rPr>
              <a:t>6</a:t>
            </a:r>
            <a:r>
              <a:rPr lang="en-US" altLang="ko-KR" sz="4800" b="1" dirty="0">
                <a:solidFill>
                  <a:srgbClr val="000000"/>
                </a:solidFill>
                <a:latin typeface="Times New Roman" panose="02020603050405020304" pitchFamily="18" charset="0"/>
                <a:cs typeface="Times New Roman" panose="02020603050405020304" pitchFamily="18" charset="0"/>
              </a:rPr>
              <a:t>. </a:t>
            </a:r>
            <a:r>
              <a:rPr lang="en-US" altLang="ko-KR" sz="4800" b="1" dirty="0" err="1">
                <a:solidFill>
                  <a:srgbClr val="000000"/>
                </a:solidFill>
                <a:latin typeface="Times New Roman" panose="02020603050405020304" pitchFamily="18" charset="0"/>
                <a:cs typeface="Times New Roman" panose="02020603050405020304" pitchFamily="18" charset="0"/>
              </a:rPr>
              <a:t>Dokumentu</a:t>
            </a:r>
            <a:r>
              <a:rPr lang="en-US" altLang="ko-KR" sz="4800" b="1" dirty="0">
                <a:solidFill>
                  <a:srgbClr val="000000"/>
                </a:solidFill>
                <a:latin typeface="Times New Roman" panose="02020603050405020304" pitchFamily="18" charset="0"/>
                <a:cs typeface="Times New Roman" panose="02020603050405020304" pitchFamily="18" charset="0"/>
              </a:rPr>
              <a:t> </a:t>
            </a:r>
            <a:r>
              <a:rPr lang="en-US" altLang="ko-KR" sz="4800" b="1" dirty="0" err="1">
                <a:solidFill>
                  <a:srgbClr val="000000"/>
                </a:solidFill>
                <a:latin typeface="Times New Roman" panose="02020603050405020304" pitchFamily="18" charset="0"/>
                <a:cs typeface="Times New Roman" panose="02020603050405020304" pitchFamily="18" charset="0"/>
              </a:rPr>
              <a:t>noformēšana</a:t>
            </a:r>
            <a:endParaRPr lang="ko-KR" altLang="en-US" sz="4800" b="1"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C7423574-3613-4BC7-92B6-70EB1B4E1FB3}" type="slidenum">
              <a:rPr lang="lv-LV" smtClean="0"/>
              <a:t>71</a:t>
            </a:fld>
            <a:endParaRPr lang="lv-LV"/>
          </a:p>
        </p:txBody>
      </p:sp>
    </p:spTree>
    <p:extLst>
      <p:ext uri="{BB962C8B-B14F-4D97-AF65-F5344CB8AC3E}">
        <p14:creationId xmlns:p14="http://schemas.microsoft.com/office/powerpoint/2010/main" val="275784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PD paraugi</a:t>
            </a:r>
          </a:p>
        </p:txBody>
      </p:sp>
      <p:sp>
        <p:nvSpPr>
          <p:cNvPr id="3" name="Rounded Rectangle 2"/>
          <p:cNvSpPr/>
          <p:nvPr/>
        </p:nvSpPr>
        <p:spPr>
          <a:xfrm>
            <a:off x="683568" y="1700808"/>
            <a:ext cx="7920880"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RĪKOJUMS</a:t>
            </a:r>
          </a:p>
          <a:p>
            <a:pPr algn="ctr"/>
            <a:r>
              <a:rPr lang="lv-LV" dirty="0"/>
              <a:t>Rīgā vai Rīga</a:t>
            </a:r>
          </a:p>
          <a:p>
            <a:pPr algn="just"/>
            <a:r>
              <a:rPr lang="lv-LV" dirty="0"/>
              <a:t>20.01.2021						Nr.65</a:t>
            </a:r>
          </a:p>
        </p:txBody>
      </p:sp>
      <p:sp>
        <p:nvSpPr>
          <p:cNvPr id="4" name="Rounded Rectangle 3"/>
          <p:cNvSpPr/>
          <p:nvPr/>
        </p:nvSpPr>
        <p:spPr>
          <a:xfrm>
            <a:off x="683568" y="3501008"/>
            <a:ext cx="7920880"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dirty="0"/>
              <a:t>20.01.2021.  Nr.25-2014</a:t>
            </a:r>
          </a:p>
        </p:txBody>
      </p:sp>
      <p:sp>
        <p:nvSpPr>
          <p:cNvPr id="5" name="Rounded Rectangle 4"/>
          <p:cNvSpPr/>
          <p:nvPr/>
        </p:nvSpPr>
        <p:spPr>
          <a:xfrm>
            <a:off x="683568" y="5373216"/>
            <a:ext cx="7920880"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dirty="0"/>
              <a:t>20.01.2021. Nr.27-2021</a:t>
            </a:r>
          </a:p>
          <a:p>
            <a:r>
              <a:rPr lang="lv-LV" dirty="0"/>
              <a:t>Uz 12.12.2020 Nr.1-14/222</a:t>
            </a:r>
          </a:p>
        </p:txBody>
      </p:sp>
      <p:sp>
        <p:nvSpPr>
          <p:cNvPr id="6" name="Slide Number Placeholder 5"/>
          <p:cNvSpPr>
            <a:spLocks noGrp="1"/>
          </p:cNvSpPr>
          <p:nvPr>
            <p:ph type="sldNum" sz="quarter" idx="12"/>
          </p:nvPr>
        </p:nvSpPr>
        <p:spPr/>
        <p:txBody>
          <a:bodyPr/>
          <a:lstStyle/>
          <a:p>
            <a:fld id="{C7423574-3613-4BC7-92B6-70EB1B4E1FB3}" type="slidenum">
              <a:rPr lang="lv-LV" smtClean="0"/>
              <a:t>72</a:t>
            </a:fld>
            <a:endParaRPr lang="lv-LV"/>
          </a:p>
        </p:txBody>
      </p:sp>
    </p:spTree>
    <p:extLst>
      <p:ext uri="{BB962C8B-B14F-4D97-AF65-F5344CB8AC3E}">
        <p14:creationId xmlns:p14="http://schemas.microsoft.com/office/powerpoint/2010/main" val="1183763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755576" y="476672"/>
            <a:ext cx="7992888"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lv-LV" dirty="0"/>
              <a:t>1.pielikums </a:t>
            </a:r>
          </a:p>
          <a:p>
            <a:pPr algn="r"/>
            <a:r>
              <a:rPr lang="lv-LV" dirty="0"/>
              <a:t>Biedrības «Smaidiņš» </a:t>
            </a:r>
          </a:p>
          <a:p>
            <a:pPr algn="r"/>
            <a:r>
              <a:rPr lang="lv-LV" dirty="0"/>
              <a:t>2021.gada 20. janvāra </a:t>
            </a:r>
          </a:p>
          <a:p>
            <a:pPr algn="r"/>
            <a:r>
              <a:rPr lang="lv-LV" dirty="0"/>
              <a:t>lēmumam Nr.13</a:t>
            </a:r>
          </a:p>
        </p:txBody>
      </p:sp>
      <p:sp>
        <p:nvSpPr>
          <p:cNvPr id="4" name="Rounded Rectangle 3"/>
          <p:cNvSpPr/>
          <p:nvPr/>
        </p:nvSpPr>
        <p:spPr>
          <a:xfrm>
            <a:off x="755576" y="2276872"/>
            <a:ext cx="7992888" cy="3312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dirty="0"/>
              <a:t>Pielikumā: Biedrības «Smaidiņš» semināra programma uz 2 lp.</a:t>
            </a:r>
          </a:p>
          <a:p>
            <a:endParaRPr lang="lv-LV" dirty="0"/>
          </a:p>
          <a:p>
            <a:r>
              <a:rPr lang="lv-LV" dirty="0"/>
              <a:t>Pielikumā: Dokumentu nodošanas – pieņemšanas akts uz 4 lp 2 eks.</a:t>
            </a:r>
          </a:p>
          <a:p>
            <a:endParaRPr lang="lv-LV" dirty="0"/>
          </a:p>
          <a:p>
            <a:r>
              <a:rPr lang="lv-LV" dirty="0"/>
              <a:t>Pielikumā: </a:t>
            </a:r>
          </a:p>
          <a:p>
            <a:r>
              <a:rPr lang="lv-LV" dirty="0"/>
              <a:t>1. Akta paraugs uz 1 lp.</a:t>
            </a:r>
          </a:p>
          <a:p>
            <a:r>
              <a:rPr lang="lv-LV" dirty="0"/>
              <a:t>2. Semināra programma uz 5 lp.</a:t>
            </a:r>
          </a:p>
          <a:p>
            <a:r>
              <a:rPr lang="lv-LV" dirty="0"/>
              <a:t>3. Atsaites paraugs uz 1 lp.</a:t>
            </a:r>
          </a:p>
          <a:p>
            <a:endParaRPr lang="lv-LV" dirty="0"/>
          </a:p>
          <a:p>
            <a:r>
              <a:rPr lang="lv-LV" dirty="0"/>
              <a:t>Pielikumā: Uzņēmuma reģistra vēstule ar pielikumiem, pavisam uz 13 lp.</a:t>
            </a:r>
          </a:p>
        </p:txBody>
      </p:sp>
      <p:sp>
        <p:nvSpPr>
          <p:cNvPr id="2" name="Slide Number Placeholder 1"/>
          <p:cNvSpPr>
            <a:spLocks noGrp="1"/>
          </p:cNvSpPr>
          <p:nvPr>
            <p:ph type="sldNum" sz="quarter" idx="12"/>
          </p:nvPr>
        </p:nvSpPr>
        <p:spPr/>
        <p:txBody>
          <a:bodyPr/>
          <a:lstStyle/>
          <a:p>
            <a:fld id="{C7423574-3613-4BC7-92B6-70EB1B4E1FB3}" type="slidenum">
              <a:rPr lang="lv-LV" smtClean="0"/>
              <a:t>73</a:t>
            </a:fld>
            <a:endParaRPr lang="lv-LV"/>
          </a:p>
        </p:txBody>
      </p:sp>
    </p:spTree>
    <p:extLst>
      <p:ext uri="{BB962C8B-B14F-4D97-AF65-F5344CB8AC3E}">
        <p14:creationId xmlns:p14="http://schemas.microsoft.com/office/powerpoint/2010/main" val="2413966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27584" y="476672"/>
            <a:ext cx="7488832"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dirty="0"/>
              <a:t>Biedrības «Smaidiņš» valdes loceklis  (personiskais paraksts)     V.Uzvārds</a:t>
            </a:r>
          </a:p>
          <a:p>
            <a:r>
              <a:rPr lang="lv-LV" dirty="0"/>
              <a:t>Biedrības «Smaidiņš» valdes loceklis (personiskais paraksts)       V.Uzvārds</a:t>
            </a:r>
          </a:p>
        </p:txBody>
      </p:sp>
      <p:sp>
        <p:nvSpPr>
          <p:cNvPr id="3" name="Rounded Rectangle 2"/>
          <p:cNvSpPr/>
          <p:nvPr/>
        </p:nvSpPr>
        <p:spPr>
          <a:xfrm>
            <a:off x="827584" y="2132856"/>
            <a:ext cx="7632848"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Biedrības «Smaidiņš» valdes priekšsēdētājs (personiskais paraksts)    </a:t>
            </a:r>
            <a:r>
              <a:rPr lang="lv-LV" dirty="0" err="1"/>
              <a:t>V.Uzvards</a:t>
            </a:r>
            <a:endParaRPr lang="lv-LV" dirty="0"/>
          </a:p>
        </p:txBody>
      </p:sp>
      <p:sp>
        <p:nvSpPr>
          <p:cNvPr id="4" name="Oval 3"/>
          <p:cNvSpPr/>
          <p:nvPr/>
        </p:nvSpPr>
        <p:spPr>
          <a:xfrm>
            <a:off x="4102653" y="2592557"/>
            <a:ext cx="1152128" cy="10441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Rounded Rectangle 4"/>
          <p:cNvSpPr/>
          <p:nvPr/>
        </p:nvSpPr>
        <p:spPr>
          <a:xfrm>
            <a:off x="862293" y="3691621"/>
            <a:ext cx="7632848"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lv-LV" dirty="0"/>
              <a:t>APSTIPRINU</a:t>
            </a:r>
          </a:p>
          <a:p>
            <a:pPr algn="r"/>
            <a:r>
              <a:rPr lang="lv-LV" dirty="0"/>
              <a:t>Biedrības «Smaidiņš» valdes loceklis</a:t>
            </a:r>
          </a:p>
          <a:p>
            <a:pPr algn="r"/>
            <a:r>
              <a:rPr lang="lv-LV" dirty="0"/>
              <a:t>(personiskais paraksts) V.Uzvārds</a:t>
            </a:r>
          </a:p>
          <a:p>
            <a:pPr algn="r"/>
            <a:r>
              <a:rPr lang="lv-LV" dirty="0"/>
              <a:t>2021.gada 20.janvārī</a:t>
            </a:r>
          </a:p>
        </p:txBody>
      </p:sp>
      <p:sp>
        <p:nvSpPr>
          <p:cNvPr id="7" name="Rounded Rectangle 6"/>
          <p:cNvSpPr/>
          <p:nvPr/>
        </p:nvSpPr>
        <p:spPr>
          <a:xfrm>
            <a:off x="862293" y="5373216"/>
            <a:ext cx="7632848"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dirty="0"/>
              <a:t>SASKAŅOTS</a:t>
            </a:r>
          </a:p>
          <a:p>
            <a:r>
              <a:rPr lang="lv-LV" dirty="0"/>
              <a:t>Biedrības «Smaidiņš» valdes loceklis</a:t>
            </a:r>
          </a:p>
          <a:p>
            <a:r>
              <a:rPr lang="lv-LV" dirty="0"/>
              <a:t>(personiskais paraksts) </a:t>
            </a:r>
          </a:p>
          <a:p>
            <a:r>
              <a:rPr lang="lv-LV" dirty="0"/>
              <a:t>2020.gada 20.janvārī</a:t>
            </a:r>
          </a:p>
        </p:txBody>
      </p:sp>
      <p:sp>
        <p:nvSpPr>
          <p:cNvPr id="8" name="Oval 7"/>
          <p:cNvSpPr/>
          <p:nvPr/>
        </p:nvSpPr>
        <p:spPr>
          <a:xfrm>
            <a:off x="4255053" y="3853639"/>
            <a:ext cx="1152128" cy="10441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Oval 8"/>
          <p:cNvSpPr/>
          <p:nvPr/>
        </p:nvSpPr>
        <p:spPr>
          <a:xfrm>
            <a:off x="3995936" y="5373216"/>
            <a:ext cx="1152128" cy="10441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Slide Number Placeholder 5"/>
          <p:cNvSpPr>
            <a:spLocks noGrp="1"/>
          </p:cNvSpPr>
          <p:nvPr>
            <p:ph type="sldNum" sz="quarter" idx="12"/>
          </p:nvPr>
        </p:nvSpPr>
        <p:spPr/>
        <p:txBody>
          <a:bodyPr/>
          <a:lstStyle/>
          <a:p>
            <a:fld id="{C7423574-3613-4BC7-92B6-70EB1B4E1FB3}" type="slidenum">
              <a:rPr lang="lv-LV" smtClean="0"/>
              <a:t>74</a:t>
            </a:fld>
            <a:endParaRPr lang="lv-LV"/>
          </a:p>
        </p:txBody>
      </p:sp>
    </p:spTree>
    <p:extLst>
      <p:ext uri="{BB962C8B-B14F-4D97-AF65-F5344CB8AC3E}">
        <p14:creationId xmlns:p14="http://schemas.microsoft.com/office/powerpoint/2010/main" val="87837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ircle(in)">
                                      <p:cBhvr>
                                        <p:cTn id="28" dur="2000"/>
                                        <p:tgtEl>
                                          <p:spTgt spid="7"/>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in)">
                                      <p:cBhvr>
                                        <p:cTn id="3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7" grpId="0" animBg="1"/>
      <p:bldP spid="8" grpId="0" animBg="1"/>
      <p:bldP spid="9"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Kur var meklēt informāciju:</a:t>
            </a:r>
          </a:p>
        </p:txBody>
      </p:sp>
      <p:sp>
        <p:nvSpPr>
          <p:cNvPr id="3" name="TextBox 2"/>
          <p:cNvSpPr txBox="1"/>
          <p:nvPr/>
        </p:nvSpPr>
        <p:spPr>
          <a:xfrm>
            <a:off x="934604" y="3753388"/>
            <a:ext cx="7920880" cy="369332"/>
          </a:xfrm>
          <a:prstGeom prst="rect">
            <a:avLst/>
          </a:prstGeom>
          <a:noFill/>
        </p:spPr>
        <p:txBody>
          <a:bodyPr wrap="square" rtlCol="0">
            <a:spAutoFit/>
          </a:bodyPr>
          <a:lstStyle/>
          <a:p>
            <a:r>
              <a:rPr lang="lv-LV" dirty="0">
                <a:hlinkClick r:id="rId2"/>
              </a:rPr>
              <a:t>http://www.koledza.lv/best/download/biblioteka/Dokumentu_parvaldiba.pdf</a:t>
            </a:r>
            <a:r>
              <a:rPr lang="lv-LV" dirty="0"/>
              <a:t> </a:t>
            </a:r>
          </a:p>
        </p:txBody>
      </p:sp>
      <p:sp>
        <p:nvSpPr>
          <p:cNvPr id="4" name="TextBox 3"/>
          <p:cNvSpPr txBox="1"/>
          <p:nvPr/>
        </p:nvSpPr>
        <p:spPr>
          <a:xfrm>
            <a:off x="964196" y="4571837"/>
            <a:ext cx="7488832" cy="646331"/>
          </a:xfrm>
          <a:prstGeom prst="rect">
            <a:avLst/>
          </a:prstGeom>
          <a:noFill/>
        </p:spPr>
        <p:txBody>
          <a:bodyPr wrap="square" rtlCol="0">
            <a:spAutoFit/>
          </a:bodyPr>
          <a:lstStyle/>
          <a:p>
            <a:r>
              <a:rPr lang="lv-LV" dirty="0">
                <a:hlinkClick r:id="rId3"/>
              </a:rPr>
              <a:t>http://www.sif.lv/nodevumi/nodevumi/3300/Dokumentu%20izstradashanas%20un%20noformeshanas%20noteikumi.pdf</a:t>
            </a:r>
            <a:r>
              <a:rPr lang="lv-LV" dirty="0"/>
              <a:t> </a:t>
            </a:r>
          </a:p>
        </p:txBody>
      </p:sp>
      <p:sp>
        <p:nvSpPr>
          <p:cNvPr id="6" name="TextBox 5"/>
          <p:cNvSpPr txBox="1"/>
          <p:nvPr/>
        </p:nvSpPr>
        <p:spPr>
          <a:xfrm>
            <a:off x="935596" y="5667285"/>
            <a:ext cx="7272808" cy="646331"/>
          </a:xfrm>
          <a:prstGeom prst="rect">
            <a:avLst/>
          </a:prstGeom>
          <a:noFill/>
        </p:spPr>
        <p:txBody>
          <a:bodyPr wrap="square" rtlCol="0">
            <a:spAutoFit/>
          </a:bodyPr>
          <a:lstStyle/>
          <a:p>
            <a:r>
              <a:rPr lang="lv-LV" dirty="0">
                <a:hlinkClick r:id="rId4"/>
              </a:rPr>
              <a:t>http://www.rugaji.lv/doc/projekti/SIF/apmacibu_materials_dokumentaciju_parvaldiba.pdf</a:t>
            </a:r>
            <a:r>
              <a:rPr lang="lv-LV" dirty="0"/>
              <a:t> </a:t>
            </a:r>
          </a:p>
        </p:txBody>
      </p:sp>
      <p:sp>
        <p:nvSpPr>
          <p:cNvPr id="5" name="Slide Number Placeholder 4"/>
          <p:cNvSpPr>
            <a:spLocks noGrp="1"/>
          </p:cNvSpPr>
          <p:nvPr>
            <p:ph type="sldNum" sz="quarter" idx="12"/>
          </p:nvPr>
        </p:nvSpPr>
        <p:spPr/>
        <p:txBody>
          <a:bodyPr/>
          <a:lstStyle/>
          <a:p>
            <a:fld id="{C7423574-3613-4BC7-92B6-70EB1B4E1FB3}" type="slidenum">
              <a:rPr lang="lv-LV" smtClean="0"/>
              <a:t>75</a:t>
            </a:fld>
            <a:endParaRPr lang="lv-LV"/>
          </a:p>
        </p:txBody>
      </p:sp>
      <p:sp>
        <p:nvSpPr>
          <p:cNvPr id="7" name="Title 1">
            <a:extLst>
              <a:ext uri="{FF2B5EF4-FFF2-40B4-BE49-F238E27FC236}">
                <a16:creationId xmlns:a16="http://schemas.microsoft.com/office/drawing/2014/main" id="{B33ABF39-B944-4ACC-95C3-BEBD34973669}"/>
              </a:ext>
            </a:extLst>
          </p:cNvPr>
          <p:cNvSpPr txBox="1">
            <a:spLocks/>
          </p:cNvSpPr>
          <p:nvPr/>
        </p:nvSpPr>
        <p:spPr>
          <a:xfrm>
            <a:off x="625884" y="2017521"/>
            <a:ext cx="8229600" cy="11430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sz="1600" b="1" dirty="0">
                <a:hlinkClick r:id="rId5"/>
              </a:rPr>
              <a:t>DOKUMENTU IZSTRĀDĀŠANAS UN NOFORMĒŠANAS VADLĪNIJAS</a:t>
            </a:r>
          </a:p>
          <a:p>
            <a:r>
              <a:rPr lang="en-GB" sz="1600" dirty="0">
                <a:hlinkClick r:id="rId5"/>
              </a:rPr>
              <a:t>https://webcache.googleusercontent.com/search?q=cache:HWX3_7vy3jMJ:https://www.tm.gov.lv/files/l1_MjAyMC8yOC4wMS4vRG9rdW1lbnR1IG5vZm9ybcSTxaFhbmFzIHZhZGzEq25pamFzLnBkZg/2020/28.01./Dokumentu%2520noform%25C4%2593%25C5%25A1anas%2520vadl%25C4%25ABnijas.pdf+&amp;cd=1&amp;hl=lv&amp;ct=clnk&amp;gl=lv</a:t>
            </a:r>
            <a:endParaRPr lang="en-GB" sz="1600" dirty="0"/>
          </a:p>
        </p:txBody>
      </p:sp>
      <p:sp>
        <p:nvSpPr>
          <p:cNvPr id="8" name="Oval 7">
            <a:extLst>
              <a:ext uri="{FF2B5EF4-FFF2-40B4-BE49-F238E27FC236}">
                <a16:creationId xmlns:a16="http://schemas.microsoft.com/office/drawing/2014/main" id="{9C5C6D12-76C7-4CD9-A592-8C088BEC402F}"/>
              </a:ext>
            </a:extLst>
          </p:cNvPr>
          <p:cNvSpPr/>
          <p:nvPr/>
        </p:nvSpPr>
        <p:spPr>
          <a:xfrm>
            <a:off x="625884" y="1628800"/>
            <a:ext cx="8338604" cy="20818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1814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 3"/>
          <p:cNvSpPr>
            <a:spLocks noGrp="1" noChangeArrowheads="1"/>
          </p:cNvSpPr>
          <p:nvPr>
            <p:ph type="title"/>
          </p:nvPr>
        </p:nvSpPr>
        <p:spPr>
          <a:xfrm>
            <a:off x="516890" y="1834515"/>
            <a:ext cx="8229600" cy="1144905"/>
          </a:xfrm>
          <a:prstGeom prst="rect">
            <a:avLst/>
          </a:prstGeom>
          <a:noFill/>
          <a:ln w="0" cap="flat" cmpd="sng">
            <a:noFill/>
            <a:prstDash/>
          </a:ln>
        </p:spPr>
        <p:txBody>
          <a:bodyPr wrap="square" lIns="91440" tIns="45720" rIns="91440" bIns="45720" anchor="ctr">
            <a:normAutofit fontScale="90000"/>
          </a:bodyPr>
          <a:lstStyle/>
          <a:p>
            <a:pPr marL="0" indent="0" algn="ctr" defTabSz="508000">
              <a:lnSpc>
                <a:spcPct val="104000"/>
              </a:lnSpc>
              <a:spcBef>
                <a:spcPts val="0"/>
              </a:spcBef>
              <a:spcAft>
                <a:spcPts val="0"/>
              </a:spcAft>
              <a:buFontTx/>
              <a:buNone/>
            </a:pPr>
            <a:r>
              <a:rPr lang="lv-LV" altLang="ko-KR" sz="4800" b="1" dirty="0">
                <a:solidFill>
                  <a:srgbClr val="000000"/>
                </a:solidFill>
                <a:latin typeface="Times New Roman" panose="02020603050405020304" pitchFamily="18" charset="0"/>
                <a:cs typeface="Times New Roman" panose="02020603050405020304" pitchFamily="18" charset="0"/>
              </a:rPr>
              <a:t>7</a:t>
            </a:r>
            <a:r>
              <a:rPr lang="en-US" altLang="ko-KR" sz="4800" b="1" dirty="0">
                <a:solidFill>
                  <a:srgbClr val="000000"/>
                </a:solidFill>
                <a:latin typeface="Times New Roman" panose="02020603050405020304" pitchFamily="18" charset="0"/>
                <a:cs typeface="Times New Roman" panose="02020603050405020304" pitchFamily="18" charset="0"/>
              </a:rPr>
              <a:t>. </a:t>
            </a:r>
            <a:r>
              <a:rPr lang="lv-LV" altLang="ko-KR" sz="4800" b="1" dirty="0">
                <a:solidFill>
                  <a:srgbClr val="000000"/>
                </a:solidFill>
                <a:latin typeface="Times New Roman" panose="02020603050405020304" pitchFamily="18" charset="0"/>
                <a:cs typeface="Times New Roman" panose="02020603050405020304" pitchFamily="18" charset="0"/>
              </a:rPr>
              <a:t>Informācija par elektroniskajiem d</a:t>
            </a:r>
            <a:r>
              <a:rPr lang="en-US" altLang="ko-KR" sz="4800" b="1" dirty="0" err="1">
                <a:solidFill>
                  <a:srgbClr val="000000"/>
                </a:solidFill>
                <a:latin typeface="Times New Roman" panose="02020603050405020304" pitchFamily="18" charset="0"/>
                <a:cs typeface="Times New Roman" panose="02020603050405020304" pitchFamily="18" charset="0"/>
              </a:rPr>
              <a:t>okument</a:t>
            </a:r>
            <a:r>
              <a:rPr lang="lv-LV" altLang="ko-KR" sz="4800" b="1" dirty="0" err="1">
                <a:solidFill>
                  <a:srgbClr val="000000"/>
                </a:solidFill>
                <a:latin typeface="Times New Roman" panose="02020603050405020304" pitchFamily="18" charset="0"/>
                <a:cs typeface="Times New Roman" panose="02020603050405020304" pitchFamily="18" charset="0"/>
              </a:rPr>
              <a:t>iem</a:t>
            </a:r>
            <a:endParaRPr lang="ko-KR" altLang="en-US" sz="4800" b="1"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C7423574-3613-4BC7-92B6-70EB1B4E1FB3}" type="slidenum">
              <a:rPr lang="lv-LV" smtClean="0"/>
              <a:t>76</a:t>
            </a:fld>
            <a:endParaRPr lang="lv-LV"/>
          </a:p>
        </p:txBody>
      </p:sp>
    </p:spTree>
    <p:extLst>
      <p:ext uri="{BB962C8B-B14F-4D97-AF65-F5344CB8AC3E}">
        <p14:creationId xmlns:p14="http://schemas.microsoft.com/office/powerpoint/2010/main" val="208430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2744C-6172-420B-8742-E51454C49D20}"/>
              </a:ext>
            </a:extLst>
          </p:cNvPr>
          <p:cNvSpPr>
            <a:spLocks noGrp="1"/>
          </p:cNvSpPr>
          <p:nvPr>
            <p:ph type="title"/>
          </p:nvPr>
        </p:nvSpPr>
        <p:spPr>
          <a:xfrm>
            <a:off x="457200" y="274638"/>
            <a:ext cx="8229600" cy="1004887"/>
          </a:xfrm>
        </p:spPr>
        <p:txBody>
          <a:bodyPr/>
          <a:lstStyle/>
          <a:p>
            <a:r>
              <a:rPr lang="lv-LV" b="1" dirty="0"/>
              <a:t>Normatīvie akti</a:t>
            </a:r>
            <a:endParaRPr lang="en-GB" b="1" dirty="0"/>
          </a:p>
        </p:txBody>
      </p:sp>
      <p:sp>
        <p:nvSpPr>
          <p:cNvPr id="3" name="Content Placeholder 2">
            <a:extLst>
              <a:ext uri="{FF2B5EF4-FFF2-40B4-BE49-F238E27FC236}">
                <a16:creationId xmlns:a16="http://schemas.microsoft.com/office/drawing/2014/main" id="{63F2EFE4-1082-43A8-AC30-32BB98247D17}"/>
              </a:ext>
            </a:extLst>
          </p:cNvPr>
          <p:cNvSpPr>
            <a:spLocks noGrp="1"/>
          </p:cNvSpPr>
          <p:nvPr>
            <p:ph idx="1"/>
          </p:nvPr>
        </p:nvSpPr>
        <p:spPr>
          <a:xfrm>
            <a:off x="457200" y="1417638"/>
            <a:ext cx="8229600" cy="5165724"/>
          </a:xfrm>
        </p:spPr>
        <p:txBody>
          <a:bodyPr>
            <a:normAutofit fontScale="77500" lnSpcReduction="20000"/>
          </a:bodyPr>
          <a:lstStyle/>
          <a:p>
            <a:r>
              <a:rPr lang="lv-LV" dirty="0"/>
              <a:t>Elektronisko dokumentu likums </a:t>
            </a:r>
            <a:r>
              <a:rPr lang="en-GB" dirty="0">
                <a:hlinkClick r:id="rId2"/>
              </a:rPr>
              <a:t>https://likumi.lv/ta/id/68521-elektronisko-dokumentu-likums</a:t>
            </a:r>
            <a:endParaRPr lang="lv-LV" dirty="0"/>
          </a:p>
          <a:p>
            <a:r>
              <a:rPr lang="lv-LV" dirty="0"/>
              <a:t>MKN Nr. 117 </a:t>
            </a:r>
            <a:r>
              <a:rPr lang="en-GB" b="1" dirty="0" err="1"/>
              <a:t>Noteikumi</a:t>
            </a:r>
            <a:r>
              <a:rPr lang="en-GB" b="1" dirty="0"/>
              <a:t> par </a:t>
            </a:r>
            <a:r>
              <a:rPr lang="en-GB" b="1" dirty="0" err="1"/>
              <a:t>elektronisko</a:t>
            </a:r>
            <a:r>
              <a:rPr lang="en-GB" b="1" dirty="0"/>
              <a:t> </a:t>
            </a:r>
            <a:r>
              <a:rPr lang="en-GB" b="1" dirty="0" err="1"/>
              <a:t>dokumentu</a:t>
            </a:r>
            <a:r>
              <a:rPr lang="en-GB" b="1" dirty="0"/>
              <a:t> </a:t>
            </a:r>
            <a:r>
              <a:rPr lang="en-GB" b="1" dirty="0" err="1"/>
              <a:t>izvērtēšanas</a:t>
            </a:r>
            <a:r>
              <a:rPr lang="en-GB" b="1" dirty="0"/>
              <a:t> </a:t>
            </a:r>
            <a:r>
              <a:rPr lang="en-GB" b="1" dirty="0" err="1"/>
              <a:t>veidu</a:t>
            </a:r>
            <a:r>
              <a:rPr lang="en-GB" b="1" dirty="0"/>
              <a:t>, </a:t>
            </a:r>
            <a:r>
              <a:rPr lang="en-GB" b="1" dirty="0" err="1"/>
              <a:t>saglabāšanas</a:t>
            </a:r>
            <a:r>
              <a:rPr lang="en-GB" b="1" dirty="0"/>
              <a:t> </a:t>
            </a:r>
            <a:r>
              <a:rPr lang="en-GB" b="1" dirty="0" err="1"/>
              <a:t>kārtību</a:t>
            </a:r>
            <a:r>
              <a:rPr lang="en-GB" b="1" dirty="0"/>
              <a:t> un </a:t>
            </a:r>
            <a:r>
              <a:rPr lang="en-GB" b="1" dirty="0" err="1"/>
              <a:t>nodošanu</a:t>
            </a:r>
            <a:r>
              <a:rPr lang="en-GB" b="1" dirty="0"/>
              <a:t> </a:t>
            </a:r>
            <a:r>
              <a:rPr lang="en-GB" b="1" dirty="0" err="1"/>
              <a:t>valsts</a:t>
            </a:r>
            <a:r>
              <a:rPr lang="en-GB" b="1" dirty="0"/>
              <a:t> </a:t>
            </a:r>
            <a:r>
              <a:rPr lang="en-GB" b="1" dirty="0" err="1"/>
              <a:t>arhīvam</a:t>
            </a:r>
            <a:r>
              <a:rPr lang="en-GB" b="1" dirty="0"/>
              <a:t> </a:t>
            </a:r>
            <a:r>
              <a:rPr lang="en-GB" b="1" dirty="0" err="1"/>
              <a:t>glabāšanā</a:t>
            </a:r>
            <a:r>
              <a:rPr lang="lv-LV" b="1" dirty="0"/>
              <a:t> </a:t>
            </a:r>
            <a:br>
              <a:rPr lang="lv-LV" b="1" dirty="0"/>
            </a:br>
            <a:r>
              <a:rPr lang="en-GB" dirty="0">
                <a:hlinkClick r:id="rId3"/>
              </a:rPr>
              <a:t>https://likumi.lv/ta/id/85206-noteikumi-par-elektronisko-dokumentu-izvertesanas-veidu-saglabasanas-kartibu-un-nodosanu-valsts-arhivam-glabasana</a:t>
            </a:r>
            <a:endParaRPr lang="lv-LV" dirty="0"/>
          </a:p>
          <a:p>
            <a:r>
              <a:rPr lang="lv-LV" dirty="0"/>
              <a:t>Eiropas Parlamenta un Padomes 2014. gada 23. jūlija regulas (ES) Nr.  </a:t>
            </a:r>
            <a:r>
              <a:rPr lang="lv-LV" dirty="0">
                <a:hlinkClick r:id="rId4"/>
              </a:rPr>
              <a:t>910/2014</a:t>
            </a:r>
            <a:r>
              <a:rPr lang="lv-LV" dirty="0"/>
              <a:t> par elektronisko identifikāciju un uzticamības pakalpojumiem elektronisko darījumu veikšanai iekšējā tirgū un ar ko atceļ direktīvu </a:t>
            </a:r>
            <a:r>
              <a:rPr lang="lv-LV" dirty="0">
                <a:hlinkClick r:id="rId5"/>
              </a:rPr>
              <a:t>1999/93/EK</a:t>
            </a:r>
            <a:r>
              <a:rPr lang="lv-LV" dirty="0"/>
              <a:t> (turpmāk — Regula Nr.  </a:t>
            </a:r>
            <a:r>
              <a:rPr lang="lv-LV" dirty="0">
                <a:hlinkClick r:id="rId4"/>
              </a:rPr>
              <a:t>910/2014</a:t>
            </a:r>
            <a:r>
              <a:rPr lang="lv-LV" dirty="0"/>
              <a:t>/ES) </a:t>
            </a:r>
            <a:r>
              <a:rPr lang="en-GB" dirty="0">
                <a:hlinkClick r:id="rId6"/>
              </a:rPr>
              <a:t>https://eur-lex.europa.eu/legal-content/LV/TXT/?uri=CELEX:32014R0910</a:t>
            </a:r>
            <a:endParaRPr lang="en-GB" dirty="0"/>
          </a:p>
        </p:txBody>
      </p:sp>
      <p:sp>
        <p:nvSpPr>
          <p:cNvPr id="4" name="Slide Number Placeholder 3">
            <a:extLst>
              <a:ext uri="{FF2B5EF4-FFF2-40B4-BE49-F238E27FC236}">
                <a16:creationId xmlns:a16="http://schemas.microsoft.com/office/drawing/2014/main" id="{9DCFEC4C-54EA-4BCE-A8FF-2988812695F6}"/>
              </a:ext>
            </a:extLst>
          </p:cNvPr>
          <p:cNvSpPr>
            <a:spLocks noGrp="1"/>
          </p:cNvSpPr>
          <p:nvPr>
            <p:ph type="sldNum" sz="quarter" idx="12"/>
          </p:nvPr>
        </p:nvSpPr>
        <p:spPr/>
        <p:txBody>
          <a:bodyPr/>
          <a:lstStyle/>
          <a:p>
            <a:fld id="{C7423574-3613-4BC7-92B6-70EB1B4E1FB3}" type="slidenum">
              <a:rPr lang="lv-LV" smtClean="0"/>
              <a:t>77</a:t>
            </a:fld>
            <a:endParaRPr lang="lv-LV"/>
          </a:p>
        </p:txBody>
      </p:sp>
    </p:spTree>
    <p:extLst>
      <p:ext uri="{BB962C8B-B14F-4D97-AF65-F5344CB8AC3E}">
        <p14:creationId xmlns:p14="http://schemas.microsoft.com/office/powerpoint/2010/main" val="28742620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5399E-AFBD-4811-85B9-C8C3E5C92C47}"/>
              </a:ext>
            </a:extLst>
          </p:cNvPr>
          <p:cNvSpPr>
            <a:spLocks noGrp="1"/>
          </p:cNvSpPr>
          <p:nvPr>
            <p:ph type="title"/>
          </p:nvPr>
        </p:nvSpPr>
        <p:spPr/>
        <p:txBody>
          <a:bodyPr/>
          <a:lstStyle/>
          <a:p>
            <a:r>
              <a:rPr lang="lv-LV" dirty="0"/>
              <a:t>Elektroniskie dokumenti NVO</a:t>
            </a:r>
            <a:endParaRPr lang="en-GB" dirty="0"/>
          </a:p>
        </p:txBody>
      </p:sp>
      <p:sp>
        <p:nvSpPr>
          <p:cNvPr id="3" name="Content Placeholder 2">
            <a:extLst>
              <a:ext uri="{FF2B5EF4-FFF2-40B4-BE49-F238E27FC236}">
                <a16:creationId xmlns:a16="http://schemas.microsoft.com/office/drawing/2014/main" id="{FE8B7E66-3CE4-4A6D-854D-D294E194AB94}"/>
              </a:ext>
            </a:extLst>
          </p:cNvPr>
          <p:cNvSpPr>
            <a:spLocks noGrp="1"/>
          </p:cNvSpPr>
          <p:nvPr>
            <p:ph idx="1"/>
          </p:nvPr>
        </p:nvSpPr>
        <p:spPr/>
        <p:txBody>
          <a:bodyPr>
            <a:normAutofit lnSpcReduction="10000"/>
          </a:bodyPr>
          <a:lstStyle/>
          <a:p>
            <a:r>
              <a:rPr lang="lv-LV" dirty="0"/>
              <a:t>E-dokumentu sagatavošana un nosūtīšana [saskaņā ar normatīvajiem aktiem un e-paraksta izmantošanas kārtību];</a:t>
            </a:r>
          </a:p>
          <a:p>
            <a:r>
              <a:rPr lang="lv-LV" dirty="0"/>
              <a:t>E-</a:t>
            </a:r>
            <a:r>
              <a:rPr lang="lv-LV" dirty="0" err="1"/>
              <a:t>dokumnets</a:t>
            </a:r>
            <a:r>
              <a:rPr lang="lv-LV" dirty="0"/>
              <a:t> dzīvo e-vidē; papīra dokuments ir tikai ATVASINĀJUMS</a:t>
            </a:r>
          </a:p>
          <a:p>
            <a:r>
              <a:rPr lang="lv-LV" dirty="0"/>
              <a:t>E-dokumentu saņemšana un glabāšana [pārvēršana papīra formātā un apliecināšana; glabā kā to paredz normatīvie akti par e-dokumentiem];</a:t>
            </a:r>
            <a:endParaRPr lang="en-GB" dirty="0"/>
          </a:p>
        </p:txBody>
      </p:sp>
      <p:sp>
        <p:nvSpPr>
          <p:cNvPr id="4" name="Slide Number Placeholder 3">
            <a:extLst>
              <a:ext uri="{FF2B5EF4-FFF2-40B4-BE49-F238E27FC236}">
                <a16:creationId xmlns:a16="http://schemas.microsoft.com/office/drawing/2014/main" id="{D4F3AD98-A707-4BEA-8286-2733C3C9EA3E}"/>
              </a:ext>
            </a:extLst>
          </p:cNvPr>
          <p:cNvSpPr>
            <a:spLocks noGrp="1"/>
          </p:cNvSpPr>
          <p:nvPr>
            <p:ph type="sldNum" sz="quarter" idx="12"/>
          </p:nvPr>
        </p:nvSpPr>
        <p:spPr/>
        <p:txBody>
          <a:bodyPr/>
          <a:lstStyle/>
          <a:p>
            <a:fld id="{C7423574-3613-4BC7-92B6-70EB1B4E1FB3}" type="slidenum">
              <a:rPr lang="lv-LV" smtClean="0"/>
              <a:t>78</a:t>
            </a:fld>
            <a:endParaRPr lang="lv-LV"/>
          </a:p>
        </p:txBody>
      </p:sp>
    </p:spTree>
    <p:extLst>
      <p:ext uri="{BB962C8B-B14F-4D97-AF65-F5344CB8AC3E}">
        <p14:creationId xmlns:p14="http://schemas.microsoft.com/office/powerpoint/2010/main" val="10283150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41A3D-C029-43A3-9295-FDF010F5C8A7}"/>
              </a:ext>
            </a:extLst>
          </p:cNvPr>
          <p:cNvSpPr>
            <a:spLocks noGrp="1"/>
          </p:cNvSpPr>
          <p:nvPr>
            <p:ph type="title"/>
          </p:nvPr>
        </p:nvSpPr>
        <p:spPr>
          <a:xfrm>
            <a:off x="432936" y="1700808"/>
            <a:ext cx="8229600" cy="1143000"/>
          </a:xfrm>
        </p:spPr>
        <p:txBody>
          <a:bodyPr>
            <a:normAutofit/>
          </a:bodyPr>
          <a:lstStyle/>
          <a:p>
            <a:r>
              <a:rPr lang="lv-LV" sz="6000" b="1" dirty="0"/>
              <a:t>JAUTĀJUMI</a:t>
            </a:r>
            <a:endParaRPr lang="en-GB" sz="6000" b="1" dirty="0"/>
          </a:p>
        </p:txBody>
      </p:sp>
      <p:sp>
        <p:nvSpPr>
          <p:cNvPr id="3" name="Content Placeholder 2">
            <a:extLst>
              <a:ext uri="{FF2B5EF4-FFF2-40B4-BE49-F238E27FC236}">
                <a16:creationId xmlns:a16="http://schemas.microsoft.com/office/drawing/2014/main" id="{50CC8E1D-4F9B-48C3-A060-EEA4FE3AC792}"/>
              </a:ext>
            </a:extLst>
          </p:cNvPr>
          <p:cNvSpPr>
            <a:spLocks noGrp="1"/>
          </p:cNvSpPr>
          <p:nvPr>
            <p:ph idx="1"/>
          </p:nvPr>
        </p:nvSpPr>
        <p:spPr>
          <a:xfrm>
            <a:off x="457200" y="4293096"/>
            <a:ext cx="8229600" cy="1833067"/>
          </a:xfrm>
        </p:spPr>
        <p:txBody>
          <a:bodyPr/>
          <a:lstStyle/>
          <a:p>
            <a:pPr marL="0" indent="0">
              <a:buNone/>
            </a:pPr>
            <a:r>
              <a:rPr lang="lv-LV" dirty="0"/>
              <a:t>Par e-dokumentiem ir atsevišķs seminārs NVO namā. Šeit – tikai nianses, kas saistītas ar dokumentu apriti NVO</a:t>
            </a:r>
            <a:endParaRPr lang="en-GB" dirty="0"/>
          </a:p>
        </p:txBody>
      </p:sp>
      <p:sp>
        <p:nvSpPr>
          <p:cNvPr id="4" name="Slide Number Placeholder 3">
            <a:extLst>
              <a:ext uri="{FF2B5EF4-FFF2-40B4-BE49-F238E27FC236}">
                <a16:creationId xmlns:a16="http://schemas.microsoft.com/office/drawing/2014/main" id="{830D3EAF-78F7-46BF-9878-6A28AE173F91}"/>
              </a:ext>
            </a:extLst>
          </p:cNvPr>
          <p:cNvSpPr>
            <a:spLocks noGrp="1"/>
          </p:cNvSpPr>
          <p:nvPr>
            <p:ph type="sldNum" sz="quarter" idx="12"/>
          </p:nvPr>
        </p:nvSpPr>
        <p:spPr/>
        <p:txBody>
          <a:bodyPr/>
          <a:lstStyle/>
          <a:p>
            <a:fld id="{C7423574-3613-4BC7-92B6-70EB1B4E1FB3}" type="slidenum">
              <a:rPr lang="lv-LV" smtClean="0"/>
              <a:t>79</a:t>
            </a:fld>
            <a:endParaRPr lang="lv-LV"/>
          </a:p>
        </p:txBody>
      </p:sp>
    </p:spTree>
    <p:extLst>
      <p:ext uri="{BB962C8B-B14F-4D97-AF65-F5344CB8AC3E}">
        <p14:creationId xmlns:p14="http://schemas.microsoft.com/office/powerpoint/2010/main" val="393964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 3"/>
          <p:cNvSpPr>
            <a:spLocks noGrp="1" noChangeArrowheads="1"/>
          </p:cNvSpPr>
          <p:nvPr>
            <p:ph type="title"/>
          </p:nvPr>
        </p:nvSpPr>
        <p:spPr>
          <a:xfrm>
            <a:off x="456565" y="118745"/>
            <a:ext cx="8230870" cy="995045"/>
          </a:xfrm>
          <a:prstGeom prst="rect">
            <a:avLst/>
          </a:prstGeom>
          <a:noFill/>
          <a:ln w="0" cap="flat" cmpd="sng">
            <a:noFill/>
            <a:prstDash/>
          </a:ln>
        </p:spPr>
        <p:txBody>
          <a:bodyPr wrap="square" lIns="91440" tIns="45720" rIns="91440" bIns="45720" anchor="ctr"/>
          <a:lstStyle/>
          <a:p>
            <a:pPr marL="0" indent="0" algn="ctr" defTabSz="508000">
              <a:lnSpc>
                <a:spcPct val="104000"/>
              </a:lnSpc>
              <a:spcBef>
                <a:spcPts val="0"/>
              </a:spcBef>
              <a:spcAft>
                <a:spcPts val="0"/>
              </a:spcAft>
              <a:buFontTx/>
              <a:buNone/>
            </a:pPr>
            <a:r>
              <a:rPr lang="en-US" altLang="ko-KR" sz="4300" dirty="0">
                <a:solidFill>
                  <a:srgbClr val="000000"/>
                </a:solidFill>
                <a:latin typeface="Times New Roman" charset="0"/>
              </a:rPr>
              <a:t>Dokumentu izstrādāšanas prasības</a:t>
            </a:r>
            <a:endParaRPr lang="ko-KR" altLang="en-US" sz="4300" dirty="0">
              <a:latin typeface="Times New Roman" charset="0"/>
            </a:endParaRPr>
          </a:p>
        </p:txBody>
      </p:sp>
      <p:sp>
        <p:nvSpPr>
          <p:cNvPr id="2" name="Rect 3"/>
          <p:cNvSpPr>
            <a:spLocks noGrp="1" noChangeArrowheads="1"/>
          </p:cNvSpPr>
          <p:nvPr>
            <p:ph type="body"/>
          </p:nvPr>
        </p:nvSpPr>
        <p:spPr>
          <a:xfrm>
            <a:off x="457200" y="1292225"/>
            <a:ext cx="8230235" cy="4834890"/>
          </a:xfrm>
          <a:prstGeom prst="rect">
            <a:avLst/>
          </a:prstGeom>
          <a:noFill/>
          <a:ln w="0" cap="flat" cmpd="sng">
            <a:noFill/>
            <a:prstDash/>
          </a:ln>
        </p:spPr>
        <p:txBody>
          <a:bodyPr wrap="square" lIns="91440" tIns="45720" rIns="91440" bIns="45720" anchor="t">
            <a:normAutofit/>
          </a:bodyPr>
          <a:lstStyle/>
          <a:p>
            <a:pPr marL="461645" lvl="0" indent="-461645" algn="l" defTabSz="508000">
              <a:lnSpc>
                <a:spcPct val="104000"/>
              </a:lnSpc>
              <a:spcBef>
                <a:spcPts val="0"/>
              </a:spcBef>
              <a:spcAft>
                <a:spcPts val="0"/>
              </a:spcAft>
              <a:buClr>
                <a:srgbClr val="000000"/>
              </a:buClr>
              <a:buFont typeface="Wingdings"/>
              <a:buChar char="§"/>
            </a:pPr>
            <a:r>
              <a:rPr lang="en-US" altLang="ko-KR" sz="3100" dirty="0" err="1">
                <a:solidFill>
                  <a:srgbClr val="000000"/>
                </a:solidFill>
                <a:latin typeface="Times New Roman" charset="0"/>
              </a:rPr>
              <a:t>dokumentu</a:t>
            </a:r>
            <a:r>
              <a:rPr lang="en-US" altLang="ko-KR" sz="3100" dirty="0">
                <a:solidFill>
                  <a:srgbClr val="000000"/>
                </a:solidFill>
                <a:latin typeface="Times New Roman" charset="0"/>
              </a:rPr>
              <a:t> </a:t>
            </a:r>
            <a:r>
              <a:rPr lang="en-US" altLang="ko-KR" sz="3100" dirty="0" err="1">
                <a:solidFill>
                  <a:srgbClr val="000000"/>
                </a:solidFill>
                <a:latin typeface="Times New Roman" charset="0"/>
              </a:rPr>
              <a:t>nedrī</a:t>
            </a:r>
            <a:r>
              <a:rPr lang="lv-LV" altLang="ko-KR" sz="3100" dirty="0">
                <a:solidFill>
                  <a:srgbClr val="000000"/>
                </a:solidFill>
                <a:latin typeface="Times New Roman" charset="0"/>
              </a:rPr>
              <a:t>k</a:t>
            </a:r>
            <a:r>
              <a:rPr lang="en-US" altLang="ko-KR" sz="3100" dirty="0" err="1">
                <a:solidFill>
                  <a:srgbClr val="000000"/>
                </a:solidFill>
                <a:latin typeface="Times New Roman" charset="0"/>
              </a:rPr>
              <a:t>st</a:t>
            </a:r>
            <a:r>
              <a:rPr lang="en-US" altLang="ko-KR" sz="3100" dirty="0">
                <a:solidFill>
                  <a:srgbClr val="000000"/>
                </a:solidFill>
                <a:latin typeface="Times New Roman" charset="0"/>
              </a:rPr>
              <a:t> izstrādāt tehniski viegli pārlabojamā un fiziski nenoturīgā veidā,</a:t>
            </a:r>
            <a:endParaRPr lang="ko-KR" altLang="en-US" sz="3100" dirty="0">
              <a:latin typeface="Times New Roman" charset="0"/>
            </a:endParaRPr>
          </a:p>
          <a:p>
            <a:pPr marL="461645" lvl="0" indent="-461645" algn="l" defTabSz="508000">
              <a:lnSpc>
                <a:spcPct val="104000"/>
              </a:lnSpc>
              <a:spcBef>
                <a:spcPts val="0"/>
              </a:spcBef>
              <a:spcAft>
                <a:spcPts val="0"/>
              </a:spcAft>
              <a:buClr>
                <a:srgbClr val="000000"/>
              </a:buClr>
              <a:buFont typeface="Wingdings"/>
              <a:buChar char="§"/>
            </a:pPr>
            <a:r>
              <a:rPr lang="en-US" altLang="ko-KR" sz="3100" dirty="0">
                <a:solidFill>
                  <a:srgbClr val="000000"/>
                </a:solidFill>
                <a:latin typeface="Times New Roman" charset="0"/>
              </a:rPr>
              <a:t>dokumentā nedrīkst būt dzēsumi, aizkrāsojumi, neatrunāti labojumi, svītrojumi, papildinājumi,</a:t>
            </a:r>
            <a:endParaRPr lang="ko-KR" altLang="en-US" sz="3100" dirty="0">
              <a:latin typeface="Times New Roman" charset="0"/>
            </a:endParaRPr>
          </a:p>
          <a:p>
            <a:pPr marL="461645" lvl="0" indent="-461645" algn="l" defTabSz="508000">
              <a:lnSpc>
                <a:spcPct val="104000"/>
              </a:lnSpc>
              <a:spcBef>
                <a:spcPts val="0"/>
              </a:spcBef>
              <a:spcAft>
                <a:spcPts val="0"/>
              </a:spcAft>
              <a:buClr>
                <a:srgbClr val="000000"/>
              </a:buClr>
              <a:buFont typeface="Wingdings"/>
              <a:buChar char="§"/>
            </a:pPr>
            <a:r>
              <a:rPr lang="en-US" altLang="ko-KR" sz="3100" dirty="0">
                <a:solidFill>
                  <a:srgbClr val="000000"/>
                </a:solidFill>
                <a:latin typeface="Times New Roman" charset="0"/>
              </a:rPr>
              <a:t>kļūdainos ierakstus pārsvītro un labojumus atrunā ar ierakstu "</a:t>
            </a:r>
            <a:r>
              <a:rPr lang="en-US" altLang="ko-KR" sz="3100" i="1" dirty="0">
                <a:solidFill>
                  <a:srgbClr val="000000"/>
                </a:solidFill>
                <a:latin typeface="Times New Roman" charset="0"/>
              </a:rPr>
              <a:t>Labotam ticēt</a:t>
            </a:r>
            <a:r>
              <a:rPr lang="en-US" altLang="ko-KR" sz="3100" dirty="0">
                <a:solidFill>
                  <a:srgbClr val="000000"/>
                </a:solidFill>
                <a:latin typeface="Times New Roman" charset="0"/>
              </a:rPr>
              <a:t>", apliecinot ar parakstu, tā atšifrējumu un datumu.</a:t>
            </a:r>
            <a:endParaRPr lang="ko-KR" altLang="en-US" sz="3100" dirty="0">
              <a:latin typeface="Times New Roman" charset="0"/>
            </a:endParaRPr>
          </a:p>
        </p:txBody>
      </p:sp>
      <p:sp>
        <p:nvSpPr>
          <p:cNvPr id="4" name="Slide Number Placeholder 3"/>
          <p:cNvSpPr>
            <a:spLocks noGrp="1"/>
          </p:cNvSpPr>
          <p:nvPr>
            <p:ph type="sldNum" sz="quarter" idx="12"/>
          </p:nvPr>
        </p:nvSpPr>
        <p:spPr/>
        <p:txBody>
          <a:bodyPr/>
          <a:lstStyle/>
          <a:p>
            <a:fld id="{C7423574-3613-4BC7-92B6-70EB1B4E1FB3}" type="slidenum">
              <a:rPr lang="lv-LV" smtClean="0"/>
              <a:t>8</a:t>
            </a:fld>
            <a:endParaRPr lang="lv-LV"/>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additive="base">
                                        <p:cTn id="15"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38D71-23F8-4D11-9BF2-172108E40C6C}"/>
              </a:ext>
            </a:extLst>
          </p:cNvPr>
          <p:cNvSpPr>
            <a:spLocks noGrp="1"/>
          </p:cNvSpPr>
          <p:nvPr>
            <p:ph type="title"/>
          </p:nvPr>
        </p:nvSpPr>
        <p:spPr/>
        <p:txBody>
          <a:bodyPr/>
          <a:lstStyle/>
          <a:p>
            <a:r>
              <a:rPr lang="lv-LV" dirty="0"/>
              <a:t>Par e-dokumentiem īsās atbildes</a:t>
            </a:r>
            <a:endParaRPr lang="en-GB" dirty="0"/>
          </a:p>
        </p:txBody>
      </p:sp>
      <p:sp>
        <p:nvSpPr>
          <p:cNvPr id="3" name="Content Placeholder 2">
            <a:extLst>
              <a:ext uri="{FF2B5EF4-FFF2-40B4-BE49-F238E27FC236}">
                <a16:creationId xmlns:a16="http://schemas.microsoft.com/office/drawing/2014/main" id="{07255AAA-DB78-4DAB-AE84-E73DD68F33C7}"/>
              </a:ext>
            </a:extLst>
          </p:cNvPr>
          <p:cNvSpPr>
            <a:spLocks noGrp="1"/>
          </p:cNvSpPr>
          <p:nvPr>
            <p:ph idx="1"/>
          </p:nvPr>
        </p:nvSpPr>
        <p:spPr/>
        <p:txBody>
          <a:bodyPr>
            <a:normAutofit fontScale="77500" lnSpcReduction="20000"/>
          </a:bodyPr>
          <a:lstStyle/>
          <a:p>
            <a:r>
              <a:rPr lang="lv-LV" b="0" i="0" dirty="0">
                <a:solidFill>
                  <a:srgbClr val="777777"/>
                </a:solidFill>
                <a:effectLst/>
                <a:latin typeface="Roboto"/>
              </a:rPr>
              <a:t>Kā reģistrēt e-dokumentu, kur glabāt? </a:t>
            </a:r>
            <a:br>
              <a:rPr lang="lv-LV" dirty="0"/>
            </a:br>
            <a:r>
              <a:rPr lang="lv-LV" dirty="0"/>
              <a:t>E</a:t>
            </a:r>
            <a:r>
              <a:rPr lang="lv-LV" b="0" i="0" dirty="0">
                <a:solidFill>
                  <a:srgbClr val="777777"/>
                </a:solidFill>
                <a:effectLst/>
                <a:latin typeface="Roboto"/>
              </a:rPr>
              <a:t>-dokumentu reģistrēšana? </a:t>
            </a:r>
            <a:r>
              <a:rPr lang="lv-LV" b="0" i="0" dirty="0">
                <a:solidFill>
                  <a:srgbClr val="FF0000"/>
                </a:solidFill>
                <a:effectLst/>
                <a:latin typeface="Roboto"/>
              </a:rPr>
              <a:t>Tieši tāpat kā papīra dokumentu. Ir jābūt sistēmai un nomenklatūrai, kas nav mapēs plauktā, bet datorā, sistēmā, mākonī utt.</a:t>
            </a:r>
            <a:endParaRPr lang="lv-LV" b="0" i="0" dirty="0">
              <a:solidFill>
                <a:srgbClr val="777777"/>
              </a:solidFill>
              <a:effectLst/>
              <a:latin typeface="Roboto"/>
            </a:endParaRPr>
          </a:p>
          <a:p>
            <a:r>
              <a:rPr lang="lv-LV" b="0" i="0" dirty="0">
                <a:solidFill>
                  <a:srgbClr val="777777"/>
                </a:solidFill>
                <a:effectLst/>
                <a:latin typeface="Roboto"/>
              </a:rPr>
              <a:t>Pamatā par e-dokumentu saņemšanu, reģistrāciju, glabāšanu. </a:t>
            </a:r>
            <a:r>
              <a:rPr lang="lv-LV" b="0" i="0" dirty="0">
                <a:solidFill>
                  <a:srgbClr val="FF0000"/>
                </a:solidFill>
                <a:effectLst/>
                <a:latin typeface="Roboto"/>
              </a:rPr>
              <a:t>Atsevišķs seminārs</a:t>
            </a:r>
            <a:endParaRPr lang="lv-LV" b="0" i="0" dirty="0">
              <a:solidFill>
                <a:srgbClr val="777777"/>
              </a:solidFill>
              <a:effectLst/>
              <a:latin typeface="Roboto"/>
            </a:endParaRPr>
          </a:p>
          <a:p>
            <a:r>
              <a:rPr lang="en-GB" b="0" i="0" dirty="0" err="1">
                <a:solidFill>
                  <a:srgbClr val="777777"/>
                </a:solidFill>
                <a:effectLst/>
                <a:latin typeface="Roboto"/>
              </a:rPr>
              <a:t>Dokumentu</a:t>
            </a:r>
            <a:r>
              <a:rPr lang="en-GB" b="0" i="0" dirty="0">
                <a:solidFill>
                  <a:srgbClr val="777777"/>
                </a:solidFill>
                <a:effectLst/>
                <a:latin typeface="Roboto"/>
              </a:rPr>
              <a:t> </a:t>
            </a:r>
            <a:r>
              <a:rPr lang="en-GB" b="0" i="0" dirty="0" err="1">
                <a:solidFill>
                  <a:srgbClr val="777777"/>
                </a:solidFill>
                <a:effectLst/>
                <a:latin typeface="Roboto"/>
              </a:rPr>
              <a:t>pārvaldības</a:t>
            </a:r>
            <a:r>
              <a:rPr lang="en-GB" b="0" i="0" dirty="0">
                <a:solidFill>
                  <a:srgbClr val="777777"/>
                </a:solidFill>
                <a:effectLst/>
                <a:latin typeface="Roboto"/>
              </a:rPr>
              <a:t> </a:t>
            </a:r>
            <a:r>
              <a:rPr lang="en-GB" b="0" i="0" dirty="0" err="1">
                <a:solidFill>
                  <a:srgbClr val="777777"/>
                </a:solidFill>
                <a:effectLst/>
                <a:latin typeface="Roboto"/>
              </a:rPr>
              <a:t>organizēšana</a:t>
            </a:r>
            <a:r>
              <a:rPr lang="en-GB" b="0" i="0" dirty="0">
                <a:solidFill>
                  <a:srgbClr val="777777"/>
                </a:solidFill>
                <a:effectLst/>
                <a:latin typeface="Roboto"/>
              </a:rPr>
              <a:t> NVO </a:t>
            </a:r>
            <a:r>
              <a:rPr lang="en-GB" b="0" i="0" dirty="0" err="1">
                <a:solidFill>
                  <a:srgbClr val="777777"/>
                </a:solidFill>
                <a:effectLst/>
                <a:latin typeface="Roboto"/>
              </a:rPr>
              <a:t>elektroniskā</a:t>
            </a:r>
            <a:r>
              <a:rPr lang="en-GB" b="0" i="0" dirty="0">
                <a:solidFill>
                  <a:srgbClr val="777777"/>
                </a:solidFill>
                <a:effectLst/>
                <a:latin typeface="Roboto"/>
              </a:rPr>
              <a:t> </a:t>
            </a:r>
            <a:r>
              <a:rPr lang="en-GB" b="0" i="0" dirty="0" err="1">
                <a:solidFill>
                  <a:srgbClr val="777777"/>
                </a:solidFill>
                <a:effectLst/>
                <a:latin typeface="Roboto"/>
              </a:rPr>
              <a:t>veidā</a:t>
            </a:r>
            <a:r>
              <a:rPr lang="en-GB" b="0" i="0" dirty="0">
                <a:solidFill>
                  <a:srgbClr val="777777"/>
                </a:solidFill>
                <a:effectLst/>
                <a:latin typeface="Roboto"/>
              </a:rPr>
              <a:t>: </a:t>
            </a:r>
            <a:r>
              <a:rPr lang="en-GB" b="0" i="0" dirty="0" err="1">
                <a:solidFill>
                  <a:srgbClr val="777777"/>
                </a:solidFill>
                <a:effectLst/>
                <a:latin typeface="Roboto"/>
              </a:rPr>
              <a:t>vai</a:t>
            </a:r>
            <a:r>
              <a:rPr lang="en-GB" b="0" i="0" dirty="0">
                <a:solidFill>
                  <a:srgbClr val="777777"/>
                </a:solidFill>
                <a:effectLst/>
                <a:latin typeface="Roboto"/>
              </a:rPr>
              <a:t> bez Word un Excel </a:t>
            </a:r>
            <a:r>
              <a:rPr lang="en-GB" b="0" i="0" dirty="0" err="1">
                <a:solidFill>
                  <a:srgbClr val="777777"/>
                </a:solidFill>
                <a:effectLst/>
                <a:latin typeface="Roboto"/>
              </a:rPr>
              <a:t>pastāv</a:t>
            </a:r>
            <a:r>
              <a:rPr lang="en-GB" b="0" i="0" dirty="0">
                <a:solidFill>
                  <a:srgbClr val="777777"/>
                </a:solidFill>
                <a:effectLst/>
                <a:latin typeface="Roboto"/>
              </a:rPr>
              <a:t> </a:t>
            </a:r>
            <a:r>
              <a:rPr lang="en-GB" b="0" i="0" dirty="0" err="1">
                <a:solidFill>
                  <a:srgbClr val="777777"/>
                </a:solidFill>
                <a:effectLst/>
                <a:latin typeface="Roboto"/>
              </a:rPr>
              <a:t>labākas</a:t>
            </a:r>
            <a:r>
              <a:rPr lang="en-GB" b="0" i="0" dirty="0">
                <a:solidFill>
                  <a:srgbClr val="777777"/>
                </a:solidFill>
                <a:effectLst/>
                <a:latin typeface="Roboto"/>
              </a:rPr>
              <a:t> e-</a:t>
            </a:r>
            <a:r>
              <a:rPr lang="en-GB" b="0" i="0" dirty="0" err="1">
                <a:solidFill>
                  <a:srgbClr val="777777"/>
                </a:solidFill>
                <a:effectLst/>
                <a:latin typeface="Roboto"/>
              </a:rPr>
              <a:t>vides</a:t>
            </a:r>
            <a:r>
              <a:rPr lang="en-GB" b="0" i="0" dirty="0">
                <a:solidFill>
                  <a:srgbClr val="777777"/>
                </a:solidFill>
                <a:effectLst/>
                <a:latin typeface="Roboto"/>
              </a:rPr>
              <a:t>?</a:t>
            </a:r>
            <a:r>
              <a:rPr lang="lv-LV" b="0" i="0" dirty="0">
                <a:solidFill>
                  <a:srgbClr val="777777"/>
                </a:solidFill>
                <a:effectLst/>
                <a:latin typeface="Roboto"/>
              </a:rPr>
              <a:t> </a:t>
            </a:r>
            <a:r>
              <a:rPr lang="lv-LV" b="0" i="0" dirty="0">
                <a:solidFill>
                  <a:srgbClr val="FF0000"/>
                </a:solidFill>
                <a:effectLst/>
                <a:latin typeface="Roboto"/>
              </a:rPr>
              <a:t>Auditorijai jautājums – ir labā prakse/pieredze?</a:t>
            </a:r>
            <a:endParaRPr lang="lv-LV" b="0" i="0" dirty="0">
              <a:solidFill>
                <a:srgbClr val="777777"/>
              </a:solidFill>
              <a:effectLst/>
              <a:latin typeface="Roboto"/>
            </a:endParaRPr>
          </a:p>
          <a:p>
            <a:r>
              <a:rPr lang="en-GB" b="0" i="0" dirty="0" err="1">
                <a:solidFill>
                  <a:srgbClr val="777777"/>
                </a:solidFill>
                <a:effectLst/>
                <a:latin typeface="Roboto"/>
              </a:rPr>
              <a:t>Kā</a:t>
            </a:r>
            <a:r>
              <a:rPr lang="en-GB" b="0" i="0" dirty="0">
                <a:solidFill>
                  <a:srgbClr val="777777"/>
                </a:solidFill>
                <a:effectLst/>
                <a:latin typeface="Roboto"/>
              </a:rPr>
              <a:t> </a:t>
            </a:r>
            <a:r>
              <a:rPr lang="en-GB" b="0" i="0" dirty="0" err="1">
                <a:solidFill>
                  <a:srgbClr val="777777"/>
                </a:solidFill>
                <a:effectLst/>
                <a:latin typeface="Roboto"/>
              </a:rPr>
              <a:t>glabāt</a:t>
            </a:r>
            <a:r>
              <a:rPr lang="en-GB" b="0" i="0" dirty="0">
                <a:solidFill>
                  <a:srgbClr val="777777"/>
                </a:solidFill>
                <a:effectLst/>
                <a:latin typeface="Roboto"/>
              </a:rPr>
              <a:t> </a:t>
            </a:r>
            <a:r>
              <a:rPr lang="en-GB" b="0" i="0" dirty="0" err="1">
                <a:solidFill>
                  <a:srgbClr val="777777"/>
                </a:solidFill>
                <a:effectLst/>
                <a:latin typeface="Roboto"/>
              </a:rPr>
              <a:t>elektroniskus</a:t>
            </a:r>
            <a:r>
              <a:rPr lang="en-GB" b="0" i="0" dirty="0">
                <a:solidFill>
                  <a:srgbClr val="777777"/>
                </a:solidFill>
                <a:effectLst/>
                <a:latin typeface="Roboto"/>
              </a:rPr>
              <a:t> </a:t>
            </a:r>
            <a:r>
              <a:rPr lang="en-GB" b="0" i="0" dirty="0" err="1">
                <a:solidFill>
                  <a:srgbClr val="777777"/>
                </a:solidFill>
                <a:effectLst/>
                <a:latin typeface="Roboto"/>
              </a:rPr>
              <a:t>dokumentus</a:t>
            </a:r>
            <a:r>
              <a:rPr lang="en-GB" b="0" i="0" dirty="0">
                <a:solidFill>
                  <a:srgbClr val="777777"/>
                </a:solidFill>
                <a:effectLst/>
                <a:latin typeface="Roboto"/>
              </a:rPr>
              <a:t>?</a:t>
            </a:r>
            <a:r>
              <a:rPr lang="lv-LV" b="0" i="0" dirty="0">
                <a:solidFill>
                  <a:srgbClr val="777777"/>
                </a:solidFill>
                <a:effectLst/>
                <a:latin typeface="Roboto"/>
              </a:rPr>
              <a:t> E</a:t>
            </a:r>
            <a:r>
              <a:rPr lang="lv-LV" b="0" i="0" dirty="0">
                <a:solidFill>
                  <a:srgbClr val="FF0000"/>
                </a:solidFill>
                <a:effectLst/>
                <a:latin typeface="Roboto"/>
              </a:rPr>
              <a:t>- vidē</a:t>
            </a:r>
            <a:endParaRPr lang="lv-LV" b="0" i="0" dirty="0">
              <a:solidFill>
                <a:srgbClr val="777777"/>
              </a:solidFill>
              <a:effectLst/>
              <a:latin typeface="Roboto"/>
            </a:endParaRPr>
          </a:p>
          <a:p>
            <a:r>
              <a:rPr lang="en-GB" b="0" i="0" dirty="0">
                <a:solidFill>
                  <a:srgbClr val="777777"/>
                </a:solidFill>
                <a:effectLst/>
                <a:latin typeface="Roboto"/>
              </a:rPr>
              <a:t>NVO </a:t>
            </a:r>
            <a:r>
              <a:rPr lang="en-GB" b="0" i="0" dirty="0" err="1">
                <a:solidFill>
                  <a:srgbClr val="777777"/>
                </a:solidFill>
                <a:effectLst/>
                <a:latin typeface="Roboto"/>
              </a:rPr>
              <a:t>piemērotas</a:t>
            </a:r>
            <a:r>
              <a:rPr lang="en-GB" b="0" i="0" dirty="0">
                <a:solidFill>
                  <a:srgbClr val="777777"/>
                </a:solidFill>
                <a:effectLst/>
                <a:latin typeface="Roboto"/>
              </a:rPr>
              <a:t> </a:t>
            </a:r>
            <a:r>
              <a:rPr lang="en-GB" b="0" i="0" dirty="0" err="1">
                <a:solidFill>
                  <a:srgbClr val="777777"/>
                </a:solidFill>
                <a:effectLst/>
                <a:latin typeface="Roboto"/>
              </a:rPr>
              <a:t>dokumentu</a:t>
            </a:r>
            <a:r>
              <a:rPr lang="en-GB" b="0" i="0" dirty="0">
                <a:solidFill>
                  <a:srgbClr val="777777"/>
                </a:solidFill>
                <a:effectLst/>
                <a:latin typeface="Roboto"/>
              </a:rPr>
              <a:t> </a:t>
            </a:r>
            <a:r>
              <a:rPr lang="en-GB" b="0" i="0" dirty="0" err="1">
                <a:solidFill>
                  <a:srgbClr val="777777"/>
                </a:solidFill>
                <a:effectLst/>
                <a:latin typeface="Roboto"/>
              </a:rPr>
              <a:t>patvaldības</a:t>
            </a:r>
            <a:r>
              <a:rPr lang="en-GB" b="0" i="0" dirty="0">
                <a:solidFill>
                  <a:srgbClr val="777777"/>
                </a:solidFill>
                <a:effectLst/>
                <a:latin typeface="Roboto"/>
              </a:rPr>
              <a:t> </a:t>
            </a:r>
            <a:r>
              <a:rPr lang="en-GB" b="0" i="0" dirty="0" err="1">
                <a:solidFill>
                  <a:srgbClr val="777777"/>
                </a:solidFill>
                <a:effectLst/>
                <a:latin typeface="Roboto"/>
              </a:rPr>
              <a:t>sistēmas</a:t>
            </a:r>
            <a:r>
              <a:rPr lang="en-GB" b="0" i="0" dirty="0">
                <a:solidFill>
                  <a:srgbClr val="777777"/>
                </a:solidFill>
                <a:effectLst/>
                <a:latin typeface="Roboto"/>
              </a:rPr>
              <a:t>/</a:t>
            </a:r>
            <a:r>
              <a:rPr lang="en-GB" b="0" i="0" dirty="0" err="1">
                <a:solidFill>
                  <a:srgbClr val="777777"/>
                </a:solidFill>
                <a:effectLst/>
                <a:latin typeface="Roboto"/>
              </a:rPr>
              <a:t>platformas</a:t>
            </a:r>
            <a:endParaRPr lang="lv-LV" b="0" i="0" dirty="0">
              <a:solidFill>
                <a:srgbClr val="777777"/>
              </a:solidFill>
              <a:effectLst/>
              <a:latin typeface="Roboto"/>
            </a:endParaRPr>
          </a:p>
          <a:p>
            <a:pPr marL="0" indent="0">
              <a:buNone/>
            </a:pPr>
            <a:endParaRPr lang="lv-LV" b="0" i="0" dirty="0">
              <a:solidFill>
                <a:srgbClr val="777777"/>
              </a:solidFill>
              <a:effectLst/>
              <a:latin typeface="Roboto"/>
            </a:endParaRPr>
          </a:p>
          <a:p>
            <a:endParaRPr lang="lv-LV" b="0" i="0" dirty="0">
              <a:solidFill>
                <a:srgbClr val="777777"/>
              </a:solidFill>
              <a:effectLst/>
              <a:latin typeface="Roboto"/>
            </a:endParaRPr>
          </a:p>
          <a:p>
            <a:endParaRPr lang="en-GB" dirty="0"/>
          </a:p>
        </p:txBody>
      </p:sp>
      <p:sp>
        <p:nvSpPr>
          <p:cNvPr id="4" name="Slide Number Placeholder 3">
            <a:extLst>
              <a:ext uri="{FF2B5EF4-FFF2-40B4-BE49-F238E27FC236}">
                <a16:creationId xmlns:a16="http://schemas.microsoft.com/office/drawing/2014/main" id="{827F87A6-7E79-4B87-BAE8-6CF6F24F0E39}"/>
              </a:ext>
            </a:extLst>
          </p:cNvPr>
          <p:cNvSpPr>
            <a:spLocks noGrp="1"/>
          </p:cNvSpPr>
          <p:nvPr>
            <p:ph type="sldNum" sz="quarter" idx="12"/>
          </p:nvPr>
        </p:nvSpPr>
        <p:spPr/>
        <p:txBody>
          <a:bodyPr/>
          <a:lstStyle/>
          <a:p>
            <a:fld id="{C7423574-3613-4BC7-92B6-70EB1B4E1FB3}" type="slidenum">
              <a:rPr lang="lv-LV" smtClean="0"/>
              <a:t>80</a:t>
            </a:fld>
            <a:endParaRPr lang="lv-LV"/>
          </a:p>
        </p:txBody>
      </p:sp>
    </p:spTree>
    <p:extLst>
      <p:ext uri="{BB962C8B-B14F-4D97-AF65-F5344CB8AC3E}">
        <p14:creationId xmlns:p14="http://schemas.microsoft.com/office/powerpoint/2010/main" val="362219138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3A13C-CF91-4925-A20B-2980AB5AE68D}"/>
              </a:ext>
            </a:extLst>
          </p:cNvPr>
          <p:cNvSpPr>
            <a:spLocks noGrp="1"/>
          </p:cNvSpPr>
          <p:nvPr>
            <p:ph type="title"/>
          </p:nvPr>
        </p:nvSpPr>
        <p:spPr/>
        <p:txBody>
          <a:bodyPr>
            <a:normAutofit fontScale="90000"/>
          </a:bodyPr>
          <a:lstStyle/>
          <a:p>
            <a:r>
              <a:rPr lang="en-GB" dirty="0" err="1"/>
              <a:t>Bezmaksas</a:t>
            </a:r>
            <a:r>
              <a:rPr lang="en-GB" dirty="0"/>
              <a:t> </a:t>
            </a:r>
            <a:r>
              <a:rPr lang="en-GB" dirty="0" err="1"/>
              <a:t>rīki</a:t>
            </a:r>
            <a:r>
              <a:rPr lang="en-GB" dirty="0"/>
              <a:t>/</a:t>
            </a:r>
            <a:r>
              <a:rPr lang="en-GB" dirty="0" err="1"/>
              <a:t>platformas</a:t>
            </a:r>
            <a:r>
              <a:rPr lang="en-GB" dirty="0"/>
              <a:t> </a:t>
            </a:r>
            <a:r>
              <a:rPr lang="en-GB" dirty="0" err="1"/>
              <a:t>dokumentu</a:t>
            </a:r>
            <a:r>
              <a:rPr lang="en-GB" dirty="0"/>
              <a:t> </a:t>
            </a:r>
            <a:r>
              <a:rPr lang="en-GB" dirty="0" err="1"/>
              <a:t>pārvaldībai</a:t>
            </a:r>
            <a:r>
              <a:rPr lang="lv-LV" dirty="0"/>
              <a:t>. </a:t>
            </a:r>
            <a:r>
              <a:rPr lang="lv-LV" dirty="0">
                <a:hlinkClick r:id="rId2"/>
              </a:rPr>
              <a:t>www.capterra.com</a:t>
            </a:r>
            <a:r>
              <a:rPr lang="lv-LV" dirty="0"/>
              <a:t> </a:t>
            </a:r>
            <a:endParaRPr lang="en-GB" dirty="0"/>
          </a:p>
        </p:txBody>
      </p:sp>
      <p:sp>
        <p:nvSpPr>
          <p:cNvPr id="3" name="Content Placeholder 2">
            <a:extLst>
              <a:ext uri="{FF2B5EF4-FFF2-40B4-BE49-F238E27FC236}">
                <a16:creationId xmlns:a16="http://schemas.microsoft.com/office/drawing/2014/main" id="{82379835-A847-48BF-AE30-2C615096CE49}"/>
              </a:ext>
            </a:extLst>
          </p:cNvPr>
          <p:cNvSpPr>
            <a:spLocks noGrp="1"/>
          </p:cNvSpPr>
          <p:nvPr>
            <p:ph idx="1"/>
          </p:nvPr>
        </p:nvSpPr>
        <p:spPr/>
        <p:txBody>
          <a:bodyPr/>
          <a:lstStyle/>
          <a:p>
            <a:endParaRPr lang="en-GB"/>
          </a:p>
        </p:txBody>
      </p:sp>
      <p:sp>
        <p:nvSpPr>
          <p:cNvPr id="4" name="Slide Number Placeholder 3">
            <a:extLst>
              <a:ext uri="{FF2B5EF4-FFF2-40B4-BE49-F238E27FC236}">
                <a16:creationId xmlns:a16="http://schemas.microsoft.com/office/drawing/2014/main" id="{5E62289A-2B09-4AE8-BF17-FE0CDE900C13}"/>
              </a:ext>
            </a:extLst>
          </p:cNvPr>
          <p:cNvSpPr>
            <a:spLocks noGrp="1"/>
          </p:cNvSpPr>
          <p:nvPr>
            <p:ph type="sldNum" sz="quarter" idx="12"/>
          </p:nvPr>
        </p:nvSpPr>
        <p:spPr/>
        <p:txBody>
          <a:bodyPr/>
          <a:lstStyle/>
          <a:p>
            <a:fld id="{C7423574-3613-4BC7-92B6-70EB1B4E1FB3}" type="slidenum">
              <a:rPr lang="lv-LV" smtClean="0"/>
              <a:t>81</a:t>
            </a:fld>
            <a:endParaRPr lang="lv-LV"/>
          </a:p>
        </p:txBody>
      </p:sp>
      <p:pic>
        <p:nvPicPr>
          <p:cNvPr id="5" name="Picture 4">
            <a:extLst>
              <a:ext uri="{FF2B5EF4-FFF2-40B4-BE49-F238E27FC236}">
                <a16:creationId xmlns:a16="http://schemas.microsoft.com/office/drawing/2014/main" id="{E7C94A84-DBB8-4322-B875-6D76CC292C37}"/>
              </a:ext>
            </a:extLst>
          </p:cNvPr>
          <p:cNvPicPr>
            <a:picLocks noChangeAspect="1"/>
          </p:cNvPicPr>
          <p:nvPr/>
        </p:nvPicPr>
        <p:blipFill rotWithShape="1">
          <a:blip r:embed="rId3"/>
          <a:srcRect l="1176" t="5201" r="1176" b="5201"/>
          <a:stretch/>
        </p:blipFill>
        <p:spPr>
          <a:xfrm>
            <a:off x="107504" y="1700213"/>
            <a:ext cx="8928992" cy="4608512"/>
          </a:xfrm>
          <a:prstGeom prst="rect">
            <a:avLst/>
          </a:prstGeom>
        </p:spPr>
      </p:pic>
    </p:spTree>
    <p:extLst>
      <p:ext uri="{BB962C8B-B14F-4D97-AF65-F5344CB8AC3E}">
        <p14:creationId xmlns:p14="http://schemas.microsoft.com/office/powerpoint/2010/main" val="41517794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77EE0E-E323-4E07-91EB-4A593DC19199}"/>
              </a:ext>
            </a:extLst>
          </p:cNvPr>
          <p:cNvSpPr>
            <a:spLocks noGrp="1"/>
          </p:cNvSpPr>
          <p:nvPr>
            <p:ph idx="1"/>
          </p:nvPr>
        </p:nvSpPr>
        <p:spPr>
          <a:xfrm>
            <a:off x="457200" y="260648"/>
            <a:ext cx="8229600" cy="5865515"/>
          </a:xfrm>
        </p:spPr>
        <p:txBody>
          <a:bodyPr>
            <a:normAutofit fontScale="85000" lnSpcReduction="20000"/>
          </a:bodyPr>
          <a:lstStyle/>
          <a:p>
            <a:pPr rtl="0"/>
            <a:r>
              <a:rPr lang="lv-LV" dirty="0">
                <a:solidFill>
                  <a:srgbClr val="777777"/>
                </a:solidFill>
                <a:effectLst/>
                <a:latin typeface="Roboto"/>
              </a:rPr>
              <a:t>1.Ja organizācijā nav automātiskās elektroniskās dokumentu pārvaldības sistēmas, kā uz e-dokumenta norādīt vadības rezolūciju un dienesta atzīmes? Vai varam darīt tā, katru elektronisko dokumentu </a:t>
            </a:r>
            <a:r>
              <a:rPr lang="lv-LV" dirty="0" err="1">
                <a:solidFill>
                  <a:srgbClr val="777777"/>
                </a:solidFill>
                <a:effectLst/>
                <a:latin typeface="Roboto"/>
              </a:rPr>
              <a:t>printējam</a:t>
            </a:r>
            <a:r>
              <a:rPr lang="lv-LV" dirty="0">
                <a:solidFill>
                  <a:srgbClr val="777777"/>
                </a:solidFill>
                <a:effectLst/>
                <a:latin typeface="Roboto"/>
              </a:rPr>
              <a:t> ārā un rakstiski ar roku izdarām atzīmes. Šo dokumentu glabājam gan mapē (skapī),gan paralēli e-dokuments tiek glabāts datora mapītē? </a:t>
            </a:r>
            <a:r>
              <a:rPr lang="lv-LV" dirty="0">
                <a:solidFill>
                  <a:srgbClr val="FF0000"/>
                </a:solidFill>
                <a:latin typeface="Roboto"/>
              </a:rPr>
              <a:t>Jā.</a:t>
            </a:r>
            <a:endParaRPr lang="lv-LV" dirty="0">
              <a:solidFill>
                <a:srgbClr val="777777"/>
              </a:solidFill>
              <a:effectLst/>
              <a:latin typeface="Roboto"/>
            </a:endParaRPr>
          </a:p>
          <a:p>
            <a:pPr rtl="0"/>
            <a:r>
              <a:rPr lang="lv-LV" dirty="0">
                <a:solidFill>
                  <a:srgbClr val="777777"/>
                </a:solidFill>
                <a:effectLst/>
                <a:latin typeface="Roboto"/>
              </a:rPr>
              <a:t>2. Vai pareizi, ka izsūtāmos dokumentus, kas tiek parakstīti ar elektronisko parakstu glabājam datora mapītē, un paralēli tas pats dokuments arī tiek </a:t>
            </a:r>
            <a:r>
              <a:rPr lang="lv-LV" dirty="0" err="1">
                <a:solidFill>
                  <a:srgbClr val="777777"/>
                </a:solidFill>
                <a:effectLst/>
                <a:latin typeface="Roboto"/>
              </a:rPr>
              <a:t>izprintēts</a:t>
            </a:r>
            <a:r>
              <a:rPr lang="lv-LV" dirty="0">
                <a:solidFill>
                  <a:srgbClr val="777777"/>
                </a:solidFill>
                <a:effectLst/>
                <a:latin typeface="Roboto"/>
              </a:rPr>
              <a:t> un parakstīts ar vadītāja roku un glabāts papīra formā mapē? (respektīvi viens un tas pats dokuments tiek glabāts kā </a:t>
            </a:r>
            <a:r>
              <a:rPr lang="lv-LV" dirty="0" err="1">
                <a:solidFill>
                  <a:srgbClr val="777777"/>
                </a:solidFill>
                <a:effectLst/>
                <a:latin typeface="Roboto"/>
              </a:rPr>
              <a:t>edoc</a:t>
            </a:r>
            <a:r>
              <a:rPr lang="lv-LV" dirty="0">
                <a:solidFill>
                  <a:srgbClr val="777777"/>
                </a:solidFill>
                <a:effectLst/>
                <a:latin typeface="Roboto"/>
              </a:rPr>
              <a:t> un papīra formā ar roku parakstīts) </a:t>
            </a:r>
            <a:r>
              <a:rPr lang="lv-LV" dirty="0">
                <a:solidFill>
                  <a:srgbClr val="FF0000"/>
                </a:solidFill>
                <a:effectLst/>
                <a:latin typeface="Roboto"/>
              </a:rPr>
              <a:t>nav nepieciešamības, jo e-dokuments ir pašpietiekams</a:t>
            </a:r>
          </a:p>
          <a:p>
            <a:pPr rtl="0"/>
            <a:endParaRPr lang="lv-LV" dirty="0">
              <a:solidFill>
                <a:srgbClr val="777777"/>
              </a:solidFill>
              <a:effectLst/>
              <a:latin typeface="Roboto"/>
            </a:endParaRPr>
          </a:p>
        </p:txBody>
      </p:sp>
      <p:sp>
        <p:nvSpPr>
          <p:cNvPr id="4" name="Slide Number Placeholder 3">
            <a:extLst>
              <a:ext uri="{FF2B5EF4-FFF2-40B4-BE49-F238E27FC236}">
                <a16:creationId xmlns:a16="http://schemas.microsoft.com/office/drawing/2014/main" id="{2E829741-F693-495D-8258-4360D544444D}"/>
              </a:ext>
            </a:extLst>
          </p:cNvPr>
          <p:cNvSpPr>
            <a:spLocks noGrp="1"/>
          </p:cNvSpPr>
          <p:nvPr>
            <p:ph type="sldNum" sz="quarter" idx="12"/>
          </p:nvPr>
        </p:nvSpPr>
        <p:spPr/>
        <p:txBody>
          <a:bodyPr/>
          <a:lstStyle/>
          <a:p>
            <a:fld id="{C7423574-3613-4BC7-92B6-70EB1B4E1FB3}" type="slidenum">
              <a:rPr lang="lv-LV" smtClean="0"/>
              <a:t>82</a:t>
            </a:fld>
            <a:endParaRPr lang="lv-LV"/>
          </a:p>
        </p:txBody>
      </p:sp>
    </p:spTree>
    <p:extLst>
      <p:ext uri="{BB962C8B-B14F-4D97-AF65-F5344CB8AC3E}">
        <p14:creationId xmlns:p14="http://schemas.microsoft.com/office/powerpoint/2010/main" val="60927651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397065-2598-4359-AEF4-DAA7AC4E8AC7}"/>
              </a:ext>
            </a:extLst>
          </p:cNvPr>
          <p:cNvSpPr>
            <a:spLocks noGrp="1"/>
          </p:cNvSpPr>
          <p:nvPr>
            <p:ph idx="1"/>
          </p:nvPr>
        </p:nvSpPr>
        <p:spPr>
          <a:xfrm>
            <a:off x="457200" y="404664"/>
            <a:ext cx="8363272" cy="6120680"/>
          </a:xfrm>
        </p:spPr>
        <p:txBody>
          <a:bodyPr>
            <a:normAutofit fontScale="85000" lnSpcReduction="20000"/>
          </a:bodyPr>
          <a:lstStyle/>
          <a:p>
            <a:r>
              <a:rPr lang="lv-LV" sz="1800" i="0" dirty="0">
                <a:effectLst/>
                <a:latin typeface="Arial" panose="020B0604020202020204" pitchFamily="34" charset="0"/>
              </a:rPr>
              <a:t>Elektroniski parakstītie un "dzīvajā" parakstītie līgumi:</a:t>
            </a:r>
            <a:br>
              <a:rPr lang="lv-LV" sz="1800" i="0" dirty="0">
                <a:effectLst/>
                <a:latin typeface="Arial" panose="020B0604020202020204" pitchFamily="34" charset="0"/>
              </a:rPr>
            </a:br>
            <a:r>
              <a:rPr lang="lv-LV" sz="1800" i="0" dirty="0">
                <a:effectLst/>
                <a:latin typeface="Arial" panose="020B0604020202020204" pitchFamily="34" charset="0"/>
              </a:rPr>
              <a:t>- visus drukāt? </a:t>
            </a:r>
            <a:r>
              <a:rPr lang="lv-LV" sz="1800" i="0" dirty="0">
                <a:solidFill>
                  <a:srgbClr val="FF0000"/>
                </a:solidFill>
                <a:effectLst/>
                <a:latin typeface="Arial" panose="020B0604020202020204" pitchFamily="34" charset="0"/>
              </a:rPr>
              <a:t>Nē, tās ir divas vides, kurās dokumenti dzīvo. Zivis arī nedzīvo kokos</a:t>
            </a:r>
            <a:br>
              <a:rPr lang="lv-LV" sz="1800" i="0" dirty="0">
                <a:effectLst/>
                <a:latin typeface="Arial" panose="020B0604020202020204" pitchFamily="34" charset="0"/>
              </a:rPr>
            </a:br>
            <a:r>
              <a:rPr lang="lv-LV" sz="1800" i="0" dirty="0">
                <a:effectLst/>
                <a:latin typeface="Arial" panose="020B0604020202020204" pitchFamily="34" charset="0"/>
              </a:rPr>
              <a:t>- uzglabāt kopīgā vai katru atsevišķā </a:t>
            </a:r>
            <a:r>
              <a:rPr lang="lv-LV" sz="1800" i="0" dirty="0" err="1">
                <a:effectLst/>
                <a:latin typeface="Arial" panose="020B0604020202020204" pitchFamily="34" charset="0"/>
              </a:rPr>
              <a:t>folderī</a:t>
            </a:r>
            <a:r>
              <a:rPr lang="lv-LV" sz="1800" i="0" dirty="0">
                <a:effectLst/>
                <a:latin typeface="Arial" panose="020B0604020202020204" pitchFamily="34" charset="0"/>
              </a:rPr>
              <a:t>? </a:t>
            </a:r>
            <a:r>
              <a:rPr lang="lv-LV" sz="1800" i="0" dirty="0">
                <a:solidFill>
                  <a:srgbClr val="FF0000"/>
                </a:solidFill>
                <a:effectLst/>
                <a:latin typeface="Arial" panose="020B0604020202020204" pitchFamily="34" charset="0"/>
              </a:rPr>
              <a:t>Tas ir jāizlemj NVO, nosakot dokumentu pārvaldību. Es teiktu, ka kopīgā </a:t>
            </a:r>
            <a:r>
              <a:rPr lang="lv-LV" sz="1800" i="0" dirty="0" err="1">
                <a:solidFill>
                  <a:srgbClr val="FF0000"/>
                </a:solidFill>
                <a:effectLst/>
                <a:latin typeface="Arial" panose="020B0604020202020204" pitchFamily="34" charset="0"/>
              </a:rPr>
              <a:t>folderī</a:t>
            </a:r>
            <a:r>
              <a:rPr lang="lv-LV" sz="1800" i="0" dirty="0">
                <a:solidFill>
                  <a:srgbClr val="FF0000"/>
                </a:solidFill>
                <a:effectLst/>
                <a:latin typeface="Arial" panose="020B0604020202020204" pitchFamily="34" charset="0"/>
              </a:rPr>
              <a:t>, rūpīgi pārdomājot nosaukumu kodēšanu</a:t>
            </a:r>
            <a:br>
              <a:rPr lang="lv-LV" sz="1800" i="0" dirty="0">
                <a:effectLst/>
                <a:latin typeface="Arial" panose="020B0604020202020204" pitchFamily="34" charset="0"/>
              </a:rPr>
            </a:br>
            <a:r>
              <a:rPr lang="lv-LV" sz="1800" i="0" dirty="0">
                <a:effectLst/>
                <a:latin typeface="Arial" panose="020B0604020202020204" pitchFamily="34" charset="0"/>
              </a:rPr>
              <a:t>- uzglabājot elektroniski parakstīto, faila nosaukumu pārsaukt, pievienojot parakstīšanas datumu? </a:t>
            </a:r>
            <a:r>
              <a:rPr lang="lv-LV" sz="1800" i="0" dirty="0">
                <a:solidFill>
                  <a:srgbClr val="FF0000"/>
                </a:solidFill>
                <a:effectLst/>
                <a:latin typeface="Arial" panose="020B0604020202020204" pitchFamily="34" charset="0"/>
              </a:rPr>
              <a:t>NVO nav jāizmanto oriģināla faila nosaukums, bet gan tas, kas noteikts NVO</a:t>
            </a:r>
            <a:br>
              <a:rPr lang="lv-LV" sz="1800" i="0" dirty="0">
                <a:effectLst/>
                <a:latin typeface="Arial" panose="020B0604020202020204" pitchFamily="34" charset="0"/>
              </a:rPr>
            </a:br>
            <a:br>
              <a:rPr lang="lv-LV" sz="1800" i="0" dirty="0">
                <a:effectLst/>
                <a:latin typeface="Arial" panose="020B0604020202020204" pitchFamily="34" charset="0"/>
              </a:rPr>
            </a:br>
            <a:r>
              <a:rPr lang="lv-LV" sz="1800" i="0" dirty="0">
                <a:effectLst/>
                <a:latin typeface="Arial" panose="020B0604020202020204" pitchFamily="34" charset="0"/>
              </a:rPr>
              <a:t>Elektroniski parakstīta pavadzīmes - kā izdrukātas atšķirt no vienkārši neparakstītām un atsūtītām </a:t>
            </a:r>
            <a:r>
              <a:rPr lang="lv-LV" sz="1800" i="0" dirty="0" err="1">
                <a:effectLst/>
                <a:latin typeface="Arial" panose="020B0604020202020204" pitchFamily="34" charset="0"/>
              </a:rPr>
              <a:t>word</a:t>
            </a:r>
            <a:r>
              <a:rPr lang="lv-LV" sz="1800" i="0" dirty="0">
                <a:effectLst/>
                <a:latin typeface="Arial" panose="020B0604020202020204" pitchFamily="34" charset="0"/>
              </a:rPr>
              <a:t> formātā? </a:t>
            </a:r>
            <a:r>
              <a:rPr lang="lv-LV" sz="1800" i="0" dirty="0">
                <a:solidFill>
                  <a:srgbClr val="FF0000"/>
                </a:solidFill>
                <a:effectLst/>
                <a:latin typeface="Arial" panose="020B0604020202020204" pitchFamily="34" charset="0"/>
              </a:rPr>
              <a:t>Tikai ar nosaukumu un pārdomātu sistēmu NVO</a:t>
            </a:r>
            <a:br>
              <a:rPr lang="lv-LV" sz="1800" i="0" dirty="0">
                <a:effectLst/>
                <a:latin typeface="Arial" panose="020B0604020202020204" pitchFamily="34" charset="0"/>
              </a:rPr>
            </a:br>
            <a:br>
              <a:rPr lang="lv-LV" sz="1800" i="0" dirty="0">
                <a:effectLst/>
                <a:latin typeface="Arial" panose="020B0604020202020204" pitchFamily="34" charset="0"/>
              </a:rPr>
            </a:br>
            <a:r>
              <a:rPr lang="lv-LV" sz="1800" i="0" dirty="0">
                <a:effectLst/>
                <a:latin typeface="Arial" panose="020B0604020202020204" pitchFamily="34" charset="0"/>
              </a:rPr>
              <a:t>Rēķins jāparaksta elektroniski jeb pietiek ar rindiņu, ka "šis rēķins saskaņā ar xxx noteikumiem ir sagatavots elektroniski un derīgs bez paraksta"?</a:t>
            </a:r>
          </a:p>
          <a:p>
            <a:r>
              <a:rPr lang="lv-LV" sz="1800" dirty="0">
                <a:solidFill>
                  <a:srgbClr val="FF0000"/>
                </a:solidFill>
              </a:rPr>
              <a:t>Dokuments ir ar  juridisku spēku ar parakstu/e-parakstu.</a:t>
            </a:r>
          </a:p>
          <a:p>
            <a:pPr marL="0" indent="0">
              <a:buNone/>
            </a:pPr>
            <a:r>
              <a:rPr lang="lv-LV" sz="1800" dirty="0"/>
              <a:t>Bez paraksta derīgi maksāšanas paziņojumi par nekustamā īpašuma nodokli; transportlīdzekļa īpašniekam nosūtāmais paziņojums par nesamaksāto naudas sodu; protokols-lēmums par pārkāpumiem, kuri fiksēti ar tehniskiem līdzekļiem, neapturot transportlīdzekli; daži Valsts ieņēmumu dienesta dokumenti u.c. – </a:t>
            </a:r>
            <a:r>
              <a:rPr lang="lv-LV" sz="1800" b="1" dirty="0"/>
              <a:t>tie izdoti, pamatojoties uz tiesību normām</a:t>
            </a:r>
            <a:r>
              <a:rPr lang="lv-LV" sz="1800" dirty="0"/>
              <a:t>.</a:t>
            </a:r>
          </a:p>
          <a:p>
            <a:pPr marL="0" indent="0">
              <a:buNone/>
            </a:pPr>
            <a:r>
              <a:rPr lang="lv-LV" sz="1800" dirty="0"/>
              <a:t>Grāmatvedības dokumenti var tikt lietoti sistēmas ietvaros bez paraksta</a:t>
            </a:r>
          </a:p>
          <a:p>
            <a:pPr marL="0" indent="0">
              <a:buNone/>
            </a:pPr>
            <a:r>
              <a:rPr lang="en-GB" sz="1800" dirty="0">
                <a:hlinkClick r:id="rId2"/>
              </a:rPr>
              <a:t>https://lvportals.lv/skaidrojumi/206337-dokuments-sagatavots-elektroniski-vai-tiesam-derigs-bez-paraksta-2010</a:t>
            </a:r>
            <a:endParaRPr lang="lv-LV" sz="1800" dirty="0"/>
          </a:p>
          <a:p>
            <a:br>
              <a:rPr lang="lv-LV" dirty="0"/>
            </a:br>
            <a:r>
              <a:rPr lang="lv-LV" b="0" i="0" dirty="0">
                <a:solidFill>
                  <a:srgbClr val="777777"/>
                </a:solidFill>
                <a:effectLst/>
                <a:latin typeface="Roboto"/>
              </a:rPr>
              <a:t>Interesē e-dokumentu aprite (reģistrēšana, vai ir labā prakse nosaukumu ģenerēšanai u.c.) </a:t>
            </a:r>
            <a:r>
              <a:rPr lang="lv-LV" b="0" i="0" dirty="0">
                <a:solidFill>
                  <a:srgbClr val="FF0000"/>
                </a:solidFill>
                <a:effectLst/>
                <a:latin typeface="Roboto"/>
              </a:rPr>
              <a:t>Šis ir ļoti svarīgi, lai paši ērti varētu atrast. Vai ir kādam labs piemērs/pieredze?</a:t>
            </a:r>
            <a:endParaRPr lang="lv-LV" b="0" i="0" dirty="0">
              <a:solidFill>
                <a:srgbClr val="777777"/>
              </a:solidFill>
              <a:effectLst/>
              <a:latin typeface="Roboto"/>
            </a:endParaRPr>
          </a:p>
        </p:txBody>
      </p:sp>
      <p:sp>
        <p:nvSpPr>
          <p:cNvPr id="4" name="Slide Number Placeholder 3">
            <a:extLst>
              <a:ext uri="{FF2B5EF4-FFF2-40B4-BE49-F238E27FC236}">
                <a16:creationId xmlns:a16="http://schemas.microsoft.com/office/drawing/2014/main" id="{C693A678-EB76-4213-A6B3-9326DF404AB5}"/>
              </a:ext>
            </a:extLst>
          </p:cNvPr>
          <p:cNvSpPr>
            <a:spLocks noGrp="1"/>
          </p:cNvSpPr>
          <p:nvPr>
            <p:ph type="sldNum" sz="quarter" idx="12"/>
          </p:nvPr>
        </p:nvSpPr>
        <p:spPr/>
        <p:txBody>
          <a:bodyPr/>
          <a:lstStyle/>
          <a:p>
            <a:fld id="{C7423574-3613-4BC7-92B6-70EB1B4E1FB3}" type="slidenum">
              <a:rPr lang="lv-LV" smtClean="0"/>
              <a:t>83</a:t>
            </a:fld>
            <a:endParaRPr lang="lv-LV"/>
          </a:p>
        </p:txBody>
      </p:sp>
    </p:spTree>
    <p:extLst>
      <p:ext uri="{BB962C8B-B14F-4D97-AF65-F5344CB8AC3E}">
        <p14:creationId xmlns:p14="http://schemas.microsoft.com/office/powerpoint/2010/main" val="114191429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E6854D-9447-4CBC-AF84-A8B089D9420C}"/>
              </a:ext>
            </a:extLst>
          </p:cNvPr>
          <p:cNvSpPr>
            <a:spLocks noGrp="1"/>
          </p:cNvSpPr>
          <p:nvPr>
            <p:ph idx="1"/>
          </p:nvPr>
        </p:nvSpPr>
        <p:spPr>
          <a:xfrm>
            <a:off x="457200" y="548680"/>
            <a:ext cx="8363272" cy="6048672"/>
          </a:xfrm>
        </p:spPr>
        <p:txBody>
          <a:bodyPr>
            <a:normAutofit fontScale="77500" lnSpcReduction="20000"/>
          </a:bodyPr>
          <a:lstStyle/>
          <a:p>
            <a:r>
              <a:rPr lang="en-GB" b="0" i="0" dirty="0">
                <a:solidFill>
                  <a:srgbClr val="777777"/>
                </a:solidFill>
                <a:effectLst/>
                <a:latin typeface="Roboto"/>
              </a:rPr>
              <a:t>e-</a:t>
            </a:r>
            <a:r>
              <a:rPr lang="en-GB" b="0" i="0" dirty="0" err="1">
                <a:solidFill>
                  <a:srgbClr val="777777"/>
                </a:solidFill>
                <a:effectLst/>
                <a:latin typeface="Roboto"/>
              </a:rPr>
              <a:t>dokumentu</a:t>
            </a:r>
            <a:r>
              <a:rPr lang="en-GB" b="0" i="0" dirty="0">
                <a:solidFill>
                  <a:srgbClr val="777777"/>
                </a:solidFill>
                <a:effectLst/>
                <a:latin typeface="Roboto"/>
              </a:rPr>
              <a:t> </a:t>
            </a:r>
            <a:r>
              <a:rPr lang="en-GB" b="0" i="0" dirty="0" err="1">
                <a:solidFill>
                  <a:srgbClr val="777777"/>
                </a:solidFill>
                <a:effectLst/>
                <a:latin typeface="Roboto"/>
              </a:rPr>
              <a:t>atvasinājumi</a:t>
            </a:r>
            <a:r>
              <a:rPr lang="en-GB" b="0" i="0" dirty="0">
                <a:solidFill>
                  <a:srgbClr val="777777"/>
                </a:solidFill>
                <a:effectLst/>
                <a:latin typeface="Roboto"/>
              </a:rPr>
              <a:t> un </a:t>
            </a:r>
            <a:r>
              <a:rPr lang="en-GB" b="0" i="0" dirty="0" err="1">
                <a:solidFill>
                  <a:srgbClr val="777777"/>
                </a:solidFill>
                <a:effectLst/>
                <a:latin typeface="Roboto"/>
              </a:rPr>
              <a:t>dublikāti</a:t>
            </a:r>
            <a:r>
              <a:rPr lang="en-GB" b="0" i="0" dirty="0">
                <a:solidFill>
                  <a:srgbClr val="777777"/>
                </a:solidFill>
                <a:effectLst/>
                <a:latin typeface="Roboto"/>
              </a:rPr>
              <a:t> (</a:t>
            </a:r>
            <a:r>
              <a:rPr lang="en-GB" b="0" i="0" dirty="0" err="1">
                <a:solidFill>
                  <a:srgbClr val="777777"/>
                </a:solidFill>
                <a:effectLst/>
                <a:latin typeface="Roboto"/>
              </a:rPr>
              <a:t>piem.nosūtīšanai</a:t>
            </a:r>
            <a:r>
              <a:rPr lang="en-GB" b="0" i="0" dirty="0">
                <a:solidFill>
                  <a:srgbClr val="777777"/>
                </a:solidFill>
                <a:effectLst/>
                <a:latin typeface="Roboto"/>
              </a:rPr>
              <a:t> </a:t>
            </a:r>
            <a:r>
              <a:rPr lang="en-GB" b="0" i="0" dirty="0" err="1">
                <a:solidFill>
                  <a:srgbClr val="777777"/>
                </a:solidFill>
                <a:effectLst/>
                <a:latin typeface="Roboto"/>
              </a:rPr>
              <a:t>uz</a:t>
            </a:r>
            <a:r>
              <a:rPr lang="en-GB" b="0" i="0" dirty="0">
                <a:solidFill>
                  <a:srgbClr val="777777"/>
                </a:solidFill>
                <a:effectLst/>
                <a:latin typeface="Roboto"/>
              </a:rPr>
              <a:t> UR </a:t>
            </a:r>
            <a:r>
              <a:rPr lang="en-GB" b="0" i="0" dirty="0" err="1">
                <a:solidFill>
                  <a:srgbClr val="777777"/>
                </a:solidFill>
                <a:effectLst/>
                <a:latin typeface="Roboto"/>
              </a:rPr>
              <a:t>u.c.</a:t>
            </a:r>
            <a:r>
              <a:rPr lang="en-GB" b="0" i="0" dirty="0">
                <a:solidFill>
                  <a:srgbClr val="777777"/>
                </a:solidFill>
                <a:effectLst/>
                <a:latin typeface="Roboto"/>
              </a:rPr>
              <a:t> </a:t>
            </a:r>
            <a:r>
              <a:rPr lang="en-GB" b="0" i="0" dirty="0" err="1">
                <a:solidFill>
                  <a:srgbClr val="777777"/>
                </a:solidFill>
                <a:effectLst/>
                <a:latin typeface="Roboto"/>
              </a:rPr>
              <a:t>iestādēm</a:t>
            </a:r>
            <a:r>
              <a:rPr lang="en-GB" b="0" i="0" dirty="0">
                <a:solidFill>
                  <a:srgbClr val="777777"/>
                </a:solidFill>
                <a:effectLst/>
                <a:latin typeface="Roboto"/>
              </a:rPr>
              <a:t>)</a:t>
            </a:r>
            <a:r>
              <a:rPr lang="lv-LV" b="0" i="0" dirty="0">
                <a:solidFill>
                  <a:srgbClr val="777777"/>
                </a:solidFill>
                <a:effectLst/>
                <a:latin typeface="Roboto"/>
              </a:rPr>
              <a:t> </a:t>
            </a:r>
            <a:r>
              <a:rPr lang="lv-LV" b="0" i="0" dirty="0">
                <a:solidFill>
                  <a:srgbClr val="FF0000"/>
                </a:solidFill>
                <a:effectLst/>
                <a:latin typeface="Roboto"/>
              </a:rPr>
              <a:t>Vispirms apliecina atvasinājumu un tad nosūta ar e-parakstu vai e-pastu</a:t>
            </a:r>
            <a:endParaRPr lang="lv-LV" b="0" i="0" dirty="0">
              <a:solidFill>
                <a:srgbClr val="777777"/>
              </a:solidFill>
              <a:effectLst/>
              <a:latin typeface="Roboto"/>
            </a:endParaRPr>
          </a:p>
          <a:p>
            <a:r>
              <a:rPr lang="lv-LV" b="0" i="0" dirty="0">
                <a:solidFill>
                  <a:srgbClr val="777777"/>
                </a:solidFill>
                <a:effectLst/>
                <a:latin typeface="Roboto"/>
              </a:rPr>
              <a:t>Elektroniski parakstīto dokumentu lietu </a:t>
            </a:r>
            <a:r>
              <a:rPr lang="lv-LV" b="0" i="0" dirty="0" err="1">
                <a:solidFill>
                  <a:srgbClr val="777777"/>
                </a:solidFill>
                <a:effectLst/>
                <a:latin typeface="Roboto"/>
              </a:rPr>
              <a:t>atspguļošana</a:t>
            </a:r>
            <a:r>
              <a:rPr lang="lv-LV" b="0" i="0" dirty="0">
                <a:solidFill>
                  <a:srgbClr val="777777"/>
                </a:solidFill>
                <a:effectLst/>
                <a:latin typeface="Roboto"/>
              </a:rPr>
              <a:t> lietu </a:t>
            </a:r>
            <a:r>
              <a:rPr lang="lv-LV" b="0" i="0" dirty="0" err="1">
                <a:solidFill>
                  <a:srgbClr val="777777"/>
                </a:solidFill>
                <a:effectLst/>
                <a:latin typeface="Roboto"/>
              </a:rPr>
              <a:t>nomeklatūrā</a:t>
            </a:r>
            <a:r>
              <a:rPr lang="lv-LV" b="0" i="0" dirty="0">
                <a:solidFill>
                  <a:srgbClr val="777777"/>
                </a:solidFill>
                <a:effectLst/>
                <a:latin typeface="Roboto"/>
              </a:rPr>
              <a:t>, ja lietā ir gan </a:t>
            </a:r>
            <a:r>
              <a:rPr lang="lv-LV" b="0" i="0" dirty="0" err="1">
                <a:solidFill>
                  <a:srgbClr val="777777"/>
                </a:solidFill>
                <a:effectLst/>
                <a:latin typeface="Roboto"/>
              </a:rPr>
              <a:t>elektoniski</a:t>
            </a:r>
            <a:r>
              <a:rPr lang="lv-LV" b="0" i="0" dirty="0">
                <a:solidFill>
                  <a:srgbClr val="777777"/>
                </a:solidFill>
                <a:effectLst/>
                <a:latin typeface="Roboto"/>
              </a:rPr>
              <a:t> parakstīti dokumenti, gan reāli parakstīti dokumenti. </a:t>
            </a:r>
            <a:r>
              <a:rPr lang="lv-LV" b="0" i="0" dirty="0">
                <a:solidFill>
                  <a:srgbClr val="FF0000"/>
                </a:solidFill>
                <a:effectLst/>
                <a:latin typeface="Roboto"/>
              </a:rPr>
              <a:t>Šīs ir divas sistēmas, kuras katra dzīvo savā vidē – papīra dokumenti mapītēs, bet e-dokumenti e-vidē. Arhivēšana – atsevišķā seminārā</a:t>
            </a:r>
          </a:p>
          <a:p>
            <a:r>
              <a:rPr lang="lv-LV" b="0" i="0" dirty="0">
                <a:solidFill>
                  <a:srgbClr val="212121"/>
                </a:solidFill>
                <a:effectLst/>
                <a:latin typeface="Times" panose="02020603050405020304" pitchFamily="18" charset="0"/>
              </a:rPr>
              <a:t>Ministru kabineta 28.06.2005. noteikumu Nr.473 "Elektronisko dokumentu izstrādāšanas, noformēšanas, glabāšanas un aprites kārtība valsts un pašvaldību iestādēs un kārtība, kādā notiek elektronisko dokumentu aprite starp valsts un pašvaldību iestādēm vai starp šīm iestādēm un fiziskajām un juridiskajām personām" 17.punkts nosaka </a:t>
            </a:r>
            <a:r>
              <a:rPr lang="lv-LV" b="0" i="0" u="sng" dirty="0">
                <a:solidFill>
                  <a:srgbClr val="212121"/>
                </a:solidFill>
                <a:effectLst/>
                <a:latin typeface="Times" panose="02020603050405020304" pitchFamily="18" charset="0"/>
              </a:rPr>
              <a:t>vienas darba dienas laikā  nosūtīt paziņojumu par elektroniskā dokumenta saņemšanu</a:t>
            </a:r>
            <a:r>
              <a:rPr lang="lv-LV" b="0" i="0" dirty="0">
                <a:solidFill>
                  <a:srgbClr val="212121"/>
                </a:solidFill>
                <a:effectLst/>
                <a:latin typeface="Times" panose="02020603050405020304" pitchFamily="18" charset="0"/>
              </a:rPr>
              <a:t>.</a:t>
            </a:r>
            <a:endParaRPr lang="en-GB" dirty="0"/>
          </a:p>
          <a:p>
            <a:endParaRPr lang="en-GB" dirty="0"/>
          </a:p>
        </p:txBody>
      </p:sp>
      <p:sp>
        <p:nvSpPr>
          <p:cNvPr id="4" name="Slide Number Placeholder 3">
            <a:extLst>
              <a:ext uri="{FF2B5EF4-FFF2-40B4-BE49-F238E27FC236}">
                <a16:creationId xmlns:a16="http://schemas.microsoft.com/office/drawing/2014/main" id="{4F58E8DC-A001-425D-AB8F-0FDBC9905FCA}"/>
              </a:ext>
            </a:extLst>
          </p:cNvPr>
          <p:cNvSpPr>
            <a:spLocks noGrp="1"/>
          </p:cNvSpPr>
          <p:nvPr>
            <p:ph type="sldNum" sz="quarter" idx="12"/>
          </p:nvPr>
        </p:nvSpPr>
        <p:spPr/>
        <p:txBody>
          <a:bodyPr/>
          <a:lstStyle/>
          <a:p>
            <a:fld id="{C7423574-3613-4BC7-92B6-70EB1B4E1FB3}" type="slidenum">
              <a:rPr lang="lv-LV" smtClean="0"/>
              <a:t>84</a:t>
            </a:fld>
            <a:endParaRPr lang="lv-LV"/>
          </a:p>
        </p:txBody>
      </p:sp>
    </p:spTree>
    <p:extLst>
      <p:ext uri="{BB962C8B-B14F-4D97-AF65-F5344CB8AC3E}">
        <p14:creationId xmlns:p14="http://schemas.microsoft.com/office/powerpoint/2010/main" val="355429234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614E6-E5CB-4E62-BC31-90361E4AF4AA}"/>
              </a:ext>
            </a:extLst>
          </p:cNvPr>
          <p:cNvSpPr>
            <a:spLocks noGrp="1"/>
          </p:cNvSpPr>
          <p:nvPr>
            <p:ph type="title"/>
          </p:nvPr>
        </p:nvSpPr>
        <p:spPr>
          <a:xfrm>
            <a:off x="457200" y="5368"/>
            <a:ext cx="8229600" cy="706090"/>
          </a:xfrm>
        </p:spPr>
        <p:txBody>
          <a:bodyPr>
            <a:normAutofit fontScale="90000"/>
          </a:bodyPr>
          <a:lstStyle/>
          <a:p>
            <a:r>
              <a:rPr lang="lv-LV" dirty="0"/>
              <a:t>Dokumentu pārvaldība</a:t>
            </a:r>
            <a:endParaRPr lang="en-GB" dirty="0"/>
          </a:p>
        </p:txBody>
      </p:sp>
      <p:sp>
        <p:nvSpPr>
          <p:cNvPr id="3" name="Content Placeholder 2">
            <a:extLst>
              <a:ext uri="{FF2B5EF4-FFF2-40B4-BE49-F238E27FC236}">
                <a16:creationId xmlns:a16="http://schemas.microsoft.com/office/drawing/2014/main" id="{DC62E5CC-18BF-40F9-B759-65E3B0ABA9EF}"/>
              </a:ext>
            </a:extLst>
          </p:cNvPr>
          <p:cNvSpPr>
            <a:spLocks noGrp="1"/>
          </p:cNvSpPr>
          <p:nvPr>
            <p:ph idx="1"/>
          </p:nvPr>
        </p:nvSpPr>
        <p:spPr>
          <a:xfrm>
            <a:off x="457200" y="711458"/>
            <a:ext cx="8507288" cy="5871904"/>
          </a:xfrm>
        </p:spPr>
        <p:txBody>
          <a:bodyPr>
            <a:normAutofit fontScale="55000" lnSpcReduction="20000"/>
          </a:bodyPr>
          <a:lstStyle/>
          <a:p>
            <a:r>
              <a:rPr lang="en-GB" b="0" i="0" dirty="0" err="1">
                <a:solidFill>
                  <a:srgbClr val="777777"/>
                </a:solidFill>
                <a:effectLst/>
                <a:latin typeface="Roboto"/>
              </a:rPr>
              <a:t>Kurš</a:t>
            </a:r>
            <a:r>
              <a:rPr lang="en-GB" b="0" i="0" dirty="0">
                <a:solidFill>
                  <a:srgbClr val="777777"/>
                </a:solidFill>
                <a:effectLst/>
                <a:latin typeface="Roboto"/>
              </a:rPr>
              <a:t> </a:t>
            </a:r>
            <a:r>
              <a:rPr lang="en-GB" b="0" i="0" dirty="0" err="1">
                <a:solidFill>
                  <a:srgbClr val="777777"/>
                </a:solidFill>
                <a:effectLst/>
                <a:latin typeface="Roboto"/>
              </a:rPr>
              <a:t>biedrībā</a:t>
            </a:r>
            <a:r>
              <a:rPr lang="en-GB" b="0" i="0" dirty="0">
                <a:solidFill>
                  <a:srgbClr val="777777"/>
                </a:solidFill>
                <a:effectLst/>
                <a:latin typeface="Roboto"/>
              </a:rPr>
              <a:t> </a:t>
            </a:r>
            <a:r>
              <a:rPr lang="en-GB" b="0" i="0" dirty="0" err="1">
                <a:solidFill>
                  <a:srgbClr val="777777"/>
                </a:solidFill>
                <a:effectLst/>
                <a:latin typeface="Roboto"/>
              </a:rPr>
              <a:t>atbildīgs</a:t>
            </a:r>
            <a:r>
              <a:rPr lang="en-GB" b="0" i="0" dirty="0">
                <a:solidFill>
                  <a:srgbClr val="777777"/>
                </a:solidFill>
                <a:effectLst/>
                <a:latin typeface="Roboto"/>
              </a:rPr>
              <a:t> par </a:t>
            </a:r>
            <a:r>
              <a:rPr lang="en-GB" b="0" i="0" dirty="0" err="1">
                <a:solidFill>
                  <a:srgbClr val="777777"/>
                </a:solidFill>
                <a:effectLst/>
                <a:latin typeface="Roboto"/>
              </a:rPr>
              <a:t>dokumentu</a:t>
            </a:r>
            <a:r>
              <a:rPr lang="en-GB" b="0" i="0" dirty="0">
                <a:solidFill>
                  <a:srgbClr val="777777"/>
                </a:solidFill>
                <a:effectLst/>
                <a:latin typeface="Roboto"/>
              </a:rPr>
              <a:t> </a:t>
            </a:r>
            <a:r>
              <a:rPr lang="en-GB" b="0" i="0" dirty="0" err="1">
                <a:solidFill>
                  <a:srgbClr val="777777"/>
                </a:solidFill>
                <a:effectLst/>
                <a:latin typeface="Roboto"/>
              </a:rPr>
              <a:t>pārvaldību</a:t>
            </a:r>
            <a:r>
              <a:rPr lang="en-GB" b="0" i="0" dirty="0">
                <a:solidFill>
                  <a:srgbClr val="777777"/>
                </a:solidFill>
                <a:effectLst/>
                <a:latin typeface="Roboto"/>
              </a:rPr>
              <a:t>?</a:t>
            </a:r>
            <a:r>
              <a:rPr lang="lv-LV" b="0" i="0" dirty="0">
                <a:solidFill>
                  <a:srgbClr val="777777"/>
                </a:solidFill>
                <a:effectLst/>
                <a:latin typeface="Roboto"/>
              </a:rPr>
              <a:t> </a:t>
            </a:r>
            <a:r>
              <a:rPr lang="lv-LV" b="0" i="0" dirty="0">
                <a:solidFill>
                  <a:srgbClr val="FF0000"/>
                </a:solidFill>
                <a:effectLst/>
                <a:latin typeface="Roboto"/>
              </a:rPr>
              <a:t>To nosaka kopsapulce, bet, visticamāk, ka valde. Var noteikt ar valdes lēmumu vai ar NVO rīkojumu</a:t>
            </a:r>
            <a:endParaRPr lang="lv-LV" b="0" i="0" dirty="0">
              <a:solidFill>
                <a:srgbClr val="777777"/>
              </a:solidFill>
              <a:effectLst/>
              <a:latin typeface="Roboto"/>
            </a:endParaRPr>
          </a:p>
          <a:p>
            <a:r>
              <a:rPr lang="en-GB" b="0" i="0" dirty="0" err="1">
                <a:solidFill>
                  <a:srgbClr val="777777"/>
                </a:solidFill>
                <a:effectLst/>
                <a:latin typeface="Roboto"/>
              </a:rPr>
              <a:t>Dokumentu</a:t>
            </a:r>
            <a:r>
              <a:rPr lang="en-GB" b="0" i="0" dirty="0">
                <a:solidFill>
                  <a:srgbClr val="777777"/>
                </a:solidFill>
                <a:effectLst/>
                <a:latin typeface="Roboto"/>
              </a:rPr>
              <a:t> </a:t>
            </a:r>
            <a:r>
              <a:rPr lang="en-GB" b="0" i="0" dirty="0" err="1">
                <a:solidFill>
                  <a:srgbClr val="777777"/>
                </a:solidFill>
                <a:effectLst/>
                <a:latin typeface="Roboto"/>
              </a:rPr>
              <a:t>uzglabāšana</a:t>
            </a:r>
            <a:r>
              <a:rPr lang="lv-LV" b="0" i="0" dirty="0">
                <a:solidFill>
                  <a:srgbClr val="777777"/>
                </a:solidFill>
                <a:effectLst/>
                <a:latin typeface="Roboto"/>
              </a:rPr>
              <a:t> </a:t>
            </a:r>
            <a:r>
              <a:rPr lang="lv-LV" b="0" i="0" dirty="0">
                <a:solidFill>
                  <a:srgbClr val="FF0000"/>
                </a:solidFill>
                <a:effectLst/>
                <a:latin typeface="Roboto"/>
              </a:rPr>
              <a:t>saskaņā ar nomenklatūru – saites pie arhivēšanas</a:t>
            </a:r>
            <a:endParaRPr lang="lv-LV" b="0" i="0" dirty="0">
              <a:solidFill>
                <a:srgbClr val="777777"/>
              </a:solidFill>
              <a:effectLst/>
              <a:latin typeface="Roboto"/>
            </a:endParaRPr>
          </a:p>
          <a:p>
            <a:r>
              <a:rPr lang="lv-LV" b="0" i="0" dirty="0">
                <a:solidFill>
                  <a:srgbClr val="777777"/>
                </a:solidFill>
                <a:effectLst/>
                <a:latin typeface="Roboto"/>
              </a:rPr>
              <a:t>Dokumentu reģistrēšana Uzņēmumu reģistrā</a:t>
            </a:r>
            <a:r>
              <a:rPr lang="lv-LV" dirty="0">
                <a:solidFill>
                  <a:srgbClr val="777777"/>
                </a:solidFill>
                <a:latin typeface="Roboto"/>
              </a:rPr>
              <a:t> </a:t>
            </a:r>
            <a:r>
              <a:rPr lang="lv-LV" dirty="0" err="1">
                <a:solidFill>
                  <a:srgbClr val="777777"/>
                </a:solidFill>
                <a:latin typeface="Roboto"/>
              </a:rPr>
              <a:t>s</a:t>
            </a:r>
            <a:r>
              <a:rPr lang="lv-LV" dirty="0" err="1">
                <a:solidFill>
                  <a:srgbClr val="FF0000"/>
                </a:solidFill>
                <a:latin typeface="Roboto"/>
              </a:rPr>
              <a:t>eminars</a:t>
            </a:r>
            <a:r>
              <a:rPr lang="lv-LV" dirty="0">
                <a:solidFill>
                  <a:srgbClr val="FF0000"/>
                </a:solidFill>
                <a:latin typeface="Roboto"/>
              </a:rPr>
              <a:t> 10. februārī</a:t>
            </a:r>
            <a:r>
              <a:rPr lang="en-GB" b="0" i="0" dirty="0">
                <a:solidFill>
                  <a:srgbClr val="777777"/>
                </a:solidFill>
                <a:effectLst/>
                <a:latin typeface="Roboto"/>
              </a:rPr>
              <a:t> </a:t>
            </a:r>
            <a:endParaRPr lang="lv-LV" b="0" i="0" dirty="0">
              <a:solidFill>
                <a:srgbClr val="777777"/>
              </a:solidFill>
              <a:effectLst/>
              <a:latin typeface="Roboto"/>
            </a:endParaRPr>
          </a:p>
          <a:p>
            <a:r>
              <a:rPr lang="lv-LV" b="0" i="0" dirty="0">
                <a:solidFill>
                  <a:srgbClr val="777777"/>
                </a:solidFill>
                <a:effectLst/>
                <a:latin typeface="Roboto"/>
              </a:rPr>
              <a:t>Kā strukturizēt mapes uzņēmumā</a:t>
            </a:r>
            <a:r>
              <a:rPr lang="lv-LV" dirty="0">
                <a:solidFill>
                  <a:srgbClr val="777777"/>
                </a:solidFill>
                <a:latin typeface="Roboto"/>
              </a:rPr>
              <a:t>? </a:t>
            </a:r>
            <a:r>
              <a:rPr lang="lv-LV" dirty="0">
                <a:solidFill>
                  <a:srgbClr val="FF0000"/>
                </a:solidFill>
                <a:latin typeface="Roboto"/>
              </a:rPr>
              <a:t>NVO un uzņēmumā – nav atšķirības. Kā pieņemsiet lēmumu, tādu nomenklatūru arī izmantosiet. Lai pašiem ērti strādāt</a:t>
            </a:r>
          </a:p>
          <a:p>
            <a:r>
              <a:rPr lang="en-GB" b="0" i="0" dirty="0" err="1">
                <a:solidFill>
                  <a:srgbClr val="777777"/>
                </a:solidFill>
                <a:effectLst/>
                <a:latin typeface="Roboto"/>
              </a:rPr>
              <a:t>Dažādu</a:t>
            </a:r>
            <a:r>
              <a:rPr lang="en-GB" b="0" i="0" dirty="0">
                <a:solidFill>
                  <a:srgbClr val="777777"/>
                </a:solidFill>
                <a:effectLst/>
                <a:latin typeface="Roboto"/>
              </a:rPr>
              <a:t> </a:t>
            </a:r>
            <a:r>
              <a:rPr lang="en-GB" b="0" i="0" dirty="0" err="1">
                <a:solidFill>
                  <a:srgbClr val="777777"/>
                </a:solidFill>
                <a:effectLst/>
                <a:latin typeface="Roboto"/>
              </a:rPr>
              <a:t>dokumentu</a:t>
            </a:r>
            <a:r>
              <a:rPr lang="en-GB" b="0" i="0" dirty="0">
                <a:solidFill>
                  <a:srgbClr val="777777"/>
                </a:solidFill>
                <a:effectLst/>
                <a:latin typeface="Roboto"/>
              </a:rPr>
              <a:t> </a:t>
            </a:r>
            <a:r>
              <a:rPr lang="en-GB" b="0" i="0" dirty="0" err="1">
                <a:solidFill>
                  <a:srgbClr val="777777"/>
                </a:solidFill>
                <a:effectLst/>
                <a:latin typeface="Roboto"/>
              </a:rPr>
              <a:t>juridiskais</a:t>
            </a:r>
            <a:r>
              <a:rPr lang="en-GB" b="0" i="0" dirty="0">
                <a:solidFill>
                  <a:srgbClr val="777777"/>
                </a:solidFill>
                <a:effectLst/>
                <a:latin typeface="Roboto"/>
              </a:rPr>
              <a:t> </a:t>
            </a:r>
            <a:r>
              <a:rPr lang="en-GB" b="0" i="0" dirty="0" err="1">
                <a:solidFill>
                  <a:srgbClr val="777777"/>
                </a:solidFill>
                <a:effectLst/>
                <a:latin typeface="Roboto"/>
              </a:rPr>
              <a:t>spēks</a:t>
            </a:r>
            <a:r>
              <a:rPr lang="lv-LV" b="0" i="0" dirty="0">
                <a:solidFill>
                  <a:srgbClr val="777777"/>
                </a:solidFill>
                <a:effectLst/>
                <a:latin typeface="Roboto"/>
              </a:rPr>
              <a:t> </a:t>
            </a:r>
            <a:r>
              <a:rPr lang="lv-LV" b="0" i="0" dirty="0">
                <a:solidFill>
                  <a:srgbClr val="FF0000"/>
                </a:solidFill>
                <a:effectLst/>
                <a:latin typeface="Roboto"/>
              </a:rPr>
              <a:t>Prasības neatšķiras dokumentiem, bet </a:t>
            </a:r>
            <a:r>
              <a:rPr lang="lv-LV" b="0" i="0" dirty="0" err="1">
                <a:solidFill>
                  <a:srgbClr val="FF0000"/>
                </a:solidFill>
                <a:effectLst/>
                <a:latin typeface="Roboto"/>
              </a:rPr>
              <a:t>tāizstrādātājam</a:t>
            </a:r>
            <a:r>
              <a:rPr lang="lv-LV" b="0" i="0" dirty="0">
                <a:solidFill>
                  <a:srgbClr val="FF0000"/>
                </a:solidFill>
                <a:effectLst/>
                <a:latin typeface="Roboto"/>
              </a:rPr>
              <a:t> jeb autoram</a:t>
            </a:r>
            <a:endParaRPr lang="lv-LV" b="0" i="0" dirty="0">
              <a:solidFill>
                <a:srgbClr val="777777"/>
              </a:solidFill>
              <a:effectLst/>
              <a:latin typeface="Roboto"/>
            </a:endParaRPr>
          </a:p>
          <a:p>
            <a:r>
              <a:rPr lang="en-GB" b="0" i="0" dirty="0" err="1">
                <a:solidFill>
                  <a:srgbClr val="777777"/>
                </a:solidFill>
                <a:effectLst/>
                <a:latin typeface="Roboto"/>
              </a:rPr>
              <a:t>Kāds</a:t>
            </a:r>
            <a:r>
              <a:rPr lang="en-GB" b="0" i="0" dirty="0">
                <a:solidFill>
                  <a:srgbClr val="777777"/>
                </a:solidFill>
                <a:effectLst/>
                <a:latin typeface="Roboto"/>
              </a:rPr>
              <a:t> </a:t>
            </a:r>
            <a:r>
              <a:rPr lang="en-GB" b="0" i="0" dirty="0" err="1">
                <a:solidFill>
                  <a:srgbClr val="777777"/>
                </a:solidFill>
                <a:effectLst/>
                <a:latin typeface="Roboto"/>
              </a:rPr>
              <a:t>ir</a:t>
            </a:r>
            <a:r>
              <a:rPr lang="en-GB" b="0" i="0" dirty="0">
                <a:solidFill>
                  <a:srgbClr val="777777"/>
                </a:solidFill>
                <a:effectLst/>
                <a:latin typeface="Roboto"/>
              </a:rPr>
              <a:t> </a:t>
            </a:r>
            <a:r>
              <a:rPr lang="en-GB" b="0" i="0" dirty="0" err="1">
                <a:solidFill>
                  <a:srgbClr val="777777"/>
                </a:solidFill>
                <a:effectLst/>
                <a:latin typeface="Roboto"/>
              </a:rPr>
              <a:t>nepieciešamais</a:t>
            </a:r>
            <a:r>
              <a:rPr lang="en-GB" b="0" i="0" dirty="0">
                <a:solidFill>
                  <a:srgbClr val="777777"/>
                </a:solidFill>
                <a:effectLst/>
                <a:latin typeface="Roboto"/>
              </a:rPr>
              <a:t> minimum. </a:t>
            </a:r>
            <a:r>
              <a:rPr lang="lv-LV" b="0" i="0" dirty="0">
                <a:solidFill>
                  <a:srgbClr val="FF0000"/>
                </a:solidFill>
                <a:effectLst/>
                <a:latin typeface="Roboto"/>
              </a:rPr>
              <a:t>Tik, cik NVO nepieciešams. </a:t>
            </a:r>
            <a:r>
              <a:rPr lang="en-GB" b="0" i="0" dirty="0">
                <a:solidFill>
                  <a:srgbClr val="777777"/>
                </a:solidFill>
                <a:effectLst/>
                <a:latin typeface="Roboto"/>
              </a:rPr>
              <a:t>Un </a:t>
            </a:r>
            <a:r>
              <a:rPr lang="en-GB" b="0" i="0" dirty="0" err="1">
                <a:solidFill>
                  <a:srgbClr val="777777"/>
                </a:solidFill>
                <a:effectLst/>
                <a:latin typeface="Roboto"/>
              </a:rPr>
              <a:t>cik</a:t>
            </a:r>
            <a:r>
              <a:rPr lang="en-GB" b="0" i="0" dirty="0">
                <a:solidFill>
                  <a:srgbClr val="777777"/>
                </a:solidFill>
                <a:effectLst/>
                <a:latin typeface="Roboto"/>
              </a:rPr>
              <a:t> </a:t>
            </a:r>
            <a:r>
              <a:rPr lang="en-GB" b="0" i="0" dirty="0" err="1">
                <a:solidFill>
                  <a:srgbClr val="777777"/>
                </a:solidFill>
                <a:effectLst/>
                <a:latin typeface="Roboto"/>
              </a:rPr>
              <a:t>ilgi</a:t>
            </a:r>
            <a:r>
              <a:rPr lang="en-GB" b="0" i="0" dirty="0">
                <a:solidFill>
                  <a:srgbClr val="777777"/>
                </a:solidFill>
                <a:effectLst/>
                <a:latin typeface="Roboto"/>
              </a:rPr>
              <a:t> </a:t>
            </a:r>
            <a:r>
              <a:rPr lang="en-GB" b="0" i="0" dirty="0" err="1">
                <a:solidFill>
                  <a:srgbClr val="777777"/>
                </a:solidFill>
                <a:effectLst/>
                <a:latin typeface="Roboto"/>
              </a:rPr>
              <a:t>kādi</a:t>
            </a:r>
            <a:r>
              <a:rPr lang="en-GB" b="0" i="0" dirty="0">
                <a:solidFill>
                  <a:srgbClr val="777777"/>
                </a:solidFill>
                <a:effectLst/>
                <a:latin typeface="Roboto"/>
              </a:rPr>
              <a:t> </a:t>
            </a:r>
            <a:r>
              <a:rPr lang="en-GB" b="0" i="0" dirty="0" err="1">
                <a:solidFill>
                  <a:srgbClr val="777777"/>
                </a:solidFill>
                <a:effectLst/>
                <a:latin typeface="Roboto"/>
              </a:rPr>
              <a:t>dokumenti</a:t>
            </a:r>
            <a:r>
              <a:rPr lang="en-GB" b="0" i="0" dirty="0">
                <a:solidFill>
                  <a:srgbClr val="777777"/>
                </a:solidFill>
                <a:effectLst/>
                <a:latin typeface="Roboto"/>
              </a:rPr>
              <a:t> </a:t>
            </a:r>
            <a:r>
              <a:rPr lang="en-GB" b="0" i="0" dirty="0" err="1">
                <a:solidFill>
                  <a:srgbClr val="777777"/>
                </a:solidFill>
                <a:effectLst/>
                <a:latin typeface="Roboto"/>
              </a:rPr>
              <a:t>jāglabā</a:t>
            </a:r>
            <a:r>
              <a:rPr lang="lv-LV" dirty="0">
                <a:solidFill>
                  <a:srgbClr val="777777"/>
                </a:solidFill>
                <a:latin typeface="Roboto"/>
              </a:rPr>
              <a:t>? </a:t>
            </a:r>
            <a:r>
              <a:rPr lang="lv-LV" dirty="0">
                <a:solidFill>
                  <a:srgbClr val="FF0000"/>
                </a:solidFill>
                <a:latin typeface="Roboto"/>
              </a:rPr>
              <a:t>Saskaņā ar </a:t>
            </a:r>
            <a:r>
              <a:rPr lang="lv-LV" dirty="0" err="1">
                <a:solidFill>
                  <a:srgbClr val="FF0000"/>
                </a:solidFill>
                <a:latin typeface="Roboto"/>
              </a:rPr>
              <a:t>ar</a:t>
            </a:r>
            <a:r>
              <a:rPr lang="lv-LV" dirty="0">
                <a:solidFill>
                  <a:srgbClr val="FF0000"/>
                </a:solidFill>
                <a:latin typeface="Roboto"/>
              </a:rPr>
              <a:t> nomenklatūru – pie arhivēšanas</a:t>
            </a:r>
            <a:endParaRPr lang="lv-LV" dirty="0">
              <a:solidFill>
                <a:srgbClr val="777777"/>
              </a:solidFill>
              <a:latin typeface="Roboto"/>
            </a:endParaRPr>
          </a:p>
          <a:p>
            <a:r>
              <a:rPr lang="en-GB" b="0" i="0" dirty="0" err="1">
                <a:solidFill>
                  <a:srgbClr val="777777"/>
                </a:solidFill>
                <a:effectLst/>
                <a:latin typeface="Roboto"/>
              </a:rPr>
              <a:t>Pārvaldes</a:t>
            </a:r>
            <a:r>
              <a:rPr lang="en-GB" b="0" i="0" dirty="0">
                <a:solidFill>
                  <a:srgbClr val="777777"/>
                </a:solidFill>
                <a:effectLst/>
                <a:latin typeface="Roboto"/>
              </a:rPr>
              <a:t>/</a:t>
            </a:r>
            <a:r>
              <a:rPr lang="en-GB" b="0" i="0" dirty="0" err="1">
                <a:solidFill>
                  <a:srgbClr val="777777"/>
                </a:solidFill>
                <a:effectLst/>
                <a:latin typeface="Roboto"/>
              </a:rPr>
              <a:t>organizatorisko</a:t>
            </a:r>
            <a:r>
              <a:rPr lang="en-GB" b="0" i="0" dirty="0">
                <a:solidFill>
                  <a:srgbClr val="777777"/>
                </a:solidFill>
                <a:effectLst/>
                <a:latin typeface="Roboto"/>
              </a:rPr>
              <a:t> </a:t>
            </a:r>
            <a:r>
              <a:rPr lang="en-GB" b="0" i="0" dirty="0" err="1">
                <a:solidFill>
                  <a:srgbClr val="777777"/>
                </a:solidFill>
                <a:effectLst/>
                <a:latin typeface="Roboto"/>
              </a:rPr>
              <a:t>dokumentu</a:t>
            </a:r>
            <a:r>
              <a:rPr lang="en-GB" b="0" i="0" dirty="0">
                <a:solidFill>
                  <a:srgbClr val="777777"/>
                </a:solidFill>
                <a:effectLst/>
                <a:latin typeface="Roboto"/>
              </a:rPr>
              <a:t> </a:t>
            </a:r>
            <a:r>
              <a:rPr lang="en-GB" b="0" i="0" dirty="0" err="1">
                <a:solidFill>
                  <a:srgbClr val="777777"/>
                </a:solidFill>
                <a:effectLst/>
                <a:latin typeface="Roboto"/>
              </a:rPr>
              <a:t>izveidošana</a:t>
            </a:r>
            <a:r>
              <a:rPr lang="en-GB" b="0" i="0" dirty="0">
                <a:solidFill>
                  <a:srgbClr val="777777"/>
                </a:solidFill>
                <a:effectLst/>
                <a:latin typeface="Roboto"/>
              </a:rPr>
              <a:t>, </a:t>
            </a:r>
            <a:r>
              <a:rPr lang="en-GB" b="0" i="0" dirty="0" err="1">
                <a:solidFill>
                  <a:srgbClr val="777777"/>
                </a:solidFill>
                <a:effectLst/>
                <a:latin typeface="Roboto"/>
              </a:rPr>
              <a:t>arhivēšana</a:t>
            </a:r>
            <a:r>
              <a:rPr lang="en-GB" b="0" i="0" dirty="0">
                <a:solidFill>
                  <a:srgbClr val="777777"/>
                </a:solidFill>
                <a:effectLst/>
                <a:latin typeface="Roboto"/>
              </a:rPr>
              <a:t>.</a:t>
            </a:r>
            <a:r>
              <a:rPr lang="lv-LV" b="0" i="0" dirty="0">
                <a:solidFill>
                  <a:srgbClr val="777777"/>
                </a:solidFill>
                <a:effectLst/>
                <a:latin typeface="Roboto"/>
              </a:rPr>
              <a:t> </a:t>
            </a:r>
            <a:r>
              <a:rPr lang="lv-LV" b="0" i="0" dirty="0">
                <a:solidFill>
                  <a:srgbClr val="FF0000"/>
                </a:solidFill>
                <a:effectLst/>
                <a:latin typeface="Roboto"/>
              </a:rPr>
              <a:t>Tas pats</a:t>
            </a:r>
            <a:endParaRPr lang="lv-LV" b="0" i="0" dirty="0">
              <a:solidFill>
                <a:srgbClr val="777777"/>
              </a:solidFill>
              <a:effectLst/>
              <a:latin typeface="Roboto"/>
            </a:endParaRPr>
          </a:p>
          <a:p>
            <a:br>
              <a:rPr lang="pl-PL" dirty="0"/>
            </a:br>
            <a:r>
              <a:rPr lang="pl-PL" b="0" i="0" dirty="0">
                <a:solidFill>
                  <a:srgbClr val="777777"/>
                </a:solidFill>
                <a:effectLst/>
                <a:latin typeface="Roboto"/>
              </a:rPr>
              <a:t>Dokumentu kopijas, dokumentu iesniegšana elektroniski</a:t>
            </a:r>
            <a:r>
              <a:rPr lang="lv-LV" b="0" i="0" dirty="0">
                <a:solidFill>
                  <a:srgbClr val="777777"/>
                </a:solidFill>
                <a:effectLst/>
                <a:latin typeface="Roboto"/>
              </a:rPr>
              <a:t> </a:t>
            </a:r>
            <a:r>
              <a:rPr lang="lv-LV" b="0" i="0" dirty="0">
                <a:solidFill>
                  <a:srgbClr val="FF0000"/>
                </a:solidFill>
                <a:effectLst/>
                <a:latin typeface="Roboto"/>
              </a:rPr>
              <a:t>Kopiju apliecināšana saskaņā ar statūtiem. Dokumentam vispirms jāpiešķir juridiskais spēks un tad </a:t>
            </a:r>
            <a:r>
              <a:rPr lang="lv-LV" b="0" i="0" dirty="0" err="1">
                <a:solidFill>
                  <a:srgbClr val="FF0000"/>
                </a:solidFill>
                <a:effectLst/>
                <a:latin typeface="Roboto"/>
              </a:rPr>
              <a:t>sūta</a:t>
            </a:r>
            <a:r>
              <a:rPr lang="lv-LV" b="0" i="0" dirty="0">
                <a:solidFill>
                  <a:srgbClr val="FF0000"/>
                </a:solidFill>
                <a:effectLst/>
                <a:latin typeface="Roboto"/>
              </a:rPr>
              <a:t> vai uzreiz ar e-parakstu nosūtot piešķir juridisko spēku</a:t>
            </a:r>
            <a:endParaRPr lang="lv-LV" b="0" i="0" dirty="0">
              <a:solidFill>
                <a:srgbClr val="777777"/>
              </a:solidFill>
              <a:effectLst/>
              <a:latin typeface="Roboto"/>
            </a:endParaRPr>
          </a:p>
          <a:p>
            <a:br>
              <a:rPr lang="en-GB" dirty="0"/>
            </a:br>
            <a:r>
              <a:rPr lang="en-GB" b="0" i="0" dirty="0" err="1">
                <a:solidFill>
                  <a:srgbClr val="777777"/>
                </a:solidFill>
                <a:effectLst/>
                <a:latin typeface="Roboto"/>
              </a:rPr>
              <a:t>Kā</a:t>
            </a:r>
            <a:r>
              <a:rPr lang="en-GB" b="0" i="0" dirty="0">
                <a:solidFill>
                  <a:srgbClr val="777777"/>
                </a:solidFill>
                <a:effectLst/>
                <a:latin typeface="Roboto"/>
              </a:rPr>
              <a:t> </a:t>
            </a:r>
            <a:r>
              <a:rPr lang="en-GB" b="0" i="0" dirty="0" err="1">
                <a:solidFill>
                  <a:srgbClr val="777777"/>
                </a:solidFill>
                <a:effectLst/>
                <a:latin typeface="Roboto"/>
              </a:rPr>
              <a:t>pareizi</a:t>
            </a:r>
            <a:r>
              <a:rPr lang="en-GB" b="0" i="0" dirty="0">
                <a:solidFill>
                  <a:srgbClr val="777777"/>
                </a:solidFill>
                <a:effectLst/>
                <a:latin typeface="Roboto"/>
              </a:rPr>
              <a:t> </a:t>
            </a:r>
            <a:r>
              <a:rPr lang="en-GB" b="0" i="0" dirty="0" err="1">
                <a:solidFill>
                  <a:srgbClr val="777777"/>
                </a:solidFill>
                <a:effectLst/>
                <a:latin typeface="Roboto"/>
              </a:rPr>
              <a:t>sakārtot</a:t>
            </a:r>
            <a:r>
              <a:rPr lang="en-GB" b="0" i="0" dirty="0">
                <a:solidFill>
                  <a:srgbClr val="777777"/>
                </a:solidFill>
                <a:effectLst/>
                <a:latin typeface="Roboto"/>
              </a:rPr>
              <a:t> </a:t>
            </a:r>
            <a:r>
              <a:rPr lang="en-GB" b="0" i="0" dirty="0" err="1">
                <a:solidFill>
                  <a:srgbClr val="777777"/>
                </a:solidFill>
                <a:effectLst/>
                <a:latin typeface="Roboto"/>
              </a:rPr>
              <a:t>dokumentāciju</a:t>
            </a:r>
            <a:endParaRPr lang="lv-LV" b="0" i="0" dirty="0">
              <a:solidFill>
                <a:srgbClr val="777777"/>
              </a:solidFill>
              <a:effectLst/>
              <a:latin typeface="Roboto"/>
            </a:endParaRPr>
          </a:p>
          <a:p>
            <a:r>
              <a:rPr lang="lv-LV" dirty="0">
                <a:solidFill>
                  <a:srgbClr val="FF0000"/>
                </a:solidFill>
              </a:rPr>
              <a:t>Var ielūkoties </a:t>
            </a:r>
            <a:r>
              <a:rPr lang="lv-LV" b="1" dirty="0">
                <a:hlinkClick r:id="rId2"/>
              </a:rPr>
              <a:t>DOKUMENTU IZSTRĀDĀŠANAS UN NOFORMĒŠANAS VADLĪNIJAS</a:t>
            </a:r>
          </a:p>
          <a:p>
            <a:r>
              <a:rPr lang="en-GB" dirty="0">
                <a:hlinkClick r:id="rId2"/>
              </a:rPr>
              <a:t>https://webcache.googleusercontent.com/search?q=cache:HWX3_7vy3jMJ:https://www.tm.gov.lv/files/l1_MjAyMC8yOC4wMS4vRG9rdW1lbnR1IG5vZm9ybcSTxaFhbmFzIHZhZGzEq25pamFzLnBkZg/2020/28.01./Dokumentu%2520noform%25C4%2593%25C5%25A1anas%2520vadl%25C4%25ABnijas.pdf+&amp;cd=1&amp;hl=lv&amp;ct=clnk&amp;gl=lv</a:t>
            </a:r>
            <a:r>
              <a:rPr lang="lv-LV" dirty="0"/>
              <a:t> vai jautāt </a:t>
            </a:r>
            <a:r>
              <a:rPr lang="lv-LV" dirty="0">
                <a:solidFill>
                  <a:srgbClr val="FF0000"/>
                </a:solidFill>
              </a:rPr>
              <a:t>Tieslietu ministrijai</a:t>
            </a:r>
            <a:r>
              <a:rPr lang="en-GB" b="0" i="0" dirty="0">
                <a:solidFill>
                  <a:srgbClr val="777777"/>
                </a:solidFill>
                <a:effectLst/>
                <a:latin typeface="Roboto"/>
              </a:rPr>
              <a:t> </a:t>
            </a:r>
            <a:endParaRPr lang="lv-LV" dirty="0">
              <a:solidFill>
                <a:srgbClr val="FF0000"/>
              </a:solidFill>
              <a:latin typeface="Roboto"/>
            </a:endParaRPr>
          </a:p>
        </p:txBody>
      </p:sp>
      <p:sp>
        <p:nvSpPr>
          <p:cNvPr id="4" name="Slide Number Placeholder 3">
            <a:extLst>
              <a:ext uri="{FF2B5EF4-FFF2-40B4-BE49-F238E27FC236}">
                <a16:creationId xmlns:a16="http://schemas.microsoft.com/office/drawing/2014/main" id="{656388F8-D21C-421D-9542-D05B732BF4CB}"/>
              </a:ext>
            </a:extLst>
          </p:cNvPr>
          <p:cNvSpPr>
            <a:spLocks noGrp="1"/>
          </p:cNvSpPr>
          <p:nvPr>
            <p:ph type="sldNum" sz="quarter" idx="12"/>
          </p:nvPr>
        </p:nvSpPr>
        <p:spPr/>
        <p:txBody>
          <a:bodyPr/>
          <a:lstStyle/>
          <a:p>
            <a:fld id="{C7423574-3613-4BC7-92B6-70EB1B4E1FB3}" type="slidenum">
              <a:rPr lang="lv-LV" smtClean="0"/>
              <a:t>85</a:t>
            </a:fld>
            <a:endParaRPr lang="lv-LV"/>
          </a:p>
        </p:txBody>
      </p:sp>
    </p:spTree>
    <p:extLst>
      <p:ext uri="{BB962C8B-B14F-4D97-AF65-F5344CB8AC3E}">
        <p14:creationId xmlns:p14="http://schemas.microsoft.com/office/powerpoint/2010/main" val="416003107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60DEB-E660-4A11-AF6A-C385EC33299E}"/>
              </a:ext>
            </a:extLst>
          </p:cNvPr>
          <p:cNvSpPr>
            <a:spLocks noGrp="1"/>
          </p:cNvSpPr>
          <p:nvPr>
            <p:ph type="title"/>
          </p:nvPr>
        </p:nvSpPr>
        <p:spPr/>
        <p:txBody>
          <a:bodyPr/>
          <a:lstStyle/>
          <a:p>
            <a:r>
              <a:rPr lang="lv-LV" dirty="0"/>
              <a:t>Arhivēšana </a:t>
            </a:r>
            <a:r>
              <a:rPr lang="lv-LV" dirty="0">
                <a:solidFill>
                  <a:srgbClr val="FF0000"/>
                </a:solidFill>
              </a:rPr>
              <a:t>– atsevišķs seminārs </a:t>
            </a:r>
            <a:endParaRPr lang="en-GB" dirty="0">
              <a:solidFill>
                <a:srgbClr val="FF0000"/>
              </a:solidFill>
            </a:endParaRPr>
          </a:p>
        </p:txBody>
      </p:sp>
      <p:sp>
        <p:nvSpPr>
          <p:cNvPr id="3" name="Content Placeholder 2">
            <a:extLst>
              <a:ext uri="{FF2B5EF4-FFF2-40B4-BE49-F238E27FC236}">
                <a16:creationId xmlns:a16="http://schemas.microsoft.com/office/drawing/2014/main" id="{3A34AA99-5B8F-436B-8E47-5B11455E4020}"/>
              </a:ext>
            </a:extLst>
          </p:cNvPr>
          <p:cNvSpPr>
            <a:spLocks noGrp="1"/>
          </p:cNvSpPr>
          <p:nvPr>
            <p:ph idx="1"/>
          </p:nvPr>
        </p:nvSpPr>
        <p:spPr/>
        <p:txBody>
          <a:bodyPr>
            <a:normAutofit fontScale="70000" lnSpcReduction="20000"/>
          </a:bodyPr>
          <a:lstStyle/>
          <a:p>
            <a:r>
              <a:rPr lang="en-GB" b="0" i="0" dirty="0">
                <a:solidFill>
                  <a:srgbClr val="777777"/>
                </a:solidFill>
                <a:effectLst/>
                <a:latin typeface="Roboto"/>
              </a:rPr>
              <a:t>Par </a:t>
            </a:r>
            <a:r>
              <a:rPr lang="en-GB" b="0" i="0" dirty="0" err="1">
                <a:solidFill>
                  <a:srgbClr val="777777"/>
                </a:solidFill>
                <a:effectLst/>
                <a:latin typeface="Roboto"/>
              </a:rPr>
              <a:t>dokumentu</a:t>
            </a:r>
            <a:r>
              <a:rPr lang="en-GB" b="0" i="0" dirty="0">
                <a:solidFill>
                  <a:srgbClr val="777777"/>
                </a:solidFill>
                <a:effectLst/>
                <a:latin typeface="Roboto"/>
              </a:rPr>
              <a:t> </a:t>
            </a:r>
            <a:r>
              <a:rPr lang="en-GB" b="0" i="0" dirty="0" err="1">
                <a:solidFill>
                  <a:srgbClr val="777777"/>
                </a:solidFill>
                <a:effectLst/>
                <a:latin typeface="Roboto"/>
              </a:rPr>
              <a:t>arhivēšanu</a:t>
            </a:r>
            <a:r>
              <a:rPr lang="lv-LV" b="0" i="0" dirty="0">
                <a:solidFill>
                  <a:srgbClr val="777777"/>
                </a:solidFill>
                <a:effectLst/>
                <a:latin typeface="Roboto"/>
              </a:rPr>
              <a:t>. </a:t>
            </a:r>
            <a:r>
              <a:rPr lang="en-GB" b="0" i="0" dirty="0" err="1">
                <a:solidFill>
                  <a:srgbClr val="777777"/>
                </a:solidFill>
                <a:effectLst/>
                <a:latin typeface="Roboto"/>
              </a:rPr>
              <a:t>Dokumentu</a:t>
            </a:r>
            <a:r>
              <a:rPr lang="en-GB" b="0" i="0" dirty="0">
                <a:solidFill>
                  <a:srgbClr val="777777"/>
                </a:solidFill>
                <a:effectLst/>
                <a:latin typeface="Roboto"/>
              </a:rPr>
              <a:t> </a:t>
            </a:r>
            <a:r>
              <a:rPr lang="en-GB" b="0" i="0" dirty="0" err="1">
                <a:solidFill>
                  <a:srgbClr val="777777"/>
                </a:solidFill>
                <a:effectLst/>
                <a:latin typeface="Roboto"/>
              </a:rPr>
              <a:t>glabāšana</a:t>
            </a:r>
            <a:r>
              <a:rPr lang="en-GB" b="0" i="0" dirty="0">
                <a:solidFill>
                  <a:srgbClr val="777777"/>
                </a:solidFill>
                <a:effectLst/>
                <a:latin typeface="Roboto"/>
              </a:rPr>
              <a:t> (</a:t>
            </a:r>
            <a:r>
              <a:rPr lang="en-GB" b="0" i="0" dirty="0" err="1">
                <a:solidFill>
                  <a:srgbClr val="777777"/>
                </a:solidFill>
                <a:effectLst/>
                <a:latin typeface="Roboto"/>
              </a:rPr>
              <a:t>ilgums</a:t>
            </a:r>
            <a:r>
              <a:rPr lang="en-GB" b="0" i="0" dirty="0">
                <a:solidFill>
                  <a:srgbClr val="777777"/>
                </a:solidFill>
                <a:effectLst/>
                <a:latin typeface="Roboto"/>
              </a:rPr>
              <a:t>, </a:t>
            </a:r>
            <a:r>
              <a:rPr lang="en-GB" b="0" i="0" dirty="0" err="1">
                <a:solidFill>
                  <a:srgbClr val="777777"/>
                </a:solidFill>
                <a:effectLst/>
                <a:latin typeface="Roboto"/>
              </a:rPr>
              <a:t>veidi</a:t>
            </a:r>
            <a:r>
              <a:rPr lang="en-GB" b="0" i="0" dirty="0">
                <a:solidFill>
                  <a:srgbClr val="777777"/>
                </a:solidFill>
                <a:effectLst/>
                <a:latin typeface="Roboto"/>
              </a:rPr>
              <a:t>)</a:t>
            </a:r>
            <a:r>
              <a:rPr lang="lv-LV" b="0" i="0" dirty="0">
                <a:solidFill>
                  <a:srgbClr val="777777"/>
                </a:solidFill>
                <a:effectLst/>
                <a:latin typeface="Roboto"/>
              </a:rPr>
              <a:t> </a:t>
            </a:r>
            <a:r>
              <a:rPr lang="en-GB" dirty="0">
                <a:hlinkClick r:id="rId2"/>
              </a:rPr>
              <a:t>https://www.arhivi.gov.lv/content.aspx?id=579&amp;mainId=269</a:t>
            </a:r>
            <a:endParaRPr lang="lv-LV" dirty="0"/>
          </a:p>
          <a:p>
            <a:r>
              <a:rPr lang="en-GB" dirty="0">
                <a:hlinkClick r:id="rId3"/>
              </a:rPr>
              <a:t>http://blogs.labakie.lv/arhivesanas-pamati-un-kur-meklet-informaciju-par-dokumentu-uzglabasanu/</a:t>
            </a:r>
            <a:endParaRPr lang="lv-LV" dirty="0"/>
          </a:p>
          <a:p>
            <a:r>
              <a:rPr lang="en-GB" b="0" i="0" dirty="0">
                <a:solidFill>
                  <a:srgbClr val="777777"/>
                </a:solidFill>
                <a:effectLst/>
                <a:latin typeface="Roboto"/>
              </a:rPr>
              <a:t>DVS </a:t>
            </a:r>
            <a:r>
              <a:rPr lang="en-GB" b="0" i="0" dirty="0" err="1">
                <a:solidFill>
                  <a:srgbClr val="777777"/>
                </a:solidFill>
                <a:effectLst/>
                <a:latin typeface="Roboto"/>
              </a:rPr>
              <a:t>biedrībai</a:t>
            </a:r>
            <a:r>
              <a:rPr lang="en-GB" b="0" i="0" dirty="0">
                <a:solidFill>
                  <a:srgbClr val="777777"/>
                </a:solidFill>
                <a:effectLst/>
                <a:latin typeface="Roboto"/>
              </a:rPr>
              <a:t>, </a:t>
            </a:r>
            <a:r>
              <a:rPr lang="en-GB" b="0" i="0" dirty="0" err="1">
                <a:solidFill>
                  <a:srgbClr val="777777"/>
                </a:solidFill>
                <a:effectLst/>
                <a:latin typeface="Roboto"/>
              </a:rPr>
              <a:t>kā</a:t>
            </a:r>
            <a:r>
              <a:rPr lang="en-GB" b="0" i="0" dirty="0">
                <a:solidFill>
                  <a:srgbClr val="777777"/>
                </a:solidFill>
                <a:effectLst/>
                <a:latin typeface="Roboto"/>
              </a:rPr>
              <a:t> </a:t>
            </a:r>
            <a:r>
              <a:rPr lang="en-GB" b="0" i="0" dirty="0" err="1">
                <a:solidFill>
                  <a:srgbClr val="777777"/>
                </a:solidFill>
                <a:effectLst/>
                <a:latin typeface="Roboto"/>
              </a:rPr>
              <a:t>arhivēt</a:t>
            </a:r>
            <a:r>
              <a:rPr lang="en-GB" b="0" i="0" dirty="0">
                <a:solidFill>
                  <a:srgbClr val="777777"/>
                </a:solidFill>
                <a:effectLst/>
                <a:latin typeface="Roboto"/>
              </a:rPr>
              <a:t> </a:t>
            </a:r>
            <a:r>
              <a:rPr lang="en-GB" b="0" i="0" dirty="0" err="1">
                <a:solidFill>
                  <a:srgbClr val="777777"/>
                </a:solidFill>
                <a:effectLst/>
                <a:latin typeface="Roboto"/>
              </a:rPr>
              <a:t>dokumentus</a:t>
            </a:r>
            <a:r>
              <a:rPr lang="en-GB" b="0" i="0" dirty="0">
                <a:solidFill>
                  <a:srgbClr val="777777"/>
                </a:solidFill>
                <a:effectLst/>
                <a:latin typeface="Roboto"/>
              </a:rPr>
              <a:t>, </a:t>
            </a:r>
            <a:r>
              <a:rPr lang="en-GB" b="0" i="0" dirty="0" err="1">
                <a:solidFill>
                  <a:srgbClr val="777777"/>
                </a:solidFill>
                <a:effectLst/>
                <a:latin typeface="Roboto"/>
              </a:rPr>
              <a:t>kuri</a:t>
            </a:r>
            <a:r>
              <a:rPr lang="en-GB" b="0" i="0" dirty="0">
                <a:solidFill>
                  <a:srgbClr val="777777"/>
                </a:solidFill>
                <a:effectLst/>
                <a:latin typeface="Roboto"/>
              </a:rPr>
              <a:t> </a:t>
            </a:r>
            <a:r>
              <a:rPr lang="en-GB" b="0" i="0" dirty="0" err="1">
                <a:solidFill>
                  <a:srgbClr val="777777"/>
                </a:solidFill>
                <a:effectLst/>
                <a:latin typeface="Roboto"/>
              </a:rPr>
              <a:t>stāv</a:t>
            </a:r>
            <a:r>
              <a:rPr lang="en-GB" b="0" i="0" dirty="0">
                <a:solidFill>
                  <a:srgbClr val="777777"/>
                </a:solidFill>
                <a:effectLst/>
                <a:latin typeface="Roboto"/>
              </a:rPr>
              <a:t> </a:t>
            </a:r>
            <a:r>
              <a:rPr lang="en-GB" b="0" i="0" dirty="0" err="1">
                <a:solidFill>
                  <a:srgbClr val="777777"/>
                </a:solidFill>
                <a:effectLst/>
                <a:latin typeface="Roboto"/>
              </a:rPr>
              <a:t>folderos</a:t>
            </a:r>
            <a:r>
              <a:rPr lang="en-GB" b="0" i="0" dirty="0">
                <a:solidFill>
                  <a:srgbClr val="777777"/>
                </a:solidFill>
                <a:effectLst/>
                <a:latin typeface="Roboto"/>
              </a:rPr>
              <a:t>?</a:t>
            </a:r>
            <a:r>
              <a:rPr lang="lv-LV" b="0" i="0" dirty="0">
                <a:solidFill>
                  <a:srgbClr val="777777"/>
                </a:solidFill>
                <a:effectLst/>
                <a:latin typeface="Roboto"/>
              </a:rPr>
              <a:t> </a:t>
            </a:r>
            <a:r>
              <a:rPr lang="lv-LV" b="0" i="0" dirty="0">
                <a:solidFill>
                  <a:srgbClr val="FF0000"/>
                </a:solidFill>
                <a:effectLst/>
                <a:latin typeface="Roboto"/>
              </a:rPr>
              <a:t>Atsevišķs seminārs</a:t>
            </a:r>
            <a:r>
              <a:rPr lang="en-GB" b="0" i="0" dirty="0">
                <a:solidFill>
                  <a:srgbClr val="777777"/>
                </a:solidFill>
                <a:effectLst/>
                <a:latin typeface="Roboto"/>
              </a:rPr>
              <a:t> </a:t>
            </a:r>
            <a:r>
              <a:rPr lang="en-GB" b="0" i="0" dirty="0" err="1">
                <a:solidFill>
                  <a:srgbClr val="777777"/>
                </a:solidFill>
                <a:effectLst/>
                <a:latin typeface="Roboto"/>
              </a:rPr>
              <a:t>Vai</a:t>
            </a:r>
            <a:r>
              <a:rPr lang="en-GB" b="0" i="0" dirty="0">
                <a:solidFill>
                  <a:srgbClr val="777777"/>
                </a:solidFill>
                <a:effectLst/>
                <a:latin typeface="Roboto"/>
              </a:rPr>
              <a:t> </a:t>
            </a:r>
            <a:r>
              <a:rPr lang="en-GB" b="0" i="0" dirty="0" err="1">
                <a:solidFill>
                  <a:srgbClr val="777777"/>
                </a:solidFill>
                <a:effectLst/>
                <a:latin typeface="Roboto"/>
              </a:rPr>
              <a:t>visiem</a:t>
            </a:r>
            <a:r>
              <a:rPr lang="en-GB" b="0" i="0" dirty="0">
                <a:solidFill>
                  <a:srgbClr val="777777"/>
                </a:solidFill>
                <a:effectLst/>
                <a:latin typeface="Roboto"/>
              </a:rPr>
              <a:t> </a:t>
            </a:r>
            <a:r>
              <a:rPr lang="en-GB" b="0" i="0" dirty="0" err="1">
                <a:solidFill>
                  <a:srgbClr val="777777"/>
                </a:solidFill>
                <a:effectLst/>
                <a:latin typeface="Roboto"/>
              </a:rPr>
              <a:t>arhīva</a:t>
            </a:r>
            <a:r>
              <a:rPr lang="en-GB" b="0" i="0" dirty="0">
                <a:solidFill>
                  <a:srgbClr val="777777"/>
                </a:solidFill>
                <a:effectLst/>
                <a:latin typeface="Roboto"/>
              </a:rPr>
              <a:t> </a:t>
            </a:r>
            <a:r>
              <a:rPr lang="en-GB" b="0" i="0" dirty="0" err="1">
                <a:solidFill>
                  <a:srgbClr val="777777"/>
                </a:solidFill>
                <a:effectLst/>
                <a:latin typeface="Roboto"/>
              </a:rPr>
              <a:t>dokumentiem</a:t>
            </a:r>
            <a:r>
              <a:rPr lang="en-GB" b="0" i="0" dirty="0">
                <a:solidFill>
                  <a:srgbClr val="777777"/>
                </a:solidFill>
                <a:effectLst/>
                <a:latin typeface="Roboto"/>
              </a:rPr>
              <a:t> </a:t>
            </a:r>
            <a:r>
              <a:rPr lang="en-GB" b="0" i="0" dirty="0" err="1">
                <a:solidFill>
                  <a:srgbClr val="777777"/>
                </a:solidFill>
                <a:effectLst/>
                <a:latin typeface="Roboto"/>
              </a:rPr>
              <a:t>jābūt</a:t>
            </a:r>
            <a:r>
              <a:rPr lang="en-GB" b="0" i="0" dirty="0">
                <a:solidFill>
                  <a:srgbClr val="777777"/>
                </a:solidFill>
                <a:effectLst/>
                <a:latin typeface="Roboto"/>
              </a:rPr>
              <a:t> PDF </a:t>
            </a:r>
            <a:r>
              <a:rPr lang="en-GB" b="0" i="0" dirty="0" err="1">
                <a:solidFill>
                  <a:srgbClr val="777777"/>
                </a:solidFill>
                <a:effectLst/>
                <a:latin typeface="Roboto"/>
              </a:rPr>
              <a:t>formātā</a:t>
            </a:r>
            <a:r>
              <a:rPr lang="en-GB" b="0" i="0" dirty="0">
                <a:solidFill>
                  <a:srgbClr val="777777"/>
                </a:solidFill>
                <a:effectLst/>
                <a:latin typeface="Roboto"/>
              </a:rPr>
              <a:t>?</a:t>
            </a:r>
            <a:r>
              <a:rPr lang="lv-LV" dirty="0">
                <a:solidFill>
                  <a:srgbClr val="777777"/>
                </a:solidFill>
                <a:latin typeface="Roboto"/>
              </a:rPr>
              <a:t> </a:t>
            </a:r>
            <a:r>
              <a:rPr lang="lv-LV" dirty="0">
                <a:solidFill>
                  <a:srgbClr val="FF0000"/>
                </a:solidFill>
                <a:latin typeface="Roboto"/>
              </a:rPr>
              <a:t>Te jāsazinās ar zonālo arhīvu</a:t>
            </a:r>
            <a:endParaRPr lang="lv-LV" b="0" i="0" dirty="0">
              <a:solidFill>
                <a:srgbClr val="777777"/>
              </a:solidFill>
              <a:effectLst/>
              <a:latin typeface="Roboto"/>
            </a:endParaRPr>
          </a:p>
          <a:p>
            <a:r>
              <a:rPr lang="en-GB" b="0" i="0" dirty="0" err="1">
                <a:solidFill>
                  <a:srgbClr val="777777"/>
                </a:solidFill>
                <a:effectLst/>
                <a:latin typeface="Roboto"/>
              </a:rPr>
              <a:t>Vēlētos</a:t>
            </a:r>
            <a:r>
              <a:rPr lang="en-GB" b="0" i="0" dirty="0">
                <a:solidFill>
                  <a:srgbClr val="777777"/>
                </a:solidFill>
                <a:effectLst/>
                <a:latin typeface="Roboto"/>
              </a:rPr>
              <a:t> </a:t>
            </a:r>
            <a:r>
              <a:rPr lang="en-GB" b="0" i="0" dirty="0" err="1">
                <a:solidFill>
                  <a:srgbClr val="777777"/>
                </a:solidFill>
                <a:effectLst/>
                <a:latin typeface="Roboto"/>
              </a:rPr>
              <a:t>arī</a:t>
            </a:r>
            <a:r>
              <a:rPr lang="en-GB" b="0" i="0" dirty="0">
                <a:solidFill>
                  <a:srgbClr val="777777"/>
                </a:solidFill>
                <a:effectLst/>
                <a:latin typeface="Roboto"/>
              </a:rPr>
              <a:t> </a:t>
            </a:r>
            <a:r>
              <a:rPr lang="en-GB" b="0" i="0" dirty="0" err="1">
                <a:solidFill>
                  <a:srgbClr val="777777"/>
                </a:solidFill>
                <a:effectLst/>
                <a:latin typeface="Roboto"/>
              </a:rPr>
              <a:t>informāciju</a:t>
            </a:r>
            <a:r>
              <a:rPr lang="en-GB" b="0" i="0" dirty="0">
                <a:solidFill>
                  <a:srgbClr val="777777"/>
                </a:solidFill>
                <a:effectLst/>
                <a:latin typeface="Roboto"/>
              </a:rPr>
              <a:t> par </a:t>
            </a:r>
            <a:r>
              <a:rPr lang="en-GB" b="0" i="0" dirty="0" err="1">
                <a:solidFill>
                  <a:srgbClr val="777777"/>
                </a:solidFill>
                <a:effectLst/>
                <a:latin typeface="Roboto"/>
              </a:rPr>
              <a:t>Lietu</a:t>
            </a:r>
            <a:r>
              <a:rPr lang="en-GB" b="0" i="0" dirty="0">
                <a:solidFill>
                  <a:srgbClr val="777777"/>
                </a:solidFill>
                <a:effectLst/>
                <a:latin typeface="Roboto"/>
              </a:rPr>
              <a:t> </a:t>
            </a:r>
            <a:r>
              <a:rPr lang="en-GB" b="0" i="0" dirty="0" err="1">
                <a:solidFill>
                  <a:srgbClr val="777777"/>
                </a:solidFill>
                <a:effectLst/>
                <a:latin typeface="Roboto"/>
              </a:rPr>
              <a:t>nomenklatūru</a:t>
            </a:r>
            <a:r>
              <a:rPr lang="en-GB" b="0" i="0" dirty="0">
                <a:solidFill>
                  <a:srgbClr val="777777"/>
                </a:solidFill>
                <a:effectLst/>
                <a:latin typeface="Roboto"/>
              </a:rPr>
              <a:t> un </a:t>
            </a:r>
            <a:r>
              <a:rPr lang="en-GB" b="0" i="0" dirty="0" err="1">
                <a:solidFill>
                  <a:srgbClr val="777777"/>
                </a:solidFill>
                <a:effectLst/>
                <a:latin typeface="Roboto"/>
              </a:rPr>
              <a:t>dokumentu</a:t>
            </a:r>
            <a:r>
              <a:rPr lang="en-GB" b="0" i="0" dirty="0">
                <a:solidFill>
                  <a:srgbClr val="777777"/>
                </a:solidFill>
                <a:effectLst/>
                <a:latin typeface="Roboto"/>
              </a:rPr>
              <a:t> </a:t>
            </a:r>
            <a:r>
              <a:rPr lang="en-GB" b="0" i="0" dirty="0" err="1">
                <a:solidFill>
                  <a:srgbClr val="777777"/>
                </a:solidFill>
                <a:effectLst/>
                <a:latin typeface="Roboto"/>
              </a:rPr>
              <a:t>kārtošanu</a:t>
            </a:r>
            <a:r>
              <a:rPr lang="en-GB" b="0" i="0" dirty="0">
                <a:solidFill>
                  <a:srgbClr val="777777"/>
                </a:solidFill>
                <a:effectLst/>
                <a:latin typeface="Roboto"/>
              </a:rPr>
              <a:t> </a:t>
            </a:r>
            <a:r>
              <a:rPr lang="en-GB" b="0" i="0" dirty="0" err="1">
                <a:solidFill>
                  <a:srgbClr val="777777"/>
                </a:solidFill>
                <a:effectLst/>
                <a:latin typeface="Roboto"/>
              </a:rPr>
              <a:t>mapēs</a:t>
            </a:r>
            <a:r>
              <a:rPr lang="en-GB" b="0" i="0" dirty="0">
                <a:solidFill>
                  <a:srgbClr val="777777"/>
                </a:solidFill>
                <a:effectLst/>
                <a:latin typeface="Roboto"/>
              </a:rPr>
              <a:t> un </a:t>
            </a:r>
            <a:r>
              <a:rPr lang="en-GB" b="0" i="0" dirty="0" err="1">
                <a:solidFill>
                  <a:srgbClr val="777777"/>
                </a:solidFill>
                <a:effectLst/>
                <a:latin typeface="Roboto"/>
              </a:rPr>
              <a:t>arhivēšanu</a:t>
            </a:r>
            <a:r>
              <a:rPr lang="en-GB" b="0" i="0" dirty="0">
                <a:solidFill>
                  <a:srgbClr val="777777"/>
                </a:solidFill>
                <a:effectLst/>
                <a:latin typeface="Roboto"/>
              </a:rPr>
              <a:t> (</a:t>
            </a:r>
            <a:r>
              <a:rPr lang="en-GB" b="0" i="0" dirty="0" err="1">
                <a:solidFill>
                  <a:srgbClr val="777777"/>
                </a:solidFill>
                <a:effectLst/>
                <a:latin typeface="Roboto"/>
              </a:rPr>
              <a:t>kad</a:t>
            </a:r>
            <a:r>
              <a:rPr lang="en-GB" b="0" i="0" dirty="0">
                <a:solidFill>
                  <a:srgbClr val="777777"/>
                </a:solidFill>
                <a:effectLst/>
                <a:latin typeface="Roboto"/>
              </a:rPr>
              <a:t>, </a:t>
            </a:r>
            <a:r>
              <a:rPr lang="en-GB" b="0" i="0" dirty="0" err="1">
                <a:solidFill>
                  <a:srgbClr val="777777"/>
                </a:solidFill>
                <a:effectLst/>
                <a:latin typeface="Roboto"/>
              </a:rPr>
              <a:t>kā</a:t>
            </a:r>
            <a:r>
              <a:rPr lang="en-GB" b="0" i="0" dirty="0">
                <a:solidFill>
                  <a:srgbClr val="777777"/>
                </a:solidFill>
                <a:effectLst/>
                <a:latin typeface="Roboto"/>
              </a:rPr>
              <a:t>, </a:t>
            </a:r>
            <a:r>
              <a:rPr lang="en-GB" b="0" i="0" dirty="0" err="1">
                <a:solidFill>
                  <a:srgbClr val="777777"/>
                </a:solidFill>
                <a:effectLst/>
                <a:latin typeface="Roboto"/>
              </a:rPr>
              <a:t>sniegt</a:t>
            </a:r>
            <a:r>
              <a:rPr lang="en-GB" b="0" i="0" dirty="0">
                <a:solidFill>
                  <a:srgbClr val="777777"/>
                </a:solidFill>
                <a:effectLst/>
                <a:latin typeface="Roboto"/>
              </a:rPr>
              <a:t> </a:t>
            </a:r>
            <a:r>
              <a:rPr lang="en-GB" b="0" i="0" dirty="0" err="1">
                <a:solidFill>
                  <a:srgbClr val="777777"/>
                </a:solidFill>
                <a:effectLst/>
                <a:latin typeface="Roboto"/>
              </a:rPr>
              <a:t>piemērus</a:t>
            </a:r>
            <a:r>
              <a:rPr lang="en-GB" b="0" i="0" dirty="0">
                <a:solidFill>
                  <a:srgbClr val="777777"/>
                </a:solidFill>
                <a:effectLst/>
                <a:latin typeface="Roboto"/>
              </a:rPr>
              <a:t>), to </a:t>
            </a:r>
            <a:r>
              <a:rPr lang="en-GB" b="0" i="0" dirty="0" err="1">
                <a:solidFill>
                  <a:srgbClr val="777777"/>
                </a:solidFill>
                <a:effectLst/>
                <a:latin typeface="Roboto"/>
              </a:rPr>
              <a:t>vislabāk</a:t>
            </a:r>
            <a:r>
              <a:rPr lang="en-GB" b="0" i="0" dirty="0">
                <a:solidFill>
                  <a:srgbClr val="777777"/>
                </a:solidFill>
                <a:effectLst/>
                <a:latin typeface="Roboto"/>
              </a:rPr>
              <a:t> </a:t>
            </a:r>
            <a:r>
              <a:rPr lang="en-GB" b="0" i="0" dirty="0" err="1">
                <a:solidFill>
                  <a:srgbClr val="777777"/>
                </a:solidFill>
                <a:effectLst/>
                <a:latin typeface="Roboto"/>
              </a:rPr>
              <a:t>darīt</a:t>
            </a:r>
            <a:r>
              <a:rPr lang="en-GB" b="0" i="0" dirty="0">
                <a:solidFill>
                  <a:srgbClr val="777777"/>
                </a:solidFill>
                <a:effectLst/>
                <a:latin typeface="Roboto"/>
              </a:rPr>
              <a:t> </a:t>
            </a:r>
            <a:r>
              <a:rPr lang="en-GB" b="0" i="0" dirty="0" err="1">
                <a:solidFill>
                  <a:srgbClr val="777777"/>
                </a:solidFill>
                <a:effectLst/>
                <a:latin typeface="Roboto"/>
              </a:rPr>
              <a:t>biedrībās</a:t>
            </a:r>
            <a:r>
              <a:rPr lang="en-GB" b="0" i="0" dirty="0">
                <a:solidFill>
                  <a:srgbClr val="777777"/>
                </a:solidFill>
                <a:effectLst/>
                <a:latin typeface="Roboto"/>
              </a:rPr>
              <a:t>.</a:t>
            </a:r>
            <a:r>
              <a:rPr lang="lv-LV" b="0" i="0" dirty="0">
                <a:solidFill>
                  <a:srgbClr val="777777"/>
                </a:solidFill>
                <a:effectLst/>
                <a:latin typeface="Roboto"/>
              </a:rPr>
              <a:t> </a:t>
            </a:r>
            <a:r>
              <a:rPr lang="lv-LV" dirty="0">
                <a:solidFill>
                  <a:srgbClr val="FF0000"/>
                </a:solidFill>
                <a:latin typeface="Roboto"/>
              </a:rPr>
              <a:t>NVO nav atsevišķu nosacījumu</a:t>
            </a:r>
            <a:endParaRPr lang="lv-LV" b="0" i="0" dirty="0">
              <a:solidFill>
                <a:srgbClr val="777777"/>
              </a:solidFill>
              <a:effectLst/>
              <a:latin typeface="Roboto"/>
            </a:endParaRPr>
          </a:p>
          <a:p>
            <a:r>
              <a:rPr lang="en-GB" b="0" i="0" dirty="0">
                <a:solidFill>
                  <a:srgbClr val="777777"/>
                </a:solidFill>
                <a:effectLst/>
                <a:latin typeface="Roboto"/>
              </a:rPr>
              <a:t>Par </a:t>
            </a:r>
            <a:r>
              <a:rPr lang="en-GB" b="0" i="0" dirty="0" err="1">
                <a:solidFill>
                  <a:srgbClr val="777777"/>
                </a:solidFill>
                <a:effectLst/>
                <a:latin typeface="Roboto"/>
              </a:rPr>
              <a:t>elektronisko</a:t>
            </a:r>
            <a:r>
              <a:rPr lang="en-GB" b="0" i="0" dirty="0">
                <a:solidFill>
                  <a:srgbClr val="777777"/>
                </a:solidFill>
                <a:effectLst/>
                <a:latin typeface="Roboto"/>
              </a:rPr>
              <a:t> </a:t>
            </a:r>
            <a:r>
              <a:rPr lang="en-GB" b="0" i="0" dirty="0" err="1">
                <a:solidFill>
                  <a:srgbClr val="777777"/>
                </a:solidFill>
                <a:effectLst/>
                <a:latin typeface="Roboto"/>
              </a:rPr>
              <a:t>dokumentu</a:t>
            </a:r>
            <a:r>
              <a:rPr lang="en-GB" b="0" i="0" dirty="0">
                <a:solidFill>
                  <a:srgbClr val="777777"/>
                </a:solidFill>
                <a:effectLst/>
                <a:latin typeface="Roboto"/>
              </a:rPr>
              <a:t> </a:t>
            </a:r>
            <a:r>
              <a:rPr lang="en-GB" b="0" i="0" dirty="0" err="1">
                <a:solidFill>
                  <a:srgbClr val="777777"/>
                </a:solidFill>
                <a:effectLst/>
                <a:latin typeface="Roboto"/>
              </a:rPr>
              <a:t>saglabāšanu</a:t>
            </a:r>
            <a:r>
              <a:rPr lang="en-GB" b="0" i="0" dirty="0">
                <a:solidFill>
                  <a:srgbClr val="777777"/>
                </a:solidFill>
                <a:effectLst/>
                <a:latin typeface="Roboto"/>
              </a:rPr>
              <a:t> </a:t>
            </a:r>
            <a:r>
              <a:rPr lang="en-GB" b="0" i="0" dirty="0" err="1">
                <a:solidFill>
                  <a:srgbClr val="777777"/>
                </a:solidFill>
                <a:effectLst/>
                <a:latin typeface="Roboto"/>
              </a:rPr>
              <a:t>lai</a:t>
            </a:r>
            <a:r>
              <a:rPr lang="en-GB" b="0" i="0" dirty="0">
                <a:solidFill>
                  <a:srgbClr val="777777"/>
                </a:solidFill>
                <a:effectLst/>
                <a:latin typeface="Roboto"/>
              </a:rPr>
              <a:t> </a:t>
            </a:r>
            <a:r>
              <a:rPr lang="en-GB" b="0" i="0" dirty="0" err="1">
                <a:solidFill>
                  <a:srgbClr val="777777"/>
                </a:solidFill>
                <a:effectLst/>
                <a:latin typeface="Roboto"/>
              </a:rPr>
              <a:t>varētu</a:t>
            </a:r>
            <a:r>
              <a:rPr lang="en-GB" b="0" i="0" dirty="0">
                <a:solidFill>
                  <a:srgbClr val="777777"/>
                </a:solidFill>
                <a:effectLst/>
                <a:latin typeface="Roboto"/>
              </a:rPr>
              <a:t> </a:t>
            </a:r>
            <a:r>
              <a:rPr lang="en-GB" b="0" i="0" dirty="0" err="1">
                <a:solidFill>
                  <a:srgbClr val="777777"/>
                </a:solidFill>
                <a:effectLst/>
                <a:latin typeface="Roboto"/>
              </a:rPr>
              <a:t>nākotnē</a:t>
            </a:r>
            <a:r>
              <a:rPr lang="en-GB" b="0" i="0" dirty="0">
                <a:solidFill>
                  <a:srgbClr val="777777"/>
                </a:solidFill>
                <a:effectLst/>
                <a:latin typeface="Roboto"/>
              </a:rPr>
              <a:t> </a:t>
            </a:r>
            <a:r>
              <a:rPr lang="en-GB" b="0" i="0" dirty="0" err="1">
                <a:solidFill>
                  <a:srgbClr val="777777"/>
                </a:solidFill>
                <a:effectLst/>
                <a:latin typeface="Roboto"/>
              </a:rPr>
              <a:t>nodrošināt</a:t>
            </a:r>
            <a:r>
              <a:rPr lang="en-GB" b="0" i="0" dirty="0">
                <a:solidFill>
                  <a:srgbClr val="777777"/>
                </a:solidFill>
                <a:effectLst/>
                <a:latin typeface="Roboto"/>
              </a:rPr>
              <a:t> </a:t>
            </a:r>
            <a:r>
              <a:rPr lang="en-GB" b="0" i="0" dirty="0" err="1">
                <a:solidFill>
                  <a:srgbClr val="777777"/>
                </a:solidFill>
                <a:effectLst/>
                <a:latin typeface="Roboto"/>
              </a:rPr>
              <a:t>arhivēšanu</a:t>
            </a:r>
            <a:r>
              <a:rPr lang="lv-LV" b="0" i="0" dirty="0">
                <a:solidFill>
                  <a:srgbClr val="777777"/>
                </a:solidFill>
                <a:effectLst/>
                <a:latin typeface="Roboto"/>
              </a:rPr>
              <a:t> – s</a:t>
            </a:r>
            <a:r>
              <a:rPr lang="lv-LV" b="0" i="0" dirty="0">
                <a:solidFill>
                  <a:srgbClr val="FF0000"/>
                </a:solidFill>
                <a:effectLst/>
                <a:latin typeface="Roboto"/>
              </a:rPr>
              <a:t>eminārā par e-dokumentiem</a:t>
            </a:r>
            <a:endParaRPr lang="en-GB" dirty="0"/>
          </a:p>
        </p:txBody>
      </p:sp>
      <p:sp>
        <p:nvSpPr>
          <p:cNvPr id="4" name="Slide Number Placeholder 3">
            <a:extLst>
              <a:ext uri="{FF2B5EF4-FFF2-40B4-BE49-F238E27FC236}">
                <a16:creationId xmlns:a16="http://schemas.microsoft.com/office/drawing/2014/main" id="{406D7AFC-BC9D-4B6F-A86B-72861E5265D2}"/>
              </a:ext>
            </a:extLst>
          </p:cNvPr>
          <p:cNvSpPr>
            <a:spLocks noGrp="1"/>
          </p:cNvSpPr>
          <p:nvPr>
            <p:ph type="sldNum" sz="quarter" idx="12"/>
          </p:nvPr>
        </p:nvSpPr>
        <p:spPr/>
        <p:txBody>
          <a:bodyPr/>
          <a:lstStyle/>
          <a:p>
            <a:fld id="{C7423574-3613-4BC7-92B6-70EB1B4E1FB3}" type="slidenum">
              <a:rPr lang="lv-LV" smtClean="0"/>
              <a:t>86</a:t>
            </a:fld>
            <a:endParaRPr lang="lv-LV"/>
          </a:p>
        </p:txBody>
      </p:sp>
    </p:spTree>
    <p:extLst>
      <p:ext uri="{BB962C8B-B14F-4D97-AF65-F5344CB8AC3E}">
        <p14:creationId xmlns:p14="http://schemas.microsoft.com/office/powerpoint/2010/main" val="162871591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80728"/>
            <a:ext cx="8229600" cy="1143000"/>
          </a:xfrm>
        </p:spPr>
        <p:txBody>
          <a:bodyPr/>
          <a:lstStyle/>
          <a:p>
            <a:r>
              <a:rPr lang="lv-LV" dirty="0"/>
              <a:t>Turpmākai komunikācijai:</a:t>
            </a:r>
          </a:p>
        </p:txBody>
      </p:sp>
      <p:sp>
        <p:nvSpPr>
          <p:cNvPr id="3" name="TextBox 2"/>
          <p:cNvSpPr txBox="1"/>
          <p:nvPr/>
        </p:nvSpPr>
        <p:spPr>
          <a:xfrm>
            <a:off x="1547664" y="3140968"/>
            <a:ext cx="5976664" cy="830997"/>
          </a:xfrm>
          <a:prstGeom prst="rect">
            <a:avLst/>
          </a:prstGeom>
          <a:noFill/>
        </p:spPr>
        <p:txBody>
          <a:bodyPr wrap="square" rtlCol="0">
            <a:spAutoFit/>
          </a:bodyPr>
          <a:lstStyle/>
          <a:p>
            <a:r>
              <a:rPr lang="lv-LV" sz="4800" dirty="0" err="1">
                <a:hlinkClick r:id="rId2"/>
              </a:rPr>
              <a:t>bitija@inbox.lv</a:t>
            </a:r>
            <a:r>
              <a:rPr lang="lv-LV" sz="4800" dirty="0"/>
              <a:t> </a:t>
            </a:r>
          </a:p>
        </p:txBody>
      </p:sp>
      <p:sp>
        <p:nvSpPr>
          <p:cNvPr id="4" name="Slide Number Placeholder 3"/>
          <p:cNvSpPr>
            <a:spLocks noGrp="1"/>
          </p:cNvSpPr>
          <p:nvPr>
            <p:ph type="sldNum" sz="quarter" idx="12"/>
          </p:nvPr>
        </p:nvSpPr>
        <p:spPr/>
        <p:txBody>
          <a:bodyPr/>
          <a:lstStyle/>
          <a:p>
            <a:fld id="{C7423574-3613-4BC7-92B6-70EB1B4E1FB3}" type="slidenum">
              <a:rPr lang="lv-LV" smtClean="0"/>
              <a:t>87</a:t>
            </a:fld>
            <a:endParaRPr lang="lv-LV"/>
          </a:p>
        </p:txBody>
      </p:sp>
    </p:spTree>
    <p:extLst>
      <p:ext uri="{BB962C8B-B14F-4D97-AF65-F5344CB8AC3E}">
        <p14:creationId xmlns:p14="http://schemas.microsoft.com/office/powerpoint/2010/main" val="3838683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Paraugs labojumam:</a:t>
            </a:r>
          </a:p>
        </p:txBody>
      </p:sp>
      <p:sp>
        <p:nvSpPr>
          <p:cNvPr id="3" name="Content Placeholder 2"/>
          <p:cNvSpPr>
            <a:spLocks noGrp="1"/>
          </p:cNvSpPr>
          <p:nvPr>
            <p:ph idx="1"/>
          </p:nvPr>
        </p:nvSpPr>
        <p:spPr/>
        <p:txBody>
          <a:bodyPr/>
          <a:lstStyle/>
          <a:p>
            <a:pPr marL="0" indent="0">
              <a:buNone/>
            </a:pPr>
            <a:r>
              <a:rPr lang="lv-LV" dirty="0"/>
              <a:t>Mēs katrs bijām ar savu atšķirīgu viedokli par kopdzīvi, un mums vajadzēja pastrīdēties, lai atrastu kopīgu redzējumu. Katrā ziņā attiecību sākumā ap šiem jautājumiem ir lielākas kaislības. Man tas šķita nevērtīgs laiks.</a:t>
            </a:r>
          </a:p>
        </p:txBody>
      </p:sp>
      <p:cxnSp>
        <p:nvCxnSpPr>
          <p:cNvPr id="5" name="Straight Connector 4"/>
          <p:cNvCxnSpPr/>
          <p:nvPr/>
        </p:nvCxnSpPr>
        <p:spPr>
          <a:xfrm flipV="1">
            <a:off x="3131840" y="3645024"/>
            <a:ext cx="1080120" cy="5040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155366" y="4005064"/>
            <a:ext cx="1512168" cy="523220"/>
          </a:xfrm>
          <a:prstGeom prst="rect">
            <a:avLst/>
          </a:prstGeom>
          <a:noFill/>
        </p:spPr>
        <p:txBody>
          <a:bodyPr wrap="square" rtlCol="0">
            <a:spAutoFit/>
          </a:bodyPr>
          <a:lstStyle/>
          <a:p>
            <a:r>
              <a:rPr lang="lv-LV" sz="2800" dirty="0"/>
              <a:t>vērtīgs</a:t>
            </a:r>
          </a:p>
        </p:txBody>
      </p:sp>
      <p:sp>
        <p:nvSpPr>
          <p:cNvPr id="7" name="TextBox 6"/>
          <p:cNvSpPr txBox="1"/>
          <p:nvPr/>
        </p:nvSpPr>
        <p:spPr>
          <a:xfrm>
            <a:off x="2087724" y="4498216"/>
            <a:ext cx="3168352" cy="923330"/>
          </a:xfrm>
          <a:prstGeom prst="rect">
            <a:avLst/>
          </a:prstGeom>
          <a:noFill/>
        </p:spPr>
        <p:txBody>
          <a:bodyPr wrap="square" rtlCol="0">
            <a:spAutoFit/>
          </a:bodyPr>
          <a:lstStyle/>
          <a:p>
            <a:r>
              <a:rPr lang="lv-LV" dirty="0"/>
              <a:t>Labotam ticēt.</a:t>
            </a:r>
          </a:p>
          <a:p>
            <a:r>
              <a:rPr lang="lv-LV" dirty="0"/>
              <a:t>(</a:t>
            </a:r>
            <a:r>
              <a:rPr lang="lv-LV" i="1" dirty="0"/>
              <a:t>paraksts</a:t>
            </a:r>
            <a:r>
              <a:rPr lang="lv-LV" dirty="0"/>
              <a:t>) K. Bite</a:t>
            </a:r>
          </a:p>
          <a:p>
            <a:r>
              <a:rPr lang="lv-LV" dirty="0"/>
              <a:t>20.01.2021.</a:t>
            </a:r>
          </a:p>
        </p:txBody>
      </p:sp>
      <p:sp>
        <p:nvSpPr>
          <p:cNvPr id="4" name="Slide Number Placeholder 3"/>
          <p:cNvSpPr>
            <a:spLocks noGrp="1"/>
          </p:cNvSpPr>
          <p:nvPr>
            <p:ph type="sldNum" sz="quarter" idx="12"/>
          </p:nvPr>
        </p:nvSpPr>
        <p:spPr/>
        <p:txBody>
          <a:bodyPr/>
          <a:lstStyle/>
          <a:p>
            <a:fld id="{C7423574-3613-4BC7-92B6-70EB1B4E1FB3}" type="slidenum">
              <a:rPr lang="lv-LV" smtClean="0"/>
              <a:t>9</a:t>
            </a:fld>
            <a:endParaRPr lang="lv-LV"/>
          </a:p>
        </p:txBody>
      </p:sp>
    </p:spTree>
    <p:extLst>
      <p:ext uri="{BB962C8B-B14F-4D97-AF65-F5344CB8AC3E}">
        <p14:creationId xmlns:p14="http://schemas.microsoft.com/office/powerpoint/2010/main" val="1129836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P spid="7" grpId="0"/>
    </p:bldLst>
  </p:timing>
</p:sld>
</file>

<file path=ppt/theme/theme1.xml><?xml version="1.0" encoding="utf-8"?>
<a:theme xmlns:a="http://schemas.openxmlformats.org/drawingml/2006/main" name="Office dizains">
  <a:themeElements>
    <a:clrScheme name="Iestād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estād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TC102455596[[fn=Spring]]</Template>
  <TotalTime>3160</TotalTime>
  <Words>4935</Words>
  <Application>Microsoft Office PowerPoint</Application>
  <PresentationFormat>Slaidrāde ekrānā (4:3)</PresentationFormat>
  <Paragraphs>608</Paragraphs>
  <Slides>87</Slides>
  <Notes>0</Notes>
  <HiddenSlides>0</HiddenSlides>
  <MMClips>0</MMClips>
  <ScaleCrop>false</ScaleCrop>
  <HeadingPairs>
    <vt:vector size="6" baseType="variant">
      <vt:variant>
        <vt:lpstr>Lietotie fonti</vt:lpstr>
      </vt:variant>
      <vt:variant>
        <vt:i4>7</vt:i4>
      </vt:variant>
      <vt:variant>
        <vt:lpstr>Dizains</vt:lpstr>
      </vt:variant>
      <vt:variant>
        <vt:i4>1</vt:i4>
      </vt:variant>
      <vt:variant>
        <vt:lpstr>Slaidu virsraksti</vt:lpstr>
      </vt:variant>
      <vt:variant>
        <vt:i4>87</vt:i4>
      </vt:variant>
    </vt:vector>
  </HeadingPairs>
  <TitlesOfParts>
    <vt:vector size="95" baseType="lpstr">
      <vt:lpstr>Arial</vt:lpstr>
      <vt:lpstr>Arial Narrow</vt:lpstr>
      <vt:lpstr>Calibri</vt:lpstr>
      <vt:lpstr>Roboto</vt:lpstr>
      <vt:lpstr>Times</vt:lpstr>
      <vt:lpstr>Times New Roman</vt:lpstr>
      <vt:lpstr>Wingdings</vt:lpstr>
      <vt:lpstr>Office dizains</vt:lpstr>
      <vt:lpstr>Dokumentu pārvaldības organizēšana nevalstiskajā organizācijā</vt:lpstr>
      <vt:lpstr>Saturs:</vt:lpstr>
      <vt:lpstr>1. Dokumentu juridiskais spēks</vt:lpstr>
      <vt:lpstr>Dokuments un tā juridiskais spēks</vt:lpstr>
      <vt:lpstr>Dokumenta juridiskais spēks</vt:lpstr>
      <vt:lpstr>PowerPoint prezentācija</vt:lpstr>
      <vt:lpstr>Dokumenta juridiskais spēks saistīts ar:</vt:lpstr>
      <vt:lpstr>Dokumentu izstrādāšanas prasības</vt:lpstr>
      <vt:lpstr>Paraugs labojumam:</vt:lpstr>
      <vt:lpstr>2. Dokumenta rekvizīti </vt:lpstr>
      <vt:lpstr>PowerPoint prezentācija</vt:lpstr>
      <vt:lpstr>Oriģināldokumenta rekvizīti</vt:lpstr>
      <vt:lpstr>Paraugs fiziskas personas rekvizītiem:</vt:lpstr>
      <vt:lpstr>Paraugs juridiskas personas rekvizītiem:</vt:lpstr>
      <vt:lpstr>Dokumentu atvasinājumam ir juridiskais spēks</vt:lpstr>
      <vt:lpstr>PowerPoint prezentācija</vt:lpstr>
      <vt:lpstr>PowerPoint prezentācija</vt:lpstr>
      <vt:lpstr>Dokumenta paraksts</vt:lpstr>
      <vt:lpstr>Dokumenta autors</vt:lpstr>
      <vt:lpstr>Dokumenta datums</vt:lpstr>
      <vt:lpstr>Paraugs dokumenta autora nosaukumam:</vt:lpstr>
      <vt:lpstr>Dokumenta datuma paraugs:</vt:lpstr>
      <vt:lpstr>Paraksts</vt:lpstr>
      <vt:lpstr>Paraugs parakstam:</vt:lpstr>
      <vt:lpstr>Adresāts</vt:lpstr>
      <vt:lpstr>Adresāta paraugs:</vt:lpstr>
      <vt:lpstr>Dokumenta izdošanas vietas nosaukums</vt:lpstr>
      <vt:lpstr>Zīmoga nospiedums</vt:lpstr>
      <vt:lpstr>Dokumenta apstiprinājuma uzraksts un atzīme par dokumenta apstiprinājumu</vt:lpstr>
      <vt:lpstr>Apstiprinājuma uzraksta paraugs:</vt:lpstr>
      <vt:lpstr>Apstiprinājumā norāda:</vt:lpstr>
      <vt:lpstr>Ja dokumentu apstiprina ar rīkojuma dokumentu [pasākuma izdevuma tāme dokumenta pielikumā]:</vt:lpstr>
      <vt:lpstr>Ja dokumentu apstiprina koleģiālās institūcijas sēdē, noformējot lēmumu kā atsevišķu dokumentu:</vt:lpstr>
      <vt:lpstr>Ja dokumentu apstiprina koleģiālās institūcijas sēdē, ierakstot tās lēmumu sēdes protokolā:</vt:lpstr>
      <vt:lpstr>Dokumenta reģistrācijas numurs</vt:lpstr>
      <vt:lpstr>PowerPoint prezentācija</vt:lpstr>
      <vt:lpstr>3. Dokumenta atvasinājums un dublikāts</vt:lpstr>
      <vt:lpstr>PowerPoint prezentācija</vt:lpstr>
      <vt:lpstr>Dokumenta atvasinājums</vt:lpstr>
      <vt:lpstr>Elektroniskajiem dokumentiem</vt:lpstr>
      <vt:lpstr>PowerPoint prezentācija</vt:lpstr>
      <vt:lpstr>Dokumenta noraksts</vt:lpstr>
      <vt:lpstr>PowerPoint prezentācija</vt:lpstr>
      <vt:lpstr>Dokumenta izraksts</vt:lpstr>
      <vt:lpstr>Dokumenta izrakstā:</vt:lpstr>
      <vt:lpstr>Dokumenta kopija</vt:lpstr>
      <vt:lpstr>Atvasinājumu noformēšana</vt:lpstr>
      <vt:lpstr>Dokumenta atvasinājuma apliecinājuma paraugs:</vt:lpstr>
      <vt:lpstr>Dokumenta atvasinājuma kopuma noformēšana</vt:lpstr>
      <vt:lpstr>Kur izvietojams dokumenta atvasinājuma apliecinājums?</vt:lpstr>
      <vt:lpstr>Dokumentu atvasinājumu kopums</vt:lpstr>
      <vt:lpstr>PowerPoint prezentācija</vt:lpstr>
      <vt:lpstr>Ja dokumenta atvasinājums uz vairākām lapām:</vt:lpstr>
      <vt:lpstr>PowerPoint prezentācija</vt:lpstr>
      <vt:lpstr>PowerPoint prezentācija</vt:lpstr>
      <vt:lpstr>PowerPoint prezentācija</vt:lpstr>
      <vt:lpstr>Dokumenta dublikātu</vt:lpstr>
      <vt:lpstr>Dublikātu noformēšana</vt:lpstr>
      <vt:lpstr>Dublikāta paraugs:</vt:lpstr>
      <vt:lpstr>4. Pārvaldes dokumenti</vt:lpstr>
      <vt:lpstr>Pārvaldes dokumenta būtība</vt:lpstr>
      <vt:lpstr>Dokumentu grupas, kas ietilpst pārvaldes dokumentu sistēmā</vt:lpstr>
      <vt:lpstr>PD sastāvdaļas</vt:lpstr>
      <vt:lpstr>PD rekvizīti</vt:lpstr>
      <vt:lpstr>PowerPoint prezentācija</vt:lpstr>
      <vt:lpstr>PD dienesta atzīmes</vt:lpstr>
      <vt:lpstr>PD tehniskā noformēšana</vt:lpstr>
      <vt:lpstr>Dokumenta laukums starp malām ir darba laukums:</vt:lpstr>
      <vt:lpstr>5. Dokumentu paziņošanas nosacījumi  (Paziņošanas likums)</vt:lpstr>
      <vt:lpstr>Dokumenta paziņošanas veidi</vt:lpstr>
      <vt:lpstr>6. Dokumentu noformēšana</vt:lpstr>
      <vt:lpstr>PD paraugi</vt:lpstr>
      <vt:lpstr>PowerPoint prezentācija</vt:lpstr>
      <vt:lpstr>PowerPoint prezentācija</vt:lpstr>
      <vt:lpstr>Kur var meklēt informāciju:</vt:lpstr>
      <vt:lpstr>7. Informācija par elektroniskajiem dokumentiem</vt:lpstr>
      <vt:lpstr>Normatīvie akti</vt:lpstr>
      <vt:lpstr>Elektroniskie dokumenti NVO</vt:lpstr>
      <vt:lpstr>JAUTĀJUMI</vt:lpstr>
      <vt:lpstr>Par e-dokumentiem īsās atbildes</vt:lpstr>
      <vt:lpstr>Bezmaksas rīki/platformas dokumentu pārvaldībai. www.capterra.com </vt:lpstr>
      <vt:lpstr>PowerPoint prezentācija</vt:lpstr>
      <vt:lpstr>PowerPoint prezentācija</vt:lpstr>
      <vt:lpstr>PowerPoint prezentācija</vt:lpstr>
      <vt:lpstr>Dokumentu pārvaldība</vt:lpstr>
      <vt:lpstr>Arhivēšana – atsevišķs seminārs </vt:lpstr>
      <vt:lpstr>Turpmākai komunikācijai: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Lietvedības pamati nevalstiskajā organizācijā</dc:title>
  <dc:creator>Bitija</dc:creator>
  <cp:lastModifiedBy>Sandra Jonikāne</cp:lastModifiedBy>
  <cp:revision>111</cp:revision>
  <dcterms:created xsi:type="dcterms:W3CDTF">2014-05-20T14:44:55Z</dcterms:created>
  <dcterms:modified xsi:type="dcterms:W3CDTF">2022-02-27T17:39:40Z</dcterms:modified>
</cp:coreProperties>
</file>