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 id="2147483701" r:id="rId5"/>
    <p:sldMasterId id="2147483718" r:id="rId6"/>
  </p:sldMasterIdLst>
  <p:notesMasterIdLst>
    <p:notesMasterId r:id="rId82"/>
  </p:notesMasterIdLst>
  <p:sldIdLst>
    <p:sldId id="256" r:id="rId7"/>
    <p:sldId id="321" r:id="rId8"/>
    <p:sldId id="270" r:id="rId9"/>
    <p:sldId id="258" r:id="rId10"/>
    <p:sldId id="259" r:id="rId11"/>
    <p:sldId id="330" r:id="rId12"/>
    <p:sldId id="261" r:id="rId13"/>
    <p:sldId id="262" r:id="rId14"/>
    <p:sldId id="263" r:id="rId15"/>
    <p:sldId id="264" r:id="rId16"/>
    <p:sldId id="265" r:id="rId17"/>
    <p:sldId id="271" r:id="rId18"/>
    <p:sldId id="266" r:id="rId19"/>
    <p:sldId id="267" r:id="rId20"/>
    <p:sldId id="268" r:id="rId21"/>
    <p:sldId id="272" r:id="rId22"/>
    <p:sldId id="269" r:id="rId23"/>
    <p:sldId id="273" r:id="rId24"/>
    <p:sldId id="324" r:id="rId25"/>
    <p:sldId id="274" r:id="rId26"/>
    <p:sldId id="275" r:id="rId27"/>
    <p:sldId id="276" r:id="rId28"/>
    <p:sldId id="337" r:id="rId29"/>
    <p:sldId id="277" r:id="rId30"/>
    <p:sldId id="279" r:id="rId31"/>
    <p:sldId id="322" r:id="rId32"/>
    <p:sldId id="323" r:id="rId33"/>
    <p:sldId id="334" r:id="rId34"/>
    <p:sldId id="280" r:id="rId35"/>
    <p:sldId id="326" r:id="rId36"/>
    <p:sldId id="283" r:id="rId37"/>
    <p:sldId id="325" r:id="rId38"/>
    <p:sldId id="284" r:id="rId39"/>
    <p:sldId id="285" r:id="rId40"/>
    <p:sldId id="335" r:id="rId41"/>
    <p:sldId id="286" r:id="rId42"/>
    <p:sldId id="287" r:id="rId43"/>
    <p:sldId id="333" r:id="rId44"/>
    <p:sldId id="336" r:id="rId45"/>
    <p:sldId id="288" r:id="rId46"/>
    <p:sldId id="316" r:id="rId47"/>
    <p:sldId id="289" r:id="rId48"/>
    <p:sldId id="290" r:id="rId49"/>
    <p:sldId id="291" r:id="rId50"/>
    <p:sldId id="292" r:id="rId51"/>
    <p:sldId id="293" r:id="rId52"/>
    <p:sldId id="294" r:id="rId53"/>
    <p:sldId id="295" r:id="rId54"/>
    <p:sldId id="302" r:id="rId55"/>
    <p:sldId id="320" r:id="rId56"/>
    <p:sldId id="304" r:id="rId57"/>
    <p:sldId id="303" r:id="rId58"/>
    <p:sldId id="338" r:id="rId59"/>
    <p:sldId id="305" r:id="rId60"/>
    <p:sldId id="306" r:id="rId61"/>
    <p:sldId id="312" r:id="rId62"/>
    <p:sldId id="309" r:id="rId63"/>
    <p:sldId id="310" r:id="rId64"/>
    <p:sldId id="311" r:id="rId65"/>
    <p:sldId id="308" r:id="rId66"/>
    <p:sldId id="297" r:id="rId67"/>
    <p:sldId id="296" r:id="rId68"/>
    <p:sldId id="331" r:id="rId69"/>
    <p:sldId id="298" r:id="rId70"/>
    <p:sldId id="299" r:id="rId71"/>
    <p:sldId id="341" r:id="rId72"/>
    <p:sldId id="300" r:id="rId73"/>
    <p:sldId id="339" r:id="rId74"/>
    <p:sldId id="301" r:id="rId75"/>
    <p:sldId id="340" r:id="rId76"/>
    <p:sldId id="314" r:id="rId77"/>
    <p:sldId id="328" r:id="rId78"/>
    <p:sldId id="329" r:id="rId79"/>
    <p:sldId id="332" r:id="rId80"/>
    <p:sldId id="319"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74" d="100"/>
          <a:sy n="74" d="100"/>
        </p:scale>
        <p:origin x="1053"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61" Type="http://schemas.openxmlformats.org/officeDocument/2006/relationships/slide" Target="slides/slide55.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C25D6-C766-4585-8C51-C8D2F16BE82C}" type="doc">
      <dgm:prSet loTypeId="urn:microsoft.com/office/officeart/2005/8/layout/cycle8" loCatId="cycle" qsTypeId="urn:microsoft.com/office/officeart/2005/8/quickstyle/simple1" qsCatId="simple" csTypeId="urn:microsoft.com/office/officeart/2005/8/colors/accent1_2" csCatId="accent1" phldr="1"/>
      <dgm:spPr/>
    </dgm:pt>
    <dgm:pt modelId="{CE047815-D161-4529-BF0B-CB1B59657661}">
      <dgm:prSet phldrT="[Text]"/>
      <dgm:spPr/>
      <dgm:t>
        <a:bodyPr/>
        <a:lstStyle/>
        <a:p>
          <a:r>
            <a:rPr lang="lv-LV" dirty="0"/>
            <a:t>Uzņēmuma līgums (t.sk., autoratlīdzības un pakalpojuma līgums)</a:t>
          </a:r>
          <a:endParaRPr lang="en-US" dirty="0"/>
        </a:p>
      </dgm:t>
    </dgm:pt>
    <dgm:pt modelId="{E658492F-8786-4FCC-8C6D-9DFF2D068EE1}" type="parTrans" cxnId="{386CB265-BFC9-473B-9865-E7C365080D3A}">
      <dgm:prSet/>
      <dgm:spPr/>
      <dgm:t>
        <a:bodyPr/>
        <a:lstStyle/>
        <a:p>
          <a:endParaRPr lang="en-US"/>
        </a:p>
      </dgm:t>
    </dgm:pt>
    <dgm:pt modelId="{E48AA931-AE20-482D-80FF-6107B993E454}" type="sibTrans" cxnId="{386CB265-BFC9-473B-9865-E7C365080D3A}">
      <dgm:prSet/>
      <dgm:spPr/>
      <dgm:t>
        <a:bodyPr/>
        <a:lstStyle/>
        <a:p>
          <a:endParaRPr lang="en-US"/>
        </a:p>
      </dgm:t>
    </dgm:pt>
    <dgm:pt modelId="{A7A0D51A-A81F-4558-95FD-E74BC22601D4}">
      <dgm:prSet phldrT="[Text]"/>
      <dgm:spPr/>
      <dgm:t>
        <a:bodyPr/>
        <a:lstStyle/>
        <a:p>
          <a:r>
            <a:rPr lang="lv-LV" dirty="0"/>
            <a:t>Brīvprātīgā darba līgums</a:t>
          </a:r>
          <a:endParaRPr lang="en-US" dirty="0"/>
        </a:p>
      </dgm:t>
    </dgm:pt>
    <dgm:pt modelId="{54275427-2F41-47C8-BA81-2521AD92083F}" type="parTrans" cxnId="{BD19C13B-323C-4654-A7B8-792DB857729F}">
      <dgm:prSet/>
      <dgm:spPr/>
      <dgm:t>
        <a:bodyPr/>
        <a:lstStyle/>
        <a:p>
          <a:endParaRPr lang="en-US"/>
        </a:p>
      </dgm:t>
    </dgm:pt>
    <dgm:pt modelId="{9F77AEFC-0696-44D5-BD38-D8CF5E1BBB95}" type="sibTrans" cxnId="{BD19C13B-323C-4654-A7B8-792DB857729F}">
      <dgm:prSet/>
      <dgm:spPr/>
      <dgm:t>
        <a:bodyPr/>
        <a:lstStyle/>
        <a:p>
          <a:endParaRPr lang="en-US"/>
        </a:p>
      </dgm:t>
    </dgm:pt>
    <dgm:pt modelId="{B8A34618-C9A6-4180-9527-735D2842AD90}">
      <dgm:prSet phldrT="[Text]"/>
      <dgm:spPr/>
      <dgm:t>
        <a:bodyPr/>
        <a:lstStyle/>
        <a:p>
          <a:r>
            <a:rPr lang="lv-LV" dirty="0"/>
            <a:t>Darba līgums (t.sk., nepilngadīgo nodarbināšana)</a:t>
          </a:r>
          <a:endParaRPr lang="en-US" dirty="0"/>
        </a:p>
      </dgm:t>
    </dgm:pt>
    <dgm:pt modelId="{0CD08EE6-7F5B-4383-84E3-732C88E8A795}" type="parTrans" cxnId="{47C295C1-45D0-4853-83FE-C75C9B344373}">
      <dgm:prSet/>
      <dgm:spPr/>
      <dgm:t>
        <a:bodyPr/>
        <a:lstStyle/>
        <a:p>
          <a:endParaRPr lang="en-US"/>
        </a:p>
      </dgm:t>
    </dgm:pt>
    <dgm:pt modelId="{55148368-DC54-46E7-8833-63B3C1F66740}" type="sibTrans" cxnId="{47C295C1-45D0-4853-83FE-C75C9B344373}">
      <dgm:prSet/>
      <dgm:spPr/>
      <dgm:t>
        <a:bodyPr/>
        <a:lstStyle/>
        <a:p>
          <a:endParaRPr lang="en-US"/>
        </a:p>
      </dgm:t>
    </dgm:pt>
    <dgm:pt modelId="{D372A998-4881-4998-A833-51983D066047}" type="pres">
      <dgm:prSet presAssocID="{BB9C25D6-C766-4585-8C51-C8D2F16BE82C}" presName="compositeShape" presStyleCnt="0">
        <dgm:presLayoutVars>
          <dgm:chMax val="7"/>
          <dgm:dir/>
          <dgm:resizeHandles val="exact"/>
        </dgm:presLayoutVars>
      </dgm:prSet>
      <dgm:spPr/>
    </dgm:pt>
    <dgm:pt modelId="{4EF764D8-1D13-483F-9F84-3A523120FD6F}" type="pres">
      <dgm:prSet presAssocID="{BB9C25D6-C766-4585-8C51-C8D2F16BE82C}" presName="wedge1" presStyleLbl="node1" presStyleIdx="0" presStyleCnt="3"/>
      <dgm:spPr/>
    </dgm:pt>
    <dgm:pt modelId="{35C7910B-9EE6-43D7-9DE1-3C0313B4AA80}" type="pres">
      <dgm:prSet presAssocID="{BB9C25D6-C766-4585-8C51-C8D2F16BE82C}" presName="dummy1a" presStyleCnt="0"/>
      <dgm:spPr/>
    </dgm:pt>
    <dgm:pt modelId="{1A67DC58-84DF-44EA-8FC1-2AF1776C8735}" type="pres">
      <dgm:prSet presAssocID="{BB9C25D6-C766-4585-8C51-C8D2F16BE82C}" presName="dummy1b" presStyleCnt="0"/>
      <dgm:spPr/>
    </dgm:pt>
    <dgm:pt modelId="{A38D983E-7B0F-4CA3-8CAC-2E5AB7159BAE}" type="pres">
      <dgm:prSet presAssocID="{BB9C25D6-C766-4585-8C51-C8D2F16BE82C}" presName="wedge1Tx" presStyleLbl="node1" presStyleIdx="0" presStyleCnt="3">
        <dgm:presLayoutVars>
          <dgm:chMax val="0"/>
          <dgm:chPref val="0"/>
          <dgm:bulletEnabled val="1"/>
        </dgm:presLayoutVars>
      </dgm:prSet>
      <dgm:spPr/>
    </dgm:pt>
    <dgm:pt modelId="{8011A134-2C92-4027-9DEC-5AE360DCF8ED}" type="pres">
      <dgm:prSet presAssocID="{BB9C25D6-C766-4585-8C51-C8D2F16BE82C}" presName="wedge2" presStyleLbl="node1" presStyleIdx="1" presStyleCnt="3"/>
      <dgm:spPr/>
    </dgm:pt>
    <dgm:pt modelId="{614EB90A-9D2C-40C3-B8B4-5D009903D962}" type="pres">
      <dgm:prSet presAssocID="{BB9C25D6-C766-4585-8C51-C8D2F16BE82C}" presName="dummy2a" presStyleCnt="0"/>
      <dgm:spPr/>
    </dgm:pt>
    <dgm:pt modelId="{C155DFB1-968C-44A7-BCD0-A8E8912FA0D1}" type="pres">
      <dgm:prSet presAssocID="{BB9C25D6-C766-4585-8C51-C8D2F16BE82C}" presName="dummy2b" presStyleCnt="0"/>
      <dgm:spPr/>
    </dgm:pt>
    <dgm:pt modelId="{FDB1E80E-AA8B-4FEE-B341-B7AED2B08342}" type="pres">
      <dgm:prSet presAssocID="{BB9C25D6-C766-4585-8C51-C8D2F16BE82C}" presName="wedge2Tx" presStyleLbl="node1" presStyleIdx="1" presStyleCnt="3">
        <dgm:presLayoutVars>
          <dgm:chMax val="0"/>
          <dgm:chPref val="0"/>
          <dgm:bulletEnabled val="1"/>
        </dgm:presLayoutVars>
      </dgm:prSet>
      <dgm:spPr/>
    </dgm:pt>
    <dgm:pt modelId="{88F1B399-A48E-4DB1-BDC1-85CD48084889}" type="pres">
      <dgm:prSet presAssocID="{BB9C25D6-C766-4585-8C51-C8D2F16BE82C}" presName="wedge3" presStyleLbl="node1" presStyleIdx="2" presStyleCnt="3"/>
      <dgm:spPr/>
    </dgm:pt>
    <dgm:pt modelId="{13BB76B0-C7CA-4E84-A992-EB2BF4D09E84}" type="pres">
      <dgm:prSet presAssocID="{BB9C25D6-C766-4585-8C51-C8D2F16BE82C}" presName="dummy3a" presStyleCnt="0"/>
      <dgm:spPr/>
    </dgm:pt>
    <dgm:pt modelId="{B91A6065-490E-4E47-AF16-9B7E7CF16978}" type="pres">
      <dgm:prSet presAssocID="{BB9C25D6-C766-4585-8C51-C8D2F16BE82C}" presName="dummy3b" presStyleCnt="0"/>
      <dgm:spPr/>
    </dgm:pt>
    <dgm:pt modelId="{5409B398-571F-4F19-92B6-3C3E3D09512B}" type="pres">
      <dgm:prSet presAssocID="{BB9C25D6-C766-4585-8C51-C8D2F16BE82C}" presName="wedge3Tx" presStyleLbl="node1" presStyleIdx="2" presStyleCnt="3">
        <dgm:presLayoutVars>
          <dgm:chMax val="0"/>
          <dgm:chPref val="0"/>
          <dgm:bulletEnabled val="1"/>
        </dgm:presLayoutVars>
      </dgm:prSet>
      <dgm:spPr/>
    </dgm:pt>
    <dgm:pt modelId="{6744D89C-B631-4F13-B66E-8C9D49B94089}" type="pres">
      <dgm:prSet presAssocID="{E48AA931-AE20-482D-80FF-6107B993E454}" presName="arrowWedge1" presStyleLbl="fgSibTrans2D1" presStyleIdx="0" presStyleCnt="3"/>
      <dgm:spPr/>
    </dgm:pt>
    <dgm:pt modelId="{28F7F8C4-2FBD-4FB2-84C8-4CA0AAE07761}" type="pres">
      <dgm:prSet presAssocID="{9F77AEFC-0696-44D5-BD38-D8CF5E1BBB95}" presName="arrowWedge2" presStyleLbl="fgSibTrans2D1" presStyleIdx="1" presStyleCnt="3"/>
      <dgm:spPr/>
    </dgm:pt>
    <dgm:pt modelId="{E5AE65C6-9A4B-40ED-966F-2A635D24106A}" type="pres">
      <dgm:prSet presAssocID="{55148368-DC54-46E7-8833-63B3C1F66740}" presName="arrowWedge3" presStyleLbl="fgSibTrans2D1" presStyleIdx="2" presStyleCnt="3"/>
      <dgm:spPr/>
    </dgm:pt>
  </dgm:ptLst>
  <dgm:cxnLst>
    <dgm:cxn modelId="{A5673E13-A375-4432-8438-F8F584F32612}" type="presOf" srcId="{CE047815-D161-4529-BF0B-CB1B59657661}" destId="{A38D983E-7B0F-4CA3-8CAC-2E5AB7159BAE}" srcOrd="1" destOrd="0" presId="urn:microsoft.com/office/officeart/2005/8/layout/cycle8"/>
    <dgm:cxn modelId="{132CDE1B-AA54-4E47-9EAC-C4451B53689D}" type="presOf" srcId="{A7A0D51A-A81F-4558-95FD-E74BC22601D4}" destId="{8011A134-2C92-4027-9DEC-5AE360DCF8ED}" srcOrd="0" destOrd="0" presId="urn:microsoft.com/office/officeart/2005/8/layout/cycle8"/>
    <dgm:cxn modelId="{BD19C13B-323C-4654-A7B8-792DB857729F}" srcId="{BB9C25D6-C766-4585-8C51-C8D2F16BE82C}" destId="{A7A0D51A-A81F-4558-95FD-E74BC22601D4}" srcOrd="1" destOrd="0" parTransId="{54275427-2F41-47C8-BA81-2521AD92083F}" sibTransId="{9F77AEFC-0696-44D5-BD38-D8CF5E1BBB95}"/>
    <dgm:cxn modelId="{386CB265-BFC9-473B-9865-E7C365080D3A}" srcId="{BB9C25D6-C766-4585-8C51-C8D2F16BE82C}" destId="{CE047815-D161-4529-BF0B-CB1B59657661}" srcOrd="0" destOrd="0" parTransId="{E658492F-8786-4FCC-8C6D-9DFF2D068EE1}" sibTransId="{E48AA931-AE20-482D-80FF-6107B993E454}"/>
    <dgm:cxn modelId="{B432E66B-6933-474F-B4AB-A3C1D776329F}" type="presOf" srcId="{BB9C25D6-C766-4585-8C51-C8D2F16BE82C}" destId="{D372A998-4881-4998-A833-51983D066047}" srcOrd="0" destOrd="0" presId="urn:microsoft.com/office/officeart/2005/8/layout/cycle8"/>
    <dgm:cxn modelId="{FB20BE77-3B0D-4322-8418-10F323FD5224}" type="presOf" srcId="{B8A34618-C9A6-4180-9527-735D2842AD90}" destId="{88F1B399-A48E-4DB1-BDC1-85CD48084889}" srcOrd="0" destOrd="0" presId="urn:microsoft.com/office/officeart/2005/8/layout/cycle8"/>
    <dgm:cxn modelId="{EFEE1DB3-6E59-44D2-B595-CFB1877ECDFB}" type="presOf" srcId="{CE047815-D161-4529-BF0B-CB1B59657661}" destId="{4EF764D8-1D13-483F-9F84-3A523120FD6F}" srcOrd="0" destOrd="0" presId="urn:microsoft.com/office/officeart/2005/8/layout/cycle8"/>
    <dgm:cxn modelId="{47C295C1-45D0-4853-83FE-C75C9B344373}" srcId="{BB9C25D6-C766-4585-8C51-C8D2F16BE82C}" destId="{B8A34618-C9A6-4180-9527-735D2842AD90}" srcOrd="2" destOrd="0" parTransId="{0CD08EE6-7F5B-4383-84E3-732C88E8A795}" sibTransId="{55148368-DC54-46E7-8833-63B3C1F66740}"/>
    <dgm:cxn modelId="{022D4DD8-2E09-4F4D-8F10-9B8E3A49546F}" type="presOf" srcId="{A7A0D51A-A81F-4558-95FD-E74BC22601D4}" destId="{FDB1E80E-AA8B-4FEE-B341-B7AED2B08342}" srcOrd="1" destOrd="0" presId="urn:microsoft.com/office/officeart/2005/8/layout/cycle8"/>
    <dgm:cxn modelId="{8BE9B4E2-A089-4FEA-8846-AED1E7536003}" type="presOf" srcId="{B8A34618-C9A6-4180-9527-735D2842AD90}" destId="{5409B398-571F-4F19-92B6-3C3E3D09512B}" srcOrd="1" destOrd="0" presId="urn:microsoft.com/office/officeart/2005/8/layout/cycle8"/>
    <dgm:cxn modelId="{1160839A-B165-45C3-ACD1-20A0A40C15D4}" type="presParOf" srcId="{D372A998-4881-4998-A833-51983D066047}" destId="{4EF764D8-1D13-483F-9F84-3A523120FD6F}" srcOrd="0" destOrd="0" presId="urn:microsoft.com/office/officeart/2005/8/layout/cycle8"/>
    <dgm:cxn modelId="{C220512B-79CF-42E1-9D5B-09E2640B25F9}" type="presParOf" srcId="{D372A998-4881-4998-A833-51983D066047}" destId="{35C7910B-9EE6-43D7-9DE1-3C0313B4AA80}" srcOrd="1" destOrd="0" presId="urn:microsoft.com/office/officeart/2005/8/layout/cycle8"/>
    <dgm:cxn modelId="{F6EF8086-FD76-436E-97C1-810E12E3F94F}" type="presParOf" srcId="{D372A998-4881-4998-A833-51983D066047}" destId="{1A67DC58-84DF-44EA-8FC1-2AF1776C8735}" srcOrd="2" destOrd="0" presId="urn:microsoft.com/office/officeart/2005/8/layout/cycle8"/>
    <dgm:cxn modelId="{46E0115E-4752-4328-B232-9E00E374DD0E}" type="presParOf" srcId="{D372A998-4881-4998-A833-51983D066047}" destId="{A38D983E-7B0F-4CA3-8CAC-2E5AB7159BAE}" srcOrd="3" destOrd="0" presId="urn:microsoft.com/office/officeart/2005/8/layout/cycle8"/>
    <dgm:cxn modelId="{64E32C48-B6A4-475C-A835-EB9FEA9718F1}" type="presParOf" srcId="{D372A998-4881-4998-A833-51983D066047}" destId="{8011A134-2C92-4027-9DEC-5AE360DCF8ED}" srcOrd="4" destOrd="0" presId="urn:microsoft.com/office/officeart/2005/8/layout/cycle8"/>
    <dgm:cxn modelId="{3BE58DD5-E9F1-4292-8B0E-F1D69A81DB0E}" type="presParOf" srcId="{D372A998-4881-4998-A833-51983D066047}" destId="{614EB90A-9D2C-40C3-B8B4-5D009903D962}" srcOrd="5" destOrd="0" presId="urn:microsoft.com/office/officeart/2005/8/layout/cycle8"/>
    <dgm:cxn modelId="{C111AD9E-975F-4FED-87C3-474A51C51DED}" type="presParOf" srcId="{D372A998-4881-4998-A833-51983D066047}" destId="{C155DFB1-968C-44A7-BCD0-A8E8912FA0D1}" srcOrd="6" destOrd="0" presId="urn:microsoft.com/office/officeart/2005/8/layout/cycle8"/>
    <dgm:cxn modelId="{19266B25-E136-4C68-82EC-65E6AA4CAA29}" type="presParOf" srcId="{D372A998-4881-4998-A833-51983D066047}" destId="{FDB1E80E-AA8B-4FEE-B341-B7AED2B08342}" srcOrd="7" destOrd="0" presId="urn:microsoft.com/office/officeart/2005/8/layout/cycle8"/>
    <dgm:cxn modelId="{DF07E11B-6BEA-4C45-8428-8BC5ECF12A41}" type="presParOf" srcId="{D372A998-4881-4998-A833-51983D066047}" destId="{88F1B399-A48E-4DB1-BDC1-85CD48084889}" srcOrd="8" destOrd="0" presId="urn:microsoft.com/office/officeart/2005/8/layout/cycle8"/>
    <dgm:cxn modelId="{34A37972-C440-4885-8DC7-1D5010F072CA}" type="presParOf" srcId="{D372A998-4881-4998-A833-51983D066047}" destId="{13BB76B0-C7CA-4E84-A992-EB2BF4D09E84}" srcOrd="9" destOrd="0" presId="urn:microsoft.com/office/officeart/2005/8/layout/cycle8"/>
    <dgm:cxn modelId="{1068BBDB-46FD-40C6-A171-E0E31553A40C}" type="presParOf" srcId="{D372A998-4881-4998-A833-51983D066047}" destId="{B91A6065-490E-4E47-AF16-9B7E7CF16978}" srcOrd="10" destOrd="0" presId="urn:microsoft.com/office/officeart/2005/8/layout/cycle8"/>
    <dgm:cxn modelId="{A11DAFDD-3B6C-4FF8-B598-0744515AFFB5}" type="presParOf" srcId="{D372A998-4881-4998-A833-51983D066047}" destId="{5409B398-571F-4F19-92B6-3C3E3D09512B}" srcOrd="11" destOrd="0" presId="urn:microsoft.com/office/officeart/2005/8/layout/cycle8"/>
    <dgm:cxn modelId="{1C660650-D1A5-48F6-A5EA-6D029072B1FE}" type="presParOf" srcId="{D372A998-4881-4998-A833-51983D066047}" destId="{6744D89C-B631-4F13-B66E-8C9D49B94089}" srcOrd="12" destOrd="0" presId="urn:microsoft.com/office/officeart/2005/8/layout/cycle8"/>
    <dgm:cxn modelId="{12943912-BC47-45A4-8DC3-68D9549A437E}" type="presParOf" srcId="{D372A998-4881-4998-A833-51983D066047}" destId="{28F7F8C4-2FBD-4FB2-84C8-4CA0AAE07761}" srcOrd="13" destOrd="0" presId="urn:microsoft.com/office/officeart/2005/8/layout/cycle8"/>
    <dgm:cxn modelId="{DAC4CE79-A555-47BA-8A8A-15BD6BC6EFB0}" type="presParOf" srcId="{D372A998-4881-4998-A833-51983D066047}" destId="{E5AE65C6-9A4B-40ED-966F-2A635D24106A}"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7D58A8-B982-4EC5-BA57-3B3D49E967E0}" type="doc">
      <dgm:prSet loTypeId="urn:microsoft.com/office/officeart/2005/8/layout/hProcess11" loCatId="process" qsTypeId="urn:microsoft.com/office/officeart/2005/8/quickstyle/3d2" qsCatId="3D" csTypeId="urn:microsoft.com/office/officeart/2005/8/colors/accent1_2" csCatId="accent1" phldr="1"/>
      <dgm:spPr/>
    </dgm:pt>
    <dgm:pt modelId="{38AF8C2A-136C-429F-B8E3-CFBDB79B83D6}">
      <dgm:prSet phldrT="[Text]" custT="1"/>
      <dgm:spPr/>
      <dgm:t>
        <a:bodyPr/>
        <a:lstStyle/>
        <a:p>
          <a:r>
            <a:rPr lang="lv-LV" sz="1600" dirty="0"/>
            <a:t>SLUDINĀJUMS</a:t>
          </a:r>
        </a:p>
      </dgm:t>
    </dgm:pt>
    <dgm:pt modelId="{F97E235F-3B50-454A-991B-CC6AEBC65875}" type="parTrans" cxnId="{9CCE816C-609B-4266-B87E-45D47464DD90}">
      <dgm:prSet/>
      <dgm:spPr/>
      <dgm:t>
        <a:bodyPr/>
        <a:lstStyle/>
        <a:p>
          <a:endParaRPr lang="lv-LV"/>
        </a:p>
      </dgm:t>
    </dgm:pt>
    <dgm:pt modelId="{E5D27D8E-CF6E-4F26-B712-B8862038D245}" type="sibTrans" cxnId="{9CCE816C-609B-4266-B87E-45D47464DD90}">
      <dgm:prSet/>
      <dgm:spPr/>
      <dgm:t>
        <a:bodyPr/>
        <a:lstStyle/>
        <a:p>
          <a:endParaRPr lang="lv-LV"/>
        </a:p>
      </dgm:t>
    </dgm:pt>
    <dgm:pt modelId="{6FD966D5-91C2-42D6-A083-66D05DF30F4B}">
      <dgm:prSet phldrT="[Text]" custT="1"/>
      <dgm:spPr/>
      <dgm:t>
        <a:bodyPr/>
        <a:lstStyle/>
        <a:p>
          <a:r>
            <a:rPr lang="lv-LV" sz="1600" dirty="0"/>
            <a:t>DARBA</a:t>
          </a:r>
          <a:r>
            <a:rPr lang="lv-LV" sz="1100" dirty="0"/>
            <a:t> </a:t>
          </a:r>
          <a:r>
            <a:rPr lang="lv-LV" sz="1600" dirty="0"/>
            <a:t>INTERVIJA</a:t>
          </a:r>
        </a:p>
      </dgm:t>
    </dgm:pt>
    <dgm:pt modelId="{0D56C214-F590-46D9-ACEF-86901884BD96}" type="parTrans" cxnId="{1B4D3534-FD92-4181-9CDB-56ED9E710F5E}">
      <dgm:prSet/>
      <dgm:spPr/>
      <dgm:t>
        <a:bodyPr/>
        <a:lstStyle/>
        <a:p>
          <a:endParaRPr lang="lv-LV"/>
        </a:p>
      </dgm:t>
    </dgm:pt>
    <dgm:pt modelId="{3DF53044-142A-4A58-94CE-F8AF73DD770B}" type="sibTrans" cxnId="{1B4D3534-FD92-4181-9CDB-56ED9E710F5E}">
      <dgm:prSet/>
      <dgm:spPr/>
      <dgm:t>
        <a:bodyPr/>
        <a:lstStyle/>
        <a:p>
          <a:endParaRPr lang="lv-LV"/>
        </a:p>
      </dgm:t>
    </dgm:pt>
    <dgm:pt modelId="{3C564429-C990-45A9-9044-4BD7BC8AF6A5}">
      <dgm:prSet phldrT="[Text]" custT="1"/>
      <dgm:spPr/>
      <dgm:t>
        <a:bodyPr/>
        <a:lstStyle/>
        <a:p>
          <a:r>
            <a:rPr lang="lv-LV" sz="1600" dirty="0"/>
            <a:t>NEPIECIEŠAMIE DOKDUMENTI</a:t>
          </a:r>
        </a:p>
      </dgm:t>
    </dgm:pt>
    <dgm:pt modelId="{46EBEB3F-7BAA-456E-8DDE-1BB0A346A855}" type="parTrans" cxnId="{6885F8E2-25DB-4AA6-AFEA-39A17B831E32}">
      <dgm:prSet/>
      <dgm:spPr/>
      <dgm:t>
        <a:bodyPr/>
        <a:lstStyle/>
        <a:p>
          <a:endParaRPr lang="lv-LV"/>
        </a:p>
      </dgm:t>
    </dgm:pt>
    <dgm:pt modelId="{B48D6DFE-F68F-4E39-B485-8C40D43AE1D6}" type="sibTrans" cxnId="{6885F8E2-25DB-4AA6-AFEA-39A17B831E32}">
      <dgm:prSet/>
      <dgm:spPr/>
      <dgm:t>
        <a:bodyPr/>
        <a:lstStyle/>
        <a:p>
          <a:endParaRPr lang="lv-LV"/>
        </a:p>
      </dgm:t>
    </dgm:pt>
    <dgm:pt modelId="{FF0A47D4-0384-480E-B7C1-1DE320FF6430}">
      <dgm:prSet phldrT="[Text]" custT="1"/>
      <dgm:spPr/>
      <dgm:t>
        <a:bodyPr/>
        <a:lstStyle/>
        <a:p>
          <a:r>
            <a:rPr lang="lv-LV" sz="1600" dirty="0"/>
            <a:t>VESELĪBAS PĀRBAUDE</a:t>
          </a:r>
        </a:p>
      </dgm:t>
    </dgm:pt>
    <dgm:pt modelId="{B17FC8E5-2052-4A99-B68F-BB84E314CB3F}" type="parTrans" cxnId="{15526BCC-CC5E-4A33-8575-FE0D6F699572}">
      <dgm:prSet/>
      <dgm:spPr/>
      <dgm:t>
        <a:bodyPr/>
        <a:lstStyle/>
        <a:p>
          <a:endParaRPr lang="lv-LV"/>
        </a:p>
      </dgm:t>
    </dgm:pt>
    <dgm:pt modelId="{43273F40-C77B-46C6-8CDE-597FAF9A7625}" type="sibTrans" cxnId="{15526BCC-CC5E-4A33-8575-FE0D6F699572}">
      <dgm:prSet/>
      <dgm:spPr/>
      <dgm:t>
        <a:bodyPr/>
        <a:lstStyle/>
        <a:p>
          <a:endParaRPr lang="lv-LV"/>
        </a:p>
      </dgm:t>
    </dgm:pt>
    <dgm:pt modelId="{C680646A-68C9-4D72-847E-8301C24362F8}">
      <dgm:prSet phldrT="[Text]" custT="1"/>
      <dgm:spPr/>
      <dgm:t>
        <a:bodyPr/>
        <a:lstStyle/>
        <a:p>
          <a:r>
            <a:rPr lang="lv-LV" sz="1600" dirty="0"/>
            <a:t>DARBA LĪGUMA NOSLĒGŠANA</a:t>
          </a:r>
        </a:p>
      </dgm:t>
    </dgm:pt>
    <dgm:pt modelId="{3DB3A09F-50F9-47A1-A076-41F3E634106E}" type="parTrans" cxnId="{071A9A17-E98C-4D10-BD75-9D8FB439EF6E}">
      <dgm:prSet/>
      <dgm:spPr/>
      <dgm:t>
        <a:bodyPr/>
        <a:lstStyle/>
        <a:p>
          <a:endParaRPr lang="lv-LV"/>
        </a:p>
      </dgm:t>
    </dgm:pt>
    <dgm:pt modelId="{A0771440-254F-430F-A0EC-645C58085283}" type="sibTrans" cxnId="{071A9A17-E98C-4D10-BD75-9D8FB439EF6E}">
      <dgm:prSet/>
      <dgm:spPr/>
      <dgm:t>
        <a:bodyPr/>
        <a:lstStyle/>
        <a:p>
          <a:endParaRPr lang="lv-LV"/>
        </a:p>
      </dgm:t>
    </dgm:pt>
    <dgm:pt modelId="{A8184326-FF4A-45A2-B0AD-4F667C07E756}">
      <dgm:prSet phldrT="[Text]" custT="1"/>
      <dgm:spPr/>
      <dgm:t>
        <a:bodyPr/>
        <a:lstStyle/>
        <a:p>
          <a:r>
            <a:rPr lang="lv-LV" sz="1600" dirty="0"/>
            <a:t>PĀRBAUDE</a:t>
          </a:r>
        </a:p>
      </dgm:t>
    </dgm:pt>
    <dgm:pt modelId="{77017313-A049-4B64-9760-1F810A4D8767}" type="parTrans" cxnId="{F99927BD-052D-40B0-A41C-6B0777EA746B}">
      <dgm:prSet/>
      <dgm:spPr/>
      <dgm:t>
        <a:bodyPr/>
        <a:lstStyle/>
        <a:p>
          <a:endParaRPr lang="lv-LV"/>
        </a:p>
      </dgm:t>
    </dgm:pt>
    <dgm:pt modelId="{48DEEC2B-F523-4862-AE60-54ED778F5B73}" type="sibTrans" cxnId="{F99927BD-052D-40B0-A41C-6B0777EA746B}">
      <dgm:prSet/>
      <dgm:spPr/>
      <dgm:t>
        <a:bodyPr/>
        <a:lstStyle/>
        <a:p>
          <a:endParaRPr lang="lv-LV"/>
        </a:p>
      </dgm:t>
    </dgm:pt>
    <dgm:pt modelId="{1D1C559F-BF45-49FC-B2EC-549D5374EC96}">
      <dgm:prSet phldrT="[Text]" custT="1"/>
      <dgm:spPr/>
      <dgm:t>
        <a:bodyPr/>
        <a:lstStyle/>
        <a:p>
          <a:r>
            <a:rPr lang="lv-LV" sz="1600" dirty="0"/>
            <a:t>DARBA LĪGUMA TERMIŅI</a:t>
          </a:r>
        </a:p>
      </dgm:t>
    </dgm:pt>
    <dgm:pt modelId="{C8A29308-980E-4876-8C62-BADA4CEA242F}" type="parTrans" cxnId="{A4555CAD-EE7B-4194-841C-B7186AEB0C7C}">
      <dgm:prSet/>
      <dgm:spPr/>
      <dgm:t>
        <a:bodyPr/>
        <a:lstStyle/>
        <a:p>
          <a:endParaRPr lang="lv-LV"/>
        </a:p>
      </dgm:t>
    </dgm:pt>
    <dgm:pt modelId="{9CE8CB16-C76A-4A74-A006-03667A4E7ADA}" type="sibTrans" cxnId="{A4555CAD-EE7B-4194-841C-B7186AEB0C7C}">
      <dgm:prSet/>
      <dgm:spPr/>
      <dgm:t>
        <a:bodyPr/>
        <a:lstStyle/>
        <a:p>
          <a:endParaRPr lang="lv-LV"/>
        </a:p>
      </dgm:t>
    </dgm:pt>
    <dgm:pt modelId="{F80DF767-F2D0-4775-9DD4-0E3004D99420}" type="pres">
      <dgm:prSet presAssocID="{6A7D58A8-B982-4EC5-BA57-3B3D49E967E0}" presName="Name0" presStyleCnt="0">
        <dgm:presLayoutVars>
          <dgm:dir/>
          <dgm:resizeHandles val="exact"/>
        </dgm:presLayoutVars>
      </dgm:prSet>
      <dgm:spPr/>
    </dgm:pt>
    <dgm:pt modelId="{AC762A05-7DA0-4E53-8618-8C0FE6EE0839}" type="pres">
      <dgm:prSet presAssocID="{6A7D58A8-B982-4EC5-BA57-3B3D49E967E0}" presName="arrow" presStyleLbl="bgShp" presStyleIdx="0" presStyleCnt="1"/>
      <dgm:spPr/>
    </dgm:pt>
    <dgm:pt modelId="{4F1C0750-E711-4D95-B73C-E97532444272}" type="pres">
      <dgm:prSet presAssocID="{6A7D58A8-B982-4EC5-BA57-3B3D49E967E0}" presName="points" presStyleCnt="0"/>
      <dgm:spPr/>
    </dgm:pt>
    <dgm:pt modelId="{B4802488-9F1A-44DD-B114-158FFF00E71D}" type="pres">
      <dgm:prSet presAssocID="{38AF8C2A-136C-429F-B8E3-CFBDB79B83D6}" presName="compositeA" presStyleCnt="0"/>
      <dgm:spPr/>
    </dgm:pt>
    <dgm:pt modelId="{DE916667-8DE2-42AB-92B4-ED9B87DC8539}" type="pres">
      <dgm:prSet presAssocID="{38AF8C2A-136C-429F-B8E3-CFBDB79B83D6}" presName="textA" presStyleLbl="revTx" presStyleIdx="0" presStyleCnt="7" custScaleX="130983">
        <dgm:presLayoutVars>
          <dgm:bulletEnabled val="1"/>
        </dgm:presLayoutVars>
      </dgm:prSet>
      <dgm:spPr/>
    </dgm:pt>
    <dgm:pt modelId="{EDF57961-39F1-4B4E-8828-AD7B32A8FB5F}" type="pres">
      <dgm:prSet presAssocID="{38AF8C2A-136C-429F-B8E3-CFBDB79B83D6}" presName="circleA" presStyleLbl="node1" presStyleIdx="0" presStyleCnt="7"/>
      <dgm:spPr>
        <a:solidFill>
          <a:srgbClr val="FFFF00"/>
        </a:solidFill>
      </dgm:spPr>
    </dgm:pt>
    <dgm:pt modelId="{4DCE5756-6AAE-4AA1-8CD6-AC1B580FEE56}" type="pres">
      <dgm:prSet presAssocID="{38AF8C2A-136C-429F-B8E3-CFBDB79B83D6}" presName="spaceA" presStyleCnt="0"/>
      <dgm:spPr/>
    </dgm:pt>
    <dgm:pt modelId="{6EA0B062-FDE8-4F04-84B7-2B1EFFA70D29}" type="pres">
      <dgm:prSet presAssocID="{E5D27D8E-CF6E-4F26-B712-B8862038D245}" presName="space" presStyleCnt="0"/>
      <dgm:spPr/>
    </dgm:pt>
    <dgm:pt modelId="{5F2FFCA3-56BC-47BB-94D7-F06B686DE6E8}" type="pres">
      <dgm:prSet presAssocID="{6FD966D5-91C2-42D6-A083-66D05DF30F4B}" presName="compositeB" presStyleCnt="0"/>
      <dgm:spPr/>
    </dgm:pt>
    <dgm:pt modelId="{8D72BBCF-C565-4D00-A7CE-22F80E70AF1A}" type="pres">
      <dgm:prSet presAssocID="{6FD966D5-91C2-42D6-A083-66D05DF30F4B}" presName="textB" presStyleLbl="revTx" presStyleIdx="1" presStyleCnt="7" custScaleX="154670">
        <dgm:presLayoutVars>
          <dgm:bulletEnabled val="1"/>
        </dgm:presLayoutVars>
      </dgm:prSet>
      <dgm:spPr/>
    </dgm:pt>
    <dgm:pt modelId="{F11189F2-CF33-4831-B518-97734D48B164}" type="pres">
      <dgm:prSet presAssocID="{6FD966D5-91C2-42D6-A083-66D05DF30F4B}" presName="circleB" presStyleLbl="node1" presStyleIdx="1" presStyleCnt="7"/>
      <dgm:spPr>
        <a:solidFill>
          <a:srgbClr val="00FF00"/>
        </a:solidFill>
      </dgm:spPr>
    </dgm:pt>
    <dgm:pt modelId="{42EFEF4C-C9D3-4622-885A-A3FA2118C15C}" type="pres">
      <dgm:prSet presAssocID="{6FD966D5-91C2-42D6-A083-66D05DF30F4B}" presName="spaceB" presStyleCnt="0"/>
      <dgm:spPr/>
    </dgm:pt>
    <dgm:pt modelId="{9AC278B1-1962-4A73-8CB9-98E2031F094B}" type="pres">
      <dgm:prSet presAssocID="{3DF53044-142A-4A58-94CE-F8AF73DD770B}" presName="space" presStyleCnt="0"/>
      <dgm:spPr/>
    </dgm:pt>
    <dgm:pt modelId="{C60A5706-3DFE-4481-853D-03D1ED0F1CC2}" type="pres">
      <dgm:prSet presAssocID="{3C564429-C990-45A9-9044-4BD7BC8AF6A5}" presName="compositeA" presStyleCnt="0"/>
      <dgm:spPr/>
    </dgm:pt>
    <dgm:pt modelId="{AB3A05A1-41C8-454B-8F59-DBEC37236D46}" type="pres">
      <dgm:prSet presAssocID="{3C564429-C990-45A9-9044-4BD7BC8AF6A5}" presName="textA" presStyleLbl="revTx" presStyleIdx="2" presStyleCnt="7" custScaleX="129508">
        <dgm:presLayoutVars>
          <dgm:bulletEnabled val="1"/>
        </dgm:presLayoutVars>
      </dgm:prSet>
      <dgm:spPr/>
    </dgm:pt>
    <dgm:pt modelId="{153B5591-77DB-4948-818E-9A44752B0667}" type="pres">
      <dgm:prSet presAssocID="{3C564429-C990-45A9-9044-4BD7BC8AF6A5}" presName="circleA" presStyleLbl="node1" presStyleIdx="2" presStyleCnt="7"/>
      <dgm:spPr>
        <a:solidFill>
          <a:srgbClr val="FF0000"/>
        </a:solidFill>
      </dgm:spPr>
    </dgm:pt>
    <dgm:pt modelId="{A5C72C23-9A3D-4827-863C-BEDB08179EF0}" type="pres">
      <dgm:prSet presAssocID="{3C564429-C990-45A9-9044-4BD7BC8AF6A5}" presName="spaceA" presStyleCnt="0"/>
      <dgm:spPr/>
    </dgm:pt>
    <dgm:pt modelId="{5DDD714C-D23B-4C88-BA3C-7E432176EA95}" type="pres">
      <dgm:prSet presAssocID="{B48D6DFE-F68F-4E39-B485-8C40D43AE1D6}" presName="space" presStyleCnt="0"/>
      <dgm:spPr/>
    </dgm:pt>
    <dgm:pt modelId="{41409A0D-E926-4F6C-8EB6-4B8DCAE18D95}" type="pres">
      <dgm:prSet presAssocID="{FF0A47D4-0384-480E-B7C1-1DE320FF6430}" presName="compositeB" presStyleCnt="0"/>
      <dgm:spPr/>
    </dgm:pt>
    <dgm:pt modelId="{980C011B-6F17-4323-8EC5-B4F1063AD54F}" type="pres">
      <dgm:prSet presAssocID="{FF0A47D4-0384-480E-B7C1-1DE320FF6430}" presName="textB" presStyleLbl="revTx" presStyleIdx="3" presStyleCnt="7" custScaleX="169159">
        <dgm:presLayoutVars>
          <dgm:bulletEnabled val="1"/>
        </dgm:presLayoutVars>
      </dgm:prSet>
      <dgm:spPr/>
    </dgm:pt>
    <dgm:pt modelId="{89226FE0-916C-4FD2-9FDC-BBBDB04C81D4}" type="pres">
      <dgm:prSet presAssocID="{FF0A47D4-0384-480E-B7C1-1DE320FF6430}" presName="circleB" presStyleLbl="node1" presStyleIdx="3" presStyleCnt="7"/>
      <dgm:spPr>
        <a:solidFill>
          <a:srgbClr val="00B0F0"/>
        </a:solidFill>
      </dgm:spPr>
    </dgm:pt>
    <dgm:pt modelId="{105E7FDA-B378-4711-BEE9-8B4284CE24C4}" type="pres">
      <dgm:prSet presAssocID="{FF0A47D4-0384-480E-B7C1-1DE320FF6430}" presName="spaceB" presStyleCnt="0"/>
      <dgm:spPr/>
    </dgm:pt>
    <dgm:pt modelId="{E65772E7-47AF-4449-905E-97CEC7FDEF29}" type="pres">
      <dgm:prSet presAssocID="{43273F40-C77B-46C6-8CDE-597FAF9A7625}" presName="space" presStyleCnt="0"/>
      <dgm:spPr/>
    </dgm:pt>
    <dgm:pt modelId="{B77F6E95-DA32-4597-B794-8CF3214397FE}" type="pres">
      <dgm:prSet presAssocID="{C680646A-68C9-4D72-847E-8301C24362F8}" presName="compositeA" presStyleCnt="0"/>
      <dgm:spPr/>
    </dgm:pt>
    <dgm:pt modelId="{202149E9-E1B4-44DF-A0EE-07C3AD0C3075}" type="pres">
      <dgm:prSet presAssocID="{C680646A-68C9-4D72-847E-8301C24362F8}" presName="textA" presStyleLbl="revTx" presStyleIdx="4" presStyleCnt="7" custScaleX="164929">
        <dgm:presLayoutVars>
          <dgm:bulletEnabled val="1"/>
        </dgm:presLayoutVars>
      </dgm:prSet>
      <dgm:spPr/>
    </dgm:pt>
    <dgm:pt modelId="{B6941781-E7ED-4560-9492-A54675E8C07A}" type="pres">
      <dgm:prSet presAssocID="{C680646A-68C9-4D72-847E-8301C24362F8}" presName="circleA" presStyleLbl="node1" presStyleIdx="4" presStyleCnt="7"/>
      <dgm:spPr/>
    </dgm:pt>
    <dgm:pt modelId="{E4A84A3F-57FB-442A-A3E6-36C61D49F526}" type="pres">
      <dgm:prSet presAssocID="{C680646A-68C9-4D72-847E-8301C24362F8}" presName="spaceA" presStyleCnt="0"/>
      <dgm:spPr/>
    </dgm:pt>
    <dgm:pt modelId="{BC53584E-2F69-48DB-A2DE-EE3961425032}" type="pres">
      <dgm:prSet presAssocID="{A0771440-254F-430F-A0EC-645C58085283}" presName="space" presStyleCnt="0"/>
      <dgm:spPr/>
    </dgm:pt>
    <dgm:pt modelId="{A4602644-D9D2-4CD6-8014-47115D78DB70}" type="pres">
      <dgm:prSet presAssocID="{A8184326-FF4A-45A2-B0AD-4F667C07E756}" presName="compositeB" presStyleCnt="0"/>
      <dgm:spPr/>
    </dgm:pt>
    <dgm:pt modelId="{E8FF0771-FFB3-4E81-944E-94E30F624CB4}" type="pres">
      <dgm:prSet presAssocID="{A8184326-FF4A-45A2-B0AD-4F667C07E756}" presName="textB" presStyleLbl="revTx" presStyleIdx="5" presStyleCnt="7" custScaleX="187585">
        <dgm:presLayoutVars>
          <dgm:bulletEnabled val="1"/>
        </dgm:presLayoutVars>
      </dgm:prSet>
      <dgm:spPr/>
    </dgm:pt>
    <dgm:pt modelId="{393C72E0-FA42-4122-AADD-0DDC52BFEB63}" type="pres">
      <dgm:prSet presAssocID="{A8184326-FF4A-45A2-B0AD-4F667C07E756}" presName="circleB" presStyleLbl="node1" presStyleIdx="5" presStyleCnt="7"/>
      <dgm:spPr>
        <a:solidFill>
          <a:srgbClr val="FF0066"/>
        </a:solidFill>
      </dgm:spPr>
    </dgm:pt>
    <dgm:pt modelId="{B3CB52B1-660F-4FC5-A78B-8194B46D853C}" type="pres">
      <dgm:prSet presAssocID="{A8184326-FF4A-45A2-B0AD-4F667C07E756}" presName="spaceB" presStyleCnt="0"/>
      <dgm:spPr/>
    </dgm:pt>
    <dgm:pt modelId="{08D8BA35-402E-4701-9D6B-6B194E89A490}" type="pres">
      <dgm:prSet presAssocID="{48DEEC2B-F523-4862-AE60-54ED778F5B73}" presName="space" presStyleCnt="0"/>
      <dgm:spPr/>
    </dgm:pt>
    <dgm:pt modelId="{B21535AD-892F-4CC4-A18B-624969D76EEA}" type="pres">
      <dgm:prSet presAssocID="{1D1C559F-BF45-49FC-B2EC-549D5374EC96}" presName="compositeA" presStyleCnt="0"/>
      <dgm:spPr/>
    </dgm:pt>
    <dgm:pt modelId="{30D003FA-FC11-4779-A2F2-326759FFB83D}" type="pres">
      <dgm:prSet presAssocID="{1D1C559F-BF45-49FC-B2EC-549D5374EC96}" presName="textA" presStyleLbl="revTx" presStyleIdx="6" presStyleCnt="7" custScaleX="149223">
        <dgm:presLayoutVars>
          <dgm:bulletEnabled val="1"/>
        </dgm:presLayoutVars>
      </dgm:prSet>
      <dgm:spPr/>
    </dgm:pt>
    <dgm:pt modelId="{B8717993-0590-4A8E-89FB-BC3E08546DCC}" type="pres">
      <dgm:prSet presAssocID="{1D1C559F-BF45-49FC-B2EC-549D5374EC96}" presName="circleA" presStyleLbl="node1" presStyleIdx="6" presStyleCnt="7"/>
      <dgm:spPr>
        <a:solidFill>
          <a:srgbClr val="FF0066"/>
        </a:solidFill>
      </dgm:spPr>
    </dgm:pt>
    <dgm:pt modelId="{5728DB29-0B17-4B3B-A913-E558856D23BD}" type="pres">
      <dgm:prSet presAssocID="{1D1C559F-BF45-49FC-B2EC-549D5374EC96}" presName="spaceA" presStyleCnt="0"/>
      <dgm:spPr/>
    </dgm:pt>
  </dgm:ptLst>
  <dgm:cxnLst>
    <dgm:cxn modelId="{071A9A17-E98C-4D10-BD75-9D8FB439EF6E}" srcId="{6A7D58A8-B982-4EC5-BA57-3B3D49E967E0}" destId="{C680646A-68C9-4D72-847E-8301C24362F8}" srcOrd="4" destOrd="0" parTransId="{3DB3A09F-50F9-47A1-A076-41F3E634106E}" sibTransId="{A0771440-254F-430F-A0EC-645C58085283}"/>
    <dgm:cxn modelId="{1B4D3534-FD92-4181-9CDB-56ED9E710F5E}" srcId="{6A7D58A8-B982-4EC5-BA57-3B3D49E967E0}" destId="{6FD966D5-91C2-42D6-A083-66D05DF30F4B}" srcOrd="1" destOrd="0" parTransId="{0D56C214-F590-46D9-ACEF-86901884BD96}" sibTransId="{3DF53044-142A-4A58-94CE-F8AF73DD770B}"/>
    <dgm:cxn modelId="{E198C260-2E76-4310-929C-07F95A231096}" type="presOf" srcId="{6A7D58A8-B982-4EC5-BA57-3B3D49E967E0}" destId="{F80DF767-F2D0-4775-9DD4-0E3004D99420}" srcOrd="0" destOrd="0" presId="urn:microsoft.com/office/officeart/2005/8/layout/hProcess11"/>
    <dgm:cxn modelId="{B627A063-74FF-4D59-BA48-F777270C55FC}" type="presOf" srcId="{FF0A47D4-0384-480E-B7C1-1DE320FF6430}" destId="{980C011B-6F17-4323-8EC5-B4F1063AD54F}" srcOrd="0" destOrd="0" presId="urn:microsoft.com/office/officeart/2005/8/layout/hProcess11"/>
    <dgm:cxn modelId="{9CCE816C-609B-4266-B87E-45D47464DD90}" srcId="{6A7D58A8-B982-4EC5-BA57-3B3D49E967E0}" destId="{38AF8C2A-136C-429F-B8E3-CFBDB79B83D6}" srcOrd="0" destOrd="0" parTransId="{F97E235F-3B50-454A-991B-CC6AEBC65875}" sibTransId="{E5D27D8E-CF6E-4F26-B712-B8862038D245}"/>
    <dgm:cxn modelId="{03EA6474-3FBC-4ADD-8A90-B0B23363AEBC}" type="presOf" srcId="{A8184326-FF4A-45A2-B0AD-4F667C07E756}" destId="{E8FF0771-FFB3-4E81-944E-94E30F624CB4}" srcOrd="0" destOrd="0" presId="urn:microsoft.com/office/officeart/2005/8/layout/hProcess11"/>
    <dgm:cxn modelId="{4D05B77A-BBF1-4BAC-BEFD-3F5ED4A15C71}" type="presOf" srcId="{6FD966D5-91C2-42D6-A083-66D05DF30F4B}" destId="{8D72BBCF-C565-4D00-A7CE-22F80E70AF1A}" srcOrd="0" destOrd="0" presId="urn:microsoft.com/office/officeart/2005/8/layout/hProcess11"/>
    <dgm:cxn modelId="{6CD59E7F-50C4-414C-B4F5-FD9854DA3BD8}" type="presOf" srcId="{C680646A-68C9-4D72-847E-8301C24362F8}" destId="{202149E9-E1B4-44DF-A0EE-07C3AD0C3075}" srcOrd="0" destOrd="0" presId="urn:microsoft.com/office/officeart/2005/8/layout/hProcess11"/>
    <dgm:cxn modelId="{A4555CAD-EE7B-4194-841C-B7186AEB0C7C}" srcId="{6A7D58A8-B982-4EC5-BA57-3B3D49E967E0}" destId="{1D1C559F-BF45-49FC-B2EC-549D5374EC96}" srcOrd="6" destOrd="0" parTransId="{C8A29308-980E-4876-8C62-BADA4CEA242F}" sibTransId="{9CE8CB16-C76A-4A74-A006-03667A4E7ADA}"/>
    <dgm:cxn modelId="{F2A67FAD-BD8F-4CDC-BC1F-620930BE97FB}" type="presOf" srcId="{38AF8C2A-136C-429F-B8E3-CFBDB79B83D6}" destId="{DE916667-8DE2-42AB-92B4-ED9B87DC8539}" srcOrd="0" destOrd="0" presId="urn:microsoft.com/office/officeart/2005/8/layout/hProcess11"/>
    <dgm:cxn modelId="{F99927BD-052D-40B0-A41C-6B0777EA746B}" srcId="{6A7D58A8-B982-4EC5-BA57-3B3D49E967E0}" destId="{A8184326-FF4A-45A2-B0AD-4F667C07E756}" srcOrd="5" destOrd="0" parTransId="{77017313-A049-4B64-9760-1F810A4D8767}" sibTransId="{48DEEC2B-F523-4862-AE60-54ED778F5B73}"/>
    <dgm:cxn modelId="{15526BCC-CC5E-4A33-8575-FE0D6F699572}" srcId="{6A7D58A8-B982-4EC5-BA57-3B3D49E967E0}" destId="{FF0A47D4-0384-480E-B7C1-1DE320FF6430}" srcOrd="3" destOrd="0" parTransId="{B17FC8E5-2052-4A99-B68F-BB84E314CB3F}" sibTransId="{43273F40-C77B-46C6-8CDE-597FAF9A7625}"/>
    <dgm:cxn modelId="{D33991CD-E994-432C-9C2C-545D0A7C1D37}" type="presOf" srcId="{1D1C559F-BF45-49FC-B2EC-549D5374EC96}" destId="{30D003FA-FC11-4779-A2F2-326759FFB83D}" srcOrd="0" destOrd="0" presId="urn:microsoft.com/office/officeart/2005/8/layout/hProcess11"/>
    <dgm:cxn modelId="{D3D356D7-F440-42AF-8C48-832A92F003B6}" type="presOf" srcId="{3C564429-C990-45A9-9044-4BD7BC8AF6A5}" destId="{AB3A05A1-41C8-454B-8F59-DBEC37236D46}" srcOrd="0" destOrd="0" presId="urn:microsoft.com/office/officeart/2005/8/layout/hProcess11"/>
    <dgm:cxn modelId="{6885F8E2-25DB-4AA6-AFEA-39A17B831E32}" srcId="{6A7D58A8-B982-4EC5-BA57-3B3D49E967E0}" destId="{3C564429-C990-45A9-9044-4BD7BC8AF6A5}" srcOrd="2" destOrd="0" parTransId="{46EBEB3F-7BAA-456E-8DDE-1BB0A346A855}" sibTransId="{B48D6DFE-F68F-4E39-B485-8C40D43AE1D6}"/>
    <dgm:cxn modelId="{86165E27-EB8A-4504-A6E1-54301781AE90}" type="presParOf" srcId="{F80DF767-F2D0-4775-9DD4-0E3004D99420}" destId="{AC762A05-7DA0-4E53-8618-8C0FE6EE0839}" srcOrd="0" destOrd="0" presId="urn:microsoft.com/office/officeart/2005/8/layout/hProcess11"/>
    <dgm:cxn modelId="{022D02F3-055B-413C-A099-3E326C483A4B}" type="presParOf" srcId="{F80DF767-F2D0-4775-9DD4-0E3004D99420}" destId="{4F1C0750-E711-4D95-B73C-E97532444272}" srcOrd="1" destOrd="0" presId="urn:microsoft.com/office/officeart/2005/8/layout/hProcess11"/>
    <dgm:cxn modelId="{1D2760AE-D499-4BE7-A536-8249C55E58A3}" type="presParOf" srcId="{4F1C0750-E711-4D95-B73C-E97532444272}" destId="{B4802488-9F1A-44DD-B114-158FFF00E71D}" srcOrd="0" destOrd="0" presId="urn:microsoft.com/office/officeart/2005/8/layout/hProcess11"/>
    <dgm:cxn modelId="{7C1B34FD-2E88-44C0-8821-B1A653B978AB}" type="presParOf" srcId="{B4802488-9F1A-44DD-B114-158FFF00E71D}" destId="{DE916667-8DE2-42AB-92B4-ED9B87DC8539}" srcOrd="0" destOrd="0" presId="urn:microsoft.com/office/officeart/2005/8/layout/hProcess11"/>
    <dgm:cxn modelId="{7B0CB7CA-1713-4E23-BDD1-A9D546DFD701}" type="presParOf" srcId="{B4802488-9F1A-44DD-B114-158FFF00E71D}" destId="{EDF57961-39F1-4B4E-8828-AD7B32A8FB5F}" srcOrd="1" destOrd="0" presId="urn:microsoft.com/office/officeart/2005/8/layout/hProcess11"/>
    <dgm:cxn modelId="{0474A737-350C-4E4E-9B55-CDB1E0A43417}" type="presParOf" srcId="{B4802488-9F1A-44DD-B114-158FFF00E71D}" destId="{4DCE5756-6AAE-4AA1-8CD6-AC1B580FEE56}" srcOrd="2" destOrd="0" presId="urn:microsoft.com/office/officeart/2005/8/layout/hProcess11"/>
    <dgm:cxn modelId="{7CA32E00-EA55-44B8-9B65-DC86A3F96A4C}" type="presParOf" srcId="{4F1C0750-E711-4D95-B73C-E97532444272}" destId="{6EA0B062-FDE8-4F04-84B7-2B1EFFA70D29}" srcOrd="1" destOrd="0" presId="urn:microsoft.com/office/officeart/2005/8/layout/hProcess11"/>
    <dgm:cxn modelId="{8471AD5C-6AA4-4BB5-8A0C-CC3440451185}" type="presParOf" srcId="{4F1C0750-E711-4D95-B73C-E97532444272}" destId="{5F2FFCA3-56BC-47BB-94D7-F06B686DE6E8}" srcOrd="2" destOrd="0" presId="urn:microsoft.com/office/officeart/2005/8/layout/hProcess11"/>
    <dgm:cxn modelId="{76A03028-3F34-497A-B899-8AFFD9EE529D}" type="presParOf" srcId="{5F2FFCA3-56BC-47BB-94D7-F06B686DE6E8}" destId="{8D72BBCF-C565-4D00-A7CE-22F80E70AF1A}" srcOrd="0" destOrd="0" presId="urn:microsoft.com/office/officeart/2005/8/layout/hProcess11"/>
    <dgm:cxn modelId="{42B9DD00-412D-4E4D-8300-FAD0A2126CB8}" type="presParOf" srcId="{5F2FFCA3-56BC-47BB-94D7-F06B686DE6E8}" destId="{F11189F2-CF33-4831-B518-97734D48B164}" srcOrd="1" destOrd="0" presId="urn:microsoft.com/office/officeart/2005/8/layout/hProcess11"/>
    <dgm:cxn modelId="{6CEDC51A-8C5A-4ED2-8A00-C3E75248ECDA}" type="presParOf" srcId="{5F2FFCA3-56BC-47BB-94D7-F06B686DE6E8}" destId="{42EFEF4C-C9D3-4622-885A-A3FA2118C15C}" srcOrd="2" destOrd="0" presId="urn:microsoft.com/office/officeart/2005/8/layout/hProcess11"/>
    <dgm:cxn modelId="{01BD9891-F023-4035-9EED-ED7A82E3AC63}" type="presParOf" srcId="{4F1C0750-E711-4D95-B73C-E97532444272}" destId="{9AC278B1-1962-4A73-8CB9-98E2031F094B}" srcOrd="3" destOrd="0" presId="urn:microsoft.com/office/officeart/2005/8/layout/hProcess11"/>
    <dgm:cxn modelId="{BF4C0AF7-EC9A-492B-8871-59BBC6CA1F4C}" type="presParOf" srcId="{4F1C0750-E711-4D95-B73C-E97532444272}" destId="{C60A5706-3DFE-4481-853D-03D1ED0F1CC2}" srcOrd="4" destOrd="0" presId="urn:microsoft.com/office/officeart/2005/8/layout/hProcess11"/>
    <dgm:cxn modelId="{D4A7B9CF-081D-43CA-AEA9-01EF5D02E70E}" type="presParOf" srcId="{C60A5706-3DFE-4481-853D-03D1ED0F1CC2}" destId="{AB3A05A1-41C8-454B-8F59-DBEC37236D46}" srcOrd="0" destOrd="0" presId="urn:microsoft.com/office/officeart/2005/8/layout/hProcess11"/>
    <dgm:cxn modelId="{CD5730A7-BC8D-4F12-A97B-41FFEEF3D09A}" type="presParOf" srcId="{C60A5706-3DFE-4481-853D-03D1ED0F1CC2}" destId="{153B5591-77DB-4948-818E-9A44752B0667}" srcOrd="1" destOrd="0" presId="urn:microsoft.com/office/officeart/2005/8/layout/hProcess11"/>
    <dgm:cxn modelId="{0D1787C0-1162-4D74-9CA1-7B77307C58AA}" type="presParOf" srcId="{C60A5706-3DFE-4481-853D-03D1ED0F1CC2}" destId="{A5C72C23-9A3D-4827-863C-BEDB08179EF0}" srcOrd="2" destOrd="0" presId="urn:microsoft.com/office/officeart/2005/8/layout/hProcess11"/>
    <dgm:cxn modelId="{347960EF-3A79-4B58-9744-B78D67A72AD7}" type="presParOf" srcId="{4F1C0750-E711-4D95-B73C-E97532444272}" destId="{5DDD714C-D23B-4C88-BA3C-7E432176EA95}" srcOrd="5" destOrd="0" presId="urn:microsoft.com/office/officeart/2005/8/layout/hProcess11"/>
    <dgm:cxn modelId="{DA6AA274-7D8C-4763-A279-B6BE2209B21D}" type="presParOf" srcId="{4F1C0750-E711-4D95-B73C-E97532444272}" destId="{41409A0D-E926-4F6C-8EB6-4B8DCAE18D95}" srcOrd="6" destOrd="0" presId="urn:microsoft.com/office/officeart/2005/8/layout/hProcess11"/>
    <dgm:cxn modelId="{02755C9C-6464-4C22-8F2A-25D2FADAC31B}" type="presParOf" srcId="{41409A0D-E926-4F6C-8EB6-4B8DCAE18D95}" destId="{980C011B-6F17-4323-8EC5-B4F1063AD54F}" srcOrd="0" destOrd="0" presId="urn:microsoft.com/office/officeart/2005/8/layout/hProcess11"/>
    <dgm:cxn modelId="{502CFB57-B6CC-4BEE-85D6-7977B099D655}" type="presParOf" srcId="{41409A0D-E926-4F6C-8EB6-4B8DCAE18D95}" destId="{89226FE0-916C-4FD2-9FDC-BBBDB04C81D4}" srcOrd="1" destOrd="0" presId="urn:microsoft.com/office/officeart/2005/8/layout/hProcess11"/>
    <dgm:cxn modelId="{47EFF689-DD97-4EB9-862D-7D246A079004}" type="presParOf" srcId="{41409A0D-E926-4F6C-8EB6-4B8DCAE18D95}" destId="{105E7FDA-B378-4711-BEE9-8B4284CE24C4}" srcOrd="2" destOrd="0" presId="urn:microsoft.com/office/officeart/2005/8/layout/hProcess11"/>
    <dgm:cxn modelId="{8F8775A3-4F63-42F4-AA68-F2085903E3FD}" type="presParOf" srcId="{4F1C0750-E711-4D95-B73C-E97532444272}" destId="{E65772E7-47AF-4449-905E-97CEC7FDEF29}" srcOrd="7" destOrd="0" presId="urn:microsoft.com/office/officeart/2005/8/layout/hProcess11"/>
    <dgm:cxn modelId="{0A95EB2E-1BB8-4AC1-9BC0-2AD84CD29C50}" type="presParOf" srcId="{4F1C0750-E711-4D95-B73C-E97532444272}" destId="{B77F6E95-DA32-4597-B794-8CF3214397FE}" srcOrd="8" destOrd="0" presId="urn:microsoft.com/office/officeart/2005/8/layout/hProcess11"/>
    <dgm:cxn modelId="{4A97E5B9-17C6-43B2-BDDD-CF1742C387F2}" type="presParOf" srcId="{B77F6E95-DA32-4597-B794-8CF3214397FE}" destId="{202149E9-E1B4-44DF-A0EE-07C3AD0C3075}" srcOrd="0" destOrd="0" presId="urn:microsoft.com/office/officeart/2005/8/layout/hProcess11"/>
    <dgm:cxn modelId="{743CD731-D436-4356-AAD1-712069A7715D}" type="presParOf" srcId="{B77F6E95-DA32-4597-B794-8CF3214397FE}" destId="{B6941781-E7ED-4560-9492-A54675E8C07A}" srcOrd="1" destOrd="0" presId="urn:microsoft.com/office/officeart/2005/8/layout/hProcess11"/>
    <dgm:cxn modelId="{A960EA62-150E-4739-A26A-9103632601CA}" type="presParOf" srcId="{B77F6E95-DA32-4597-B794-8CF3214397FE}" destId="{E4A84A3F-57FB-442A-A3E6-36C61D49F526}" srcOrd="2" destOrd="0" presId="urn:microsoft.com/office/officeart/2005/8/layout/hProcess11"/>
    <dgm:cxn modelId="{23E54D70-93D6-4682-9965-3F57B0ABBB8A}" type="presParOf" srcId="{4F1C0750-E711-4D95-B73C-E97532444272}" destId="{BC53584E-2F69-48DB-A2DE-EE3961425032}" srcOrd="9" destOrd="0" presId="urn:microsoft.com/office/officeart/2005/8/layout/hProcess11"/>
    <dgm:cxn modelId="{ED17BC6E-7E9D-4FB5-A955-7EADC14F6261}" type="presParOf" srcId="{4F1C0750-E711-4D95-B73C-E97532444272}" destId="{A4602644-D9D2-4CD6-8014-47115D78DB70}" srcOrd="10" destOrd="0" presId="urn:microsoft.com/office/officeart/2005/8/layout/hProcess11"/>
    <dgm:cxn modelId="{6EA0CDBC-740E-4F0D-B448-5D6C3D8FB379}" type="presParOf" srcId="{A4602644-D9D2-4CD6-8014-47115D78DB70}" destId="{E8FF0771-FFB3-4E81-944E-94E30F624CB4}" srcOrd="0" destOrd="0" presId="urn:microsoft.com/office/officeart/2005/8/layout/hProcess11"/>
    <dgm:cxn modelId="{668D00D5-F955-4479-BD8E-D69BE875D21E}" type="presParOf" srcId="{A4602644-D9D2-4CD6-8014-47115D78DB70}" destId="{393C72E0-FA42-4122-AADD-0DDC52BFEB63}" srcOrd="1" destOrd="0" presId="urn:microsoft.com/office/officeart/2005/8/layout/hProcess11"/>
    <dgm:cxn modelId="{93FB56F9-2841-4D31-8CC3-C48DEE437CE6}" type="presParOf" srcId="{A4602644-D9D2-4CD6-8014-47115D78DB70}" destId="{B3CB52B1-660F-4FC5-A78B-8194B46D853C}" srcOrd="2" destOrd="0" presId="urn:microsoft.com/office/officeart/2005/8/layout/hProcess11"/>
    <dgm:cxn modelId="{1900D6A7-8F16-4BF2-9472-D4C19AF1A82D}" type="presParOf" srcId="{4F1C0750-E711-4D95-B73C-E97532444272}" destId="{08D8BA35-402E-4701-9D6B-6B194E89A490}" srcOrd="11" destOrd="0" presId="urn:microsoft.com/office/officeart/2005/8/layout/hProcess11"/>
    <dgm:cxn modelId="{A5A23CE5-9113-4380-9922-CEFA173E4CA1}" type="presParOf" srcId="{4F1C0750-E711-4D95-B73C-E97532444272}" destId="{B21535AD-892F-4CC4-A18B-624969D76EEA}" srcOrd="12" destOrd="0" presId="urn:microsoft.com/office/officeart/2005/8/layout/hProcess11"/>
    <dgm:cxn modelId="{82B99351-8ABB-41F1-954C-A3A5E4BD0D86}" type="presParOf" srcId="{B21535AD-892F-4CC4-A18B-624969D76EEA}" destId="{30D003FA-FC11-4779-A2F2-326759FFB83D}" srcOrd="0" destOrd="0" presId="urn:microsoft.com/office/officeart/2005/8/layout/hProcess11"/>
    <dgm:cxn modelId="{25E25C25-E1FB-430B-9AB6-76C6BA928C6E}" type="presParOf" srcId="{B21535AD-892F-4CC4-A18B-624969D76EEA}" destId="{B8717993-0590-4A8E-89FB-BC3E08546DCC}" srcOrd="1" destOrd="0" presId="urn:microsoft.com/office/officeart/2005/8/layout/hProcess11"/>
    <dgm:cxn modelId="{99FBE0B3-35F5-4937-B70C-E92AF9C7CD10}" type="presParOf" srcId="{B21535AD-892F-4CC4-A18B-624969D76EEA}" destId="{5728DB29-0B17-4B3B-A913-E558856D23B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A8B792-58FA-4B35-878E-E16337B0500D}" type="doc">
      <dgm:prSet loTypeId="urn:microsoft.com/office/officeart/2005/8/layout/vList6" loCatId="process" qsTypeId="urn:microsoft.com/office/officeart/2005/8/quickstyle/3d1" qsCatId="3D" csTypeId="urn:microsoft.com/office/officeart/2005/8/colors/accent1_2" csCatId="accent1" phldr="1"/>
      <dgm:spPr/>
      <dgm:t>
        <a:bodyPr/>
        <a:lstStyle/>
        <a:p>
          <a:endParaRPr lang="en-US"/>
        </a:p>
      </dgm:t>
    </dgm:pt>
    <dgm:pt modelId="{8C497673-9E11-44E4-95AE-EE84639A29A7}">
      <dgm:prSet phldrT="[Text]"/>
      <dgm:spPr/>
      <dgm:t>
        <a:bodyPr/>
        <a:lstStyle/>
        <a:p>
          <a:r>
            <a:rPr lang="lv-LV" dirty="0"/>
            <a:t>Pārbaudes laiks – līdz 3 mēnešiem </a:t>
          </a:r>
          <a:endParaRPr lang="en-US" dirty="0"/>
        </a:p>
      </dgm:t>
    </dgm:pt>
    <dgm:pt modelId="{F72E531A-ED0A-4F10-B166-30DA61ED55DC}" type="parTrans" cxnId="{88D4F847-DC6C-4BC6-8FF7-FD095ADEF2EE}">
      <dgm:prSet/>
      <dgm:spPr/>
      <dgm:t>
        <a:bodyPr/>
        <a:lstStyle/>
        <a:p>
          <a:endParaRPr lang="en-US"/>
        </a:p>
      </dgm:t>
    </dgm:pt>
    <dgm:pt modelId="{DF48CB9D-FC77-4F06-AEED-8918433D0897}" type="sibTrans" cxnId="{88D4F847-DC6C-4BC6-8FF7-FD095ADEF2EE}">
      <dgm:prSet/>
      <dgm:spPr/>
      <dgm:t>
        <a:bodyPr/>
        <a:lstStyle/>
        <a:p>
          <a:endParaRPr lang="en-US"/>
        </a:p>
      </dgm:t>
    </dgm:pt>
    <dgm:pt modelId="{CDFECA84-345C-4DDD-A3CA-4A091C53E9BE}">
      <dgm:prSet phldrT="[Text]"/>
      <dgm:spPr/>
      <dgm:t>
        <a:bodyPr/>
        <a:lstStyle/>
        <a:p>
          <a:r>
            <a:rPr lang="lv-LV" dirty="0"/>
            <a:t>Paralēli KOPLĪGUMS</a:t>
          </a:r>
          <a:endParaRPr lang="en-US" dirty="0"/>
        </a:p>
      </dgm:t>
    </dgm:pt>
    <dgm:pt modelId="{4E5F4E23-7E74-495E-942C-8FF86707B14A}" type="parTrans" cxnId="{BF0E9076-0DB6-4B8B-9C6B-393E2F88CD5F}">
      <dgm:prSet/>
      <dgm:spPr/>
      <dgm:t>
        <a:bodyPr/>
        <a:lstStyle/>
        <a:p>
          <a:endParaRPr lang="en-US"/>
        </a:p>
      </dgm:t>
    </dgm:pt>
    <dgm:pt modelId="{0156B428-BD1C-4984-A7A7-0A4B73DAE707}" type="sibTrans" cxnId="{BF0E9076-0DB6-4B8B-9C6B-393E2F88CD5F}">
      <dgm:prSet/>
      <dgm:spPr/>
      <dgm:t>
        <a:bodyPr/>
        <a:lstStyle/>
        <a:p>
          <a:endParaRPr lang="en-US"/>
        </a:p>
      </dgm:t>
    </dgm:pt>
    <dgm:pt modelId="{B08E10C8-ACE9-4FEE-B4C8-ED2503F7007E}">
      <dgm:prSet phldrT="[Text]"/>
      <dgm:spPr/>
      <dgm:t>
        <a:bodyPr/>
        <a:lstStyle/>
        <a:p>
          <a:r>
            <a:rPr lang="lv-LV" dirty="0"/>
            <a:t>Var noteikt ilgāk par 3 mēnešiem.</a:t>
          </a:r>
          <a:endParaRPr lang="en-US" dirty="0"/>
        </a:p>
      </dgm:t>
    </dgm:pt>
    <dgm:pt modelId="{14F809E2-2ABF-4308-A28B-B5E399F2A776}" type="parTrans" cxnId="{E5DD26FA-E55E-4DE5-9183-54B83E9D7EA4}">
      <dgm:prSet/>
      <dgm:spPr/>
      <dgm:t>
        <a:bodyPr/>
        <a:lstStyle/>
        <a:p>
          <a:endParaRPr lang="en-US"/>
        </a:p>
      </dgm:t>
    </dgm:pt>
    <dgm:pt modelId="{1FDAC9C0-C39A-4AA4-8F1E-F4B940CD2E70}" type="sibTrans" cxnId="{E5DD26FA-E55E-4DE5-9183-54B83E9D7EA4}">
      <dgm:prSet/>
      <dgm:spPr/>
      <dgm:t>
        <a:bodyPr/>
        <a:lstStyle/>
        <a:p>
          <a:endParaRPr lang="en-US"/>
        </a:p>
      </dgm:t>
    </dgm:pt>
    <dgm:pt modelId="{39C4D53D-2C64-4C66-BC85-45FDD6F90A62}">
      <dgm:prSet phldrT="[Text]"/>
      <dgm:spPr/>
      <dgm:t>
        <a:bodyPr/>
        <a:lstStyle/>
        <a:p>
          <a:r>
            <a:rPr lang="lv-LV" dirty="0"/>
            <a:t>Bet ne ilgāk par 6 mēnešiem</a:t>
          </a:r>
          <a:endParaRPr lang="en-US" dirty="0"/>
        </a:p>
      </dgm:t>
    </dgm:pt>
    <dgm:pt modelId="{9297855F-A212-4748-810B-B7514A4C886C}" type="parTrans" cxnId="{BBEF6072-9827-4889-BAC6-53EECD0B91E3}">
      <dgm:prSet/>
      <dgm:spPr/>
      <dgm:t>
        <a:bodyPr/>
        <a:lstStyle/>
        <a:p>
          <a:endParaRPr lang="en-US"/>
        </a:p>
      </dgm:t>
    </dgm:pt>
    <dgm:pt modelId="{CA408457-0FF8-4424-95A0-8EF0A5DC4087}" type="sibTrans" cxnId="{BBEF6072-9827-4889-BAC6-53EECD0B91E3}">
      <dgm:prSet/>
      <dgm:spPr/>
      <dgm:t>
        <a:bodyPr/>
        <a:lstStyle/>
        <a:p>
          <a:endParaRPr lang="en-US"/>
        </a:p>
      </dgm:t>
    </dgm:pt>
    <dgm:pt modelId="{19BDB974-E079-45DC-87C7-AFD5CE017AD0}">
      <dgm:prSet phldrT="[Text]"/>
      <dgm:spPr/>
      <dgm:t>
        <a:bodyPr/>
        <a:lstStyle/>
        <a:p>
          <a:r>
            <a:rPr lang="lv-LV" dirty="0"/>
            <a:t>Līgums </a:t>
          </a:r>
          <a:r>
            <a:rPr lang="lv-LV" b="1" dirty="0"/>
            <a:t>virs</a:t>
          </a:r>
          <a:r>
            <a:rPr lang="lv-LV" dirty="0"/>
            <a:t> viena gada</a:t>
          </a:r>
          <a:endParaRPr lang="en-US" dirty="0"/>
        </a:p>
      </dgm:t>
    </dgm:pt>
    <dgm:pt modelId="{3E1DC420-F697-4406-AC81-C652C9EFF921}" type="sibTrans" cxnId="{3C5423D5-2DB5-42BA-9832-8B8B1C0E3DD4}">
      <dgm:prSet/>
      <dgm:spPr/>
      <dgm:t>
        <a:bodyPr/>
        <a:lstStyle/>
        <a:p>
          <a:endParaRPr lang="en-US"/>
        </a:p>
      </dgm:t>
    </dgm:pt>
    <dgm:pt modelId="{BD3409B9-058B-4C8B-8371-49FAA6A016DD}" type="parTrans" cxnId="{3C5423D5-2DB5-42BA-9832-8B8B1C0E3DD4}">
      <dgm:prSet/>
      <dgm:spPr/>
      <dgm:t>
        <a:bodyPr/>
        <a:lstStyle/>
        <a:p>
          <a:endParaRPr lang="en-US"/>
        </a:p>
      </dgm:t>
    </dgm:pt>
    <dgm:pt modelId="{BFEEB762-2580-4936-8392-A7C682C21147}" type="pres">
      <dgm:prSet presAssocID="{B4A8B792-58FA-4B35-878E-E16337B0500D}" presName="Name0" presStyleCnt="0">
        <dgm:presLayoutVars>
          <dgm:dir/>
          <dgm:animLvl val="lvl"/>
          <dgm:resizeHandles/>
        </dgm:presLayoutVars>
      </dgm:prSet>
      <dgm:spPr/>
    </dgm:pt>
    <dgm:pt modelId="{D77D3696-A59C-497B-8141-77124345DFA2}" type="pres">
      <dgm:prSet presAssocID="{19BDB974-E079-45DC-87C7-AFD5CE017AD0}" presName="linNode" presStyleCnt="0"/>
      <dgm:spPr/>
    </dgm:pt>
    <dgm:pt modelId="{4557E9B1-1C43-48DA-87E2-BEA0CCD1E8EF}" type="pres">
      <dgm:prSet presAssocID="{19BDB974-E079-45DC-87C7-AFD5CE017AD0}" presName="parentShp" presStyleLbl="node1" presStyleIdx="0" presStyleCnt="2">
        <dgm:presLayoutVars>
          <dgm:bulletEnabled val="1"/>
        </dgm:presLayoutVars>
      </dgm:prSet>
      <dgm:spPr/>
    </dgm:pt>
    <dgm:pt modelId="{24C1F8B4-7484-4A71-9BDE-F05B11100B13}" type="pres">
      <dgm:prSet presAssocID="{19BDB974-E079-45DC-87C7-AFD5CE017AD0}" presName="childShp" presStyleLbl="bgAccFollowNode1" presStyleIdx="0" presStyleCnt="2">
        <dgm:presLayoutVars>
          <dgm:bulletEnabled val="1"/>
        </dgm:presLayoutVars>
      </dgm:prSet>
      <dgm:spPr/>
    </dgm:pt>
    <dgm:pt modelId="{224800A3-E4A4-4C60-A22A-0CE001FD77E5}" type="pres">
      <dgm:prSet presAssocID="{3E1DC420-F697-4406-AC81-C652C9EFF921}" presName="spacing" presStyleCnt="0"/>
      <dgm:spPr/>
    </dgm:pt>
    <dgm:pt modelId="{EED7B047-5F14-4BB4-960E-DE441401558D}" type="pres">
      <dgm:prSet presAssocID="{CDFECA84-345C-4DDD-A3CA-4A091C53E9BE}" presName="linNode" presStyleCnt="0"/>
      <dgm:spPr/>
    </dgm:pt>
    <dgm:pt modelId="{80E4C6FF-F1FE-42E4-8925-5FEE76C4C158}" type="pres">
      <dgm:prSet presAssocID="{CDFECA84-345C-4DDD-A3CA-4A091C53E9BE}" presName="parentShp" presStyleLbl="node1" presStyleIdx="1" presStyleCnt="2">
        <dgm:presLayoutVars>
          <dgm:bulletEnabled val="1"/>
        </dgm:presLayoutVars>
      </dgm:prSet>
      <dgm:spPr/>
    </dgm:pt>
    <dgm:pt modelId="{5686116F-790F-4D62-9C7E-903A9CA4CEEB}" type="pres">
      <dgm:prSet presAssocID="{CDFECA84-345C-4DDD-A3CA-4A091C53E9BE}" presName="childShp" presStyleLbl="bgAccFollowNode1" presStyleIdx="1" presStyleCnt="2">
        <dgm:presLayoutVars>
          <dgm:bulletEnabled val="1"/>
        </dgm:presLayoutVars>
      </dgm:prSet>
      <dgm:spPr/>
    </dgm:pt>
  </dgm:ptLst>
  <dgm:cxnLst>
    <dgm:cxn modelId="{9AB4EB21-D76F-4375-9DAB-BA1CAFCF4ADD}" type="presOf" srcId="{39C4D53D-2C64-4C66-BC85-45FDD6F90A62}" destId="{5686116F-790F-4D62-9C7E-903A9CA4CEEB}" srcOrd="0" destOrd="1" presId="urn:microsoft.com/office/officeart/2005/8/layout/vList6"/>
    <dgm:cxn modelId="{88D4F847-DC6C-4BC6-8FF7-FD095ADEF2EE}" srcId="{19BDB974-E079-45DC-87C7-AFD5CE017AD0}" destId="{8C497673-9E11-44E4-95AE-EE84639A29A7}" srcOrd="0" destOrd="0" parTransId="{F72E531A-ED0A-4F10-B166-30DA61ED55DC}" sibTransId="{DF48CB9D-FC77-4F06-AEED-8918433D0897}"/>
    <dgm:cxn modelId="{243F426A-6CBA-4E57-B2FB-4A26B28A4311}" type="presOf" srcId="{CDFECA84-345C-4DDD-A3CA-4A091C53E9BE}" destId="{80E4C6FF-F1FE-42E4-8925-5FEE76C4C158}" srcOrd="0" destOrd="0" presId="urn:microsoft.com/office/officeart/2005/8/layout/vList6"/>
    <dgm:cxn modelId="{139FD14D-08B5-4F5B-B803-75F170FA55B2}" type="presOf" srcId="{B4A8B792-58FA-4B35-878E-E16337B0500D}" destId="{BFEEB762-2580-4936-8392-A7C682C21147}" srcOrd="0" destOrd="0" presId="urn:microsoft.com/office/officeart/2005/8/layout/vList6"/>
    <dgm:cxn modelId="{BBEF6072-9827-4889-BAC6-53EECD0B91E3}" srcId="{CDFECA84-345C-4DDD-A3CA-4A091C53E9BE}" destId="{39C4D53D-2C64-4C66-BC85-45FDD6F90A62}" srcOrd="1" destOrd="0" parTransId="{9297855F-A212-4748-810B-B7514A4C886C}" sibTransId="{CA408457-0FF8-4424-95A0-8EF0A5DC4087}"/>
    <dgm:cxn modelId="{BF0E9076-0DB6-4B8B-9C6B-393E2F88CD5F}" srcId="{B4A8B792-58FA-4B35-878E-E16337B0500D}" destId="{CDFECA84-345C-4DDD-A3CA-4A091C53E9BE}" srcOrd="1" destOrd="0" parTransId="{4E5F4E23-7E74-495E-942C-8FF86707B14A}" sibTransId="{0156B428-BD1C-4984-A7A7-0A4B73DAE707}"/>
    <dgm:cxn modelId="{7AF36478-A5B9-4573-91CF-04C8CE730DC4}" type="presOf" srcId="{19BDB974-E079-45DC-87C7-AFD5CE017AD0}" destId="{4557E9B1-1C43-48DA-87E2-BEA0CCD1E8EF}" srcOrd="0" destOrd="0" presId="urn:microsoft.com/office/officeart/2005/8/layout/vList6"/>
    <dgm:cxn modelId="{8841629C-70FA-473B-8158-F279F4E27781}" type="presOf" srcId="{B08E10C8-ACE9-4FEE-B4C8-ED2503F7007E}" destId="{5686116F-790F-4D62-9C7E-903A9CA4CEEB}" srcOrd="0" destOrd="0" presId="urn:microsoft.com/office/officeart/2005/8/layout/vList6"/>
    <dgm:cxn modelId="{8DE908BC-A1E1-4D8C-8096-87BDC07D861B}" type="presOf" srcId="{8C497673-9E11-44E4-95AE-EE84639A29A7}" destId="{24C1F8B4-7484-4A71-9BDE-F05B11100B13}" srcOrd="0" destOrd="0" presId="urn:microsoft.com/office/officeart/2005/8/layout/vList6"/>
    <dgm:cxn modelId="{3C5423D5-2DB5-42BA-9832-8B8B1C0E3DD4}" srcId="{B4A8B792-58FA-4B35-878E-E16337B0500D}" destId="{19BDB974-E079-45DC-87C7-AFD5CE017AD0}" srcOrd="0" destOrd="0" parTransId="{BD3409B9-058B-4C8B-8371-49FAA6A016DD}" sibTransId="{3E1DC420-F697-4406-AC81-C652C9EFF921}"/>
    <dgm:cxn modelId="{E5DD26FA-E55E-4DE5-9183-54B83E9D7EA4}" srcId="{CDFECA84-345C-4DDD-A3CA-4A091C53E9BE}" destId="{B08E10C8-ACE9-4FEE-B4C8-ED2503F7007E}" srcOrd="0" destOrd="0" parTransId="{14F809E2-2ABF-4308-A28B-B5E399F2A776}" sibTransId="{1FDAC9C0-C39A-4AA4-8F1E-F4B940CD2E70}"/>
    <dgm:cxn modelId="{00B70039-24C3-4B3E-B1E5-6E51A289A64D}" type="presParOf" srcId="{BFEEB762-2580-4936-8392-A7C682C21147}" destId="{D77D3696-A59C-497B-8141-77124345DFA2}" srcOrd="0" destOrd="0" presId="urn:microsoft.com/office/officeart/2005/8/layout/vList6"/>
    <dgm:cxn modelId="{6FF1C4AA-8B64-4E52-814C-CBD40194CC9B}" type="presParOf" srcId="{D77D3696-A59C-497B-8141-77124345DFA2}" destId="{4557E9B1-1C43-48DA-87E2-BEA0CCD1E8EF}" srcOrd="0" destOrd="0" presId="urn:microsoft.com/office/officeart/2005/8/layout/vList6"/>
    <dgm:cxn modelId="{EE74A0D7-54FE-45C4-9E85-6DE69E3F95F4}" type="presParOf" srcId="{D77D3696-A59C-497B-8141-77124345DFA2}" destId="{24C1F8B4-7484-4A71-9BDE-F05B11100B13}" srcOrd="1" destOrd="0" presId="urn:microsoft.com/office/officeart/2005/8/layout/vList6"/>
    <dgm:cxn modelId="{34EE28B7-71E0-4171-B6C3-972FD8A7B350}" type="presParOf" srcId="{BFEEB762-2580-4936-8392-A7C682C21147}" destId="{224800A3-E4A4-4C60-A22A-0CE001FD77E5}" srcOrd="1" destOrd="0" presId="urn:microsoft.com/office/officeart/2005/8/layout/vList6"/>
    <dgm:cxn modelId="{2C54C50F-5BEC-48D9-8CB2-0A87CC47419E}" type="presParOf" srcId="{BFEEB762-2580-4936-8392-A7C682C21147}" destId="{EED7B047-5F14-4BB4-960E-DE441401558D}" srcOrd="2" destOrd="0" presId="urn:microsoft.com/office/officeart/2005/8/layout/vList6"/>
    <dgm:cxn modelId="{96478BDA-2E3E-4B00-8F12-4E14DD02FF35}" type="presParOf" srcId="{EED7B047-5F14-4BB4-960E-DE441401558D}" destId="{80E4C6FF-F1FE-42E4-8925-5FEE76C4C158}" srcOrd="0" destOrd="0" presId="urn:microsoft.com/office/officeart/2005/8/layout/vList6"/>
    <dgm:cxn modelId="{6ABE8366-63FD-4927-BBF3-648C966447BA}" type="presParOf" srcId="{EED7B047-5F14-4BB4-960E-DE441401558D}" destId="{5686116F-790F-4D62-9C7E-903A9CA4CEE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A8B792-58FA-4B35-878E-E16337B0500D}" type="doc">
      <dgm:prSet loTypeId="urn:microsoft.com/office/officeart/2005/8/layout/vList6" loCatId="process" qsTypeId="urn:microsoft.com/office/officeart/2005/8/quickstyle/3d1" qsCatId="3D" csTypeId="urn:microsoft.com/office/officeart/2005/8/colors/accent1_2" csCatId="accent1" phldr="1"/>
      <dgm:spPr/>
      <dgm:t>
        <a:bodyPr/>
        <a:lstStyle/>
        <a:p>
          <a:endParaRPr lang="en-US"/>
        </a:p>
      </dgm:t>
    </dgm:pt>
    <dgm:pt modelId="{8C497673-9E11-44E4-95AE-EE84639A29A7}">
      <dgm:prSet phldrT="[Text]"/>
      <dgm:spPr/>
      <dgm:t>
        <a:bodyPr/>
        <a:lstStyle/>
        <a:p>
          <a:r>
            <a:rPr lang="lv-LV" dirty="0"/>
            <a:t>Pārbaudes laiks – līdz 1 mēnesim </a:t>
          </a:r>
          <a:endParaRPr lang="en-US" dirty="0"/>
        </a:p>
      </dgm:t>
    </dgm:pt>
    <dgm:pt modelId="{F72E531A-ED0A-4F10-B166-30DA61ED55DC}" type="parTrans" cxnId="{88D4F847-DC6C-4BC6-8FF7-FD095ADEF2EE}">
      <dgm:prSet/>
      <dgm:spPr/>
      <dgm:t>
        <a:bodyPr/>
        <a:lstStyle/>
        <a:p>
          <a:endParaRPr lang="en-US"/>
        </a:p>
      </dgm:t>
    </dgm:pt>
    <dgm:pt modelId="{DF48CB9D-FC77-4F06-AEED-8918433D0897}" type="sibTrans" cxnId="{88D4F847-DC6C-4BC6-8FF7-FD095ADEF2EE}">
      <dgm:prSet/>
      <dgm:spPr/>
      <dgm:t>
        <a:bodyPr/>
        <a:lstStyle/>
        <a:p>
          <a:endParaRPr lang="en-US"/>
        </a:p>
      </dgm:t>
    </dgm:pt>
    <dgm:pt modelId="{CDFECA84-345C-4DDD-A3CA-4A091C53E9BE}">
      <dgm:prSet phldrT="[Text]"/>
      <dgm:spPr/>
      <dgm:t>
        <a:bodyPr/>
        <a:lstStyle/>
        <a:p>
          <a:r>
            <a:rPr lang="lv-LV" dirty="0"/>
            <a:t>Terminētais līgums </a:t>
          </a:r>
          <a:r>
            <a:rPr lang="lv-LV" b="1" dirty="0"/>
            <a:t>līdz</a:t>
          </a:r>
          <a:r>
            <a:rPr lang="lv-LV" dirty="0"/>
            <a:t> 1 gadam</a:t>
          </a:r>
          <a:endParaRPr lang="en-US" dirty="0"/>
        </a:p>
      </dgm:t>
    </dgm:pt>
    <dgm:pt modelId="{4E5F4E23-7E74-495E-942C-8FF86707B14A}" type="parTrans" cxnId="{BF0E9076-0DB6-4B8B-9C6B-393E2F88CD5F}">
      <dgm:prSet/>
      <dgm:spPr/>
      <dgm:t>
        <a:bodyPr/>
        <a:lstStyle/>
        <a:p>
          <a:endParaRPr lang="en-US"/>
        </a:p>
      </dgm:t>
    </dgm:pt>
    <dgm:pt modelId="{0156B428-BD1C-4984-A7A7-0A4B73DAE707}" type="sibTrans" cxnId="{BF0E9076-0DB6-4B8B-9C6B-393E2F88CD5F}">
      <dgm:prSet/>
      <dgm:spPr/>
      <dgm:t>
        <a:bodyPr/>
        <a:lstStyle/>
        <a:p>
          <a:endParaRPr lang="en-US"/>
        </a:p>
      </dgm:t>
    </dgm:pt>
    <dgm:pt modelId="{B08E10C8-ACE9-4FEE-B4C8-ED2503F7007E}">
      <dgm:prSet phldrT="[Text]"/>
      <dgm:spPr/>
      <dgm:t>
        <a:bodyPr/>
        <a:lstStyle/>
        <a:p>
          <a:r>
            <a:rPr lang="lv-LV" dirty="0"/>
            <a:t>Var noteikt ilgāku pārbaudes laiku par iepriekšējiem,.</a:t>
          </a:r>
          <a:endParaRPr lang="en-US" dirty="0"/>
        </a:p>
      </dgm:t>
    </dgm:pt>
    <dgm:pt modelId="{14F809E2-2ABF-4308-A28B-B5E399F2A776}" type="parTrans" cxnId="{E5DD26FA-E55E-4DE5-9183-54B83E9D7EA4}">
      <dgm:prSet/>
      <dgm:spPr/>
      <dgm:t>
        <a:bodyPr/>
        <a:lstStyle/>
        <a:p>
          <a:endParaRPr lang="en-US"/>
        </a:p>
      </dgm:t>
    </dgm:pt>
    <dgm:pt modelId="{1FDAC9C0-C39A-4AA4-8F1E-F4B940CD2E70}" type="sibTrans" cxnId="{E5DD26FA-E55E-4DE5-9183-54B83E9D7EA4}">
      <dgm:prSet/>
      <dgm:spPr/>
      <dgm:t>
        <a:bodyPr/>
        <a:lstStyle/>
        <a:p>
          <a:endParaRPr lang="en-US"/>
        </a:p>
      </dgm:t>
    </dgm:pt>
    <dgm:pt modelId="{39C4D53D-2C64-4C66-BC85-45FDD6F90A62}">
      <dgm:prSet phldrT="[Text]"/>
      <dgm:spPr/>
      <dgm:t>
        <a:bodyPr/>
        <a:lstStyle/>
        <a:p>
          <a:r>
            <a:rPr lang="lv-LV" dirty="0"/>
            <a:t>Bet nepārsniedz 3 mēnešus</a:t>
          </a:r>
          <a:endParaRPr lang="en-US" dirty="0"/>
        </a:p>
      </dgm:t>
    </dgm:pt>
    <dgm:pt modelId="{9297855F-A212-4748-810B-B7514A4C886C}" type="parTrans" cxnId="{BBEF6072-9827-4889-BAC6-53EECD0B91E3}">
      <dgm:prSet/>
      <dgm:spPr/>
      <dgm:t>
        <a:bodyPr/>
        <a:lstStyle/>
        <a:p>
          <a:endParaRPr lang="en-US"/>
        </a:p>
      </dgm:t>
    </dgm:pt>
    <dgm:pt modelId="{CA408457-0FF8-4424-95A0-8EF0A5DC4087}" type="sibTrans" cxnId="{BBEF6072-9827-4889-BAC6-53EECD0B91E3}">
      <dgm:prSet/>
      <dgm:spPr/>
      <dgm:t>
        <a:bodyPr/>
        <a:lstStyle/>
        <a:p>
          <a:endParaRPr lang="en-US"/>
        </a:p>
      </dgm:t>
    </dgm:pt>
    <dgm:pt modelId="{19BDB974-E079-45DC-87C7-AFD5CE017AD0}">
      <dgm:prSet phldrT="[Text]"/>
      <dgm:spPr/>
      <dgm:t>
        <a:bodyPr/>
        <a:lstStyle/>
        <a:p>
          <a:r>
            <a:rPr lang="lv-LV" dirty="0"/>
            <a:t>Terminētais līgums </a:t>
          </a:r>
          <a:r>
            <a:rPr lang="lv-LV" b="1" dirty="0"/>
            <a:t>līdz</a:t>
          </a:r>
          <a:r>
            <a:rPr lang="lv-LV" dirty="0"/>
            <a:t> 6 mēnešiem</a:t>
          </a:r>
          <a:endParaRPr lang="en-US" dirty="0"/>
        </a:p>
      </dgm:t>
    </dgm:pt>
    <dgm:pt modelId="{3E1DC420-F697-4406-AC81-C652C9EFF921}" type="sibTrans" cxnId="{3C5423D5-2DB5-42BA-9832-8B8B1C0E3DD4}">
      <dgm:prSet/>
      <dgm:spPr/>
      <dgm:t>
        <a:bodyPr/>
        <a:lstStyle/>
        <a:p>
          <a:endParaRPr lang="en-US"/>
        </a:p>
      </dgm:t>
    </dgm:pt>
    <dgm:pt modelId="{BD3409B9-058B-4C8B-8371-49FAA6A016DD}" type="parTrans" cxnId="{3C5423D5-2DB5-42BA-9832-8B8B1C0E3DD4}">
      <dgm:prSet/>
      <dgm:spPr/>
      <dgm:t>
        <a:bodyPr/>
        <a:lstStyle/>
        <a:p>
          <a:endParaRPr lang="en-US"/>
        </a:p>
      </dgm:t>
    </dgm:pt>
    <dgm:pt modelId="{AAC23AA6-FDFC-4FBE-ABCD-540790BABFBC}">
      <dgm:prSet phldrT="[Text]"/>
      <dgm:spPr/>
      <dgm:t>
        <a:bodyPr/>
        <a:lstStyle/>
        <a:p>
          <a:r>
            <a:rPr lang="lv-LV" dirty="0"/>
            <a:t>Paralēli KOPOLĪGUMS</a:t>
          </a:r>
          <a:endParaRPr lang="en-US" dirty="0"/>
        </a:p>
      </dgm:t>
    </dgm:pt>
    <dgm:pt modelId="{A439C359-2CAE-47A8-BB9E-570D3FF5979E}" type="parTrans" cxnId="{8A04BBA9-ACBB-4862-9438-6AA88E44D3F6}">
      <dgm:prSet/>
      <dgm:spPr/>
      <dgm:t>
        <a:bodyPr/>
        <a:lstStyle/>
        <a:p>
          <a:endParaRPr lang="en-US"/>
        </a:p>
      </dgm:t>
    </dgm:pt>
    <dgm:pt modelId="{97650EF8-3823-4BEF-BE0B-B1168A8B86AA}" type="sibTrans" cxnId="{8A04BBA9-ACBB-4862-9438-6AA88E44D3F6}">
      <dgm:prSet/>
      <dgm:spPr/>
      <dgm:t>
        <a:bodyPr/>
        <a:lstStyle/>
        <a:p>
          <a:endParaRPr lang="en-US"/>
        </a:p>
      </dgm:t>
    </dgm:pt>
    <dgm:pt modelId="{FC7C9BC4-2F28-423C-A6EB-8BF5102E831A}">
      <dgm:prSet/>
      <dgm:spPr/>
      <dgm:t>
        <a:bodyPr/>
        <a:lstStyle/>
        <a:p>
          <a:r>
            <a:rPr lang="lv-LV" dirty="0"/>
            <a:t>Pārbaudes laiks – līdz 2 mēnešiem</a:t>
          </a:r>
          <a:endParaRPr lang="en-US" dirty="0"/>
        </a:p>
      </dgm:t>
    </dgm:pt>
    <dgm:pt modelId="{D54E0121-DE9F-4A41-A1D2-4F839C51FBC3}" type="parTrans" cxnId="{C667CE11-14B9-4DF9-BA6B-730348503553}">
      <dgm:prSet/>
      <dgm:spPr/>
      <dgm:t>
        <a:bodyPr/>
        <a:lstStyle/>
        <a:p>
          <a:endParaRPr lang="en-US"/>
        </a:p>
      </dgm:t>
    </dgm:pt>
    <dgm:pt modelId="{4CE0898A-8DB9-48D9-AF3F-CE5D3B00E6B6}" type="sibTrans" cxnId="{C667CE11-14B9-4DF9-BA6B-730348503553}">
      <dgm:prSet/>
      <dgm:spPr/>
      <dgm:t>
        <a:bodyPr/>
        <a:lstStyle/>
        <a:p>
          <a:endParaRPr lang="en-US"/>
        </a:p>
      </dgm:t>
    </dgm:pt>
    <dgm:pt modelId="{BFEEB762-2580-4936-8392-A7C682C21147}" type="pres">
      <dgm:prSet presAssocID="{B4A8B792-58FA-4B35-878E-E16337B0500D}" presName="Name0" presStyleCnt="0">
        <dgm:presLayoutVars>
          <dgm:dir/>
          <dgm:animLvl val="lvl"/>
          <dgm:resizeHandles/>
        </dgm:presLayoutVars>
      </dgm:prSet>
      <dgm:spPr/>
    </dgm:pt>
    <dgm:pt modelId="{D77D3696-A59C-497B-8141-77124345DFA2}" type="pres">
      <dgm:prSet presAssocID="{19BDB974-E079-45DC-87C7-AFD5CE017AD0}" presName="linNode" presStyleCnt="0"/>
      <dgm:spPr/>
    </dgm:pt>
    <dgm:pt modelId="{4557E9B1-1C43-48DA-87E2-BEA0CCD1E8EF}" type="pres">
      <dgm:prSet presAssocID="{19BDB974-E079-45DC-87C7-AFD5CE017AD0}" presName="parentShp" presStyleLbl="node1" presStyleIdx="0" presStyleCnt="3">
        <dgm:presLayoutVars>
          <dgm:bulletEnabled val="1"/>
        </dgm:presLayoutVars>
      </dgm:prSet>
      <dgm:spPr/>
    </dgm:pt>
    <dgm:pt modelId="{24C1F8B4-7484-4A71-9BDE-F05B11100B13}" type="pres">
      <dgm:prSet presAssocID="{19BDB974-E079-45DC-87C7-AFD5CE017AD0}" presName="childShp" presStyleLbl="bgAccFollowNode1" presStyleIdx="0" presStyleCnt="3">
        <dgm:presLayoutVars>
          <dgm:bulletEnabled val="1"/>
        </dgm:presLayoutVars>
      </dgm:prSet>
      <dgm:spPr/>
    </dgm:pt>
    <dgm:pt modelId="{224800A3-E4A4-4C60-A22A-0CE001FD77E5}" type="pres">
      <dgm:prSet presAssocID="{3E1DC420-F697-4406-AC81-C652C9EFF921}" presName="spacing" presStyleCnt="0"/>
      <dgm:spPr/>
    </dgm:pt>
    <dgm:pt modelId="{EED7B047-5F14-4BB4-960E-DE441401558D}" type="pres">
      <dgm:prSet presAssocID="{CDFECA84-345C-4DDD-A3CA-4A091C53E9BE}" presName="linNode" presStyleCnt="0"/>
      <dgm:spPr/>
    </dgm:pt>
    <dgm:pt modelId="{80E4C6FF-F1FE-42E4-8925-5FEE76C4C158}" type="pres">
      <dgm:prSet presAssocID="{CDFECA84-345C-4DDD-A3CA-4A091C53E9BE}" presName="parentShp" presStyleLbl="node1" presStyleIdx="1" presStyleCnt="3">
        <dgm:presLayoutVars>
          <dgm:bulletEnabled val="1"/>
        </dgm:presLayoutVars>
      </dgm:prSet>
      <dgm:spPr/>
    </dgm:pt>
    <dgm:pt modelId="{5686116F-790F-4D62-9C7E-903A9CA4CEEB}" type="pres">
      <dgm:prSet presAssocID="{CDFECA84-345C-4DDD-A3CA-4A091C53E9BE}" presName="childShp" presStyleLbl="bgAccFollowNode1" presStyleIdx="1" presStyleCnt="3">
        <dgm:presLayoutVars>
          <dgm:bulletEnabled val="1"/>
        </dgm:presLayoutVars>
      </dgm:prSet>
      <dgm:spPr/>
    </dgm:pt>
    <dgm:pt modelId="{9BDDD9F5-F1FA-44E1-BCAD-6C76EC65729E}" type="pres">
      <dgm:prSet presAssocID="{0156B428-BD1C-4984-A7A7-0A4B73DAE707}" presName="spacing" presStyleCnt="0"/>
      <dgm:spPr/>
    </dgm:pt>
    <dgm:pt modelId="{EB9B1F67-C3C8-4A50-A8F4-82B1831A733F}" type="pres">
      <dgm:prSet presAssocID="{AAC23AA6-FDFC-4FBE-ABCD-540790BABFBC}" presName="linNode" presStyleCnt="0"/>
      <dgm:spPr/>
    </dgm:pt>
    <dgm:pt modelId="{A565124D-D13B-4DAC-8B19-3C1C22BA7224}" type="pres">
      <dgm:prSet presAssocID="{AAC23AA6-FDFC-4FBE-ABCD-540790BABFBC}" presName="parentShp" presStyleLbl="node1" presStyleIdx="2" presStyleCnt="3">
        <dgm:presLayoutVars>
          <dgm:bulletEnabled val="1"/>
        </dgm:presLayoutVars>
      </dgm:prSet>
      <dgm:spPr/>
    </dgm:pt>
    <dgm:pt modelId="{7BB36075-4CA1-4867-8437-E2791F46ED84}" type="pres">
      <dgm:prSet presAssocID="{AAC23AA6-FDFC-4FBE-ABCD-540790BABFBC}" presName="childShp" presStyleLbl="bgAccFollowNode1" presStyleIdx="2" presStyleCnt="3">
        <dgm:presLayoutVars>
          <dgm:bulletEnabled val="1"/>
        </dgm:presLayoutVars>
      </dgm:prSet>
      <dgm:spPr/>
    </dgm:pt>
  </dgm:ptLst>
  <dgm:cxnLst>
    <dgm:cxn modelId="{D5883E0F-60F7-4CAF-89D4-1DB76431EBEB}" type="presOf" srcId="{B08E10C8-ACE9-4FEE-B4C8-ED2503F7007E}" destId="{7BB36075-4CA1-4867-8437-E2791F46ED84}" srcOrd="0" destOrd="0" presId="urn:microsoft.com/office/officeart/2005/8/layout/vList6"/>
    <dgm:cxn modelId="{C667CE11-14B9-4DF9-BA6B-730348503553}" srcId="{CDFECA84-345C-4DDD-A3CA-4A091C53E9BE}" destId="{FC7C9BC4-2F28-423C-A6EB-8BF5102E831A}" srcOrd="0" destOrd="0" parTransId="{D54E0121-DE9F-4A41-A1D2-4F839C51FBC3}" sibTransId="{4CE0898A-8DB9-48D9-AF3F-CE5D3B00E6B6}"/>
    <dgm:cxn modelId="{88D4F847-DC6C-4BC6-8FF7-FD095ADEF2EE}" srcId="{19BDB974-E079-45DC-87C7-AFD5CE017AD0}" destId="{8C497673-9E11-44E4-95AE-EE84639A29A7}" srcOrd="0" destOrd="0" parTransId="{F72E531A-ED0A-4F10-B166-30DA61ED55DC}" sibTransId="{DF48CB9D-FC77-4F06-AEED-8918433D0897}"/>
    <dgm:cxn modelId="{243F426A-6CBA-4E57-B2FB-4A26B28A4311}" type="presOf" srcId="{CDFECA84-345C-4DDD-A3CA-4A091C53E9BE}" destId="{80E4C6FF-F1FE-42E4-8925-5FEE76C4C158}" srcOrd="0" destOrd="0" presId="urn:microsoft.com/office/officeart/2005/8/layout/vList6"/>
    <dgm:cxn modelId="{139FD14D-08B5-4F5B-B803-75F170FA55B2}" type="presOf" srcId="{B4A8B792-58FA-4B35-878E-E16337B0500D}" destId="{BFEEB762-2580-4936-8392-A7C682C21147}" srcOrd="0" destOrd="0" presId="urn:microsoft.com/office/officeart/2005/8/layout/vList6"/>
    <dgm:cxn modelId="{BBEF6072-9827-4889-BAC6-53EECD0B91E3}" srcId="{AAC23AA6-FDFC-4FBE-ABCD-540790BABFBC}" destId="{39C4D53D-2C64-4C66-BC85-45FDD6F90A62}" srcOrd="1" destOrd="0" parTransId="{9297855F-A212-4748-810B-B7514A4C886C}" sibTransId="{CA408457-0FF8-4424-95A0-8EF0A5DC4087}"/>
    <dgm:cxn modelId="{BF0E9076-0DB6-4B8B-9C6B-393E2F88CD5F}" srcId="{B4A8B792-58FA-4B35-878E-E16337B0500D}" destId="{CDFECA84-345C-4DDD-A3CA-4A091C53E9BE}" srcOrd="1" destOrd="0" parTransId="{4E5F4E23-7E74-495E-942C-8FF86707B14A}" sibTransId="{0156B428-BD1C-4984-A7A7-0A4B73DAE707}"/>
    <dgm:cxn modelId="{7AF36478-A5B9-4573-91CF-04C8CE730DC4}" type="presOf" srcId="{19BDB974-E079-45DC-87C7-AFD5CE017AD0}" destId="{4557E9B1-1C43-48DA-87E2-BEA0CCD1E8EF}" srcOrd="0" destOrd="0" presId="urn:microsoft.com/office/officeart/2005/8/layout/vList6"/>
    <dgm:cxn modelId="{9CDF4279-1F55-4048-A02C-E3772D7F4060}" type="presOf" srcId="{AAC23AA6-FDFC-4FBE-ABCD-540790BABFBC}" destId="{A565124D-D13B-4DAC-8B19-3C1C22BA7224}" srcOrd="0" destOrd="0" presId="urn:microsoft.com/office/officeart/2005/8/layout/vList6"/>
    <dgm:cxn modelId="{8A04BBA9-ACBB-4862-9438-6AA88E44D3F6}" srcId="{B4A8B792-58FA-4B35-878E-E16337B0500D}" destId="{AAC23AA6-FDFC-4FBE-ABCD-540790BABFBC}" srcOrd="2" destOrd="0" parTransId="{A439C359-2CAE-47A8-BB9E-570D3FF5979E}" sibTransId="{97650EF8-3823-4BEF-BE0B-B1168A8B86AA}"/>
    <dgm:cxn modelId="{AFA773AE-FEC5-442B-968C-439CB75E7FEC}" type="presOf" srcId="{39C4D53D-2C64-4C66-BC85-45FDD6F90A62}" destId="{7BB36075-4CA1-4867-8437-E2791F46ED84}" srcOrd="0" destOrd="1" presId="urn:microsoft.com/office/officeart/2005/8/layout/vList6"/>
    <dgm:cxn modelId="{8DE908BC-A1E1-4D8C-8096-87BDC07D861B}" type="presOf" srcId="{8C497673-9E11-44E4-95AE-EE84639A29A7}" destId="{24C1F8B4-7484-4A71-9BDE-F05B11100B13}" srcOrd="0" destOrd="0" presId="urn:microsoft.com/office/officeart/2005/8/layout/vList6"/>
    <dgm:cxn modelId="{3C5423D5-2DB5-42BA-9832-8B8B1C0E3DD4}" srcId="{B4A8B792-58FA-4B35-878E-E16337B0500D}" destId="{19BDB974-E079-45DC-87C7-AFD5CE017AD0}" srcOrd="0" destOrd="0" parTransId="{BD3409B9-058B-4C8B-8371-49FAA6A016DD}" sibTransId="{3E1DC420-F697-4406-AC81-C652C9EFF921}"/>
    <dgm:cxn modelId="{54F5ABF6-B2DE-4F59-B3B8-F59D6BEBCECC}" type="presOf" srcId="{FC7C9BC4-2F28-423C-A6EB-8BF5102E831A}" destId="{5686116F-790F-4D62-9C7E-903A9CA4CEEB}" srcOrd="0" destOrd="0" presId="urn:microsoft.com/office/officeart/2005/8/layout/vList6"/>
    <dgm:cxn modelId="{E5DD26FA-E55E-4DE5-9183-54B83E9D7EA4}" srcId="{AAC23AA6-FDFC-4FBE-ABCD-540790BABFBC}" destId="{B08E10C8-ACE9-4FEE-B4C8-ED2503F7007E}" srcOrd="0" destOrd="0" parTransId="{14F809E2-2ABF-4308-A28B-B5E399F2A776}" sibTransId="{1FDAC9C0-C39A-4AA4-8F1E-F4B940CD2E70}"/>
    <dgm:cxn modelId="{00B70039-24C3-4B3E-B1E5-6E51A289A64D}" type="presParOf" srcId="{BFEEB762-2580-4936-8392-A7C682C21147}" destId="{D77D3696-A59C-497B-8141-77124345DFA2}" srcOrd="0" destOrd="0" presId="urn:microsoft.com/office/officeart/2005/8/layout/vList6"/>
    <dgm:cxn modelId="{6FF1C4AA-8B64-4E52-814C-CBD40194CC9B}" type="presParOf" srcId="{D77D3696-A59C-497B-8141-77124345DFA2}" destId="{4557E9B1-1C43-48DA-87E2-BEA0CCD1E8EF}" srcOrd="0" destOrd="0" presId="urn:microsoft.com/office/officeart/2005/8/layout/vList6"/>
    <dgm:cxn modelId="{EE74A0D7-54FE-45C4-9E85-6DE69E3F95F4}" type="presParOf" srcId="{D77D3696-A59C-497B-8141-77124345DFA2}" destId="{24C1F8B4-7484-4A71-9BDE-F05B11100B13}" srcOrd="1" destOrd="0" presId="urn:microsoft.com/office/officeart/2005/8/layout/vList6"/>
    <dgm:cxn modelId="{34EE28B7-71E0-4171-B6C3-972FD8A7B350}" type="presParOf" srcId="{BFEEB762-2580-4936-8392-A7C682C21147}" destId="{224800A3-E4A4-4C60-A22A-0CE001FD77E5}" srcOrd="1" destOrd="0" presId="urn:microsoft.com/office/officeart/2005/8/layout/vList6"/>
    <dgm:cxn modelId="{2C54C50F-5BEC-48D9-8CB2-0A87CC47419E}" type="presParOf" srcId="{BFEEB762-2580-4936-8392-A7C682C21147}" destId="{EED7B047-5F14-4BB4-960E-DE441401558D}" srcOrd="2" destOrd="0" presId="urn:microsoft.com/office/officeart/2005/8/layout/vList6"/>
    <dgm:cxn modelId="{96478BDA-2E3E-4B00-8F12-4E14DD02FF35}" type="presParOf" srcId="{EED7B047-5F14-4BB4-960E-DE441401558D}" destId="{80E4C6FF-F1FE-42E4-8925-5FEE76C4C158}" srcOrd="0" destOrd="0" presId="urn:microsoft.com/office/officeart/2005/8/layout/vList6"/>
    <dgm:cxn modelId="{6ABE8366-63FD-4927-BBF3-648C966447BA}" type="presParOf" srcId="{EED7B047-5F14-4BB4-960E-DE441401558D}" destId="{5686116F-790F-4D62-9C7E-903A9CA4CEEB}" srcOrd="1" destOrd="0" presId="urn:microsoft.com/office/officeart/2005/8/layout/vList6"/>
    <dgm:cxn modelId="{3842263C-F814-4472-8F48-FC5A3D4F7216}" type="presParOf" srcId="{BFEEB762-2580-4936-8392-A7C682C21147}" destId="{9BDDD9F5-F1FA-44E1-BCAD-6C76EC65729E}" srcOrd="3" destOrd="0" presId="urn:microsoft.com/office/officeart/2005/8/layout/vList6"/>
    <dgm:cxn modelId="{014599BD-355C-4B65-97F4-771140CE87D8}" type="presParOf" srcId="{BFEEB762-2580-4936-8392-A7C682C21147}" destId="{EB9B1F67-C3C8-4A50-A8F4-82B1831A733F}" srcOrd="4" destOrd="0" presId="urn:microsoft.com/office/officeart/2005/8/layout/vList6"/>
    <dgm:cxn modelId="{EDA9741D-E158-43FF-B67F-8354E8BCFC84}" type="presParOf" srcId="{EB9B1F67-C3C8-4A50-A8F4-82B1831A733F}" destId="{A565124D-D13B-4DAC-8B19-3C1C22BA7224}" srcOrd="0" destOrd="0" presId="urn:microsoft.com/office/officeart/2005/8/layout/vList6"/>
    <dgm:cxn modelId="{1FE4FEB9-D5E5-4C79-A7B4-C4974D631E3D}" type="presParOf" srcId="{EB9B1F67-C3C8-4A50-A8F4-82B1831A733F}" destId="{7BB36075-4CA1-4867-8437-E2791F46ED84}"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9C25D6-C766-4585-8C51-C8D2F16BE82C}" type="doc">
      <dgm:prSet loTypeId="urn:microsoft.com/office/officeart/2005/8/layout/cycle8" loCatId="cycle" qsTypeId="urn:microsoft.com/office/officeart/2005/8/quickstyle/simple1" qsCatId="simple" csTypeId="urn:microsoft.com/office/officeart/2005/8/colors/accent1_2" csCatId="accent1" phldr="1"/>
      <dgm:spPr/>
    </dgm:pt>
    <dgm:pt modelId="{CE047815-D161-4529-BF0B-CB1B59657661}">
      <dgm:prSet phldrT="[Text]"/>
      <dgm:spPr/>
      <dgm:t>
        <a:bodyPr/>
        <a:lstStyle/>
        <a:p>
          <a:r>
            <a:rPr lang="lv-LV" dirty="0"/>
            <a:t>Pakalpojuma līgums</a:t>
          </a:r>
          <a:endParaRPr lang="en-US" dirty="0"/>
        </a:p>
      </dgm:t>
    </dgm:pt>
    <dgm:pt modelId="{E658492F-8786-4FCC-8C6D-9DFF2D068EE1}" type="parTrans" cxnId="{386CB265-BFC9-473B-9865-E7C365080D3A}">
      <dgm:prSet/>
      <dgm:spPr/>
      <dgm:t>
        <a:bodyPr/>
        <a:lstStyle/>
        <a:p>
          <a:endParaRPr lang="en-US"/>
        </a:p>
      </dgm:t>
    </dgm:pt>
    <dgm:pt modelId="{E48AA931-AE20-482D-80FF-6107B993E454}" type="sibTrans" cxnId="{386CB265-BFC9-473B-9865-E7C365080D3A}">
      <dgm:prSet/>
      <dgm:spPr/>
      <dgm:t>
        <a:bodyPr/>
        <a:lstStyle/>
        <a:p>
          <a:endParaRPr lang="en-US"/>
        </a:p>
      </dgm:t>
    </dgm:pt>
    <dgm:pt modelId="{A7A0D51A-A81F-4558-95FD-E74BC22601D4}">
      <dgm:prSet phldrT="[Text]"/>
      <dgm:spPr/>
      <dgm:t>
        <a:bodyPr/>
        <a:lstStyle/>
        <a:p>
          <a:r>
            <a:rPr lang="lv-LV" dirty="0"/>
            <a:t>Maiņas līgums</a:t>
          </a:r>
          <a:endParaRPr lang="en-US" dirty="0"/>
        </a:p>
      </dgm:t>
    </dgm:pt>
    <dgm:pt modelId="{54275427-2F41-47C8-BA81-2521AD92083F}" type="parTrans" cxnId="{BD19C13B-323C-4654-A7B8-792DB857729F}">
      <dgm:prSet/>
      <dgm:spPr/>
      <dgm:t>
        <a:bodyPr/>
        <a:lstStyle/>
        <a:p>
          <a:endParaRPr lang="en-US"/>
        </a:p>
      </dgm:t>
    </dgm:pt>
    <dgm:pt modelId="{9F77AEFC-0696-44D5-BD38-D8CF5E1BBB95}" type="sibTrans" cxnId="{BD19C13B-323C-4654-A7B8-792DB857729F}">
      <dgm:prSet/>
      <dgm:spPr/>
      <dgm:t>
        <a:bodyPr/>
        <a:lstStyle/>
        <a:p>
          <a:endParaRPr lang="en-US"/>
        </a:p>
      </dgm:t>
    </dgm:pt>
    <dgm:pt modelId="{B8A34618-C9A6-4180-9527-735D2842AD90}">
      <dgm:prSet phldrT="[Text]"/>
      <dgm:spPr/>
      <dgm:t>
        <a:bodyPr/>
        <a:lstStyle/>
        <a:p>
          <a:r>
            <a:rPr lang="lv-LV" dirty="0"/>
            <a:t>Pilnvarojuma līgums</a:t>
          </a:r>
          <a:endParaRPr lang="en-US" dirty="0"/>
        </a:p>
      </dgm:t>
    </dgm:pt>
    <dgm:pt modelId="{0CD08EE6-7F5B-4383-84E3-732C88E8A795}" type="parTrans" cxnId="{47C295C1-45D0-4853-83FE-C75C9B344373}">
      <dgm:prSet/>
      <dgm:spPr/>
      <dgm:t>
        <a:bodyPr/>
        <a:lstStyle/>
        <a:p>
          <a:endParaRPr lang="en-US"/>
        </a:p>
      </dgm:t>
    </dgm:pt>
    <dgm:pt modelId="{55148368-DC54-46E7-8833-63B3C1F66740}" type="sibTrans" cxnId="{47C295C1-45D0-4853-83FE-C75C9B344373}">
      <dgm:prSet/>
      <dgm:spPr/>
      <dgm:t>
        <a:bodyPr/>
        <a:lstStyle/>
        <a:p>
          <a:endParaRPr lang="en-US"/>
        </a:p>
      </dgm:t>
    </dgm:pt>
    <dgm:pt modelId="{34214497-7D74-492F-BBD8-E36094820BFA}">
      <dgm:prSet phldrT="[Text]"/>
      <dgm:spPr/>
      <dgm:t>
        <a:bodyPr/>
        <a:lstStyle/>
        <a:p>
          <a:r>
            <a:rPr lang="lv-LV" dirty="0"/>
            <a:t>Patapinājuma līgums</a:t>
          </a:r>
          <a:endParaRPr lang="en-US" dirty="0"/>
        </a:p>
      </dgm:t>
    </dgm:pt>
    <dgm:pt modelId="{C4C3E749-3462-4EB2-8BFE-02DEBAA09FB8}" type="parTrans" cxnId="{A4C5F03A-DCF4-440E-BC1A-8EA30B37884F}">
      <dgm:prSet/>
      <dgm:spPr/>
      <dgm:t>
        <a:bodyPr/>
        <a:lstStyle/>
        <a:p>
          <a:endParaRPr lang="en-US"/>
        </a:p>
      </dgm:t>
    </dgm:pt>
    <dgm:pt modelId="{FB024255-AE36-4517-996E-D92D559078CE}" type="sibTrans" cxnId="{A4C5F03A-DCF4-440E-BC1A-8EA30B37884F}">
      <dgm:prSet/>
      <dgm:spPr/>
      <dgm:t>
        <a:bodyPr/>
        <a:lstStyle/>
        <a:p>
          <a:endParaRPr lang="en-US"/>
        </a:p>
      </dgm:t>
    </dgm:pt>
    <dgm:pt modelId="{D372A998-4881-4998-A833-51983D066047}" type="pres">
      <dgm:prSet presAssocID="{BB9C25D6-C766-4585-8C51-C8D2F16BE82C}" presName="compositeShape" presStyleCnt="0">
        <dgm:presLayoutVars>
          <dgm:chMax val="7"/>
          <dgm:dir/>
          <dgm:resizeHandles val="exact"/>
        </dgm:presLayoutVars>
      </dgm:prSet>
      <dgm:spPr/>
    </dgm:pt>
    <dgm:pt modelId="{4EF764D8-1D13-483F-9F84-3A523120FD6F}" type="pres">
      <dgm:prSet presAssocID="{BB9C25D6-C766-4585-8C51-C8D2F16BE82C}" presName="wedge1" presStyleLbl="node1" presStyleIdx="0" presStyleCnt="4"/>
      <dgm:spPr/>
    </dgm:pt>
    <dgm:pt modelId="{35C7910B-9EE6-43D7-9DE1-3C0313B4AA80}" type="pres">
      <dgm:prSet presAssocID="{BB9C25D6-C766-4585-8C51-C8D2F16BE82C}" presName="dummy1a" presStyleCnt="0"/>
      <dgm:spPr/>
    </dgm:pt>
    <dgm:pt modelId="{1A67DC58-84DF-44EA-8FC1-2AF1776C8735}" type="pres">
      <dgm:prSet presAssocID="{BB9C25D6-C766-4585-8C51-C8D2F16BE82C}" presName="dummy1b" presStyleCnt="0"/>
      <dgm:spPr/>
    </dgm:pt>
    <dgm:pt modelId="{A38D983E-7B0F-4CA3-8CAC-2E5AB7159BAE}" type="pres">
      <dgm:prSet presAssocID="{BB9C25D6-C766-4585-8C51-C8D2F16BE82C}" presName="wedge1Tx" presStyleLbl="node1" presStyleIdx="0" presStyleCnt="4">
        <dgm:presLayoutVars>
          <dgm:chMax val="0"/>
          <dgm:chPref val="0"/>
          <dgm:bulletEnabled val="1"/>
        </dgm:presLayoutVars>
      </dgm:prSet>
      <dgm:spPr/>
    </dgm:pt>
    <dgm:pt modelId="{8011A134-2C92-4027-9DEC-5AE360DCF8ED}" type="pres">
      <dgm:prSet presAssocID="{BB9C25D6-C766-4585-8C51-C8D2F16BE82C}" presName="wedge2" presStyleLbl="node1" presStyleIdx="1" presStyleCnt="4"/>
      <dgm:spPr/>
    </dgm:pt>
    <dgm:pt modelId="{614EB90A-9D2C-40C3-B8B4-5D009903D962}" type="pres">
      <dgm:prSet presAssocID="{BB9C25D6-C766-4585-8C51-C8D2F16BE82C}" presName="dummy2a" presStyleCnt="0"/>
      <dgm:spPr/>
    </dgm:pt>
    <dgm:pt modelId="{C155DFB1-968C-44A7-BCD0-A8E8912FA0D1}" type="pres">
      <dgm:prSet presAssocID="{BB9C25D6-C766-4585-8C51-C8D2F16BE82C}" presName="dummy2b" presStyleCnt="0"/>
      <dgm:spPr/>
    </dgm:pt>
    <dgm:pt modelId="{FDB1E80E-AA8B-4FEE-B341-B7AED2B08342}" type="pres">
      <dgm:prSet presAssocID="{BB9C25D6-C766-4585-8C51-C8D2F16BE82C}" presName="wedge2Tx" presStyleLbl="node1" presStyleIdx="1" presStyleCnt="4">
        <dgm:presLayoutVars>
          <dgm:chMax val="0"/>
          <dgm:chPref val="0"/>
          <dgm:bulletEnabled val="1"/>
        </dgm:presLayoutVars>
      </dgm:prSet>
      <dgm:spPr/>
    </dgm:pt>
    <dgm:pt modelId="{88F1B399-A48E-4DB1-BDC1-85CD48084889}" type="pres">
      <dgm:prSet presAssocID="{BB9C25D6-C766-4585-8C51-C8D2F16BE82C}" presName="wedge3" presStyleLbl="node1" presStyleIdx="2" presStyleCnt="4"/>
      <dgm:spPr/>
    </dgm:pt>
    <dgm:pt modelId="{13BB76B0-C7CA-4E84-A992-EB2BF4D09E84}" type="pres">
      <dgm:prSet presAssocID="{BB9C25D6-C766-4585-8C51-C8D2F16BE82C}" presName="dummy3a" presStyleCnt="0"/>
      <dgm:spPr/>
    </dgm:pt>
    <dgm:pt modelId="{B91A6065-490E-4E47-AF16-9B7E7CF16978}" type="pres">
      <dgm:prSet presAssocID="{BB9C25D6-C766-4585-8C51-C8D2F16BE82C}" presName="dummy3b" presStyleCnt="0"/>
      <dgm:spPr/>
    </dgm:pt>
    <dgm:pt modelId="{5409B398-571F-4F19-92B6-3C3E3D09512B}" type="pres">
      <dgm:prSet presAssocID="{BB9C25D6-C766-4585-8C51-C8D2F16BE82C}" presName="wedge3Tx" presStyleLbl="node1" presStyleIdx="2" presStyleCnt="4">
        <dgm:presLayoutVars>
          <dgm:chMax val="0"/>
          <dgm:chPref val="0"/>
          <dgm:bulletEnabled val="1"/>
        </dgm:presLayoutVars>
      </dgm:prSet>
      <dgm:spPr/>
    </dgm:pt>
    <dgm:pt modelId="{9298CCED-5EBB-4D51-BF8C-5BBDB454F8BC}" type="pres">
      <dgm:prSet presAssocID="{BB9C25D6-C766-4585-8C51-C8D2F16BE82C}" presName="wedge4" presStyleLbl="node1" presStyleIdx="3" presStyleCnt="4"/>
      <dgm:spPr/>
    </dgm:pt>
    <dgm:pt modelId="{65CE2C01-5E06-4622-B746-9DF3D4962156}" type="pres">
      <dgm:prSet presAssocID="{BB9C25D6-C766-4585-8C51-C8D2F16BE82C}" presName="dummy4a" presStyleCnt="0"/>
      <dgm:spPr/>
    </dgm:pt>
    <dgm:pt modelId="{AAA6AC99-8278-4E24-BC23-629F8335EAE1}" type="pres">
      <dgm:prSet presAssocID="{BB9C25D6-C766-4585-8C51-C8D2F16BE82C}" presName="dummy4b" presStyleCnt="0"/>
      <dgm:spPr/>
    </dgm:pt>
    <dgm:pt modelId="{B177BA63-2817-47A8-AA8C-6CD3618B16C5}" type="pres">
      <dgm:prSet presAssocID="{BB9C25D6-C766-4585-8C51-C8D2F16BE82C}" presName="wedge4Tx" presStyleLbl="node1" presStyleIdx="3" presStyleCnt="4">
        <dgm:presLayoutVars>
          <dgm:chMax val="0"/>
          <dgm:chPref val="0"/>
          <dgm:bulletEnabled val="1"/>
        </dgm:presLayoutVars>
      </dgm:prSet>
      <dgm:spPr/>
    </dgm:pt>
    <dgm:pt modelId="{6744D89C-B631-4F13-B66E-8C9D49B94089}" type="pres">
      <dgm:prSet presAssocID="{E48AA931-AE20-482D-80FF-6107B993E454}" presName="arrowWedge1" presStyleLbl="fgSibTrans2D1" presStyleIdx="0" presStyleCnt="4"/>
      <dgm:spPr/>
    </dgm:pt>
    <dgm:pt modelId="{28F7F8C4-2FBD-4FB2-84C8-4CA0AAE07761}" type="pres">
      <dgm:prSet presAssocID="{9F77AEFC-0696-44D5-BD38-D8CF5E1BBB95}" presName="arrowWedge2" presStyleLbl="fgSibTrans2D1" presStyleIdx="1" presStyleCnt="4"/>
      <dgm:spPr/>
    </dgm:pt>
    <dgm:pt modelId="{E5AE65C6-9A4B-40ED-966F-2A635D24106A}" type="pres">
      <dgm:prSet presAssocID="{55148368-DC54-46E7-8833-63B3C1F66740}" presName="arrowWedge3" presStyleLbl="fgSibTrans2D1" presStyleIdx="2" presStyleCnt="4"/>
      <dgm:spPr/>
    </dgm:pt>
    <dgm:pt modelId="{28F423DE-3574-4B50-98F1-CC9DC4428AEE}" type="pres">
      <dgm:prSet presAssocID="{FB024255-AE36-4517-996E-D92D559078CE}" presName="arrowWedge4" presStyleLbl="fgSibTrans2D1" presStyleIdx="3" presStyleCnt="4"/>
      <dgm:spPr/>
    </dgm:pt>
  </dgm:ptLst>
  <dgm:cxnLst>
    <dgm:cxn modelId="{A5673E13-A375-4432-8438-F8F584F32612}" type="presOf" srcId="{CE047815-D161-4529-BF0B-CB1B59657661}" destId="{A38D983E-7B0F-4CA3-8CAC-2E5AB7159BAE}" srcOrd="1" destOrd="0" presId="urn:microsoft.com/office/officeart/2005/8/layout/cycle8"/>
    <dgm:cxn modelId="{132CDE1B-AA54-4E47-9EAC-C4451B53689D}" type="presOf" srcId="{A7A0D51A-A81F-4558-95FD-E74BC22601D4}" destId="{8011A134-2C92-4027-9DEC-5AE360DCF8ED}" srcOrd="0" destOrd="0" presId="urn:microsoft.com/office/officeart/2005/8/layout/cycle8"/>
    <dgm:cxn modelId="{BBF44334-E5B7-4619-9E18-FC8649562D8A}" type="presOf" srcId="{34214497-7D74-492F-BBD8-E36094820BFA}" destId="{B177BA63-2817-47A8-AA8C-6CD3618B16C5}" srcOrd="1" destOrd="0" presId="urn:microsoft.com/office/officeart/2005/8/layout/cycle8"/>
    <dgm:cxn modelId="{A4C5F03A-DCF4-440E-BC1A-8EA30B37884F}" srcId="{BB9C25D6-C766-4585-8C51-C8D2F16BE82C}" destId="{34214497-7D74-492F-BBD8-E36094820BFA}" srcOrd="3" destOrd="0" parTransId="{C4C3E749-3462-4EB2-8BFE-02DEBAA09FB8}" sibTransId="{FB024255-AE36-4517-996E-D92D559078CE}"/>
    <dgm:cxn modelId="{BD19C13B-323C-4654-A7B8-792DB857729F}" srcId="{BB9C25D6-C766-4585-8C51-C8D2F16BE82C}" destId="{A7A0D51A-A81F-4558-95FD-E74BC22601D4}" srcOrd="1" destOrd="0" parTransId="{54275427-2F41-47C8-BA81-2521AD92083F}" sibTransId="{9F77AEFC-0696-44D5-BD38-D8CF5E1BBB95}"/>
    <dgm:cxn modelId="{386CB265-BFC9-473B-9865-E7C365080D3A}" srcId="{BB9C25D6-C766-4585-8C51-C8D2F16BE82C}" destId="{CE047815-D161-4529-BF0B-CB1B59657661}" srcOrd="0" destOrd="0" parTransId="{E658492F-8786-4FCC-8C6D-9DFF2D068EE1}" sibTransId="{E48AA931-AE20-482D-80FF-6107B993E454}"/>
    <dgm:cxn modelId="{B432E66B-6933-474F-B4AB-A3C1D776329F}" type="presOf" srcId="{BB9C25D6-C766-4585-8C51-C8D2F16BE82C}" destId="{D372A998-4881-4998-A833-51983D066047}" srcOrd="0" destOrd="0" presId="urn:microsoft.com/office/officeart/2005/8/layout/cycle8"/>
    <dgm:cxn modelId="{FB20BE77-3B0D-4322-8418-10F323FD5224}" type="presOf" srcId="{B8A34618-C9A6-4180-9527-735D2842AD90}" destId="{88F1B399-A48E-4DB1-BDC1-85CD48084889}" srcOrd="0" destOrd="0" presId="urn:microsoft.com/office/officeart/2005/8/layout/cycle8"/>
    <dgm:cxn modelId="{67D62479-916C-4BE9-B7BE-FF732A61B099}" type="presOf" srcId="{34214497-7D74-492F-BBD8-E36094820BFA}" destId="{9298CCED-5EBB-4D51-BF8C-5BBDB454F8BC}" srcOrd="0" destOrd="0" presId="urn:microsoft.com/office/officeart/2005/8/layout/cycle8"/>
    <dgm:cxn modelId="{EFEE1DB3-6E59-44D2-B595-CFB1877ECDFB}" type="presOf" srcId="{CE047815-D161-4529-BF0B-CB1B59657661}" destId="{4EF764D8-1D13-483F-9F84-3A523120FD6F}" srcOrd="0" destOrd="0" presId="urn:microsoft.com/office/officeart/2005/8/layout/cycle8"/>
    <dgm:cxn modelId="{47C295C1-45D0-4853-83FE-C75C9B344373}" srcId="{BB9C25D6-C766-4585-8C51-C8D2F16BE82C}" destId="{B8A34618-C9A6-4180-9527-735D2842AD90}" srcOrd="2" destOrd="0" parTransId="{0CD08EE6-7F5B-4383-84E3-732C88E8A795}" sibTransId="{55148368-DC54-46E7-8833-63B3C1F66740}"/>
    <dgm:cxn modelId="{022D4DD8-2E09-4F4D-8F10-9B8E3A49546F}" type="presOf" srcId="{A7A0D51A-A81F-4558-95FD-E74BC22601D4}" destId="{FDB1E80E-AA8B-4FEE-B341-B7AED2B08342}" srcOrd="1" destOrd="0" presId="urn:microsoft.com/office/officeart/2005/8/layout/cycle8"/>
    <dgm:cxn modelId="{8BE9B4E2-A089-4FEA-8846-AED1E7536003}" type="presOf" srcId="{B8A34618-C9A6-4180-9527-735D2842AD90}" destId="{5409B398-571F-4F19-92B6-3C3E3D09512B}" srcOrd="1" destOrd="0" presId="urn:microsoft.com/office/officeart/2005/8/layout/cycle8"/>
    <dgm:cxn modelId="{1160839A-B165-45C3-ACD1-20A0A40C15D4}" type="presParOf" srcId="{D372A998-4881-4998-A833-51983D066047}" destId="{4EF764D8-1D13-483F-9F84-3A523120FD6F}" srcOrd="0" destOrd="0" presId="urn:microsoft.com/office/officeart/2005/8/layout/cycle8"/>
    <dgm:cxn modelId="{C220512B-79CF-42E1-9D5B-09E2640B25F9}" type="presParOf" srcId="{D372A998-4881-4998-A833-51983D066047}" destId="{35C7910B-9EE6-43D7-9DE1-3C0313B4AA80}" srcOrd="1" destOrd="0" presId="urn:microsoft.com/office/officeart/2005/8/layout/cycle8"/>
    <dgm:cxn modelId="{F6EF8086-FD76-436E-97C1-810E12E3F94F}" type="presParOf" srcId="{D372A998-4881-4998-A833-51983D066047}" destId="{1A67DC58-84DF-44EA-8FC1-2AF1776C8735}" srcOrd="2" destOrd="0" presId="urn:microsoft.com/office/officeart/2005/8/layout/cycle8"/>
    <dgm:cxn modelId="{46E0115E-4752-4328-B232-9E00E374DD0E}" type="presParOf" srcId="{D372A998-4881-4998-A833-51983D066047}" destId="{A38D983E-7B0F-4CA3-8CAC-2E5AB7159BAE}" srcOrd="3" destOrd="0" presId="urn:microsoft.com/office/officeart/2005/8/layout/cycle8"/>
    <dgm:cxn modelId="{64E32C48-B6A4-475C-A835-EB9FEA9718F1}" type="presParOf" srcId="{D372A998-4881-4998-A833-51983D066047}" destId="{8011A134-2C92-4027-9DEC-5AE360DCF8ED}" srcOrd="4" destOrd="0" presId="urn:microsoft.com/office/officeart/2005/8/layout/cycle8"/>
    <dgm:cxn modelId="{3BE58DD5-E9F1-4292-8B0E-F1D69A81DB0E}" type="presParOf" srcId="{D372A998-4881-4998-A833-51983D066047}" destId="{614EB90A-9D2C-40C3-B8B4-5D009903D962}" srcOrd="5" destOrd="0" presId="urn:microsoft.com/office/officeart/2005/8/layout/cycle8"/>
    <dgm:cxn modelId="{C111AD9E-975F-4FED-87C3-474A51C51DED}" type="presParOf" srcId="{D372A998-4881-4998-A833-51983D066047}" destId="{C155DFB1-968C-44A7-BCD0-A8E8912FA0D1}" srcOrd="6" destOrd="0" presId="urn:microsoft.com/office/officeart/2005/8/layout/cycle8"/>
    <dgm:cxn modelId="{19266B25-E136-4C68-82EC-65E6AA4CAA29}" type="presParOf" srcId="{D372A998-4881-4998-A833-51983D066047}" destId="{FDB1E80E-AA8B-4FEE-B341-B7AED2B08342}" srcOrd="7" destOrd="0" presId="urn:microsoft.com/office/officeart/2005/8/layout/cycle8"/>
    <dgm:cxn modelId="{DF07E11B-6BEA-4C45-8428-8BC5ECF12A41}" type="presParOf" srcId="{D372A998-4881-4998-A833-51983D066047}" destId="{88F1B399-A48E-4DB1-BDC1-85CD48084889}" srcOrd="8" destOrd="0" presId="urn:microsoft.com/office/officeart/2005/8/layout/cycle8"/>
    <dgm:cxn modelId="{34A37972-C440-4885-8DC7-1D5010F072CA}" type="presParOf" srcId="{D372A998-4881-4998-A833-51983D066047}" destId="{13BB76B0-C7CA-4E84-A992-EB2BF4D09E84}" srcOrd="9" destOrd="0" presId="urn:microsoft.com/office/officeart/2005/8/layout/cycle8"/>
    <dgm:cxn modelId="{1068BBDB-46FD-40C6-A171-E0E31553A40C}" type="presParOf" srcId="{D372A998-4881-4998-A833-51983D066047}" destId="{B91A6065-490E-4E47-AF16-9B7E7CF16978}" srcOrd="10" destOrd="0" presId="urn:microsoft.com/office/officeart/2005/8/layout/cycle8"/>
    <dgm:cxn modelId="{A11DAFDD-3B6C-4FF8-B598-0744515AFFB5}" type="presParOf" srcId="{D372A998-4881-4998-A833-51983D066047}" destId="{5409B398-571F-4F19-92B6-3C3E3D09512B}" srcOrd="11" destOrd="0" presId="urn:microsoft.com/office/officeart/2005/8/layout/cycle8"/>
    <dgm:cxn modelId="{B9912FDA-EBE9-4349-AC21-060A78881657}" type="presParOf" srcId="{D372A998-4881-4998-A833-51983D066047}" destId="{9298CCED-5EBB-4D51-BF8C-5BBDB454F8BC}" srcOrd="12" destOrd="0" presId="urn:microsoft.com/office/officeart/2005/8/layout/cycle8"/>
    <dgm:cxn modelId="{C19574B3-6CAD-4919-95BD-85129CBAACAA}" type="presParOf" srcId="{D372A998-4881-4998-A833-51983D066047}" destId="{65CE2C01-5E06-4622-B746-9DF3D4962156}" srcOrd="13" destOrd="0" presId="urn:microsoft.com/office/officeart/2005/8/layout/cycle8"/>
    <dgm:cxn modelId="{4D5F9B0B-6C69-4C48-9603-E3C0059BE5C0}" type="presParOf" srcId="{D372A998-4881-4998-A833-51983D066047}" destId="{AAA6AC99-8278-4E24-BC23-629F8335EAE1}" srcOrd="14" destOrd="0" presId="urn:microsoft.com/office/officeart/2005/8/layout/cycle8"/>
    <dgm:cxn modelId="{8161B94C-4437-4B9F-A0E7-E5B9C37634FB}" type="presParOf" srcId="{D372A998-4881-4998-A833-51983D066047}" destId="{B177BA63-2817-47A8-AA8C-6CD3618B16C5}" srcOrd="15" destOrd="0" presId="urn:microsoft.com/office/officeart/2005/8/layout/cycle8"/>
    <dgm:cxn modelId="{1C660650-D1A5-48F6-A5EA-6D029072B1FE}" type="presParOf" srcId="{D372A998-4881-4998-A833-51983D066047}" destId="{6744D89C-B631-4F13-B66E-8C9D49B94089}" srcOrd="16" destOrd="0" presId="urn:microsoft.com/office/officeart/2005/8/layout/cycle8"/>
    <dgm:cxn modelId="{12943912-BC47-45A4-8DC3-68D9549A437E}" type="presParOf" srcId="{D372A998-4881-4998-A833-51983D066047}" destId="{28F7F8C4-2FBD-4FB2-84C8-4CA0AAE07761}" srcOrd="17" destOrd="0" presId="urn:microsoft.com/office/officeart/2005/8/layout/cycle8"/>
    <dgm:cxn modelId="{DAC4CE79-A555-47BA-8A8A-15BD6BC6EFB0}" type="presParOf" srcId="{D372A998-4881-4998-A833-51983D066047}" destId="{E5AE65C6-9A4B-40ED-966F-2A635D24106A}" srcOrd="18" destOrd="0" presId="urn:microsoft.com/office/officeart/2005/8/layout/cycle8"/>
    <dgm:cxn modelId="{F85F4586-726D-435E-A793-3E7AC0555B4B}" type="presParOf" srcId="{D372A998-4881-4998-A833-51983D066047}" destId="{28F423DE-3574-4B50-98F1-CC9DC4428AEE}"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764D8-1D13-483F-9F84-3A523120FD6F}">
      <dsp:nvSpPr>
        <dsp:cNvPr id="0" name=""/>
        <dsp:cNvSpPr/>
      </dsp:nvSpPr>
      <dsp:spPr>
        <a:xfrm>
          <a:off x="2179540" y="361568"/>
          <a:ext cx="4672584" cy="4672584"/>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lv-LV" sz="1900" kern="1200" dirty="0"/>
            <a:t>Uzņēmuma līgums (t.sk., autoratlīdzības un pakalpojuma līgums)</a:t>
          </a:r>
          <a:endParaRPr lang="en-US" sz="1900" kern="1200" dirty="0"/>
        </a:p>
      </dsp:txBody>
      <dsp:txXfrm>
        <a:off x="4642104" y="1351711"/>
        <a:ext cx="1668780" cy="1390650"/>
      </dsp:txXfrm>
    </dsp:sp>
    <dsp:sp modelId="{8011A134-2C92-4027-9DEC-5AE360DCF8ED}">
      <dsp:nvSpPr>
        <dsp:cNvPr id="0" name=""/>
        <dsp:cNvSpPr/>
      </dsp:nvSpPr>
      <dsp:spPr>
        <a:xfrm>
          <a:off x="2083307" y="528446"/>
          <a:ext cx="4672584" cy="4672584"/>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lv-LV" sz="1900" kern="1200" dirty="0"/>
            <a:t>Brīvprātīgā darba līgums</a:t>
          </a:r>
          <a:endParaRPr lang="en-US" sz="1900" kern="1200" dirty="0"/>
        </a:p>
      </dsp:txBody>
      <dsp:txXfrm>
        <a:off x="3195828" y="3560064"/>
        <a:ext cx="2503170" cy="1223772"/>
      </dsp:txXfrm>
    </dsp:sp>
    <dsp:sp modelId="{88F1B399-A48E-4DB1-BDC1-85CD48084889}">
      <dsp:nvSpPr>
        <dsp:cNvPr id="0" name=""/>
        <dsp:cNvSpPr/>
      </dsp:nvSpPr>
      <dsp:spPr>
        <a:xfrm>
          <a:off x="1987075" y="361568"/>
          <a:ext cx="4672584" cy="4672584"/>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lv-LV" sz="1900" kern="1200" dirty="0"/>
            <a:t>Darba līgums (t.sk., nepilngadīgo nodarbināšana)</a:t>
          </a:r>
          <a:endParaRPr lang="en-US" sz="1900" kern="1200" dirty="0"/>
        </a:p>
      </dsp:txBody>
      <dsp:txXfrm>
        <a:off x="2528315" y="1351711"/>
        <a:ext cx="1668780" cy="1390650"/>
      </dsp:txXfrm>
    </dsp:sp>
    <dsp:sp modelId="{6744D89C-B631-4F13-B66E-8C9D49B94089}">
      <dsp:nvSpPr>
        <dsp:cNvPr id="0" name=""/>
        <dsp:cNvSpPr/>
      </dsp:nvSpPr>
      <dsp:spPr>
        <a:xfrm>
          <a:off x="1890671" y="72313"/>
          <a:ext cx="5251094" cy="525109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F7F8C4-2FBD-4FB2-84C8-4CA0AAE07761}">
      <dsp:nvSpPr>
        <dsp:cNvPr id="0" name=""/>
        <dsp:cNvSpPr/>
      </dsp:nvSpPr>
      <dsp:spPr>
        <a:xfrm>
          <a:off x="1794052" y="238896"/>
          <a:ext cx="5251094" cy="525109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AE65C6-9A4B-40ED-966F-2A635D24106A}">
      <dsp:nvSpPr>
        <dsp:cNvPr id="0" name=""/>
        <dsp:cNvSpPr/>
      </dsp:nvSpPr>
      <dsp:spPr>
        <a:xfrm>
          <a:off x="1697434" y="72313"/>
          <a:ext cx="5251094" cy="525109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62A05-7DA0-4E53-8618-8C0FE6EE0839}">
      <dsp:nvSpPr>
        <dsp:cNvPr id="0" name=""/>
        <dsp:cNvSpPr/>
      </dsp:nvSpPr>
      <dsp:spPr>
        <a:xfrm>
          <a:off x="0" y="1357788"/>
          <a:ext cx="8991600" cy="1810385"/>
        </a:xfrm>
        <a:prstGeom prst="notched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E916667-8DE2-42AB-92B4-ED9B87DC8539}">
      <dsp:nvSpPr>
        <dsp:cNvPr id="0" name=""/>
        <dsp:cNvSpPr/>
      </dsp:nvSpPr>
      <dsp:spPr>
        <a:xfrm>
          <a:off x="69" y="0"/>
          <a:ext cx="949730"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lv-LV" sz="1600" kern="1200" dirty="0"/>
            <a:t>SLUDINĀJUMS</a:t>
          </a:r>
        </a:p>
      </dsp:txBody>
      <dsp:txXfrm>
        <a:off x="69" y="0"/>
        <a:ext cx="949730" cy="1810385"/>
      </dsp:txXfrm>
    </dsp:sp>
    <dsp:sp modelId="{EDF57961-39F1-4B4E-8828-AD7B32A8FB5F}">
      <dsp:nvSpPr>
        <dsp:cNvPr id="0" name=""/>
        <dsp:cNvSpPr/>
      </dsp:nvSpPr>
      <dsp:spPr>
        <a:xfrm>
          <a:off x="248637" y="2036683"/>
          <a:ext cx="452596" cy="452596"/>
        </a:xfrm>
        <a:prstGeom prst="ellipse">
          <a:avLst/>
        </a:prstGeom>
        <a:solidFill>
          <a:srgbClr val="FFFF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D72BBCF-C565-4D00-A7CE-22F80E70AF1A}">
      <dsp:nvSpPr>
        <dsp:cNvPr id="0" name=""/>
        <dsp:cNvSpPr/>
      </dsp:nvSpPr>
      <dsp:spPr>
        <a:xfrm>
          <a:off x="986054" y="2715577"/>
          <a:ext cx="1121480"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lv-LV" sz="1600" kern="1200" dirty="0"/>
            <a:t>DARBA</a:t>
          </a:r>
          <a:r>
            <a:rPr lang="lv-LV" sz="1100" kern="1200" dirty="0"/>
            <a:t> </a:t>
          </a:r>
          <a:r>
            <a:rPr lang="lv-LV" sz="1600" kern="1200" dirty="0"/>
            <a:t>INTERVIJA</a:t>
          </a:r>
        </a:p>
      </dsp:txBody>
      <dsp:txXfrm>
        <a:off x="986054" y="2715577"/>
        <a:ext cx="1121480" cy="1810385"/>
      </dsp:txXfrm>
    </dsp:sp>
    <dsp:sp modelId="{F11189F2-CF33-4831-B518-97734D48B164}">
      <dsp:nvSpPr>
        <dsp:cNvPr id="0" name=""/>
        <dsp:cNvSpPr/>
      </dsp:nvSpPr>
      <dsp:spPr>
        <a:xfrm>
          <a:off x="1320496" y="2036683"/>
          <a:ext cx="452596" cy="452596"/>
        </a:xfrm>
        <a:prstGeom prst="ellipse">
          <a:avLst/>
        </a:prstGeom>
        <a:solidFill>
          <a:srgbClr val="00FF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B3A05A1-41C8-454B-8F59-DBEC37236D46}">
      <dsp:nvSpPr>
        <dsp:cNvPr id="0" name=""/>
        <dsp:cNvSpPr/>
      </dsp:nvSpPr>
      <dsp:spPr>
        <a:xfrm>
          <a:off x="2143789" y="0"/>
          <a:ext cx="939035"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lv-LV" sz="1600" kern="1200" dirty="0"/>
            <a:t>NEPIECIEŠAMIE DOKDUMENTI</a:t>
          </a:r>
        </a:p>
      </dsp:txBody>
      <dsp:txXfrm>
        <a:off x="2143789" y="0"/>
        <a:ext cx="939035" cy="1810385"/>
      </dsp:txXfrm>
    </dsp:sp>
    <dsp:sp modelId="{153B5591-77DB-4948-818E-9A44752B0667}">
      <dsp:nvSpPr>
        <dsp:cNvPr id="0" name=""/>
        <dsp:cNvSpPr/>
      </dsp:nvSpPr>
      <dsp:spPr>
        <a:xfrm>
          <a:off x="2387008" y="2036683"/>
          <a:ext cx="452596" cy="452596"/>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80C011B-6F17-4323-8EC5-B4F1063AD54F}">
      <dsp:nvSpPr>
        <dsp:cNvPr id="0" name=""/>
        <dsp:cNvSpPr/>
      </dsp:nvSpPr>
      <dsp:spPr>
        <a:xfrm>
          <a:off x="3119079" y="2715577"/>
          <a:ext cx="1226537"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lv-LV" sz="1600" kern="1200" dirty="0"/>
            <a:t>VESELĪBAS PĀRBAUDE</a:t>
          </a:r>
        </a:p>
      </dsp:txBody>
      <dsp:txXfrm>
        <a:off x="3119079" y="2715577"/>
        <a:ext cx="1226537" cy="1810385"/>
      </dsp:txXfrm>
    </dsp:sp>
    <dsp:sp modelId="{89226FE0-916C-4FD2-9FDC-BBBDB04C81D4}">
      <dsp:nvSpPr>
        <dsp:cNvPr id="0" name=""/>
        <dsp:cNvSpPr/>
      </dsp:nvSpPr>
      <dsp:spPr>
        <a:xfrm>
          <a:off x="3506049" y="2036683"/>
          <a:ext cx="452596" cy="452596"/>
        </a:xfrm>
        <a:prstGeom prst="ellipse">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149E9-E1B4-44DF-A0EE-07C3AD0C3075}">
      <dsp:nvSpPr>
        <dsp:cNvPr id="0" name=""/>
        <dsp:cNvSpPr/>
      </dsp:nvSpPr>
      <dsp:spPr>
        <a:xfrm>
          <a:off x="4381870" y="0"/>
          <a:ext cx="1195866"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lv-LV" sz="1600" kern="1200" dirty="0"/>
            <a:t>DARBA LĪGUMA NOSLĒGŠANA</a:t>
          </a:r>
        </a:p>
      </dsp:txBody>
      <dsp:txXfrm>
        <a:off x="4381870" y="0"/>
        <a:ext cx="1195866" cy="1810385"/>
      </dsp:txXfrm>
    </dsp:sp>
    <dsp:sp modelId="{B6941781-E7ED-4560-9492-A54675E8C07A}">
      <dsp:nvSpPr>
        <dsp:cNvPr id="0" name=""/>
        <dsp:cNvSpPr/>
      </dsp:nvSpPr>
      <dsp:spPr>
        <a:xfrm>
          <a:off x="4753505" y="2036683"/>
          <a:ext cx="452596" cy="45259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8FF0771-FFB3-4E81-944E-94E30F624CB4}">
      <dsp:nvSpPr>
        <dsp:cNvPr id="0" name=""/>
        <dsp:cNvSpPr/>
      </dsp:nvSpPr>
      <dsp:spPr>
        <a:xfrm>
          <a:off x="5613990" y="2715577"/>
          <a:ext cx="1360140"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lv-LV" sz="1600" kern="1200" dirty="0"/>
            <a:t>PĀRBAUDE</a:t>
          </a:r>
        </a:p>
      </dsp:txBody>
      <dsp:txXfrm>
        <a:off x="5613990" y="2715577"/>
        <a:ext cx="1360140" cy="1810385"/>
      </dsp:txXfrm>
    </dsp:sp>
    <dsp:sp modelId="{393C72E0-FA42-4122-AADD-0DDC52BFEB63}">
      <dsp:nvSpPr>
        <dsp:cNvPr id="0" name=""/>
        <dsp:cNvSpPr/>
      </dsp:nvSpPr>
      <dsp:spPr>
        <a:xfrm>
          <a:off x="6067762" y="2036683"/>
          <a:ext cx="452596" cy="452596"/>
        </a:xfrm>
        <a:prstGeom prst="ellipse">
          <a:avLst/>
        </a:prstGeom>
        <a:solidFill>
          <a:srgbClr val="FF00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D003FA-FC11-4779-A2F2-326759FFB83D}">
      <dsp:nvSpPr>
        <dsp:cNvPr id="0" name=""/>
        <dsp:cNvSpPr/>
      </dsp:nvSpPr>
      <dsp:spPr>
        <a:xfrm>
          <a:off x="7010384" y="0"/>
          <a:ext cx="1081985"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lv-LV" sz="1600" kern="1200" dirty="0"/>
            <a:t>DARBA LĪGUMA TERMIŅI</a:t>
          </a:r>
        </a:p>
      </dsp:txBody>
      <dsp:txXfrm>
        <a:off x="7010384" y="0"/>
        <a:ext cx="1081985" cy="1810385"/>
      </dsp:txXfrm>
    </dsp:sp>
    <dsp:sp modelId="{B8717993-0590-4A8E-89FB-BC3E08546DCC}">
      <dsp:nvSpPr>
        <dsp:cNvPr id="0" name=""/>
        <dsp:cNvSpPr/>
      </dsp:nvSpPr>
      <dsp:spPr>
        <a:xfrm>
          <a:off x="7325079" y="2036683"/>
          <a:ext cx="452596" cy="452596"/>
        </a:xfrm>
        <a:prstGeom prst="ellipse">
          <a:avLst/>
        </a:prstGeom>
        <a:solidFill>
          <a:srgbClr val="FF00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1F8B4-7484-4A71-9BDE-F05B11100B13}">
      <dsp:nvSpPr>
        <dsp:cNvPr id="0" name=""/>
        <dsp:cNvSpPr/>
      </dsp:nvSpPr>
      <dsp:spPr>
        <a:xfrm>
          <a:off x="2719070" y="225"/>
          <a:ext cx="4078605" cy="878957"/>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lv-LV" sz="2000" kern="1200" dirty="0"/>
            <a:t>Pārbaudes laiks – līdz 3 mēnešiem </a:t>
          </a:r>
          <a:endParaRPr lang="en-US" sz="2000" kern="1200" dirty="0"/>
        </a:p>
      </dsp:txBody>
      <dsp:txXfrm>
        <a:off x="2719070" y="110095"/>
        <a:ext cx="3748996" cy="659217"/>
      </dsp:txXfrm>
    </dsp:sp>
    <dsp:sp modelId="{4557E9B1-1C43-48DA-87E2-BEA0CCD1E8EF}">
      <dsp:nvSpPr>
        <dsp:cNvPr id="0" name=""/>
        <dsp:cNvSpPr/>
      </dsp:nvSpPr>
      <dsp:spPr>
        <a:xfrm>
          <a:off x="0" y="225"/>
          <a:ext cx="2719070" cy="87895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lv-LV" sz="2500" kern="1200" dirty="0"/>
            <a:t>Līgums </a:t>
          </a:r>
          <a:r>
            <a:rPr lang="lv-LV" sz="2500" b="1" kern="1200" dirty="0"/>
            <a:t>virs</a:t>
          </a:r>
          <a:r>
            <a:rPr lang="lv-LV" sz="2500" kern="1200" dirty="0"/>
            <a:t> viena gada</a:t>
          </a:r>
          <a:endParaRPr lang="en-US" sz="2500" kern="1200" dirty="0"/>
        </a:p>
      </dsp:txBody>
      <dsp:txXfrm>
        <a:off x="42907" y="43132"/>
        <a:ext cx="2633256" cy="793143"/>
      </dsp:txXfrm>
    </dsp:sp>
    <dsp:sp modelId="{5686116F-790F-4D62-9C7E-903A9CA4CEEB}">
      <dsp:nvSpPr>
        <dsp:cNvPr id="0" name=""/>
        <dsp:cNvSpPr/>
      </dsp:nvSpPr>
      <dsp:spPr>
        <a:xfrm>
          <a:off x="2719070" y="967078"/>
          <a:ext cx="4078605" cy="878957"/>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lv-LV" sz="2000" kern="1200" dirty="0"/>
            <a:t>Var noteikt ilgāk par 3 mēnešiem.</a:t>
          </a:r>
          <a:endParaRPr lang="en-US" sz="2000" kern="1200" dirty="0"/>
        </a:p>
        <a:p>
          <a:pPr marL="228600" lvl="1" indent="-228600" algn="l" defTabSz="889000">
            <a:lnSpc>
              <a:spcPct val="90000"/>
            </a:lnSpc>
            <a:spcBef>
              <a:spcPct val="0"/>
            </a:spcBef>
            <a:spcAft>
              <a:spcPct val="15000"/>
            </a:spcAft>
            <a:buChar char="•"/>
          </a:pPr>
          <a:r>
            <a:rPr lang="lv-LV" sz="2000" kern="1200" dirty="0"/>
            <a:t>Bet ne ilgāk par 6 mēnešiem</a:t>
          </a:r>
          <a:endParaRPr lang="en-US" sz="2000" kern="1200" dirty="0"/>
        </a:p>
      </dsp:txBody>
      <dsp:txXfrm>
        <a:off x="2719070" y="1076948"/>
        <a:ext cx="3748996" cy="659217"/>
      </dsp:txXfrm>
    </dsp:sp>
    <dsp:sp modelId="{80E4C6FF-F1FE-42E4-8925-5FEE76C4C158}">
      <dsp:nvSpPr>
        <dsp:cNvPr id="0" name=""/>
        <dsp:cNvSpPr/>
      </dsp:nvSpPr>
      <dsp:spPr>
        <a:xfrm>
          <a:off x="0" y="967078"/>
          <a:ext cx="2719070" cy="87895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lv-LV" sz="2500" kern="1200" dirty="0"/>
            <a:t>Paralēli KOPLĪGUMS</a:t>
          </a:r>
          <a:endParaRPr lang="en-US" sz="2500" kern="1200" dirty="0"/>
        </a:p>
      </dsp:txBody>
      <dsp:txXfrm>
        <a:off x="42907" y="1009985"/>
        <a:ext cx="2633256" cy="7931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1F8B4-7484-4A71-9BDE-F05B11100B13}">
      <dsp:nvSpPr>
        <dsp:cNvPr id="0" name=""/>
        <dsp:cNvSpPr/>
      </dsp:nvSpPr>
      <dsp:spPr>
        <a:xfrm>
          <a:off x="2808954" y="0"/>
          <a:ext cx="4213431" cy="1003398"/>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lv-LV" sz="1600" kern="1200" dirty="0"/>
            <a:t>Pārbaudes laiks – līdz 1 mēnesim </a:t>
          </a:r>
          <a:endParaRPr lang="en-US" sz="1600" kern="1200" dirty="0"/>
        </a:p>
      </dsp:txBody>
      <dsp:txXfrm>
        <a:off x="2808954" y="125425"/>
        <a:ext cx="3837157" cy="752548"/>
      </dsp:txXfrm>
    </dsp:sp>
    <dsp:sp modelId="{4557E9B1-1C43-48DA-87E2-BEA0CCD1E8EF}">
      <dsp:nvSpPr>
        <dsp:cNvPr id="0" name=""/>
        <dsp:cNvSpPr/>
      </dsp:nvSpPr>
      <dsp:spPr>
        <a:xfrm>
          <a:off x="0" y="0"/>
          <a:ext cx="2808954" cy="100339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lv-LV" sz="2600" kern="1200" dirty="0"/>
            <a:t>Terminētais līgums </a:t>
          </a:r>
          <a:r>
            <a:rPr lang="lv-LV" sz="2600" b="1" kern="1200" dirty="0"/>
            <a:t>līdz</a:t>
          </a:r>
          <a:r>
            <a:rPr lang="lv-LV" sz="2600" kern="1200" dirty="0"/>
            <a:t> 6 mēnešiem</a:t>
          </a:r>
          <a:endParaRPr lang="en-US" sz="2600" kern="1200" dirty="0"/>
        </a:p>
      </dsp:txBody>
      <dsp:txXfrm>
        <a:off x="48982" y="48982"/>
        <a:ext cx="2710990" cy="905434"/>
      </dsp:txXfrm>
    </dsp:sp>
    <dsp:sp modelId="{5686116F-790F-4D62-9C7E-903A9CA4CEEB}">
      <dsp:nvSpPr>
        <dsp:cNvPr id="0" name=""/>
        <dsp:cNvSpPr/>
      </dsp:nvSpPr>
      <dsp:spPr>
        <a:xfrm>
          <a:off x="2808954" y="1103737"/>
          <a:ext cx="4213431" cy="1003398"/>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lv-LV" sz="1600" kern="1200" dirty="0"/>
            <a:t>Pārbaudes laiks – līdz 2 mēnešiem</a:t>
          </a:r>
          <a:endParaRPr lang="en-US" sz="1600" kern="1200" dirty="0"/>
        </a:p>
      </dsp:txBody>
      <dsp:txXfrm>
        <a:off x="2808954" y="1229162"/>
        <a:ext cx="3837157" cy="752548"/>
      </dsp:txXfrm>
    </dsp:sp>
    <dsp:sp modelId="{80E4C6FF-F1FE-42E4-8925-5FEE76C4C158}">
      <dsp:nvSpPr>
        <dsp:cNvPr id="0" name=""/>
        <dsp:cNvSpPr/>
      </dsp:nvSpPr>
      <dsp:spPr>
        <a:xfrm>
          <a:off x="0" y="1103737"/>
          <a:ext cx="2808954" cy="100339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lv-LV" sz="2600" kern="1200" dirty="0"/>
            <a:t>Terminētais līgums </a:t>
          </a:r>
          <a:r>
            <a:rPr lang="lv-LV" sz="2600" b="1" kern="1200" dirty="0"/>
            <a:t>līdz</a:t>
          </a:r>
          <a:r>
            <a:rPr lang="lv-LV" sz="2600" kern="1200" dirty="0"/>
            <a:t> 1 gadam</a:t>
          </a:r>
          <a:endParaRPr lang="en-US" sz="2600" kern="1200" dirty="0"/>
        </a:p>
      </dsp:txBody>
      <dsp:txXfrm>
        <a:off x="48982" y="1152719"/>
        <a:ext cx="2710990" cy="905434"/>
      </dsp:txXfrm>
    </dsp:sp>
    <dsp:sp modelId="{7BB36075-4CA1-4867-8437-E2791F46ED84}">
      <dsp:nvSpPr>
        <dsp:cNvPr id="0" name=""/>
        <dsp:cNvSpPr/>
      </dsp:nvSpPr>
      <dsp:spPr>
        <a:xfrm>
          <a:off x="2808954" y="2207475"/>
          <a:ext cx="4213431" cy="1003398"/>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lv-LV" sz="1600" kern="1200" dirty="0"/>
            <a:t>Var noteikt ilgāku pārbaudes laiku par iepriekšējiem,.</a:t>
          </a:r>
          <a:endParaRPr lang="en-US" sz="1600" kern="1200" dirty="0"/>
        </a:p>
        <a:p>
          <a:pPr marL="171450" lvl="1" indent="-171450" algn="l" defTabSz="711200">
            <a:lnSpc>
              <a:spcPct val="90000"/>
            </a:lnSpc>
            <a:spcBef>
              <a:spcPct val="0"/>
            </a:spcBef>
            <a:spcAft>
              <a:spcPct val="15000"/>
            </a:spcAft>
            <a:buChar char="•"/>
          </a:pPr>
          <a:r>
            <a:rPr lang="lv-LV" sz="1600" kern="1200" dirty="0"/>
            <a:t>Bet nepārsniedz 3 mēnešus</a:t>
          </a:r>
          <a:endParaRPr lang="en-US" sz="1600" kern="1200" dirty="0"/>
        </a:p>
      </dsp:txBody>
      <dsp:txXfrm>
        <a:off x="2808954" y="2332900"/>
        <a:ext cx="3837157" cy="752548"/>
      </dsp:txXfrm>
    </dsp:sp>
    <dsp:sp modelId="{A565124D-D13B-4DAC-8B19-3C1C22BA7224}">
      <dsp:nvSpPr>
        <dsp:cNvPr id="0" name=""/>
        <dsp:cNvSpPr/>
      </dsp:nvSpPr>
      <dsp:spPr>
        <a:xfrm>
          <a:off x="0" y="2207475"/>
          <a:ext cx="2808954" cy="100339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lv-LV" sz="2600" kern="1200" dirty="0"/>
            <a:t>Paralēli KOPOLĪGUMS</a:t>
          </a:r>
          <a:endParaRPr lang="en-US" sz="2600" kern="1200" dirty="0"/>
        </a:p>
      </dsp:txBody>
      <dsp:txXfrm>
        <a:off x="48982" y="2256457"/>
        <a:ext cx="2710990" cy="9054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764D8-1D13-483F-9F84-3A523120FD6F}">
      <dsp:nvSpPr>
        <dsp:cNvPr id="0" name=""/>
        <dsp:cNvSpPr/>
      </dsp:nvSpPr>
      <dsp:spPr>
        <a:xfrm>
          <a:off x="2143740" y="348575"/>
          <a:ext cx="4672584" cy="4672584"/>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lv-LV" sz="2300" kern="1200" dirty="0"/>
            <a:t>Pakalpojuma līgums</a:t>
          </a:r>
          <a:endParaRPr lang="en-US" sz="2300" kern="1200" dirty="0"/>
        </a:p>
      </dsp:txBody>
      <dsp:txXfrm>
        <a:off x="4624104" y="1317024"/>
        <a:ext cx="1724406" cy="1279398"/>
      </dsp:txXfrm>
    </dsp:sp>
    <dsp:sp modelId="{8011A134-2C92-4027-9DEC-5AE360DCF8ED}">
      <dsp:nvSpPr>
        <dsp:cNvPr id="0" name=""/>
        <dsp:cNvSpPr/>
      </dsp:nvSpPr>
      <dsp:spPr>
        <a:xfrm>
          <a:off x="2143740" y="505440"/>
          <a:ext cx="4672584" cy="4672584"/>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lv-LV" sz="2300" kern="1200" dirty="0"/>
            <a:t>Maiņas līgums</a:t>
          </a:r>
          <a:endParaRPr lang="en-US" sz="2300" kern="1200" dirty="0"/>
        </a:p>
      </dsp:txBody>
      <dsp:txXfrm>
        <a:off x="4624104" y="2930178"/>
        <a:ext cx="1724406" cy="1279398"/>
      </dsp:txXfrm>
    </dsp:sp>
    <dsp:sp modelId="{88F1B399-A48E-4DB1-BDC1-85CD48084889}">
      <dsp:nvSpPr>
        <dsp:cNvPr id="0" name=""/>
        <dsp:cNvSpPr/>
      </dsp:nvSpPr>
      <dsp:spPr>
        <a:xfrm>
          <a:off x="1986875" y="505440"/>
          <a:ext cx="4672584" cy="4672584"/>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lv-LV" sz="2300" kern="1200" dirty="0"/>
            <a:t>Pilnvarojuma līgums</a:t>
          </a:r>
          <a:endParaRPr lang="en-US" sz="2300" kern="1200" dirty="0"/>
        </a:p>
      </dsp:txBody>
      <dsp:txXfrm>
        <a:off x="2454689" y="2930178"/>
        <a:ext cx="1724406" cy="1279398"/>
      </dsp:txXfrm>
    </dsp:sp>
    <dsp:sp modelId="{9298CCED-5EBB-4D51-BF8C-5BBDB454F8BC}">
      <dsp:nvSpPr>
        <dsp:cNvPr id="0" name=""/>
        <dsp:cNvSpPr/>
      </dsp:nvSpPr>
      <dsp:spPr>
        <a:xfrm>
          <a:off x="1986875" y="348575"/>
          <a:ext cx="4672584" cy="4672584"/>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lv-LV" sz="2300" kern="1200" dirty="0"/>
            <a:t>Patapinājuma līgums</a:t>
          </a:r>
          <a:endParaRPr lang="en-US" sz="2300" kern="1200" dirty="0"/>
        </a:p>
      </dsp:txBody>
      <dsp:txXfrm>
        <a:off x="2454689" y="1317024"/>
        <a:ext cx="1724406" cy="1279398"/>
      </dsp:txXfrm>
    </dsp:sp>
    <dsp:sp modelId="{6744D89C-B631-4F13-B66E-8C9D49B94089}">
      <dsp:nvSpPr>
        <dsp:cNvPr id="0" name=""/>
        <dsp:cNvSpPr/>
      </dsp:nvSpPr>
      <dsp:spPr>
        <a:xfrm>
          <a:off x="1854485" y="59320"/>
          <a:ext cx="5251094" cy="5251094"/>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F7F8C4-2FBD-4FB2-84C8-4CA0AAE07761}">
      <dsp:nvSpPr>
        <dsp:cNvPr id="0" name=""/>
        <dsp:cNvSpPr/>
      </dsp:nvSpPr>
      <dsp:spPr>
        <a:xfrm>
          <a:off x="1854485" y="216185"/>
          <a:ext cx="5251094" cy="5251094"/>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AE65C6-9A4B-40ED-966F-2A635D24106A}">
      <dsp:nvSpPr>
        <dsp:cNvPr id="0" name=""/>
        <dsp:cNvSpPr/>
      </dsp:nvSpPr>
      <dsp:spPr>
        <a:xfrm>
          <a:off x="1697620" y="216185"/>
          <a:ext cx="5251094" cy="5251094"/>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F423DE-3574-4B50-98F1-CC9DC4428AEE}">
      <dsp:nvSpPr>
        <dsp:cNvPr id="0" name=""/>
        <dsp:cNvSpPr/>
      </dsp:nvSpPr>
      <dsp:spPr>
        <a:xfrm>
          <a:off x="1697620" y="59320"/>
          <a:ext cx="5251094" cy="5251094"/>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E649C5-B700-49BD-9853-47F4379BD462}" type="datetimeFigureOut">
              <a:rPr lang="lv-LV" smtClean="0"/>
              <a:t>12.10.2022</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E09C2A-FDBC-441E-8D85-7BCFEE6D729F}" type="slidenum">
              <a:rPr lang="lv-LV" smtClean="0"/>
              <a:t>‹#›</a:t>
            </a:fld>
            <a:endParaRPr lang="lv-LV"/>
          </a:p>
        </p:txBody>
      </p:sp>
    </p:spTree>
    <p:extLst>
      <p:ext uri="{BB962C8B-B14F-4D97-AF65-F5344CB8AC3E}">
        <p14:creationId xmlns:p14="http://schemas.microsoft.com/office/powerpoint/2010/main" val="25463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B3E09C2A-FDBC-441E-8D85-7BCFEE6D729F}" type="slidenum">
              <a:rPr lang="lv-LV" smtClean="0"/>
              <a:t>1</a:t>
            </a:fld>
            <a:endParaRPr lang="lv-LV"/>
          </a:p>
        </p:txBody>
      </p:sp>
    </p:spTree>
    <p:extLst>
      <p:ext uri="{BB962C8B-B14F-4D97-AF65-F5344CB8AC3E}">
        <p14:creationId xmlns:p14="http://schemas.microsoft.com/office/powerpoint/2010/main" val="202723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E09C2A-FDBC-441E-8D85-7BCFEE6D729F}" type="slidenum">
              <a:rPr lang="lv-LV" smtClean="0"/>
              <a:t>37</a:t>
            </a:fld>
            <a:endParaRPr lang="lv-LV"/>
          </a:p>
        </p:txBody>
      </p:sp>
    </p:spTree>
    <p:extLst>
      <p:ext uri="{BB962C8B-B14F-4D97-AF65-F5344CB8AC3E}">
        <p14:creationId xmlns:p14="http://schemas.microsoft.com/office/powerpoint/2010/main" val="413537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669AD0-9E2F-4C84-A1F6-7899BADB1124}"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3473F1-BC07-4D89-BAB7-CFCDBA0E2A5F}"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DBCCB7-61B7-4E0A-9E65-03F25E2D9750}"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0F02D3-F654-40FA-ABE4-2DB9D56487FF}"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1E22AA-8D99-4C37-B594-0114D7590382}"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540F05-759C-41BA-AA8E-6D7652BAF773}"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63EC71-278B-4C69-8F9E-E9880ED70FA9}"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1C7E27-EF0C-4F2B-8F53-3526DC451020}" type="datetime1">
              <a:rPr lang="en-US" smtClean="0"/>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DD27E6-70BF-4A9B-8040-AF2CB4E28610}" type="datetime1">
              <a:rPr lang="en-US" smtClean="0"/>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3BED1-6FA2-47E9-B612-75371F002CDB}" type="datetime1">
              <a:rPr lang="en-US" smtClean="0"/>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229EE-C9D8-4BE9-A369-4BFC6E00BD6E}"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60805-93BF-45C5-B50D-8C480D1FC742}"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E4D94C-A609-4A9B-B1BC-410AE6E7B61E}"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99D478-870C-4C56-9FD2-0512670736CE}"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82311D-F563-42A2-975A-90091272E55F}"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C0B872C2-3A05-4900-B329-BBB83E781700}"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7462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668F14F-2BDD-4951-B9C7-998FE0CF665A}"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9991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C103A-AE60-4C54-85BD-60B972209FBC}"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8267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A63D21D1-24ED-40B5-9A0C-5A41C34ADD90}"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2921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290A0A6A-7545-49AC-8C94-C48FF54F1DC1}" type="datetime1">
              <a:rPr lang="en-US" smtClean="0"/>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4487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890B9BB9-AE27-4A15-BCFF-760D11D1A2DD}" type="datetime1">
              <a:rPr lang="en-US" smtClean="0"/>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11170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82BBD-7DB3-4EB1-B8EC-D6D95F6A17A8}" type="datetime1">
              <a:rPr lang="en-US" smtClean="0"/>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535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BD0565-E84D-4CF3-B48B-296E54F435FC}"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FE3A9C-953E-4AC0-9DEB-2EFCE267D351}"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9880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C711A3-633C-4E9A-A42B-EDFC5FFA8853}"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93929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A1EEC462-B18F-4E78-AB61-31A35E0D29C8}"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2244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DE4520F8-77FA-4C09-BED8-5594818A2320}"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0043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1E22AA-8D99-4C37-B594-0114D7590382}"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47383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B872C2-3A05-4900-B329-BBB83E781700}"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1554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68F14F-2BDD-4951-B9C7-998FE0CF665A}"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0932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4C103A-AE60-4C54-85BD-60B972209FBC}"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6594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3D21D1-24ED-40B5-9A0C-5A41C34ADD90}"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9649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0A0A6A-7545-49AC-8C94-C48FF54F1DC1}" type="datetime1">
              <a:rPr lang="en-US" smtClean="0"/>
              <a:t>10/12/2022</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22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A2379B-37D7-4154-A5B0-36929DA6B41C}"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0B9BB9-AE27-4A15-BCFF-760D11D1A2DD}" type="datetime1">
              <a:rPr lang="en-US" smtClean="0"/>
              <a:t>10/12/2022</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7501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82BBD-7DB3-4EB1-B8EC-D6D95F6A17A8}" type="datetime1">
              <a:rPr lang="en-US" smtClean="0"/>
              <a:t>10/12/2022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93377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DFE3A9C-953E-4AC0-9DEB-2EFCE267D351}"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6029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AC711A3-633C-4E9A-A42B-EDFC5FFA8853}"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78341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B77258-F6B2-4D88-B022-B805E6CC081F}"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5500804"/>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B77258-F6B2-4D88-B022-B805E6CC081F}"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14809160"/>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B77258-F6B2-4D88-B022-B805E6CC081F}"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1761510"/>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B77258-F6B2-4D88-B022-B805E6CC081F}"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0756882"/>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B77258-F6B2-4D88-B022-B805E6CC081F}"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9652777"/>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EC462-B18F-4E78-AB61-31A35E0D29C8}"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104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F5147E-6378-498A-9449-06E9F69CA3C5}" type="datetime1">
              <a:rPr lang="en-US" smtClean="0"/>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4520F8-77FA-4C09-BED8-5594818A2320}"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68422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B872C2-3A05-4900-B329-BBB83E781700}"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78166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68F14F-2BDD-4951-B9C7-998FE0CF665A}"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58131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4C103A-AE60-4C54-85BD-60B972209FBC}"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9316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3D21D1-24ED-40B5-9A0C-5A41C34ADD90}"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1021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0A0A6A-7545-49AC-8C94-C48FF54F1DC1}" type="datetime1">
              <a:rPr lang="en-US" smtClean="0"/>
              <a:t>10/12/2022</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37276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0B9BB9-AE27-4A15-BCFF-760D11D1A2DD}" type="datetime1">
              <a:rPr lang="en-US" smtClean="0"/>
              <a:t>10/12/2022</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34121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82BBD-7DB3-4EB1-B8EC-D6D95F6A17A8}" type="datetime1">
              <a:rPr lang="en-US" smtClean="0"/>
              <a:t>10/12/2022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70909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DFE3A9C-953E-4AC0-9DEB-2EFCE267D351}"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25408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AC711A3-633C-4E9A-A42B-EDFC5FFA8853}"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0451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25EAB1-5008-4207-9A2C-B784DFBBB2ED}" type="datetime1">
              <a:rPr lang="en-US" smtClean="0"/>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B77258-F6B2-4D88-B022-B805E6CC081F}"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1785569"/>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B77258-F6B2-4D88-B022-B805E6CC081F}"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26751820"/>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B77258-F6B2-4D88-B022-B805E6CC081F}"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3029101"/>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B77258-F6B2-4D88-B022-B805E6CC081F}"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37416405"/>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B77258-F6B2-4D88-B022-B805E6CC081F}"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8762117"/>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EC462-B18F-4E78-AB61-31A35E0D29C8}"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7315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4520F8-77FA-4C09-BED8-5594818A2320}"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39420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B872C2-3A05-4900-B329-BBB83E781700}"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34789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68F14F-2BDD-4951-B9C7-998FE0CF665A}"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50119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4C103A-AE60-4C54-85BD-60B972209FBC}"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537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5E2D1-43D8-4DBC-9559-64EBD83E084F}" type="datetime1">
              <a:rPr lang="en-US" smtClean="0"/>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3D21D1-24ED-40B5-9A0C-5A41C34ADD90}"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27012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0A0A6A-7545-49AC-8C94-C48FF54F1DC1}" type="datetime1">
              <a:rPr lang="en-US" smtClean="0"/>
              <a:t>10/12/2022</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02189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0B9BB9-AE27-4A15-BCFF-760D11D1A2DD}" type="datetime1">
              <a:rPr lang="en-US" smtClean="0"/>
              <a:t>10/12/2022</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96858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82BBD-7DB3-4EB1-B8EC-D6D95F6A17A8}" type="datetime1">
              <a:rPr lang="en-US" smtClean="0"/>
              <a:t>10/12/2022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46941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DFE3A9C-953E-4AC0-9DEB-2EFCE267D351}"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1626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AC711A3-633C-4E9A-A42B-EDFC5FFA8853}"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31691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B77258-F6B2-4D88-B022-B805E6CC081F}"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4320429"/>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B77258-F6B2-4D88-B022-B805E6CC081F}"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53363404"/>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B77258-F6B2-4D88-B022-B805E6CC081F}"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5501221"/>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B77258-F6B2-4D88-B022-B805E6CC081F}"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737355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6C3154-F49A-466B-A793-6E74533C68DC}"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B77258-F6B2-4D88-B022-B805E6CC081F}"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3647073"/>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EC462-B18F-4E78-AB61-31A35E0D29C8}"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9197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4520F8-77FA-4C09-BED8-5594818A2320}"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1533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9D4F60-4CB8-4BE5-8BDF-A59E681A6402}"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heme" Target="../theme/theme6.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3233D-FE25-492E-8C28-965DFC882CA1}" type="datetime1">
              <a:rPr lang="en-US" smtClean="0"/>
              <a:t>10/12/2022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08EB91F-EA01-4DFB-8969-1186BB50F877}" type="datetime1">
              <a:rPr lang="en-US" smtClean="0"/>
              <a:t>10/12/2022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77258-F6B2-4D88-B022-B805E6CC081F}" type="datetime1">
              <a:rPr lang="en-US" smtClean="0"/>
              <a:t>10/12/2022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84794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3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0403233D-FE25-492E-8C28-965DFC882CA1}" type="datetime1">
              <a:rPr lang="en-US" smtClean="0"/>
              <a:t>10/12/2022</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041230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0403233D-FE25-492E-8C28-965DFC882CA1}" type="datetime1">
              <a:rPr lang="en-US" smtClean="0"/>
              <a:t>10/12/2022</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1401812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0403233D-FE25-492E-8C28-965DFC882CA1}" type="datetime1">
              <a:rPr lang="en-US" smtClean="0"/>
              <a:t>10/12/2022</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3078874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hyperlink" Target="http://likumi.lv/doc.php?id=57347" TargetMode="External"/><Relationship Id="rId2" Type="http://schemas.openxmlformats.org/officeDocument/2006/relationships/hyperlink" Target="http://likumi.lv/doc.php?id=62588" TargetMode="Externa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hyperlink" Target="http://likumi.lv/doc.php?id=62644" TargetMode="Externa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likumi.lv/doc.php?id=217642" TargetMode="Externa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hyperlink" Target="http://likumi.lv/doc.php?id=5138"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hyperlink" Target="http://www.mk.gov.lv/file/files/ESfondi/2013/autoratlidzibas_ligums_vs_uznemuma_ligums.pdf" TargetMode="Externa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hyperlink" Target="https://www.vid.gov.lv/lv/autoratlidziba" TargetMode="External"/><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hyperlink" Target="http://izm.izm.gov.lv/upload_file/jaunatne/Rokasgramata_BD_brivpratigais-lv.pdf" TargetMode="External"/><Relationship Id="rId2" Type="http://schemas.openxmlformats.org/officeDocument/2006/relationships/hyperlink" Target="http://www.lbas.lv/upload/stuff/201302/brivpratiga.darba.tiesiskais.regulejums_n.mickevica_31.01.2013.pdf" TargetMode="Externa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hyperlink" Target="http://www.darbatiesibas.lv/system/application/uploads/file/Darba_ligums_uznemuma_ligums.pdf"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hyperlink" Target="http://home.lu.lv/~lilze/PLK/bakalauri_2/Saistibu_tiesibas_II/Pilnvarojums.ppt" TargetMode="Externa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www.lrpv.gov.lv/lv/pakalpojumi/precu-zimes-nodosana-citai-personai"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mailto:bitija@inbox.l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lv-LV" sz="6000" b="1" dirty="0">
                <a:latin typeface="Times New Roman" panose="02020603050405020304" pitchFamily="18" charset="0"/>
                <a:cs typeface="Times New Roman" panose="02020603050405020304" pitchFamily="18" charset="0"/>
              </a:rPr>
              <a:t>Praktiskais seminārs «Līgumi nevalstiskajā organizācijā»</a:t>
            </a:r>
          </a:p>
        </p:txBody>
      </p:sp>
      <p:sp>
        <p:nvSpPr>
          <p:cNvPr id="3" name="Subtitle 2"/>
          <p:cNvSpPr>
            <a:spLocks noGrp="1"/>
          </p:cNvSpPr>
          <p:nvPr>
            <p:ph type="subTitle" idx="1"/>
          </p:nvPr>
        </p:nvSpPr>
        <p:spPr>
          <a:xfrm>
            <a:off x="1371600" y="5334000"/>
            <a:ext cx="6400800" cy="990600"/>
          </a:xfrm>
        </p:spPr>
        <p:txBody>
          <a:bodyPr>
            <a:normAutofit fontScale="92500" lnSpcReduction="20000"/>
          </a:bodyPr>
          <a:lstStyle/>
          <a:p>
            <a:r>
              <a:rPr lang="lv-LV" dirty="0">
                <a:solidFill>
                  <a:schemeClr val="tx1"/>
                </a:solidFill>
                <a:latin typeface="Times New Roman" panose="02020603050405020304" pitchFamily="18" charset="0"/>
                <a:cs typeface="Times New Roman" panose="02020603050405020304" pitchFamily="18" charset="0"/>
              </a:rPr>
              <a:t>Dr.iur., Bc.paed. Kitija Bite</a:t>
            </a:r>
          </a:p>
          <a:p>
            <a:r>
              <a:rPr lang="lv-LV" dirty="0">
                <a:solidFill>
                  <a:schemeClr val="tx1"/>
                </a:solidFill>
                <a:latin typeface="Times New Roman" panose="02020603050405020304" pitchFamily="18" charset="0"/>
                <a:cs typeface="Times New Roman" panose="02020603050405020304" pitchFamily="18" charset="0"/>
              </a:rPr>
              <a:t>2022.gada 12. oktobrī</a:t>
            </a:r>
          </a:p>
        </p:txBody>
      </p:sp>
    </p:spTree>
    <p:extLst>
      <p:ext uri="{BB962C8B-B14F-4D97-AF65-F5344CB8AC3E}">
        <p14:creationId xmlns:p14="http://schemas.microsoft.com/office/powerpoint/2010/main" val="175397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Kur noris darba tiesiskās attiecības?</a:t>
            </a:r>
          </a:p>
        </p:txBody>
      </p:sp>
      <p:sp>
        <p:nvSpPr>
          <p:cNvPr id="3" name="Content Placeholder 2"/>
          <p:cNvSpPr>
            <a:spLocks noGrp="1"/>
          </p:cNvSpPr>
          <p:nvPr>
            <p:ph idx="1"/>
          </p:nvPr>
        </p:nvSpPr>
        <p:spPr>
          <a:xfrm>
            <a:off x="457200" y="1600201"/>
            <a:ext cx="8229600" cy="4495800"/>
          </a:xfrm>
        </p:spPr>
        <p:txBody>
          <a:bodyPr/>
          <a:lstStyle/>
          <a:p>
            <a:pPr marL="0" indent="0">
              <a:buNone/>
            </a:pPr>
            <a:r>
              <a:rPr lang="lv-LV" b="1" dirty="0">
                <a:solidFill>
                  <a:srgbClr val="FF0000"/>
                </a:solidFill>
              </a:rPr>
              <a:t>Uzņēmums</a:t>
            </a:r>
            <a:r>
              <a:rPr lang="lv-LV" dirty="0">
                <a:solidFill>
                  <a:srgbClr val="FF0000"/>
                </a:solidFill>
              </a:rPr>
              <a:t> </a:t>
            </a:r>
            <a:r>
              <a:rPr lang="lv-LV" dirty="0"/>
              <a:t>ir jebkura organizatoriska vienība, kurā darba devējs nodarbina savus darbiniekus </a:t>
            </a:r>
            <a:r>
              <a:rPr lang="lv-LV" i="1" dirty="0"/>
              <a:t>[DL 5.pants] </a:t>
            </a:r>
          </a:p>
          <a:p>
            <a:pPr marL="0" indent="0">
              <a:buNone/>
            </a:pPr>
            <a:endParaRPr lang="lv-LV" i="1" dirty="0"/>
          </a:p>
          <a:p>
            <a:r>
              <a:rPr lang="lv-LV" dirty="0"/>
              <a:t>Jebkura organizatoriska vienība – NVO, skola, iestāde, veikals, birojs, kafejnīca u.c.</a:t>
            </a:r>
          </a:p>
          <a:p>
            <a:r>
              <a:rPr lang="lv-LV" dirty="0"/>
              <a:t>Darba devējs nodarbina darbiniekus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40161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Darba tiesisko attiecību pazīmes:</a:t>
            </a:r>
          </a:p>
        </p:txBody>
      </p:sp>
      <p:sp>
        <p:nvSpPr>
          <p:cNvPr id="4" name="Rounded Rectangle 3"/>
          <p:cNvSpPr/>
          <p:nvPr/>
        </p:nvSpPr>
        <p:spPr>
          <a:xfrm>
            <a:off x="457200" y="2286000"/>
            <a:ext cx="1981200" cy="1752600"/>
          </a:xfrm>
          <a:prstGeom prst="roundRect">
            <a:avLst/>
          </a:prstGeom>
          <a:solidFill>
            <a:srgbClr val="00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lv-LV" b="1" dirty="0">
                <a:solidFill>
                  <a:srgbClr val="FF0000"/>
                </a:solidFill>
              </a:rPr>
              <a:t>Fiziska persona</a:t>
            </a:r>
          </a:p>
          <a:p>
            <a:pPr marL="285750" indent="-285750" algn="just">
              <a:buFont typeface="Arial" panose="020B0604020202020204" pitchFamily="34" charset="0"/>
              <a:buChar char="•"/>
            </a:pPr>
            <a:r>
              <a:rPr lang="lv-LV" b="1" dirty="0">
                <a:solidFill>
                  <a:srgbClr val="FF0000"/>
                </a:solidFill>
              </a:rPr>
              <a:t>Juridiska persona</a:t>
            </a:r>
          </a:p>
        </p:txBody>
      </p:sp>
      <p:sp>
        <p:nvSpPr>
          <p:cNvPr id="5" name="Rounded Rectangle 4"/>
          <p:cNvSpPr/>
          <p:nvPr/>
        </p:nvSpPr>
        <p:spPr>
          <a:xfrm>
            <a:off x="6553200" y="2285999"/>
            <a:ext cx="1524000" cy="1752601"/>
          </a:xfrm>
          <a:prstGeom prst="roundRect">
            <a:avLst/>
          </a:prstGeom>
          <a:solidFill>
            <a:srgbClr val="00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lv-LV" b="1" dirty="0">
                <a:solidFill>
                  <a:srgbClr val="FF0000"/>
                </a:solidFill>
              </a:rPr>
              <a:t>Fiziska persona</a:t>
            </a:r>
          </a:p>
        </p:txBody>
      </p:sp>
      <p:sp>
        <p:nvSpPr>
          <p:cNvPr id="6" name="Flowchart: Decision 5"/>
          <p:cNvSpPr/>
          <p:nvPr/>
        </p:nvSpPr>
        <p:spPr>
          <a:xfrm>
            <a:off x="3428999" y="2649682"/>
            <a:ext cx="2133601" cy="1066800"/>
          </a:xfrm>
          <a:prstGeom prst="flowChartDecision">
            <a:avLst/>
          </a:prstGeom>
          <a:solidFill>
            <a:srgbClr val="00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Darba līgums</a:t>
            </a:r>
          </a:p>
        </p:txBody>
      </p:sp>
      <p:sp>
        <p:nvSpPr>
          <p:cNvPr id="7" name="Right Brace 6"/>
          <p:cNvSpPr/>
          <p:nvPr/>
        </p:nvSpPr>
        <p:spPr>
          <a:xfrm rot="5400000">
            <a:off x="4200525" y="1321377"/>
            <a:ext cx="590550" cy="6096000"/>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8" name="Oval 7"/>
          <p:cNvSpPr/>
          <p:nvPr/>
        </p:nvSpPr>
        <p:spPr>
          <a:xfrm>
            <a:off x="228600" y="1447800"/>
            <a:ext cx="2667000" cy="533400"/>
          </a:xfrm>
          <a:prstGeom prst="ellipse">
            <a:avLst/>
          </a:prstGeom>
          <a:solidFill>
            <a:srgbClr val="00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Darba devējs</a:t>
            </a:r>
          </a:p>
        </p:txBody>
      </p:sp>
      <p:sp>
        <p:nvSpPr>
          <p:cNvPr id="9" name="Oval 8"/>
          <p:cNvSpPr/>
          <p:nvPr/>
        </p:nvSpPr>
        <p:spPr>
          <a:xfrm>
            <a:off x="6210300" y="1447800"/>
            <a:ext cx="2667000" cy="533400"/>
          </a:xfrm>
          <a:prstGeom prst="ellipse">
            <a:avLst/>
          </a:prstGeom>
          <a:solidFill>
            <a:srgbClr val="00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Darbinieks</a:t>
            </a:r>
          </a:p>
        </p:txBody>
      </p:sp>
      <p:cxnSp>
        <p:nvCxnSpPr>
          <p:cNvPr id="11" name="Straight Connector 10"/>
          <p:cNvCxnSpPr>
            <a:stCxn id="4" idx="3"/>
            <a:endCxn id="6" idx="1"/>
          </p:cNvCxnSpPr>
          <p:nvPr/>
        </p:nvCxnSpPr>
        <p:spPr>
          <a:xfrm>
            <a:off x="2438400" y="3162300"/>
            <a:ext cx="990599" cy="207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562600" y="3183082"/>
            <a:ext cx="10668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91836" y="4876800"/>
            <a:ext cx="8077200" cy="745548"/>
          </a:xfrm>
          <a:prstGeom prst="ellipse">
            <a:avLst/>
          </a:prstGeom>
          <a:solidFill>
            <a:srgbClr val="00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b="1" dirty="0">
                <a:solidFill>
                  <a:srgbClr val="FF0000"/>
                </a:solidFill>
              </a:rPr>
              <a:t>UZŅĒMUMS</a:t>
            </a:r>
          </a:p>
        </p:txBody>
      </p:sp>
      <p:cxnSp>
        <p:nvCxnSpPr>
          <p:cNvPr id="18" name="Straight Arrow Connector 17"/>
          <p:cNvCxnSpPr>
            <a:stCxn id="5" idx="3"/>
          </p:cNvCxnSpPr>
          <p:nvPr/>
        </p:nvCxnSpPr>
        <p:spPr>
          <a:xfrm flipV="1">
            <a:off x="8077200" y="2514600"/>
            <a:ext cx="30480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3"/>
          </p:cNvCxnSpPr>
          <p:nvPr/>
        </p:nvCxnSpPr>
        <p:spPr>
          <a:xfrm flipV="1">
            <a:off x="8077200" y="3162299"/>
            <a:ext cx="6096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3"/>
          </p:cNvCxnSpPr>
          <p:nvPr/>
        </p:nvCxnSpPr>
        <p:spPr>
          <a:xfrm>
            <a:off x="8077200" y="3162300"/>
            <a:ext cx="363681" cy="5541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13428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par>
                                <p:cTn id="36" presetID="22" presetClass="entr" presetSubtype="4"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par>
                                <p:cTn id="39" presetID="22" presetClass="entr" presetSubtype="4"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00"/>
                                        <p:tgtEl>
                                          <p:spTgt spid="6"/>
                                        </p:tgtEl>
                                      </p:cBhvr>
                                    </p:animEffect>
                                  </p:childTnLst>
                                </p:cTn>
                              </p:par>
                              <p:par>
                                <p:cTn id="47" presetID="22" presetClass="entr" presetSubtype="4"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par>
                                <p:cTn id="50" presetID="22" presetClass="entr" presetSubtype="4"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arn(inVertical)">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Autofit/>
          </a:bodyPr>
          <a:lstStyle/>
          <a:p>
            <a:r>
              <a:rPr lang="lv-LV" sz="6000" b="1" dirty="0">
                <a:latin typeface="Baskerville Old Face" panose="02020602080505020303" pitchFamily="18" charset="0"/>
              </a:rPr>
              <a:t>2. Citi nodarbinātības veidi</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04138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a:solidFill>
                  <a:srgbClr val="FF0000"/>
                </a:solidFill>
              </a:rPr>
              <a:t>Darbinieks ir tikai tad, ja noslēgts </a:t>
            </a:r>
            <a:r>
              <a:rPr lang="lv-LV" b="1" dirty="0">
                <a:solidFill>
                  <a:srgbClr val="7030A0"/>
                </a:solidFill>
              </a:rPr>
              <a:t>darba līgums</a:t>
            </a:r>
            <a:r>
              <a:rPr lang="lv-LV" b="1" dirty="0">
                <a:solidFill>
                  <a:srgbClr val="FF0000"/>
                </a:solidFill>
              </a:rPr>
              <a:t>!</a:t>
            </a:r>
          </a:p>
        </p:txBody>
      </p:sp>
      <p:sp>
        <p:nvSpPr>
          <p:cNvPr id="3" name="Content Placeholder 2"/>
          <p:cNvSpPr>
            <a:spLocks noGrp="1"/>
          </p:cNvSpPr>
          <p:nvPr>
            <p:ph idx="1"/>
          </p:nvPr>
        </p:nvSpPr>
        <p:spPr>
          <a:xfrm>
            <a:off x="457200" y="1752600"/>
            <a:ext cx="8382000" cy="4373563"/>
          </a:xfrm>
        </p:spPr>
        <p:txBody>
          <a:bodyPr>
            <a:normAutofit fontScale="85000" lnSpcReduction="20000"/>
          </a:bodyPr>
          <a:lstStyle/>
          <a:p>
            <a:r>
              <a:rPr lang="lv-LV" dirty="0"/>
              <a:t>Citi nodarbinātības veidi jeb </a:t>
            </a:r>
            <a:r>
              <a:rPr lang="lv-LV" b="1" dirty="0">
                <a:solidFill>
                  <a:srgbClr val="FF0000"/>
                </a:solidFill>
              </a:rPr>
              <a:t>darba ņēmēja </a:t>
            </a:r>
            <a:r>
              <a:rPr lang="lv-LV" dirty="0"/>
              <a:t>jēdziens – jāskata </a:t>
            </a:r>
            <a:r>
              <a:rPr lang="lv-LV" b="1" u="sng" dirty="0"/>
              <a:t>Likums par valsts sociālo apdrošināšanu</a:t>
            </a:r>
          </a:p>
          <a:p>
            <a:r>
              <a:rPr lang="lv-LV" dirty="0"/>
              <a:t>Darbinieks (darba līgums),</a:t>
            </a:r>
          </a:p>
          <a:p>
            <a:r>
              <a:rPr lang="lv-LV" dirty="0"/>
              <a:t>deputāti/ministri, valdes locekļi, kontrolieri u.c., kas ieņem amatu, kur noteikta atlīdzība (AA vai likums),</a:t>
            </a:r>
          </a:p>
          <a:p>
            <a:r>
              <a:rPr lang="lv-LV" dirty="0"/>
              <a:t>uzņēmuma/graudniecības/pārvadājuma līguma slēdzēji (attiecīgais līgums),</a:t>
            </a:r>
          </a:p>
          <a:p>
            <a:r>
              <a:rPr lang="lv-LV" dirty="0"/>
              <a:t>amatpersona IeM sistēmā vai IeVP, militārpersonas (AA),</a:t>
            </a:r>
          </a:p>
          <a:p>
            <a:r>
              <a:rPr lang="lv-LV" dirty="0"/>
              <a:t>civildienesta ierēdnis (AA),</a:t>
            </a:r>
          </a:p>
          <a:p>
            <a:r>
              <a:rPr lang="lv-LV" dirty="0"/>
              <a:t>nodarbināts ieslodzītais (iestādes iekšējs dokuments),</a:t>
            </a:r>
          </a:p>
          <a:p>
            <a:r>
              <a:rPr lang="lv-LV" dirty="0" err="1"/>
              <a:t>mikrouzņēmuma</a:t>
            </a:r>
            <a:r>
              <a:rPr lang="lv-LV" dirty="0"/>
              <a:t> darbinieks (MUL).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54010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lv-LV" b="1" dirty="0">
                <a:latin typeface="Baskerville Old Face" panose="02020602080505020303" pitchFamily="18" charset="0"/>
              </a:rPr>
              <a:t>Nodarbinātības veidi</a:t>
            </a:r>
          </a:p>
        </p:txBody>
      </p:sp>
      <p:sp>
        <p:nvSpPr>
          <p:cNvPr id="4" name="Oval 3"/>
          <p:cNvSpPr/>
          <p:nvPr/>
        </p:nvSpPr>
        <p:spPr>
          <a:xfrm>
            <a:off x="1143000" y="2272145"/>
            <a:ext cx="2133600" cy="1219200"/>
          </a:xfrm>
          <a:prstGeom prst="ellipse">
            <a:avLst/>
          </a:prstGeom>
          <a:solidFill>
            <a:srgbClr val="00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7030A0"/>
                </a:solidFill>
              </a:rPr>
              <a:t>amatpersona</a:t>
            </a:r>
          </a:p>
        </p:txBody>
      </p:sp>
      <p:sp>
        <p:nvSpPr>
          <p:cNvPr id="5" name="Oval 4"/>
          <p:cNvSpPr/>
          <p:nvPr/>
        </p:nvSpPr>
        <p:spPr>
          <a:xfrm>
            <a:off x="1371600" y="3886200"/>
            <a:ext cx="1981200" cy="1219200"/>
          </a:xfrm>
          <a:prstGeom prst="ellipse">
            <a:avLst/>
          </a:prstGeom>
          <a:solidFill>
            <a:srgbClr val="00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7030A0"/>
                </a:solidFill>
              </a:rPr>
              <a:t>Deputāti/</a:t>
            </a:r>
          </a:p>
          <a:p>
            <a:pPr algn="ctr"/>
            <a:r>
              <a:rPr lang="lv-LV" b="1" dirty="0">
                <a:solidFill>
                  <a:srgbClr val="7030A0"/>
                </a:solidFill>
              </a:rPr>
              <a:t>amats ar atalgojumu</a:t>
            </a:r>
          </a:p>
        </p:txBody>
      </p:sp>
      <p:sp>
        <p:nvSpPr>
          <p:cNvPr id="7" name="Oval 6"/>
          <p:cNvSpPr/>
          <p:nvPr/>
        </p:nvSpPr>
        <p:spPr>
          <a:xfrm>
            <a:off x="5638800" y="2251363"/>
            <a:ext cx="1981200" cy="1219200"/>
          </a:xfrm>
          <a:prstGeom prst="ellipse">
            <a:avLst/>
          </a:prstGeom>
          <a:solidFill>
            <a:srgbClr val="00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7030A0"/>
                </a:solidFill>
              </a:rPr>
              <a:t>nodarbināts ieslodzītais</a:t>
            </a:r>
          </a:p>
        </p:txBody>
      </p:sp>
      <p:sp>
        <p:nvSpPr>
          <p:cNvPr id="8" name="Oval 7"/>
          <p:cNvSpPr/>
          <p:nvPr/>
        </p:nvSpPr>
        <p:spPr>
          <a:xfrm>
            <a:off x="5257800" y="4010891"/>
            <a:ext cx="2743200" cy="1219200"/>
          </a:xfrm>
          <a:prstGeom prst="ellipse">
            <a:avLst/>
          </a:prstGeom>
          <a:solidFill>
            <a:srgbClr val="00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7030A0"/>
                </a:solidFill>
              </a:rPr>
              <a:t>Mikrouzņēmuma darbinieks</a:t>
            </a:r>
          </a:p>
        </p:txBody>
      </p:sp>
      <p:sp>
        <p:nvSpPr>
          <p:cNvPr id="9" name="Oval 8"/>
          <p:cNvSpPr/>
          <p:nvPr/>
        </p:nvSpPr>
        <p:spPr>
          <a:xfrm>
            <a:off x="3241964" y="1350818"/>
            <a:ext cx="1981200" cy="1219200"/>
          </a:xfrm>
          <a:prstGeom prst="ellipse">
            <a:avLst/>
          </a:prstGeom>
          <a:solidFill>
            <a:srgbClr val="FF00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darbinieks</a:t>
            </a:r>
          </a:p>
        </p:txBody>
      </p:sp>
      <p:sp>
        <p:nvSpPr>
          <p:cNvPr id="10" name="Oval 9"/>
          <p:cNvSpPr/>
          <p:nvPr/>
        </p:nvSpPr>
        <p:spPr>
          <a:xfrm>
            <a:off x="3532909" y="3124200"/>
            <a:ext cx="1981200" cy="1219200"/>
          </a:xfrm>
          <a:prstGeom prst="ellipse">
            <a:avLst/>
          </a:prstGeom>
          <a:solidFill>
            <a:srgbClr val="00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7030A0"/>
                </a:solidFill>
              </a:rPr>
              <a:t>civildienesta ierēdnis</a:t>
            </a:r>
          </a:p>
        </p:txBody>
      </p:sp>
      <p:sp>
        <p:nvSpPr>
          <p:cNvPr id="11" name="Oval 10"/>
          <p:cNvSpPr/>
          <p:nvPr/>
        </p:nvSpPr>
        <p:spPr>
          <a:xfrm>
            <a:off x="387926" y="1219200"/>
            <a:ext cx="8451273" cy="5334000"/>
          </a:xfrm>
          <a:prstGeom prst="ellipse">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Oval 11"/>
          <p:cNvSpPr/>
          <p:nvPr/>
        </p:nvSpPr>
        <p:spPr>
          <a:xfrm>
            <a:off x="3276600" y="5077691"/>
            <a:ext cx="1981200" cy="1219200"/>
          </a:xfrm>
          <a:prstGeom prst="ellipse">
            <a:avLst/>
          </a:prstGeom>
          <a:solidFill>
            <a:srgbClr val="FF00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uzņēmuma […] līguma veicējs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74412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heel(1)">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animBg="1"/>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648200"/>
            <a:ext cx="6512511" cy="1143000"/>
          </a:xfrm>
        </p:spPr>
        <p:txBody>
          <a:bodyPr/>
          <a:lstStyle/>
          <a:p>
            <a:r>
              <a:rPr lang="lv-LV" dirty="0"/>
              <a:t>Kurš ir darbinieks, kurš darba ņēmējs? Pamanīji vēl kļūdas?</a:t>
            </a:r>
          </a:p>
        </p:txBody>
      </p:sp>
      <p:sp>
        <p:nvSpPr>
          <p:cNvPr id="3" name="Content Placeholder 2"/>
          <p:cNvSpPr>
            <a:spLocks noGrp="1"/>
          </p:cNvSpPr>
          <p:nvPr>
            <p:ph sz="quarter" idx="13"/>
          </p:nvPr>
        </p:nvSpPr>
        <p:spPr>
          <a:xfrm>
            <a:off x="381000" y="533400"/>
            <a:ext cx="8153400" cy="4267200"/>
          </a:xfrm>
        </p:spPr>
        <p:txBody>
          <a:bodyPr>
            <a:noAutofit/>
          </a:bodyPr>
          <a:lstStyle/>
          <a:p>
            <a:r>
              <a:rPr lang="lv-LV" dirty="0"/>
              <a:t>Uz darba līguma pamata nodarbina </a:t>
            </a:r>
            <a:r>
              <a:rPr lang="lv-LV" u="sng" dirty="0"/>
              <a:t>amatpersonu</a:t>
            </a:r>
            <a:r>
              <a:rPr lang="lv-LV" dirty="0"/>
              <a:t> (1).</a:t>
            </a:r>
          </a:p>
          <a:p>
            <a:r>
              <a:rPr lang="lv-LV" dirty="0"/>
              <a:t> Uzņēmumā strādā </a:t>
            </a:r>
            <a:r>
              <a:rPr lang="lv-LV" u="sng" dirty="0"/>
              <a:t>ierēdnis</a:t>
            </a:r>
            <a:r>
              <a:rPr lang="lv-LV" dirty="0"/>
              <a:t> (2), kurš atbild par licenču izsniegšanu.</a:t>
            </a:r>
          </a:p>
          <a:p>
            <a:r>
              <a:rPr lang="lv-LV" dirty="0"/>
              <a:t> Iestāde pieņem darbā </a:t>
            </a:r>
            <a:r>
              <a:rPr lang="lv-LV" u="sng" dirty="0"/>
              <a:t>darbinieku </a:t>
            </a:r>
            <a:r>
              <a:rPr lang="lv-LV" dirty="0"/>
              <a:t>(3).</a:t>
            </a:r>
          </a:p>
          <a:p>
            <a:r>
              <a:rPr lang="lv-LV" dirty="0"/>
              <a:t> Ar </a:t>
            </a:r>
            <a:r>
              <a:rPr lang="lv-LV" u="sng" dirty="0"/>
              <a:t>nodarbinātu ieslodzīto </a:t>
            </a:r>
            <a:r>
              <a:rPr lang="lv-LV" dirty="0"/>
              <a:t>(4) noslēgts darba līgums.</a:t>
            </a:r>
          </a:p>
          <a:p>
            <a:r>
              <a:rPr lang="lv-LV" dirty="0"/>
              <a:t> Ar </a:t>
            </a:r>
            <a:r>
              <a:rPr lang="lv-LV" u="sng" dirty="0"/>
              <a:t>militārpersonu</a:t>
            </a:r>
            <a:r>
              <a:rPr lang="lv-LV" dirty="0"/>
              <a:t> (5) tiek slēgts darba līgums.</a:t>
            </a:r>
          </a:p>
          <a:p>
            <a:r>
              <a:rPr lang="lv-LV" dirty="0"/>
              <a:t> Par dziesmas komponēšanu ar </a:t>
            </a:r>
            <a:r>
              <a:rPr lang="lv-LV" u="sng" dirty="0"/>
              <a:t>komponistu</a:t>
            </a:r>
            <a:r>
              <a:rPr lang="lv-LV" dirty="0"/>
              <a:t> (6) tiek noslēgts uzņēmuma līgums.</a:t>
            </a:r>
          </a:p>
          <a:p>
            <a:r>
              <a:rPr lang="lv-LV" dirty="0"/>
              <a:t> </a:t>
            </a:r>
            <a:r>
              <a:rPr lang="lv-LV" u="sng" dirty="0"/>
              <a:t>Amatpersonas</a:t>
            </a:r>
            <a:r>
              <a:rPr lang="lv-LV" dirty="0"/>
              <a:t> (7) iecelšana amatā notiek ar administratīvo aktu.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07361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Autofit/>
          </a:bodyPr>
          <a:lstStyle/>
          <a:p>
            <a:r>
              <a:rPr lang="lv-LV" sz="6000" b="1" dirty="0">
                <a:latin typeface="Baskerville Old Face" panose="02020602080505020303" pitchFamily="18" charset="0"/>
              </a:rPr>
              <a:t>3. Darba līguma noslēgšana</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04138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a:latin typeface="Baskerville Old Face" panose="02020602080505020303" pitchFamily="18" charset="0"/>
              </a:rPr>
              <a:t>Likuma noteiktie posmi darba līgumam</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331039635"/>
              </p:ext>
            </p:extLst>
          </p:nvPr>
        </p:nvGraphicFramePr>
        <p:xfrm>
          <a:off x="152400" y="1600200"/>
          <a:ext cx="8991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17883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Darba sludinājums (DL 32.pants)</a:t>
            </a:r>
          </a:p>
        </p:txBody>
      </p:sp>
      <p:sp>
        <p:nvSpPr>
          <p:cNvPr id="3" name="Content Placeholder 2"/>
          <p:cNvSpPr>
            <a:spLocks noGrp="1"/>
          </p:cNvSpPr>
          <p:nvPr>
            <p:ph idx="1"/>
          </p:nvPr>
        </p:nvSpPr>
        <p:spPr/>
        <p:txBody>
          <a:bodyPr/>
          <a:lstStyle/>
          <a:p>
            <a:pPr marL="0" indent="0">
              <a:buNone/>
            </a:pPr>
            <a:r>
              <a:rPr lang="lv-LV" dirty="0"/>
              <a:t>ir darba devēja paziņojums par brīvajām darba vietām</a:t>
            </a:r>
          </a:p>
        </p:txBody>
      </p:sp>
      <p:pic>
        <p:nvPicPr>
          <p:cNvPr id="4" name="Picture 2" descr="C:\Documents and Settings\Administrator\My Documents\My Scans\2013-02 (Feb)\scan.jpg"/>
          <p:cNvPicPr>
            <a:picLocks noChangeAspect="1" noChangeArrowheads="1"/>
          </p:cNvPicPr>
          <p:nvPr/>
        </p:nvPicPr>
        <p:blipFill>
          <a:blip r:embed="rId2" cstate="print"/>
          <a:srcRect l="52333" t="9357" r="8824" b="57806"/>
          <a:stretch>
            <a:fillRect/>
          </a:stretch>
        </p:blipFill>
        <p:spPr bwMode="auto">
          <a:xfrm rot="16200000">
            <a:off x="1275652" y="2559487"/>
            <a:ext cx="3892371" cy="4525053"/>
          </a:xfrm>
          <a:prstGeom prst="rect">
            <a:avLst/>
          </a:prstGeom>
          <a:noFill/>
        </p:spPr>
      </p:pic>
      <p:pic>
        <p:nvPicPr>
          <p:cNvPr id="5" name="Picture 2" descr="C:\Documents and Settings\Administrator\My Documents\My Scans\2013-02 (Feb)\scan.jpg"/>
          <p:cNvPicPr>
            <a:picLocks noChangeAspect="1" noChangeArrowheads="1"/>
          </p:cNvPicPr>
          <p:nvPr/>
        </p:nvPicPr>
        <p:blipFill>
          <a:blip r:embed="rId2" cstate="print"/>
          <a:srcRect l="62134" t="52187" r="29456" b="32650"/>
          <a:stretch>
            <a:fillRect/>
          </a:stretch>
        </p:blipFill>
        <p:spPr bwMode="auto">
          <a:xfrm rot="16587337">
            <a:off x="5409238" y="1363729"/>
            <a:ext cx="1383178" cy="3429812"/>
          </a:xfrm>
          <a:prstGeom prst="rect">
            <a:avLst/>
          </a:prstGeom>
          <a:noFill/>
        </p:spPr>
      </p:pic>
      <p:pic>
        <p:nvPicPr>
          <p:cNvPr id="6" name="Picture 2" descr="C:\Documents and Settings\Administrator\My Documents\My Scans\2013-02 (Feb)\scan.jpg"/>
          <p:cNvPicPr>
            <a:picLocks noChangeAspect="1" noChangeArrowheads="1"/>
          </p:cNvPicPr>
          <p:nvPr/>
        </p:nvPicPr>
        <p:blipFill>
          <a:blip r:embed="rId2" cstate="print"/>
          <a:srcRect l="27451" t="72806" r="52941" b="12223"/>
          <a:stretch>
            <a:fillRect/>
          </a:stretch>
        </p:blipFill>
        <p:spPr bwMode="auto">
          <a:xfrm rot="16200000">
            <a:off x="5153836" y="3783346"/>
            <a:ext cx="2912054" cy="3057652"/>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a:p>
        </p:txBody>
      </p:sp>
      <p:sp>
        <p:nvSpPr>
          <p:cNvPr id="8" name="Rectangle 7"/>
          <p:cNvSpPr/>
          <p:nvPr/>
        </p:nvSpPr>
        <p:spPr>
          <a:xfrm>
            <a:off x="2853581" y="3244334"/>
            <a:ext cx="3436838" cy="369332"/>
          </a:xfrm>
          <a:prstGeom prst="rect">
            <a:avLst/>
          </a:prstGeom>
        </p:spPr>
        <p:txBody>
          <a:bodyPr wrap="none">
            <a:spAutoFit/>
          </a:bodyPr>
          <a:lstStyle/>
          <a:p>
            <a:r>
              <a:rPr lang="lv-LV" dirty="0"/>
              <a:t>http://likumi.lv/doc.php?id=62588</a:t>
            </a:r>
          </a:p>
        </p:txBody>
      </p:sp>
    </p:spTree>
    <p:extLst>
      <p:ext uri="{BB962C8B-B14F-4D97-AF65-F5344CB8AC3E}">
        <p14:creationId xmlns:p14="http://schemas.microsoft.com/office/powerpoint/2010/main" val="310541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Kas jāievēro darba devējam?</a:t>
            </a:r>
          </a:p>
        </p:txBody>
      </p:sp>
      <p:sp>
        <p:nvSpPr>
          <p:cNvPr id="3" name="Content Placeholder 2"/>
          <p:cNvSpPr>
            <a:spLocks noGrp="1"/>
          </p:cNvSpPr>
          <p:nvPr>
            <p:ph idx="1"/>
          </p:nvPr>
        </p:nvSpPr>
        <p:spPr/>
        <p:txBody>
          <a:bodyPr/>
          <a:lstStyle/>
          <a:p>
            <a:r>
              <a:rPr lang="lv-LV" dirty="0"/>
              <a:t>Vienlīdzīga attieksme;</a:t>
            </a:r>
          </a:p>
          <a:p>
            <a:r>
              <a:rPr lang="lv-LV" dirty="0"/>
              <a:t>Dzimuma atšķirība pieļaujama, kad piederībai pie noteikta dzimuma ir objektīvs pamats;</a:t>
            </a:r>
          </a:p>
          <a:p>
            <a:r>
              <a:rPr lang="lv-LV" dirty="0"/>
              <a:t>Vecuma un svešvalodu ierobežojumi;</a:t>
            </a:r>
          </a:p>
          <a:p>
            <a:r>
              <a:rPr lang="lv-LV" i="1" dirty="0">
                <a:solidFill>
                  <a:srgbClr val="FF0000"/>
                </a:solidFill>
              </a:rPr>
              <a:t>Darba sludinājumā norāda darba devēja [..] nosaukumu un reģistrācijas numuru, vai tā personāla atlases uzņēmuma nosaukumu un reģistrācijas numuru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06434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Saturs:</a:t>
            </a: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lv-LV" dirty="0"/>
              <a:t>Nodarbinātības tiesiskais raksturojums</a:t>
            </a:r>
          </a:p>
          <a:p>
            <a:pPr marL="514350" indent="-514350">
              <a:buFont typeface="+mj-lt"/>
              <a:buAutoNum type="arabicPeriod"/>
            </a:pPr>
            <a:r>
              <a:rPr lang="lv-LV" dirty="0"/>
              <a:t>Darba līgums</a:t>
            </a:r>
          </a:p>
          <a:p>
            <a:pPr marL="514350" indent="-514350">
              <a:buFont typeface="+mj-lt"/>
              <a:buAutoNum type="arabicPeriod"/>
            </a:pPr>
            <a:r>
              <a:rPr lang="lv-LV" dirty="0"/>
              <a:t>Nepilngadīgu personu nodarbināšana</a:t>
            </a:r>
          </a:p>
          <a:p>
            <a:pPr marL="514350" indent="-514350">
              <a:buFont typeface="+mj-lt"/>
              <a:buAutoNum type="arabicPeriod"/>
            </a:pPr>
            <a:r>
              <a:rPr lang="lv-LV" dirty="0"/>
              <a:t>Uzņēmuma līgums</a:t>
            </a:r>
          </a:p>
          <a:p>
            <a:pPr marL="514350" indent="-514350">
              <a:buFont typeface="+mj-lt"/>
              <a:buAutoNum type="arabicPeriod"/>
            </a:pPr>
            <a:r>
              <a:rPr lang="lv-LV" dirty="0"/>
              <a:t>Autoratlīdzības līgums</a:t>
            </a:r>
          </a:p>
          <a:p>
            <a:pPr marL="514350" indent="-514350">
              <a:buFont typeface="+mj-lt"/>
              <a:buAutoNum type="arabicPeriod"/>
            </a:pPr>
            <a:r>
              <a:rPr lang="lv-LV" dirty="0"/>
              <a:t>Brīvprātīgā darba līgums</a:t>
            </a:r>
          </a:p>
          <a:p>
            <a:pPr marL="514350" indent="-514350">
              <a:buFont typeface="+mj-lt"/>
              <a:buAutoNum type="arabicPeriod"/>
            </a:pPr>
            <a:r>
              <a:rPr lang="lv-LV" dirty="0"/>
              <a:t>Pilnvarojuma līgums</a:t>
            </a:r>
          </a:p>
          <a:p>
            <a:pPr marL="514350" indent="-514350">
              <a:buFont typeface="+mj-lt"/>
              <a:buAutoNum type="arabicPeriod"/>
            </a:pPr>
            <a:r>
              <a:rPr lang="lv-LV" dirty="0"/>
              <a:t>Pakalpojuma līgums</a:t>
            </a:r>
          </a:p>
          <a:p>
            <a:pPr marL="514350" indent="-514350">
              <a:buFont typeface="+mj-lt"/>
              <a:buAutoNum type="arabicPeriod"/>
            </a:pPr>
            <a:r>
              <a:rPr lang="lv-LV" dirty="0"/>
              <a:t>Patapinājuma līgums</a:t>
            </a:r>
          </a:p>
          <a:p>
            <a:pPr marL="514350" indent="-514350">
              <a:buFont typeface="+mj-lt"/>
              <a:buAutoNum type="arabicPeriod"/>
            </a:pPr>
            <a:r>
              <a:rPr lang="lv-LV" dirty="0"/>
              <a:t>Maiņas līgums</a:t>
            </a:r>
          </a:p>
          <a:p>
            <a:pPr marL="514350" indent="-514350">
              <a:buFont typeface="+mj-lt"/>
              <a:buAutoNum type="arabicPeriod"/>
            </a:pPr>
            <a:r>
              <a:rPr lang="lv-LV" dirty="0"/>
              <a:t>Jautājumi un atbildes. Konsultācijas.</a:t>
            </a:r>
          </a:p>
          <a:p>
            <a:pPr marL="514350" indent="-514350">
              <a:buFont typeface="+mj-lt"/>
              <a:buAutoNum type="arabicPeriod"/>
            </a:pP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913530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Darba intervija (DL 33.pants)</a:t>
            </a:r>
          </a:p>
        </p:txBody>
      </p:sp>
      <p:sp>
        <p:nvSpPr>
          <p:cNvPr id="3" name="Content Placeholder 2"/>
          <p:cNvSpPr>
            <a:spLocks noGrp="1"/>
          </p:cNvSpPr>
          <p:nvPr>
            <p:ph idx="1"/>
          </p:nvPr>
        </p:nvSpPr>
        <p:spPr/>
        <p:txBody>
          <a:bodyPr/>
          <a:lstStyle/>
          <a:p>
            <a:pPr marL="0" indent="0">
              <a:buNone/>
            </a:pPr>
            <a:r>
              <a:rPr lang="lv-LV" dirty="0"/>
              <a:t>ir darba devēja sagatavota mutvārdu vai rakstveida aptauja pretendenta </a:t>
            </a:r>
            <a:r>
              <a:rPr lang="lv-LV" u="sng" dirty="0">
                <a:solidFill>
                  <a:srgbClr val="FF0000"/>
                </a:solidFill>
              </a:rPr>
              <a:t>piemērotības novērtēšanai</a:t>
            </a:r>
            <a:r>
              <a:rPr lang="lv-LV" dirty="0"/>
              <a:t>.</a:t>
            </a:r>
          </a:p>
          <a:p>
            <a:r>
              <a:rPr lang="lv-LV" dirty="0"/>
              <a:t>Likums ļauj jautāt tikai tādus </a:t>
            </a:r>
            <a:r>
              <a:rPr lang="lv-LV" u="sng" dirty="0"/>
              <a:t>jautājumus, kas attiecas uz paredzētā darba veikšanu </a:t>
            </a:r>
            <a:r>
              <a:rPr lang="lv-LV" dirty="0"/>
              <a:t>un ir </a:t>
            </a:r>
            <a:r>
              <a:rPr lang="lv-LV" u="sng" dirty="0"/>
              <a:t>saistīti ar pretendenta piemērotības noteikšanu</a:t>
            </a:r>
            <a:r>
              <a:rPr lang="lv-LV" dirty="0"/>
              <a:t>.</a:t>
            </a:r>
          </a:p>
          <a:p>
            <a:pPr marL="0" indent="0">
              <a:buNone/>
            </a:pP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409734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a:latin typeface="Baskerville Old Face" panose="02020602080505020303" pitchFamily="18" charset="0"/>
              </a:rPr>
              <a:t>Intervijā NEDRĪKST uzdot jautājumus par:</a:t>
            </a:r>
          </a:p>
        </p:txBody>
      </p:sp>
      <p:sp>
        <p:nvSpPr>
          <p:cNvPr id="3" name="Content Placeholder 2"/>
          <p:cNvSpPr>
            <a:spLocks noGrp="1"/>
          </p:cNvSpPr>
          <p:nvPr>
            <p:ph idx="1"/>
          </p:nvPr>
        </p:nvSpPr>
        <p:spPr>
          <a:xfrm>
            <a:off x="457200" y="1600200"/>
            <a:ext cx="8229600" cy="5029200"/>
          </a:xfrm>
        </p:spPr>
        <p:txBody>
          <a:bodyPr>
            <a:normAutofit fontScale="92500"/>
          </a:bodyPr>
          <a:lstStyle/>
          <a:p>
            <a:r>
              <a:rPr lang="lv-LV" dirty="0"/>
              <a:t>Grūtniecību,</a:t>
            </a:r>
          </a:p>
          <a:p>
            <a:r>
              <a:rPr lang="lv-LV" dirty="0"/>
              <a:t>Ģimenes vai laulības stāvokli,</a:t>
            </a:r>
          </a:p>
          <a:p>
            <a:r>
              <a:rPr lang="lv-LV" dirty="0"/>
              <a:t>Iepriekšēju sodāmību, izņemot, kad tam attiecībā uz veicamo darbu var būt būtiska nozīme,</a:t>
            </a:r>
          </a:p>
          <a:p>
            <a:r>
              <a:rPr lang="lv-LV" dirty="0"/>
              <a:t>Reliģisko pārliecību vai piederību pie kādas reliģiskās konfesijas,</a:t>
            </a:r>
          </a:p>
          <a:p>
            <a:r>
              <a:rPr lang="lv-LV" dirty="0"/>
              <a:t>Piedarību pie kādas politiskās partijas, arodbiedrības vai </a:t>
            </a:r>
            <a:r>
              <a:rPr lang="lv-LV" u="sng" dirty="0"/>
              <a:t>citas sabiedriskās organizācijas</a:t>
            </a:r>
            <a:r>
              <a:rPr lang="lv-LV" dirty="0"/>
              <a:t>,</a:t>
            </a:r>
          </a:p>
          <a:p>
            <a:r>
              <a:rPr lang="lv-LV" dirty="0"/>
              <a:t>Nacionālo vai etnisko izcelsmi.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75605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a:latin typeface="Baskerville Old Face" panose="02020602080505020303" pitchFamily="18" charset="0"/>
              </a:rPr>
              <a:t>Nepieciešamie dokumenti </a:t>
            </a:r>
            <a:br>
              <a:rPr lang="lv-LV" b="1" dirty="0">
                <a:latin typeface="Baskerville Old Face" panose="02020602080505020303" pitchFamily="18" charset="0"/>
              </a:rPr>
            </a:br>
            <a:r>
              <a:rPr lang="lv-LV" b="1" dirty="0">
                <a:latin typeface="Baskerville Old Face" panose="02020602080505020303" pitchFamily="18" charset="0"/>
              </a:rPr>
              <a:t>(DL 35.pants)</a:t>
            </a:r>
          </a:p>
        </p:txBody>
      </p:sp>
      <p:sp>
        <p:nvSpPr>
          <p:cNvPr id="3" name="Content Placeholder 2"/>
          <p:cNvSpPr>
            <a:spLocks noGrp="1"/>
          </p:cNvSpPr>
          <p:nvPr>
            <p:ph idx="1"/>
          </p:nvPr>
        </p:nvSpPr>
        <p:spPr/>
        <p:txBody>
          <a:bodyPr>
            <a:normAutofit fontScale="92500" lnSpcReduction="10000"/>
          </a:bodyPr>
          <a:lstStyle/>
          <a:p>
            <a:r>
              <a:rPr lang="lv-LV" dirty="0"/>
              <a:t>Pretendentam jāiesniedz darba līguma sagatavošanai:</a:t>
            </a:r>
          </a:p>
          <a:p>
            <a:pPr marL="514350" indent="-514350">
              <a:buAutoNum type="arabicParenR"/>
            </a:pPr>
            <a:r>
              <a:rPr lang="lv-LV" dirty="0"/>
              <a:t>personu apliecinošu dokumentu – pase, ID karte,</a:t>
            </a:r>
          </a:p>
          <a:p>
            <a:pPr marL="514350" indent="-514350">
              <a:buAutoNum type="arabicParenR"/>
            </a:pPr>
            <a:r>
              <a:rPr lang="lv-LV" dirty="0"/>
              <a:t>citi dokumenti, kas paredzēti normatīvajos aktos – algas nodokļu grāmatiņa, valsts valodas zināšanu apliecība, vecāku/VDI atļauja, darba atļauja </a:t>
            </a:r>
            <a:r>
              <a:rPr lang="lv-LV" dirty="0">
                <a:solidFill>
                  <a:srgbClr val="FF0000"/>
                </a:solidFill>
              </a:rPr>
              <a:t>(vīza vai uzturēšanās atļauja)</a:t>
            </a:r>
            <a:r>
              <a:rPr lang="lv-LV" dirty="0"/>
              <a:t>, izglītību apliecinošs dokuments, sertifikāts, licence, atļauja.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63813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72B4-B6CA-447C-8941-40149ABE37F5}"/>
              </a:ext>
            </a:extLst>
          </p:cNvPr>
          <p:cNvSpPr>
            <a:spLocks noGrp="1"/>
          </p:cNvSpPr>
          <p:nvPr>
            <p:ph type="title"/>
          </p:nvPr>
        </p:nvSpPr>
        <p:spPr/>
        <p:txBody>
          <a:bodyPr>
            <a:noAutofit/>
          </a:bodyPr>
          <a:lstStyle/>
          <a:p>
            <a:r>
              <a:rPr lang="en-US" sz="2800" b="1" dirty="0" err="1"/>
              <a:t>Administratīvo</a:t>
            </a:r>
            <a:r>
              <a:rPr lang="en-US" sz="2800" b="1" dirty="0"/>
              <a:t> </a:t>
            </a:r>
            <a:r>
              <a:rPr lang="en-US" sz="2800" b="1" dirty="0" err="1"/>
              <a:t>sodu</a:t>
            </a:r>
            <a:r>
              <a:rPr lang="en-US" sz="2800" b="1" dirty="0"/>
              <a:t> </a:t>
            </a:r>
            <a:r>
              <a:rPr lang="en-US" sz="2800" b="1" dirty="0" err="1"/>
              <a:t>likums</a:t>
            </a:r>
            <a:r>
              <a:rPr lang="en-US" sz="2800" b="1" dirty="0"/>
              <a:t> par </a:t>
            </a:r>
            <a:r>
              <a:rPr lang="en-US" sz="2800" b="1" dirty="0" err="1"/>
              <a:t>pārkāpumiem</a:t>
            </a:r>
            <a:r>
              <a:rPr lang="en-US" sz="2800" b="1" dirty="0"/>
              <a:t> </a:t>
            </a:r>
            <a:r>
              <a:rPr lang="en-US" sz="2800" b="1" dirty="0" err="1"/>
              <a:t>pārvaldes</a:t>
            </a:r>
            <a:r>
              <a:rPr lang="en-US" sz="2800" b="1" dirty="0"/>
              <a:t>, </a:t>
            </a:r>
            <a:r>
              <a:rPr lang="en-US" sz="2800" b="1" dirty="0" err="1"/>
              <a:t>sabiedriskās</a:t>
            </a:r>
            <a:r>
              <a:rPr lang="en-US" sz="2800" b="1" dirty="0"/>
              <a:t> </a:t>
            </a:r>
            <a:r>
              <a:rPr lang="en-US" sz="2800" b="1" dirty="0" err="1"/>
              <a:t>kārtības</a:t>
            </a:r>
            <a:r>
              <a:rPr lang="en-US" sz="2800" b="1" dirty="0"/>
              <a:t> un </a:t>
            </a:r>
            <a:r>
              <a:rPr lang="en-US" sz="2800" b="1" dirty="0" err="1"/>
              <a:t>valsts</a:t>
            </a:r>
            <a:r>
              <a:rPr lang="en-US" sz="2800" b="1" dirty="0"/>
              <a:t> </a:t>
            </a:r>
            <a:r>
              <a:rPr lang="en-US" sz="2800" b="1" dirty="0" err="1"/>
              <a:t>valodas</a:t>
            </a:r>
            <a:r>
              <a:rPr lang="en-US" sz="2800" b="1" dirty="0"/>
              <a:t> </a:t>
            </a:r>
            <a:r>
              <a:rPr lang="en-US" sz="2800" b="1" dirty="0" err="1"/>
              <a:t>lietošanas</a:t>
            </a:r>
            <a:r>
              <a:rPr lang="en-US" sz="2800" b="1" dirty="0"/>
              <a:t> </a:t>
            </a:r>
            <a:r>
              <a:rPr lang="en-US" sz="2800" b="1" dirty="0" err="1"/>
              <a:t>jomā</a:t>
            </a:r>
            <a:endParaRPr lang="en-US" sz="2800" dirty="0"/>
          </a:p>
        </p:txBody>
      </p:sp>
      <p:sp>
        <p:nvSpPr>
          <p:cNvPr id="3" name="Content Placeholder 2">
            <a:extLst>
              <a:ext uri="{FF2B5EF4-FFF2-40B4-BE49-F238E27FC236}">
                <a16:creationId xmlns:a16="http://schemas.microsoft.com/office/drawing/2014/main" id="{4852DAF9-C2AE-46D2-99A8-9828AD69EFCC}"/>
              </a:ext>
            </a:extLst>
          </p:cNvPr>
          <p:cNvSpPr>
            <a:spLocks noGrp="1"/>
          </p:cNvSpPr>
          <p:nvPr>
            <p:ph idx="1"/>
          </p:nvPr>
        </p:nvSpPr>
        <p:spPr>
          <a:xfrm>
            <a:off x="533400" y="1752600"/>
            <a:ext cx="8229600" cy="4525963"/>
          </a:xfrm>
        </p:spPr>
        <p:txBody>
          <a:bodyPr>
            <a:normAutofit fontScale="92500" lnSpcReduction="20000"/>
          </a:bodyPr>
          <a:lstStyle/>
          <a:p>
            <a:pPr marL="0" indent="0">
              <a:buNone/>
            </a:pPr>
            <a:r>
              <a:rPr lang="lv-LV" b="1" dirty="0"/>
              <a:t>24. pants. Darba līguma noslēgšana ar darbinieku, neievērojot valsts valodas zināšanu apjomu</a:t>
            </a:r>
            <a:endParaRPr lang="lv-LV" dirty="0"/>
          </a:p>
          <a:p>
            <a:pPr marL="0" indent="0">
              <a:buNone/>
            </a:pPr>
            <a:r>
              <a:rPr lang="lv-LV" dirty="0"/>
              <a:t>Par darba līguma noslēgšanu ar darbinieku, kura valsts valodas zināšanu apjoms nav pietiekams attiecīgo profesionālo un amata pienākumu veikšanai, ja normatīvie akti paredz, ka to veikšanai nepieciešamas valsts valodas zināšanas, piemēro brīdinājumu vai naudas sodu [..].</a:t>
            </a:r>
          </a:p>
          <a:p>
            <a:pPr marL="0" indent="0">
              <a:buNone/>
            </a:pPr>
            <a:endParaRPr lang="lv-LV" dirty="0">
              <a:solidFill>
                <a:srgbClr val="FF0000"/>
              </a:solidFill>
            </a:endParaRPr>
          </a:p>
          <a:p>
            <a:pPr marL="0" indent="0">
              <a:buNone/>
            </a:pPr>
            <a:r>
              <a:rPr lang="lv-LV" dirty="0">
                <a:solidFill>
                  <a:srgbClr val="FF0000"/>
                </a:solidFill>
              </a:rPr>
              <a:t>Fiziskai personai: 140-700 EUR</a:t>
            </a:r>
          </a:p>
          <a:p>
            <a:pPr marL="0" indent="0">
              <a:buNone/>
            </a:pPr>
            <a:r>
              <a:rPr lang="lv-LV" dirty="0">
                <a:solidFill>
                  <a:srgbClr val="FF0000"/>
                </a:solidFill>
              </a:rPr>
              <a:t>Juridiskai personai: 700-1400 EUR</a:t>
            </a:r>
          </a:p>
        </p:txBody>
      </p:sp>
      <p:sp>
        <p:nvSpPr>
          <p:cNvPr id="4" name="Slide Number Placeholder 3">
            <a:extLst>
              <a:ext uri="{FF2B5EF4-FFF2-40B4-BE49-F238E27FC236}">
                <a16:creationId xmlns:a16="http://schemas.microsoft.com/office/drawing/2014/main" id="{41B258DA-DE70-469C-B957-9E12A2071F12}"/>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385722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Veselības pārbaude (DL 36.pants)</a:t>
            </a:r>
          </a:p>
        </p:txBody>
      </p:sp>
      <p:sp>
        <p:nvSpPr>
          <p:cNvPr id="3" name="Content Placeholder 2"/>
          <p:cNvSpPr>
            <a:spLocks noGrp="1"/>
          </p:cNvSpPr>
          <p:nvPr>
            <p:ph idx="1"/>
          </p:nvPr>
        </p:nvSpPr>
        <p:spPr/>
        <p:txBody>
          <a:bodyPr/>
          <a:lstStyle/>
          <a:p>
            <a:r>
              <a:rPr lang="lv-LV" dirty="0"/>
              <a:t>Darba devēja pārliecināšanās par pretendenta </a:t>
            </a:r>
            <a:r>
              <a:rPr lang="lv-LV" u="sng" dirty="0"/>
              <a:t>veselības stāvokļa piemērotību paredzētā darba veikšanai</a:t>
            </a:r>
            <a:r>
              <a:rPr lang="lv-LV" dirty="0"/>
              <a:t>;</a:t>
            </a:r>
          </a:p>
          <a:p>
            <a:r>
              <a:rPr lang="lv-LV" dirty="0"/>
              <a:t>Tā ir darba devēja izvēle;</a:t>
            </a:r>
          </a:p>
          <a:p>
            <a:r>
              <a:rPr lang="lv-LV" dirty="0"/>
              <a:t>Obligātās profesijas, kuras jānosūta uz OVP nosaka </a:t>
            </a:r>
            <a:r>
              <a:rPr lang="lv-LV" i="1" dirty="0">
                <a:solidFill>
                  <a:srgbClr val="FF0000"/>
                </a:solidFill>
              </a:rPr>
              <a:t>Darba aizsardzības likums</a:t>
            </a:r>
            <a:r>
              <a:rPr lang="lv-LV" dirty="0">
                <a:solidFill>
                  <a:srgbClr val="FF0000"/>
                </a:solidFill>
              </a:rPr>
              <a:t> </a:t>
            </a:r>
            <a:r>
              <a:rPr lang="lv-LV" dirty="0"/>
              <a:t>un MKN </a:t>
            </a:r>
            <a:r>
              <a:rPr lang="lv-LV" i="1" dirty="0">
                <a:solidFill>
                  <a:srgbClr val="FF0000"/>
                </a:solidFill>
              </a:rPr>
              <a:t>Kārtība, kādā veicama obligātā veselības pārbaude.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345989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Autofit/>
          </a:bodyPr>
          <a:lstStyle/>
          <a:p>
            <a:r>
              <a:rPr lang="lv-LV" sz="6000" b="1" dirty="0">
                <a:latin typeface="Baskerville Old Face" panose="02020602080505020303" pitchFamily="18" charset="0"/>
              </a:rPr>
              <a:t>Nepilngadīgu personu nodarbināšana </a:t>
            </a:r>
            <a:br>
              <a:rPr lang="lv-LV" sz="6000" b="1" dirty="0">
                <a:latin typeface="Baskerville Old Face" panose="02020602080505020303" pitchFamily="18" charset="0"/>
              </a:rPr>
            </a:br>
            <a:r>
              <a:rPr lang="lv-LV" sz="6000" b="1" dirty="0">
                <a:latin typeface="Baskerville Old Face" panose="02020602080505020303" pitchFamily="18" charset="0"/>
              </a:rPr>
              <a:t>(ja auditorijai ir interese)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18973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a:latin typeface="Times New Roman" panose="02020603050405020304" pitchFamily="18" charset="0"/>
                <a:cs typeface="Times New Roman" panose="02020603050405020304" pitchFamily="18" charset="0"/>
              </a:rPr>
              <a:t>Personas, kas jaunākas par 18 gadiem, nodarbināšana</a:t>
            </a:r>
          </a:p>
        </p:txBody>
      </p:sp>
      <p:sp>
        <p:nvSpPr>
          <p:cNvPr id="3" name="Content Placeholder 2"/>
          <p:cNvSpPr>
            <a:spLocks noGrp="1"/>
          </p:cNvSpPr>
          <p:nvPr>
            <p:ph idx="1"/>
          </p:nvPr>
        </p:nvSpPr>
        <p:spPr>
          <a:xfrm>
            <a:off x="457200" y="1828800"/>
            <a:ext cx="8458200" cy="4525963"/>
          </a:xfrm>
        </p:spPr>
        <p:txBody>
          <a:bodyPr>
            <a:noAutofit/>
          </a:bodyPr>
          <a:lstStyle/>
          <a:p>
            <a:pPr marL="0" indent="0">
              <a:buNone/>
            </a:pPr>
            <a:r>
              <a:rPr lang="lv-LV" sz="2800" b="1" dirty="0">
                <a:solidFill>
                  <a:srgbClr val="FF0000"/>
                </a:solidFill>
              </a:rPr>
              <a:t>1. 0-13 gadi – nodarbinātība aizliegta, izņemot kultūras, mākslas, sporta un reklāmas pasākumus, kur bērns ir </a:t>
            </a:r>
            <a:r>
              <a:rPr lang="lv-LV" sz="2800" b="1" u="sng" dirty="0">
                <a:solidFill>
                  <a:srgbClr val="FF0000"/>
                </a:solidFill>
              </a:rPr>
              <a:t>izpildītājs</a:t>
            </a:r>
            <a:r>
              <a:rPr lang="lv-LV" sz="2800" b="1" dirty="0">
                <a:solidFill>
                  <a:srgbClr val="FF0000"/>
                </a:solidFill>
              </a:rPr>
              <a:t>; </a:t>
            </a:r>
            <a:r>
              <a:rPr lang="lv-LV" sz="2800" b="1" dirty="0">
                <a:solidFill>
                  <a:srgbClr val="FF0000"/>
                </a:solidFill>
                <a:hlinkClick r:id="rId2"/>
              </a:rPr>
              <a:t>http://likumi.lv/doc.php?id=62588</a:t>
            </a:r>
            <a:r>
              <a:rPr lang="lv-LV" sz="2800" b="1" dirty="0">
                <a:solidFill>
                  <a:srgbClr val="FF0000"/>
                </a:solidFill>
              </a:rPr>
              <a:t> </a:t>
            </a:r>
          </a:p>
          <a:p>
            <a:pPr marL="0" indent="0">
              <a:buNone/>
            </a:pPr>
            <a:r>
              <a:rPr lang="lv-LV" sz="2800" b="1" dirty="0">
                <a:solidFill>
                  <a:srgbClr val="FF0000"/>
                </a:solidFill>
              </a:rPr>
              <a:t>2. 13-15 gadi (15-18 gadi, ja bērns turpina iegūt pamatizglībību)</a:t>
            </a:r>
          </a:p>
          <a:p>
            <a:pPr marL="0" indent="0">
              <a:buNone/>
            </a:pPr>
            <a:r>
              <a:rPr lang="lv-LV" sz="2800" dirty="0"/>
              <a:t>- MKN nosaka nodarbinātības veidus. Pieejams: </a:t>
            </a:r>
            <a:r>
              <a:rPr lang="lv-LV" sz="2800" dirty="0">
                <a:hlinkClick r:id="rId3"/>
              </a:rPr>
              <a:t>http://likumi.lv/doc.php?id=57347</a:t>
            </a:r>
            <a:r>
              <a:rPr lang="lv-LV" sz="2800" dirty="0"/>
              <a:t> </a:t>
            </a:r>
          </a:p>
          <a:p>
            <a:pPr marL="0" indent="0">
              <a:buNone/>
            </a:pPr>
            <a:r>
              <a:rPr lang="lv-LV" sz="2800" dirty="0"/>
              <a:t>- noteikts īss darba laiks (2 vai 4 stundas/skolas laikā vai brīvlaikā)</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420885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pPr marL="0" indent="0">
              <a:buNone/>
            </a:pPr>
            <a:r>
              <a:rPr lang="lv-LV" b="1" dirty="0">
                <a:solidFill>
                  <a:srgbClr val="FF0000"/>
                </a:solidFill>
              </a:rPr>
              <a:t>3. 15-18 gadi, ja persona vairs neturpina iegūt pamatizglītību (pusaudzis)</a:t>
            </a:r>
          </a:p>
          <a:p>
            <a:pPr marL="0" indent="0">
              <a:buNone/>
            </a:pPr>
            <a:r>
              <a:rPr lang="lv-LV" dirty="0"/>
              <a:t>- MKN nosaka nodarbinātības veidus, kas aizliegti pusaudžiem. Pieejams: </a:t>
            </a:r>
            <a:r>
              <a:rPr lang="lv-LV" dirty="0">
                <a:hlinkClick r:id="rId2"/>
              </a:rPr>
              <a:t>http://likumi.lv/doc.php?id=62644</a:t>
            </a:r>
            <a:r>
              <a:rPr lang="lv-LV" dirty="0"/>
              <a:t> </a:t>
            </a:r>
          </a:p>
          <a:p>
            <a:pPr marL="0" indent="0">
              <a:buNone/>
            </a:pPr>
            <a:r>
              <a:rPr lang="lv-LV" dirty="0"/>
              <a:t>- saīsināts darba laiks (7 stundas).</a:t>
            </a:r>
          </a:p>
          <a:p>
            <a:pPr marL="0" indent="0">
              <a:buNone/>
            </a:pPr>
            <a:r>
              <a:rPr lang="lv-LV" b="1" dirty="0">
                <a:solidFill>
                  <a:srgbClr val="FF0000"/>
                </a:solidFill>
              </a:rPr>
              <a:t>4. 13-18 gadi, neatkarīgi no tā, vai persona turpina iegūt pamatizglītību</a:t>
            </a:r>
          </a:p>
          <a:p>
            <a:pPr marL="0" indent="0">
              <a:buNone/>
            </a:pPr>
            <a:r>
              <a:rPr lang="lv-LV" dirty="0"/>
              <a:t>- Darba laiku un izglītošanās laiku summē kopā</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27204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9C1B-3F0E-48BC-B5DF-48DD9717E9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45C102-325C-43CF-A97A-B314D164F969}"/>
              </a:ext>
            </a:extLst>
          </p:cNvPr>
          <p:cNvSpPr>
            <a:spLocks noGrp="1"/>
          </p:cNvSpPr>
          <p:nvPr>
            <p:ph idx="1"/>
          </p:nvPr>
        </p:nvSpPr>
        <p:spPr/>
        <p:txBody>
          <a:bodyPr/>
          <a:lstStyle/>
          <a:p>
            <a:r>
              <a:rPr lang="lv-LV" dirty="0"/>
              <a:t>No 15 - 18 gadu vecumam persona pati ir tiesīga slēgt darba līgumu [DL 37. panta ceturtā daļa]</a:t>
            </a:r>
            <a:endParaRPr lang="en-US" dirty="0"/>
          </a:p>
        </p:txBody>
      </p:sp>
      <p:sp>
        <p:nvSpPr>
          <p:cNvPr id="4" name="Slide Number Placeholder 3">
            <a:extLst>
              <a:ext uri="{FF2B5EF4-FFF2-40B4-BE49-F238E27FC236}">
                <a16:creationId xmlns:a16="http://schemas.microsoft.com/office/drawing/2014/main" id="{A32EAEEA-151B-4BFA-8052-528C0482F7C5}"/>
              </a:ext>
            </a:extLst>
          </p:cNvPr>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101801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Līguma noslēgšana – vienošanās</a:t>
            </a:r>
          </a:p>
        </p:txBody>
      </p:sp>
      <p:sp>
        <p:nvSpPr>
          <p:cNvPr id="3" name="Content Placeholder 2"/>
          <p:cNvSpPr>
            <a:spLocks noGrp="1"/>
          </p:cNvSpPr>
          <p:nvPr>
            <p:ph idx="1"/>
          </p:nvPr>
        </p:nvSpPr>
        <p:spPr/>
        <p:txBody>
          <a:bodyPr/>
          <a:lstStyle/>
          <a:p>
            <a:r>
              <a:rPr lang="lv-LV" dirty="0"/>
              <a:t>Darba līgums uzskatāms par noslēgtu ar brīdi, kad darbinieks un darba devējs ir </a:t>
            </a:r>
            <a:r>
              <a:rPr lang="lv-LV" b="1" dirty="0">
                <a:solidFill>
                  <a:srgbClr val="FF0000"/>
                </a:solidFill>
              </a:rPr>
              <a:t>vienojušies:</a:t>
            </a:r>
            <a:r>
              <a:rPr lang="lv-LV" dirty="0">
                <a:solidFill>
                  <a:srgbClr val="FF0000"/>
                </a:solidFill>
              </a:rPr>
              <a:t> 1) </a:t>
            </a:r>
            <a:r>
              <a:rPr lang="lv-LV" dirty="0"/>
              <a:t>par veicamo darbu un darba samaksu, </a:t>
            </a:r>
          </a:p>
          <a:p>
            <a:pPr marL="0" indent="0">
              <a:buNone/>
            </a:pPr>
            <a:r>
              <a:rPr lang="lv-LV" dirty="0"/>
              <a:t>    2) darbinieka turpmāku pakļaušanos noteiktai darba kārtībai un darba devēja rīkojumiem [DL 39.pants]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64884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Autofit/>
          </a:bodyPr>
          <a:lstStyle/>
          <a:p>
            <a:r>
              <a:rPr lang="lv-LV" sz="6000" b="1" dirty="0">
                <a:latin typeface="Times New Roman" panose="02020603050405020304" pitchFamily="18" charset="0"/>
                <a:cs typeface="Times New Roman" panose="02020603050405020304" pitchFamily="18" charset="0"/>
              </a:rPr>
              <a:t>1. Nodarbinātības tiesiskais raksturojums jeb NVO tiesības slēgt līgumus par darbu</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9326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Darba līguma forma</a:t>
            </a:r>
          </a:p>
        </p:txBody>
      </p:sp>
      <p:sp>
        <p:nvSpPr>
          <p:cNvPr id="3" name="Content Placeholder 2"/>
          <p:cNvSpPr>
            <a:spLocks noGrp="1"/>
          </p:cNvSpPr>
          <p:nvPr>
            <p:ph idx="1"/>
          </p:nvPr>
        </p:nvSpPr>
        <p:spPr>
          <a:xfrm>
            <a:off x="457200" y="1371600"/>
            <a:ext cx="8229600" cy="5105400"/>
          </a:xfrm>
        </p:spPr>
        <p:txBody>
          <a:bodyPr>
            <a:normAutofit fontScale="85000" lnSpcReduction="10000"/>
          </a:bodyPr>
          <a:lstStyle/>
          <a:p>
            <a:r>
              <a:rPr lang="lv-LV" dirty="0"/>
              <a:t>Darba līgums slēdzams </a:t>
            </a:r>
            <a:r>
              <a:rPr lang="lv-LV" b="1" dirty="0">
                <a:solidFill>
                  <a:srgbClr val="FF0000"/>
                </a:solidFill>
              </a:rPr>
              <a:t>rakstveidā</a:t>
            </a:r>
            <a:r>
              <a:rPr lang="lv-LV" dirty="0">
                <a:solidFill>
                  <a:srgbClr val="FF0000"/>
                </a:solidFill>
              </a:rPr>
              <a:t> </a:t>
            </a:r>
            <a:r>
              <a:rPr lang="lv-LV" u="sng" dirty="0"/>
              <a:t>pirms</a:t>
            </a:r>
            <a:r>
              <a:rPr lang="lv-LV" dirty="0"/>
              <a:t> darba uzsākšanas [DL 40.pants pirmā daļa]</a:t>
            </a:r>
          </a:p>
          <a:p>
            <a:r>
              <a:rPr lang="lv-LV" dirty="0"/>
              <a:t>Katru darbinieku darba devējam jāreģistrē VID saskaņā ar MKN </a:t>
            </a:r>
            <a:r>
              <a:rPr lang="lv-LV" i="1" dirty="0"/>
              <a:t>Par valsts sociālās apdrošināšanas obligāto iemaksu veicēju reģistrāciju un ziņojumiem par valsts sociālās apdrošināšanas obligātajām iemaksām un iedzīvotāju ienākuma nodokli</a:t>
            </a:r>
            <a:r>
              <a:rPr lang="lv-LV" dirty="0"/>
              <a:t>. Pieejams: </a:t>
            </a:r>
            <a:r>
              <a:rPr lang="lv-LV" dirty="0">
                <a:hlinkClick r:id="rId2"/>
              </a:rPr>
              <a:t>http://likumi.lv/doc.php?id=217642</a:t>
            </a:r>
            <a:r>
              <a:rPr lang="lv-LV" dirty="0"/>
              <a:t> </a:t>
            </a:r>
          </a:p>
          <a:p>
            <a:pPr marL="0" indent="0">
              <a:buNone/>
            </a:pPr>
            <a:r>
              <a:rPr lang="lv-LV" dirty="0"/>
              <a:t>- reģistrācija notiek ne vēlāk kā 1 dienu pirms persona uzsāk darbu,</a:t>
            </a:r>
          </a:p>
          <a:p>
            <a:pPr marL="0" indent="0">
              <a:buNone/>
            </a:pPr>
            <a:r>
              <a:rPr lang="lv-LV" dirty="0"/>
              <a:t>- elektroniski reģistrējot – ne vēlāk kā 1 stundu pirms uzsāk darbu.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148956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Ja nepastāv rakstisks darba līgums</a:t>
            </a:r>
          </a:p>
        </p:txBody>
      </p:sp>
      <p:sp>
        <p:nvSpPr>
          <p:cNvPr id="3" name="Content Placeholder 2"/>
          <p:cNvSpPr>
            <a:spLocks noGrp="1"/>
          </p:cNvSpPr>
          <p:nvPr>
            <p:ph idx="1"/>
          </p:nvPr>
        </p:nvSpPr>
        <p:spPr>
          <a:xfrm>
            <a:off x="457200" y="1524000"/>
            <a:ext cx="8229600" cy="5105400"/>
          </a:xfrm>
        </p:spPr>
        <p:txBody>
          <a:bodyPr>
            <a:normAutofit fontScale="70000" lnSpcReduction="20000"/>
          </a:bodyPr>
          <a:lstStyle/>
          <a:p>
            <a:r>
              <a:rPr lang="lv-LV" b="1" dirty="0"/>
              <a:t>Lai pierādītu darba tiesisko attiecību pastāvēšanu, var izmantot jebkurus pierādījumus:</a:t>
            </a:r>
          </a:p>
          <a:p>
            <a:pPr>
              <a:buFontTx/>
              <a:buChar char="-"/>
            </a:pPr>
            <a:r>
              <a:rPr lang="lv-LV" dirty="0"/>
              <a:t>personu liecības,</a:t>
            </a:r>
          </a:p>
          <a:p>
            <a:pPr>
              <a:buFontTx/>
              <a:buChar char="-"/>
            </a:pPr>
            <a:r>
              <a:rPr lang="lv-LV" dirty="0"/>
              <a:t>paraksts darba kārtības noteikumos, darba drošības žurnālos</a:t>
            </a:r>
          </a:p>
          <a:p>
            <a:pPr>
              <a:buFontTx/>
              <a:buChar char="-"/>
            </a:pPr>
            <a:r>
              <a:rPr lang="lv-LV" dirty="0"/>
              <a:t>darba algas izmaksa,</a:t>
            </a:r>
          </a:p>
          <a:p>
            <a:pPr>
              <a:buFontTx/>
              <a:buChar char="-"/>
            </a:pPr>
            <a:r>
              <a:rPr lang="lv-LV" dirty="0"/>
              <a:t>sociālās apdrošināšanas iemaksas,</a:t>
            </a:r>
          </a:p>
          <a:p>
            <a:pPr>
              <a:buFontTx/>
              <a:buChar char="-"/>
            </a:pPr>
            <a:r>
              <a:rPr lang="lv-LV" dirty="0"/>
              <a:t>iedzīvotāju ienākuma nodokļa maksājumi,</a:t>
            </a:r>
          </a:p>
          <a:p>
            <a:pPr>
              <a:buFontTx/>
              <a:buChar char="-"/>
            </a:pPr>
            <a:r>
              <a:rPr lang="lv-LV" dirty="0"/>
              <a:t>sarakste par darba lietām,</a:t>
            </a:r>
          </a:p>
          <a:p>
            <a:pPr>
              <a:buFontTx/>
              <a:buChar char="-"/>
            </a:pPr>
            <a:r>
              <a:rPr lang="lv-LV" dirty="0"/>
              <a:t>darba devēja rīkojumi,</a:t>
            </a:r>
          </a:p>
          <a:p>
            <a:pPr>
              <a:buFontTx/>
              <a:buChar char="-"/>
            </a:pPr>
            <a:r>
              <a:rPr lang="lv-LV" dirty="0"/>
              <a:t>uzņēmuma e-pasts u.c.</a:t>
            </a:r>
          </a:p>
          <a:p>
            <a:r>
              <a:rPr lang="lv-LV" b="1" dirty="0"/>
              <a:t>Ja pierādījumus neizdodas atrast, uzskata, ka:</a:t>
            </a:r>
          </a:p>
          <a:p>
            <a:pPr>
              <a:buFontTx/>
              <a:buChar char="-"/>
            </a:pPr>
            <a:r>
              <a:rPr lang="lv-LV" dirty="0"/>
              <a:t>darbinieks bijis nodarbināts 3 mēnešus,</a:t>
            </a:r>
          </a:p>
          <a:p>
            <a:pPr>
              <a:buFontTx/>
              <a:buChar char="-"/>
            </a:pPr>
            <a:r>
              <a:rPr lang="lv-LV" dirty="0"/>
              <a:t>ar minimālo mēneša darba samaksu,</a:t>
            </a:r>
          </a:p>
          <a:p>
            <a:pPr>
              <a:buFontTx/>
              <a:buChar char="-"/>
            </a:pPr>
            <a:r>
              <a:rPr lang="lv-LV" dirty="0"/>
              <a:t>strādājis normālo darba laiku.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46781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lv-LV" sz="3600" b="1" dirty="0">
                <a:latin typeface="Times New Roman" panose="02020603050405020304" pitchFamily="18" charset="0"/>
                <a:cs typeface="Times New Roman" panose="02020603050405020304" pitchFamily="18" charset="0"/>
              </a:rPr>
              <a:t>Par nodarbināšanu neievērojot likuma normas, darba devēju var sodīt:</a:t>
            </a:r>
          </a:p>
        </p:txBody>
      </p:sp>
      <p:sp>
        <p:nvSpPr>
          <p:cNvPr id="3" name="Content Placeholder 2"/>
          <p:cNvSpPr>
            <a:spLocks noGrp="1"/>
          </p:cNvSpPr>
          <p:nvPr>
            <p:ph idx="1"/>
          </p:nvPr>
        </p:nvSpPr>
        <p:spPr>
          <a:xfrm>
            <a:off x="457200" y="2362200"/>
            <a:ext cx="8229600" cy="3763963"/>
          </a:xfrm>
        </p:spPr>
        <p:txBody>
          <a:bodyPr/>
          <a:lstStyle/>
          <a:p>
            <a:r>
              <a:rPr lang="lv-LV" dirty="0"/>
              <a:t>Par darba līguma nenoslēgšanu rakstveida formā piemēro naudas sodu darba devējam — [..] juridiskajai personai — no simt četrdesmit līdz septiņsimt divdesmit naudas soda vienībām </a:t>
            </a:r>
            <a:r>
              <a:rPr lang="lv-LV" dirty="0">
                <a:solidFill>
                  <a:srgbClr val="FF0000"/>
                </a:solidFill>
              </a:rPr>
              <a:t>700-3 600 EUR.</a:t>
            </a: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
        <p:nvSpPr>
          <p:cNvPr id="5" name="Oval 4">
            <a:extLst>
              <a:ext uri="{FF2B5EF4-FFF2-40B4-BE49-F238E27FC236}">
                <a16:creationId xmlns:a16="http://schemas.microsoft.com/office/drawing/2014/main" id="{8DED9214-A677-42D8-B63D-F60EB2F6DBC0}"/>
              </a:ext>
            </a:extLst>
          </p:cNvPr>
          <p:cNvSpPr/>
          <p:nvPr/>
        </p:nvSpPr>
        <p:spPr>
          <a:xfrm>
            <a:off x="2209800" y="5264944"/>
            <a:ext cx="4572000" cy="1158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Citus soda veidus skatīt Darba likuma 36. nodaļā</a:t>
            </a:r>
            <a:endParaRPr lang="en-US" b="1" dirty="0">
              <a:solidFill>
                <a:srgbClr val="FF0000"/>
              </a:solidFill>
            </a:endParaRPr>
          </a:p>
        </p:txBody>
      </p:sp>
    </p:spTree>
    <p:extLst>
      <p:ext uri="{BB962C8B-B14F-4D97-AF65-F5344CB8AC3E}">
        <p14:creationId xmlns:p14="http://schemas.microsoft.com/office/powerpoint/2010/main" val="4274847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Darba līguma ilgums</a:t>
            </a:r>
          </a:p>
        </p:txBody>
      </p:sp>
      <p:sp>
        <p:nvSpPr>
          <p:cNvPr id="3" name="Content Placeholder 2"/>
          <p:cNvSpPr>
            <a:spLocks noGrp="1"/>
          </p:cNvSpPr>
          <p:nvPr>
            <p:ph idx="1"/>
          </p:nvPr>
        </p:nvSpPr>
        <p:spPr/>
        <p:txBody>
          <a:bodyPr/>
          <a:lstStyle/>
          <a:p>
            <a:r>
              <a:rPr lang="lv-LV" dirty="0"/>
              <a:t>Terminētie līgumi (uz noteiktu laiku)</a:t>
            </a:r>
          </a:p>
          <a:p>
            <a:r>
              <a:rPr lang="lv-LV" dirty="0"/>
              <a:t>Beztermiņa līgumi (uz nenoteikut laiku)</a:t>
            </a:r>
          </a:p>
          <a:p>
            <a:r>
              <a:rPr lang="lv-LV" dirty="0"/>
              <a:t>Terminētos līguma darbus nosaka DL 44.pants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51386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Pārbaudes laiks [DL 46.pants]</a:t>
            </a:r>
          </a:p>
        </p:txBody>
      </p:sp>
      <p:sp>
        <p:nvSpPr>
          <p:cNvPr id="3" name="Content Placeholder 2"/>
          <p:cNvSpPr>
            <a:spLocks noGrp="1"/>
          </p:cNvSpPr>
          <p:nvPr>
            <p:ph idx="1"/>
          </p:nvPr>
        </p:nvSpPr>
        <p:spPr/>
        <p:txBody>
          <a:bodyPr>
            <a:normAutofit lnSpcReduction="10000"/>
          </a:bodyPr>
          <a:lstStyle/>
          <a:p>
            <a:r>
              <a:rPr lang="lv-LV" dirty="0"/>
              <a:t>Darba devējs, noslēdzot darba līgumu, var noteikt pārbaudes laiku, lai noskaidrotu darbinieka piemērotību uzticētā darba veikšanai;</a:t>
            </a:r>
          </a:p>
          <a:p>
            <a:r>
              <a:rPr lang="lv-LV" dirty="0"/>
              <a:t>Pārbaudes termiņš </a:t>
            </a:r>
            <a:r>
              <a:rPr lang="lv-LV" dirty="0">
                <a:solidFill>
                  <a:srgbClr val="FF0000"/>
                </a:solidFill>
              </a:rPr>
              <a:t>MAINĪJIES AR 01.08.2022.;</a:t>
            </a:r>
          </a:p>
          <a:p>
            <a:r>
              <a:rPr lang="lv-LV" dirty="0"/>
              <a:t>Uzteikt darba līgumu var jebkurā pārbaudes termiņa laikā, 3 dienas iepriekš brīdinot;</a:t>
            </a:r>
          </a:p>
          <a:p>
            <a:r>
              <a:rPr lang="lv-LV" dirty="0"/>
              <a:t>Darba devējam nav pienākums norādīt uzteikuma iemeslus.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10422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ABA3-1689-4B15-B6DB-048FA4F06A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E42CF5-0DE0-41BF-B877-D2A68149FD01}"/>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25B6A89-3FE6-41D4-9D9B-FB47F38331F7}"/>
              </a:ext>
            </a:extLst>
          </p:cNvPr>
          <p:cNvSpPr>
            <a:spLocks noGrp="1"/>
          </p:cNvSpPr>
          <p:nvPr>
            <p:ph type="sldNum" sz="quarter" idx="12"/>
          </p:nvPr>
        </p:nvSpPr>
        <p:spPr/>
        <p:txBody>
          <a:bodyPr/>
          <a:lstStyle/>
          <a:p>
            <a:fld id="{B6F15528-21DE-4FAA-801E-634DDDAF4B2B}" type="slidenum">
              <a:rPr lang="en-US" smtClean="0"/>
              <a:pPr/>
              <a:t>35</a:t>
            </a:fld>
            <a:endParaRPr lang="en-US"/>
          </a:p>
        </p:txBody>
      </p:sp>
      <p:graphicFrame>
        <p:nvGraphicFramePr>
          <p:cNvPr id="5" name="Content Placeholder 3">
            <a:extLst>
              <a:ext uri="{FF2B5EF4-FFF2-40B4-BE49-F238E27FC236}">
                <a16:creationId xmlns:a16="http://schemas.microsoft.com/office/drawing/2014/main" id="{91A5D78E-5B4F-43A6-8217-BFBABA57DF8D}"/>
              </a:ext>
            </a:extLst>
          </p:cNvPr>
          <p:cNvGraphicFramePr>
            <a:graphicFrameLocks/>
          </p:cNvGraphicFramePr>
          <p:nvPr>
            <p:extLst>
              <p:ext uri="{D42A27DB-BD31-4B8C-83A1-F6EECF244321}">
                <p14:modId xmlns:p14="http://schemas.microsoft.com/office/powerpoint/2010/main" val="2633645609"/>
              </p:ext>
            </p:extLst>
          </p:nvPr>
        </p:nvGraphicFramePr>
        <p:xfrm>
          <a:off x="1173162" y="365393"/>
          <a:ext cx="6797675" cy="1846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3">
            <a:extLst>
              <a:ext uri="{FF2B5EF4-FFF2-40B4-BE49-F238E27FC236}">
                <a16:creationId xmlns:a16="http://schemas.microsoft.com/office/drawing/2014/main" id="{CCF331B7-D56C-4CB1-9EED-5FF3EF648866}"/>
              </a:ext>
            </a:extLst>
          </p:cNvPr>
          <p:cNvGraphicFramePr>
            <a:graphicFrameLocks/>
          </p:cNvGraphicFramePr>
          <p:nvPr>
            <p:extLst>
              <p:ext uri="{D42A27DB-BD31-4B8C-83A1-F6EECF244321}">
                <p14:modId xmlns:p14="http://schemas.microsoft.com/office/powerpoint/2010/main" val="3613516312"/>
              </p:ext>
            </p:extLst>
          </p:nvPr>
        </p:nvGraphicFramePr>
        <p:xfrm>
          <a:off x="1173161" y="3364975"/>
          <a:ext cx="7022386" cy="32108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63656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Autofit/>
          </a:bodyPr>
          <a:lstStyle/>
          <a:p>
            <a:r>
              <a:rPr lang="lv-LV" sz="6000" b="1" dirty="0">
                <a:latin typeface="Baskerville Old Face" panose="02020602080505020303" pitchFamily="18" charset="0"/>
              </a:rPr>
              <a:t>4. Darba līguma obligātās sastāvdaļas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318973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a:latin typeface="Baskerville Old Face" panose="02020602080505020303" pitchFamily="18" charset="0"/>
              </a:rPr>
              <a:t>Darba līgumā norāda </a:t>
            </a:r>
            <a:br>
              <a:rPr lang="lv-LV" b="1" dirty="0">
                <a:latin typeface="Baskerville Old Face" panose="02020602080505020303" pitchFamily="18" charset="0"/>
              </a:rPr>
            </a:br>
            <a:r>
              <a:rPr lang="lv-LV" b="1" dirty="0">
                <a:latin typeface="Baskerville Old Face" panose="02020602080505020303" pitchFamily="18" charset="0"/>
              </a:rPr>
              <a:t>[DL 40.panta otrā daļa]:</a:t>
            </a: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lv-LV" dirty="0"/>
              <a:t>Darbinieka vārdu, uzvārdu, personas kodu, dzīvesvietu, darba devēja vārdu, uzvārdu/nosaukumu, reģistrācijas numuru, adresi;</a:t>
            </a:r>
          </a:p>
          <a:p>
            <a:r>
              <a:rPr lang="lv-LV" dirty="0"/>
              <a:t>Darba tiesisko attiecību sākuma datumu;</a:t>
            </a:r>
          </a:p>
          <a:p>
            <a:r>
              <a:rPr lang="lv-LV" dirty="0"/>
              <a:t>Darba tiesisko attiecību paredzamo ilgumu;</a:t>
            </a:r>
          </a:p>
          <a:p>
            <a:r>
              <a:rPr lang="lv-LV" dirty="0">
                <a:solidFill>
                  <a:srgbClr val="FF0000"/>
                </a:solidFill>
              </a:rPr>
              <a:t>Darba vietu;</a:t>
            </a:r>
          </a:p>
          <a:p>
            <a:r>
              <a:rPr lang="lv-LV" dirty="0"/>
              <a:t>Darbinieka arodu, amatu, specialitāti (Profesiju klasifikatorā norādītās);</a:t>
            </a:r>
          </a:p>
          <a:p>
            <a:r>
              <a:rPr lang="lv-LV" dirty="0"/>
              <a:t>Darba samaksas apmēru un izmaksas laiku;</a:t>
            </a:r>
          </a:p>
          <a:p>
            <a:r>
              <a:rPr lang="lv-LV" dirty="0">
                <a:solidFill>
                  <a:srgbClr val="FF0000"/>
                </a:solidFill>
              </a:rPr>
              <a:t>Nolīgto dienas vai nedēļas darba laiku</a:t>
            </a:r>
            <a:r>
              <a:rPr lang="lv-LV" dirty="0"/>
              <a:t>;</a:t>
            </a:r>
          </a:p>
          <a:p>
            <a:r>
              <a:rPr lang="lv-LV" dirty="0"/>
              <a:t>Ikgadējā apmaksātā atvaļinājuma ilgumu;</a:t>
            </a:r>
          </a:p>
          <a:p>
            <a:r>
              <a:rPr lang="lv-LV" dirty="0"/>
              <a:t>Darba līguma uzteikuma termiņu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171968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DAA81B-4EED-4701-991C-7E6FF9CF56CC}"/>
              </a:ext>
            </a:extLst>
          </p:cNvPr>
          <p:cNvSpPr>
            <a:spLocks noGrp="1"/>
          </p:cNvSpPr>
          <p:nvPr>
            <p:ph idx="1"/>
          </p:nvPr>
        </p:nvSpPr>
        <p:spPr>
          <a:xfrm>
            <a:off x="381000" y="685800"/>
            <a:ext cx="8229600" cy="5943600"/>
          </a:xfrm>
        </p:spPr>
        <p:txBody>
          <a:bodyPr>
            <a:normAutofit/>
          </a:bodyPr>
          <a:lstStyle/>
          <a:p>
            <a:pPr marL="514350" indent="-514350">
              <a:buFont typeface="+mj-lt"/>
              <a:buAutoNum type="arabicPeriod"/>
            </a:pPr>
            <a:r>
              <a:rPr lang="lv-LV" sz="2000" dirty="0"/>
              <a:t>Kā juridiski pareizi noformēt darbinieka nepilna laika darba laiku bez noteikta grafika?</a:t>
            </a:r>
          </a:p>
          <a:p>
            <a:pPr marL="0" indent="0">
              <a:buNone/>
            </a:pPr>
            <a:r>
              <a:rPr lang="lv-LV" sz="2000" b="1" u="sng" dirty="0">
                <a:solidFill>
                  <a:srgbClr val="FF0000"/>
                </a:solidFill>
              </a:rPr>
              <a:t>DL 40. panta otrās daļas 7.punkts</a:t>
            </a:r>
            <a:r>
              <a:rPr lang="lv-LV" sz="2000" dirty="0">
                <a:solidFill>
                  <a:srgbClr val="FF0000"/>
                </a:solidFill>
              </a:rPr>
              <a:t>: nolīgto dienas vai nedēļas darba laiku, ja darbinieka darba grafiks ir pilnībā vai lielākoties paredzams. </a:t>
            </a:r>
            <a:r>
              <a:rPr lang="lv-LV" sz="2000" b="1" i="1" dirty="0">
                <a:solidFill>
                  <a:srgbClr val="FF0000"/>
                </a:solidFill>
              </a:rPr>
              <a:t>Ja ir nolīgts nepilns darba laiks un darba grafiks nav pilnībā vai lielākoties paredzams, norāda, ka darba grafiks ir mainīgs, kā arī ietver informāciju par to nolīgto darba laiku, kas ir garantētais apmaksātais darba laiks mēneša ietvarā</a:t>
            </a:r>
            <a:r>
              <a:rPr lang="lv-LV" sz="2000" dirty="0">
                <a:solidFill>
                  <a:srgbClr val="FF0000"/>
                </a:solidFill>
              </a:rPr>
              <a:t>, kā arī informāciju, kādā laikā darbinieks var veikt darbu vai viņam būtu pienākums veikt darbu, un informāciju par minimālo paziņošanas laiku pirms darba uzsākšanas vai tā atsaukuma; </a:t>
            </a:r>
          </a:p>
          <a:p>
            <a:pPr marL="514350" indent="-514350">
              <a:buFont typeface="+mj-lt"/>
              <a:buAutoNum type="arabicPeriod"/>
            </a:pPr>
            <a:r>
              <a:rPr lang="lv-LV" sz="2000" dirty="0"/>
              <a:t>Darba vietas iekļaušana līgumā, ja darbinieks strādā attālināti un/vai pieļaujams darbs no dažādām vietām? </a:t>
            </a:r>
          </a:p>
          <a:p>
            <a:pPr marL="0" indent="0">
              <a:buNone/>
            </a:pPr>
            <a:r>
              <a:rPr lang="lv-LV" sz="2000" b="1" u="sng" dirty="0"/>
              <a:t>DL 40. </a:t>
            </a:r>
            <a:r>
              <a:rPr lang="lv-LV" sz="2000" b="1" u="sng"/>
              <a:t>panta otrās </a:t>
            </a:r>
            <a:r>
              <a:rPr lang="lv-LV" sz="2000" b="1" u="sng" dirty="0"/>
              <a:t>daļas 4. punkts</a:t>
            </a:r>
            <a:r>
              <a:rPr lang="lv-LV" sz="2000" dirty="0"/>
              <a:t>: </a:t>
            </a:r>
            <a:r>
              <a:rPr lang="en-US" sz="2000" dirty="0" err="1">
                <a:solidFill>
                  <a:srgbClr val="FF0000"/>
                </a:solidFill>
              </a:rPr>
              <a:t>darba</a:t>
            </a:r>
            <a:r>
              <a:rPr lang="en-US" sz="2000" dirty="0">
                <a:solidFill>
                  <a:srgbClr val="FF0000"/>
                </a:solidFill>
              </a:rPr>
              <a:t> </a:t>
            </a:r>
            <a:r>
              <a:rPr lang="en-US" sz="2000" dirty="0" err="1">
                <a:solidFill>
                  <a:srgbClr val="FF0000"/>
                </a:solidFill>
              </a:rPr>
              <a:t>vietu</a:t>
            </a:r>
            <a:r>
              <a:rPr lang="en-US" sz="2000" dirty="0">
                <a:solidFill>
                  <a:srgbClr val="FF0000"/>
                </a:solidFill>
              </a:rPr>
              <a:t> (ja </a:t>
            </a:r>
            <a:r>
              <a:rPr lang="en-US" sz="2000" dirty="0" err="1">
                <a:solidFill>
                  <a:srgbClr val="FF0000"/>
                </a:solidFill>
              </a:rPr>
              <a:t>darba</a:t>
            </a:r>
            <a:r>
              <a:rPr lang="en-US" sz="2000" dirty="0">
                <a:solidFill>
                  <a:srgbClr val="FF0000"/>
                </a:solidFill>
              </a:rPr>
              <a:t> </a:t>
            </a:r>
            <a:r>
              <a:rPr lang="en-US" sz="2000" dirty="0" err="1">
                <a:solidFill>
                  <a:srgbClr val="FF0000"/>
                </a:solidFill>
              </a:rPr>
              <a:t>pienākumu</a:t>
            </a:r>
            <a:r>
              <a:rPr lang="en-US" sz="2000" dirty="0">
                <a:solidFill>
                  <a:srgbClr val="FF0000"/>
                </a:solidFill>
              </a:rPr>
              <a:t> </a:t>
            </a:r>
            <a:r>
              <a:rPr lang="en-US" sz="2000" dirty="0" err="1">
                <a:solidFill>
                  <a:srgbClr val="FF0000"/>
                </a:solidFill>
              </a:rPr>
              <a:t>veikšana</a:t>
            </a:r>
            <a:r>
              <a:rPr lang="en-US" sz="2000" dirty="0">
                <a:solidFill>
                  <a:srgbClr val="FF0000"/>
                </a:solidFill>
              </a:rPr>
              <a:t> nav </a:t>
            </a:r>
            <a:r>
              <a:rPr lang="en-US" sz="2000" dirty="0" err="1">
                <a:solidFill>
                  <a:srgbClr val="FF0000"/>
                </a:solidFill>
              </a:rPr>
              <a:t>paredzēta</a:t>
            </a:r>
            <a:r>
              <a:rPr lang="en-US" sz="2000" dirty="0">
                <a:solidFill>
                  <a:srgbClr val="FF0000"/>
                </a:solidFill>
              </a:rPr>
              <a:t> </a:t>
            </a:r>
            <a:r>
              <a:rPr lang="en-US" sz="2000" dirty="0" err="1">
                <a:solidFill>
                  <a:srgbClr val="FF0000"/>
                </a:solidFill>
              </a:rPr>
              <a:t>kādā</a:t>
            </a:r>
            <a:r>
              <a:rPr lang="en-US" sz="2000" dirty="0">
                <a:solidFill>
                  <a:srgbClr val="FF0000"/>
                </a:solidFill>
              </a:rPr>
              <a:t> </a:t>
            </a:r>
            <a:r>
              <a:rPr lang="en-US" sz="2000" dirty="0" err="1">
                <a:solidFill>
                  <a:srgbClr val="FF0000"/>
                </a:solidFill>
              </a:rPr>
              <a:t>noteiktā</a:t>
            </a:r>
            <a:r>
              <a:rPr lang="en-US" sz="2000" dirty="0">
                <a:solidFill>
                  <a:srgbClr val="FF0000"/>
                </a:solidFill>
              </a:rPr>
              <a:t> </a:t>
            </a:r>
            <a:r>
              <a:rPr lang="en-US" sz="2000" dirty="0" err="1">
                <a:solidFill>
                  <a:srgbClr val="FF0000"/>
                </a:solidFill>
              </a:rPr>
              <a:t>darba</a:t>
            </a:r>
            <a:r>
              <a:rPr lang="en-US" sz="2000" dirty="0">
                <a:solidFill>
                  <a:srgbClr val="FF0000"/>
                </a:solidFill>
              </a:rPr>
              <a:t> </a:t>
            </a:r>
            <a:r>
              <a:rPr lang="en-US" sz="2000" dirty="0" err="1">
                <a:solidFill>
                  <a:srgbClr val="FF0000"/>
                </a:solidFill>
              </a:rPr>
              <a:t>vietā</a:t>
            </a:r>
            <a:r>
              <a:rPr lang="en-US" sz="2000" dirty="0">
                <a:solidFill>
                  <a:srgbClr val="FF0000"/>
                </a:solidFill>
              </a:rPr>
              <a:t>, to, ka </a:t>
            </a:r>
            <a:r>
              <a:rPr lang="en-US" sz="2000" dirty="0" err="1">
                <a:solidFill>
                  <a:srgbClr val="FF0000"/>
                </a:solidFill>
              </a:rPr>
              <a:t>darbinieku</a:t>
            </a:r>
            <a:r>
              <a:rPr lang="en-US" sz="2000" dirty="0">
                <a:solidFill>
                  <a:srgbClr val="FF0000"/>
                </a:solidFill>
              </a:rPr>
              <a:t> var </a:t>
            </a:r>
            <a:r>
              <a:rPr lang="en-US" sz="2000" dirty="0" err="1">
                <a:solidFill>
                  <a:srgbClr val="FF0000"/>
                </a:solidFill>
              </a:rPr>
              <a:t>nodarbināt</a:t>
            </a:r>
            <a:r>
              <a:rPr lang="en-US" sz="2000" dirty="0">
                <a:solidFill>
                  <a:srgbClr val="FF0000"/>
                </a:solidFill>
              </a:rPr>
              <a:t> </a:t>
            </a:r>
            <a:r>
              <a:rPr lang="en-US" sz="2000" dirty="0" err="1">
                <a:solidFill>
                  <a:srgbClr val="FF0000"/>
                </a:solidFill>
              </a:rPr>
              <a:t>dažādās</a:t>
            </a:r>
            <a:r>
              <a:rPr lang="en-US" sz="2000" dirty="0">
                <a:solidFill>
                  <a:srgbClr val="FF0000"/>
                </a:solidFill>
              </a:rPr>
              <a:t> </a:t>
            </a:r>
            <a:r>
              <a:rPr lang="en-US" sz="2000" dirty="0" err="1">
                <a:solidFill>
                  <a:srgbClr val="FF0000"/>
                </a:solidFill>
              </a:rPr>
              <a:t>vietās</a:t>
            </a:r>
            <a:r>
              <a:rPr lang="en-US" sz="2000" dirty="0">
                <a:solidFill>
                  <a:srgbClr val="FF0000"/>
                </a:solidFill>
              </a:rPr>
              <a:t>) </a:t>
            </a:r>
            <a:r>
              <a:rPr lang="en-US" sz="2000" dirty="0" err="1">
                <a:solidFill>
                  <a:srgbClr val="FF0000"/>
                </a:solidFill>
              </a:rPr>
              <a:t>vai</a:t>
            </a:r>
            <a:r>
              <a:rPr lang="en-US" sz="2000" dirty="0">
                <a:solidFill>
                  <a:srgbClr val="FF0000"/>
                </a:solidFill>
              </a:rPr>
              <a:t> to, ka </a:t>
            </a:r>
            <a:r>
              <a:rPr lang="en-US" sz="2000" dirty="0" err="1">
                <a:solidFill>
                  <a:srgbClr val="FF0000"/>
                </a:solidFill>
              </a:rPr>
              <a:t>darbinieks</a:t>
            </a:r>
            <a:r>
              <a:rPr lang="en-US" sz="2000" dirty="0">
                <a:solidFill>
                  <a:srgbClr val="FF0000"/>
                </a:solidFill>
              </a:rPr>
              <a:t> var </a:t>
            </a:r>
            <a:r>
              <a:rPr lang="en-US" sz="2000" dirty="0" err="1">
                <a:solidFill>
                  <a:srgbClr val="FF0000"/>
                </a:solidFill>
              </a:rPr>
              <a:t>brīvi</a:t>
            </a:r>
            <a:r>
              <a:rPr lang="en-US" sz="2000" dirty="0">
                <a:solidFill>
                  <a:srgbClr val="FF0000"/>
                </a:solidFill>
              </a:rPr>
              <a:t> </a:t>
            </a:r>
            <a:r>
              <a:rPr lang="en-US" sz="2000" dirty="0" err="1">
                <a:solidFill>
                  <a:srgbClr val="FF0000"/>
                </a:solidFill>
              </a:rPr>
              <a:t>noteikt</a:t>
            </a:r>
            <a:r>
              <a:rPr lang="en-US" sz="2000" dirty="0">
                <a:solidFill>
                  <a:srgbClr val="FF0000"/>
                </a:solidFill>
              </a:rPr>
              <a:t> </a:t>
            </a:r>
            <a:r>
              <a:rPr lang="en-US" sz="2000" dirty="0" err="1">
                <a:solidFill>
                  <a:srgbClr val="FF0000"/>
                </a:solidFill>
              </a:rPr>
              <a:t>savu</a:t>
            </a:r>
            <a:r>
              <a:rPr lang="en-US" sz="2000" dirty="0">
                <a:solidFill>
                  <a:srgbClr val="FF0000"/>
                </a:solidFill>
              </a:rPr>
              <a:t> </a:t>
            </a:r>
            <a:r>
              <a:rPr lang="en-US" sz="2000" dirty="0" err="1">
                <a:solidFill>
                  <a:srgbClr val="FF0000"/>
                </a:solidFill>
              </a:rPr>
              <a:t>darba</a:t>
            </a:r>
            <a:r>
              <a:rPr lang="en-US" sz="2000" dirty="0">
                <a:solidFill>
                  <a:srgbClr val="FF0000"/>
                </a:solidFill>
              </a:rPr>
              <a:t> </a:t>
            </a:r>
            <a:r>
              <a:rPr lang="en-US" sz="2000" dirty="0" err="1">
                <a:solidFill>
                  <a:srgbClr val="FF0000"/>
                </a:solidFill>
              </a:rPr>
              <a:t>vietu</a:t>
            </a:r>
            <a:r>
              <a:rPr lang="lv-LV" sz="2000" dirty="0">
                <a:solidFill>
                  <a:srgbClr val="FF0000"/>
                </a:solidFill>
              </a:rPr>
              <a:t>.</a:t>
            </a:r>
          </a:p>
        </p:txBody>
      </p:sp>
      <p:sp>
        <p:nvSpPr>
          <p:cNvPr id="4" name="Slide Number Placeholder 3">
            <a:extLst>
              <a:ext uri="{FF2B5EF4-FFF2-40B4-BE49-F238E27FC236}">
                <a16:creationId xmlns:a16="http://schemas.microsoft.com/office/drawing/2014/main" id="{1530BB48-DE04-4855-8D52-2C058B9491C4}"/>
              </a:ext>
            </a:extLst>
          </p:cNvPr>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3668680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C6B64F-45DB-4C63-8852-94BBAB4F1D23}"/>
              </a:ext>
            </a:extLst>
          </p:cNvPr>
          <p:cNvSpPr>
            <a:spLocks noGrp="1"/>
          </p:cNvSpPr>
          <p:nvPr>
            <p:ph idx="1"/>
          </p:nvPr>
        </p:nvSpPr>
        <p:spPr>
          <a:xfrm>
            <a:off x="914400" y="609600"/>
            <a:ext cx="8229600" cy="4525963"/>
          </a:xfrm>
        </p:spPr>
        <p:txBody>
          <a:bodyPr>
            <a:noAutofit/>
          </a:bodyPr>
          <a:lstStyle/>
          <a:p>
            <a:pPr marL="0" indent="0">
              <a:buNone/>
            </a:pPr>
            <a:r>
              <a:rPr lang="lv-LV" sz="2400" dirty="0"/>
              <a:t>1. Darbiniekam ir noteikts nepilns darba laiks ar mainīgo darba grafiku. Darba grafiks katram nākamajam mēnesim tiek paziņots mēnesi iepriekš un ir pieejams [</a:t>
            </a:r>
            <a:r>
              <a:rPr lang="lv-LV" sz="2400" dirty="0">
                <a:highlight>
                  <a:srgbClr val="FF0000"/>
                </a:highlight>
              </a:rPr>
              <a:t>norādīt kur un kā</a:t>
            </a:r>
            <a:r>
              <a:rPr lang="lv-LV" sz="2400" dirty="0"/>
              <a:t>]. Darbs veicams </a:t>
            </a:r>
            <a:r>
              <a:rPr lang="lv-LV" sz="2400" dirty="0">
                <a:highlight>
                  <a:srgbClr val="FF0000"/>
                </a:highlight>
              </a:rPr>
              <a:t>katras nedēļas pirmdienā, trešdienā, piektdienā [norāda stundas vai darba apjomu]. </a:t>
            </a:r>
          </a:p>
          <a:p>
            <a:r>
              <a:rPr lang="lv-LV" sz="2400" dirty="0"/>
              <a:t>Darbiniekam garantētais apmaksātais darba laiks mēnesī ir [</a:t>
            </a:r>
            <a:r>
              <a:rPr lang="lv-LV" sz="2400" dirty="0">
                <a:highlight>
                  <a:srgbClr val="FF0000"/>
                </a:highlight>
              </a:rPr>
              <a:t>..</a:t>
            </a:r>
            <a:r>
              <a:rPr lang="lv-LV" sz="2400" dirty="0"/>
              <a:t>] stundas </a:t>
            </a:r>
          </a:p>
          <a:p>
            <a:pPr marL="0" indent="0">
              <a:buNone/>
            </a:pPr>
            <a:r>
              <a:rPr lang="lv-LV" sz="2400" dirty="0"/>
              <a:t>2. Darbiniekam tiek noteikta mobila darba vieta Latvijas Republikas [Eiropas Savienības/ Eiropas/ pasaules] teritorijā.</a:t>
            </a:r>
          </a:p>
          <a:p>
            <a:r>
              <a:rPr lang="lv-LV" sz="2400" dirty="0"/>
              <a:t>Darbiniekam tiek noteikts attālinātais darbs [</a:t>
            </a:r>
            <a:r>
              <a:rPr lang="lv-LV" sz="2400" dirty="0">
                <a:highlight>
                  <a:srgbClr val="FF0000"/>
                </a:highlight>
              </a:rPr>
              <a:t>kādā apjomā – viss vai daļējs darba laiks</a:t>
            </a:r>
            <a:r>
              <a:rPr lang="lv-LV" sz="2400" dirty="0"/>
              <a:t>], darba vietu brīvi nosaka darbinieks.</a:t>
            </a:r>
            <a:endParaRPr lang="en-US" sz="2400" dirty="0"/>
          </a:p>
        </p:txBody>
      </p:sp>
      <p:sp>
        <p:nvSpPr>
          <p:cNvPr id="4" name="Slide Number Placeholder 3">
            <a:extLst>
              <a:ext uri="{FF2B5EF4-FFF2-40B4-BE49-F238E27FC236}">
                <a16:creationId xmlns:a16="http://schemas.microsoft.com/office/drawing/2014/main" id="{C8942D5C-CCAB-4947-B0EE-46369C00CB22}"/>
              </a:ext>
            </a:extLst>
          </p:cNvPr>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377666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a:latin typeface="Baskerville Old Face" panose="02020602080505020303" pitchFamily="18" charset="0"/>
              </a:rPr>
              <a:t>Kāpēc slēgt nodarbinātības līgumus?</a:t>
            </a:r>
          </a:p>
        </p:txBody>
      </p:sp>
      <p:sp>
        <p:nvSpPr>
          <p:cNvPr id="3" name="Content Placeholder 2"/>
          <p:cNvSpPr>
            <a:spLocks noGrp="1"/>
          </p:cNvSpPr>
          <p:nvPr>
            <p:ph idx="1"/>
          </p:nvPr>
        </p:nvSpPr>
        <p:spPr/>
        <p:txBody>
          <a:bodyPr>
            <a:normAutofit/>
          </a:bodyPr>
          <a:lstStyle/>
          <a:p>
            <a:r>
              <a:rPr lang="lv-LV" dirty="0"/>
              <a:t>NVO mērķis ir sekmēt demokrātiskas un pilsoniskas sabiedrības nostiprināšanu </a:t>
            </a:r>
            <a:r>
              <a:rPr lang="lv-LV" i="1" dirty="0"/>
              <a:t>[Biedrību un nodibinājumu likums 1.pants]</a:t>
            </a:r>
          </a:p>
          <a:p>
            <a:pPr marL="0" indent="0">
              <a:buNone/>
            </a:pPr>
            <a:endParaRPr lang="lv-LV" dirty="0"/>
          </a:p>
          <a:p>
            <a:r>
              <a:rPr lang="lv-LV" dirty="0"/>
              <a:t>Kāpēc nodarbinātības līgumi BN?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05658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Darba līguma noslēgšana</a:t>
            </a:r>
          </a:p>
        </p:txBody>
      </p:sp>
      <p:cxnSp>
        <p:nvCxnSpPr>
          <p:cNvPr id="5" name="Straight Arrow Connector 4"/>
          <p:cNvCxnSpPr/>
          <p:nvPr/>
        </p:nvCxnSpPr>
        <p:spPr>
          <a:xfrm>
            <a:off x="457200" y="3200400"/>
            <a:ext cx="7772400" cy="0"/>
          </a:xfrm>
          <a:prstGeom prst="straightConnector1">
            <a:avLst/>
          </a:prstGeom>
          <a:ln w="76200">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6" name="Multiply 5"/>
          <p:cNvSpPr/>
          <p:nvPr/>
        </p:nvSpPr>
        <p:spPr>
          <a:xfrm>
            <a:off x="5327073" y="2971800"/>
            <a:ext cx="457200" cy="457200"/>
          </a:xfrm>
          <a:prstGeom prst="mathMultiply">
            <a:avLst/>
          </a:prstGeom>
          <a:solidFill>
            <a:srgbClr val="FF00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Minus 6"/>
          <p:cNvSpPr/>
          <p:nvPr/>
        </p:nvSpPr>
        <p:spPr>
          <a:xfrm rot="16200000">
            <a:off x="1905000" y="3048000"/>
            <a:ext cx="457200" cy="304800"/>
          </a:xfrm>
          <a:prstGeom prst="mathMinus">
            <a:avLst/>
          </a:prstGeom>
          <a:solidFill>
            <a:srgbClr val="FF00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al 7"/>
          <p:cNvSpPr/>
          <p:nvPr/>
        </p:nvSpPr>
        <p:spPr>
          <a:xfrm>
            <a:off x="609600" y="1752600"/>
            <a:ext cx="2971800"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Vienošanās par pienākumiem un samaksu</a:t>
            </a:r>
          </a:p>
        </p:txBody>
      </p:sp>
      <p:sp>
        <p:nvSpPr>
          <p:cNvPr id="9" name="Oval 8"/>
          <p:cNvSpPr/>
          <p:nvPr/>
        </p:nvSpPr>
        <p:spPr>
          <a:xfrm>
            <a:off x="4069773" y="1752600"/>
            <a:ext cx="2971800"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Darba tiesisko attiecību uzsākšana</a:t>
            </a:r>
          </a:p>
        </p:txBody>
      </p:sp>
      <p:sp>
        <p:nvSpPr>
          <p:cNvPr id="10" name="Oval 9"/>
          <p:cNvSpPr/>
          <p:nvPr/>
        </p:nvSpPr>
        <p:spPr>
          <a:xfrm>
            <a:off x="609600" y="4038600"/>
            <a:ext cx="2971800" cy="13716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Datums, kas parādās līgumā kā noslēgšanas datums</a:t>
            </a:r>
          </a:p>
        </p:txBody>
      </p:sp>
      <p:cxnSp>
        <p:nvCxnSpPr>
          <p:cNvPr id="12" name="Straight Connector 11"/>
          <p:cNvCxnSpPr/>
          <p:nvPr/>
        </p:nvCxnSpPr>
        <p:spPr>
          <a:xfrm>
            <a:off x="5555673" y="3276600"/>
            <a:ext cx="0" cy="102870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55673" y="4305300"/>
            <a:ext cx="384463" cy="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770418" y="4038600"/>
            <a:ext cx="2971800" cy="533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Sāk tecēt termiņi</a:t>
            </a:r>
          </a:p>
        </p:txBody>
      </p:sp>
      <p:sp>
        <p:nvSpPr>
          <p:cNvPr id="18" name="Rounded Rectangle 17"/>
          <p:cNvSpPr/>
          <p:nvPr/>
        </p:nvSpPr>
        <p:spPr>
          <a:xfrm>
            <a:off x="5327073" y="4876800"/>
            <a:ext cx="3588327" cy="9906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Tx/>
              <a:buChar char="-"/>
            </a:pPr>
            <a:r>
              <a:rPr lang="lv-LV" b="1" dirty="0">
                <a:solidFill>
                  <a:schemeClr val="tx1"/>
                </a:solidFill>
              </a:rPr>
              <a:t>pārbaudes termiņš,</a:t>
            </a:r>
          </a:p>
          <a:p>
            <a:pPr marL="285750" indent="-285750" algn="just">
              <a:buFontTx/>
              <a:buChar char="-"/>
            </a:pPr>
            <a:r>
              <a:rPr lang="lv-LV" b="1" dirty="0">
                <a:solidFill>
                  <a:schemeClr val="tx1"/>
                </a:solidFill>
              </a:rPr>
              <a:t>darba samaksa,</a:t>
            </a:r>
          </a:p>
          <a:p>
            <a:pPr marL="285750" indent="-285750" algn="just">
              <a:buFontTx/>
              <a:buChar char="-"/>
            </a:pPr>
            <a:r>
              <a:rPr lang="lv-LV" b="1" dirty="0">
                <a:solidFill>
                  <a:schemeClr val="tx1"/>
                </a:solidFill>
              </a:rPr>
              <a:t>atvaļinājums.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236197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par>
                                <p:cTn id="45" presetID="16" presetClass="entr" presetSubtype="21"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circle(in)">
                                      <p:cBhvr>
                                        <p:cTn id="5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5"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2" name="Title 1"/>
          <p:cNvSpPr>
            <a:spLocks noGrp="1"/>
          </p:cNvSpPr>
          <p:nvPr>
            <p:ph type="title"/>
          </p:nvPr>
        </p:nvSpPr>
        <p:spPr/>
        <p:txBody>
          <a:bodyPr>
            <a:normAutofit fontScale="90000"/>
          </a:bodyPr>
          <a:lstStyle/>
          <a:p>
            <a:r>
              <a:rPr lang="lv-LV" dirty="0"/>
              <a:t> Nosaukt tos darba veidus, kur BN būtu jāslēdz darba līgums</a:t>
            </a:r>
          </a:p>
        </p:txBody>
      </p:sp>
      <p:sp>
        <p:nvSpPr>
          <p:cNvPr id="3" name="Content Placeholder 2"/>
          <p:cNvSpPr>
            <a:spLocks noGrp="1"/>
          </p:cNvSpPr>
          <p:nvPr>
            <p:ph sz="quarter" idx="13"/>
          </p:nvPr>
        </p:nvSpPr>
        <p:spPr/>
        <p:txBody>
          <a:bodyPr/>
          <a:lstStyle/>
          <a:p>
            <a:endParaRPr lang="lv-LV"/>
          </a:p>
        </p:txBody>
      </p:sp>
    </p:spTree>
    <p:extLst>
      <p:ext uri="{BB962C8B-B14F-4D97-AF65-F5344CB8AC3E}">
        <p14:creationId xmlns:p14="http://schemas.microsoft.com/office/powerpoint/2010/main" val="94400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Autofit/>
          </a:bodyPr>
          <a:lstStyle/>
          <a:p>
            <a:r>
              <a:rPr lang="lv-LV" sz="6000" b="1" dirty="0">
                <a:latin typeface="Times New Roman" panose="02020603050405020304" pitchFamily="18" charset="0"/>
                <a:cs typeface="Times New Roman" panose="02020603050405020304" pitchFamily="18" charset="0"/>
              </a:rPr>
              <a:t>5. Uzņēmuma līguma specifika</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302690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Civillikuma IV daļas 15.nodaļa</a:t>
            </a:r>
          </a:p>
        </p:txBody>
      </p:sp>
      <p:sp>
        <p:nvSpPr>
          <p:cNvPr id="3" name="Content Placeholder 2"/>
          <p:cNvSpPr>
            <a:spLocks noGrp="1"/>
          </p:cNvSpPr>
          <p:nvPr>
            <p:ph idx="1"/>
          </p:nvPr>
        </p:nvSpPr>
        <p:spPr/>
        <p:txBody>
          <a:bodyPr/>
          <a:lstStyle/>
          <a:p>
            <a:r>
              <a:rPr lang="lv-LV" dirty="0"/>
              <a:t>Ar </a:t>
            </a:r>
            <a:r>
              <a:rPr lang="lv-LV" b="1" dirty="0">
                <a:solidFill>
                  <a:srgbClr val="FF0000"/>
                </a:solidFill>
              </a:rPr>
              <a:t>darba līgumu </a:t>
            </a:r>
            <a:r>
              <a:rPr lang="lv-LV" dirty="0"/>
              <a:t>viena puse uzņemas strādāt otrai pusei darbu par atlīdzību [CL 2178.pants]</a:t>
            </a:r>
          </a:p>
          <a:p>
            <a:r>
              <a:rPr lang="lv-LV" dirty="0"/>
              <a:t>Ja saistības mērķis ir nevis darbs vispār, bet kāds konkrēts noteikts REZULTĀTS, tad līgums par to nav uzskatāms par darba līgumu, bet par </a:t>
            </a:r>
            <a:r>
              <a:rPr lang="lv-LV" b="1" dirty="0">
                <a:solidFill>
                  <a:srgbClr val="FF0000"/>
                </a:solidFill>
              </a:rPr>
              <a:t>uzņēmumu</a:t>
            </a:r>
            <a:r>
              <a:rPr lang="lv-LV" dirty="0">
                <a:solidFill>
                  <a:srgbClr val="FF0000"/>
                </a:solidFill>
              </a:rPr>
              <a:t> </a:t>
            </a:r>
            <a:r>
              <a:rPr lang="lv-LV" dirty="0"/>
              <a:t>[CL 2179.pants].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315934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a:latin typeface="Baskerville Old Face" panose="02020602080505020303" pitchFamily="18" charset="0"/>
              </a:rPr>
              <a:t>Uzņēmuma līgumu regulē </a:t>
            </a:r>
            <a:br>
              <a:rPr lang="lv-LV" b="1" dirty="0">
                <a:latin typeface="Baskerville Old Face" panose="02020602080505020303" pitchFamily="18" charset="0"/>
              </a:rPr>
            </a:br>
            <a:r>
              <a:rPr lang="lv-LV" b="1" dirty="0">
                <a:latin typeface="Baskerville Old Face" panose="02020602080505020303" pitchFamily="18" charset="0"/>
              </a:rPr>
              <a:t>CL 2212.-2229.pants</a:t>
            </a:r>
          </a:p>
        </p:txBody>
      </p:sp>
      <p:sp>
        <p:nvSpPr>
          <p:cNvPr id="3" name="Content Placeholder 2"/>
          <p:cNvSpPr>
            <a:spLocks noGrp="1"/>
          </p:cNvSpPr>
          <p:nvPr>
            <p:ph idx="1"/>
          </p:nvPr>
        </p:nvSpPr>
        <p:spPr>
          <a:xfrm>
            <a:off x="457200" y="1600200"/>
            <a:ext cx="8458200" cy="4525963"/>
          </a:xfrm>
        </p:spPr>
        <p:txBody>
          <a:bodyPr>
            <a:normAutofit fontScale="92500" lnSpcReduction="10000"/>
          </a:bodyPr>
          <a:lstStyle/>
          <a:p>
            <a:r>
              <a:rPr lang="lv-LV" dirty="0"/>
              <a:t>Ar uzņēmuma līgumu viena puse uzņemas otrai izpildīt par zināmu atlīdzību ar saviem darba rīkiem un ierīcēm kādu pasūtījumu izgatavot kādu lietu vai izvest galā kādu pasūtījumu [CL 2212.pants]</a:t>
            </a:r>
          </a:p>
          <a:p>
            <a:r>
              <a:rPr lang="lv-LV" dirty="0"/>
              <a:t>PAZĪMES:</a:t>
            </a:r>
          </a:p>
          <a:p>
            <a:pPr>
              <a:buFontTx/>
              <a:buChar char="-"/>
            </a:pPr>
            <a:r>
              <a:rPr lang="lv-LV" dirty="0"/>
              <a:t>divas puses – </a:t>
            </a:r>
            <a:r>
              <a:rPr lang="lv-LV" b="1" dirty="0">
                <a:solidFill>
                  <a:srgbClr val="FF0000"/>
                </a:solidFill>
              </a:rPr>
              <a:t>pasūtītājs</a:t>
            </a:r>
            <a:r>
              <a:rPr lang="lv-LV" dirty="0">
                <a:solidFill>
                  <a:srgbClr val="FF0000"/>
                </a:solidFill>
              </a:rPr>
              <a:t> </a:t>
            </a:r>
            <a:r>
              <a:rPr lang="lv-LV" dirty="0"/>
              <a:t>un </a:t>
            </a:r>
            <a:r>
              <a:rPr lang="lv-LV" b="1" dirty="0">
                <a:solidFill>
                  <a:srgbClr val="FF0000"/>
                </a:solidFill>
              </a:rPr>
              <a:t>uzņēmējs</a:t>
            </a:r>
            <a:r>
              <a:rPr lang="lv-LV" dirty="0"/>
              <a:t>;</a:t>
            </a:r>
          </a:p>
          <a:p>
            <a:pPr>
              <a:buFontTx/>
              <a:buChar char="-"/>
            </a:pPr>
            <a:r>
              <a:rPr lang="lv-LV" dirty="0"/>
              <a:t>noteikta atlīdzība par gabaldarbu;</a:t>
            </a:r>
          </a:p>
          <a:p>
            <a:pPr>
              <a:buFontTx/>
              <a:buChar char="-"/>
            </a:pPr>
            <a:r>
              <a:rPr lang="lv-LV" dirty="0"/>
              <a:t>uzņēmējs strādā ar saviem rīkiem, ierīcēm;</a:t>
            </a:r>
          </a:p>
          <a:p>
            <a:pPr>
              <a:buFontTx/>
              <a:buChar char="-"/>
            </a:pPr>
            <a:r>
              <a:rPr lang="lv-LV" dirty="0"/>
              <a:t>izpilda pasūtījumu – izgatavota lieta vai pasākums.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298989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Pušu juridiskā izpratne</a:t>
            </a:r>
          </a:p>
        </p:txBody>
      </p:sp>
      <p:sp>
        <p:nvSpPr>
          <p:cNvPr id="3" name="Content Placeholder 2"/>
          <p:cNvSpPr>
            <a:spLocks noGrp="1"/>
          </p:cNvSpPr>
          <p:nvPr>
            <p:ph idx="1"/>
          </p:nvPr>
        </p:nvSpPr>
        <p:spPr/>
        <p:txBody>
          <a:bodyPr>
            <a:normAutofit fontScale="92500"/>
          </a:bodyPr>
          <a:lstStyle/>
          <a:p>
            <a:r>
              <a:rPr lang="lv-LV" dirty="0"/>
              <a:t>Nepieciešama personu </a:t>
            </a:r>
            <a:r>
              <a:rPr lang="lv-LV" dirty="0">
                <a:solidFill>
                  <a:srgbClr val="FF0000"/>
                </a:solidFill>
              </a:rPr>
              <a:t>rīcībspēja un tiesībspēja</a:t>
            </a:r>
            <a:r>
              <a:rPr lang="lv-LV" dirty="0"/>
              <a:t>;</a:t>
            </a:r>
          </a:p>
          <a:p>
            <a:r>
              <a:rPr lang="lv-LV" dirty="0"/>
              <a:t>Rīcībspēja iestājas no pilngadības brīža (18 gadu vecuma), ja tiesa nenosaka ātrāk vai nav noslēgta laulība no 16 gadu vecuma</a:t>
            </a:r>
          </a:p>
          <a:p>
            <a:r>
              <a:rPr lang="lv-LV" dirty="0"/>
              <a:t>Tiesībspēja – ar piedzimšanas vai reģistrēšanās brīdi.</a:t>
            </a:r>
          </a:p>
          <a:p>
            <a:r>
              <a:rPr lang="lv-LV" i="1" dirty="0"/>
              <a:t>Lai noslēgtu uzņēmuma līgumu – jābūt rīcībspējīgai personai. Uzmanīgi ar bērnu vecumu – te ir atšķirības no Darba likuma!!!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423887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3.persona uzņēmuma līgumā</a:t>
            </a:r>
          </a:p>
        </p:txBody>
      </p:sp>
      <p:sp>
        <p:nvSpPr>
          <p:cNvPr id="3" name="Content Placeholder 2"/>
          <p:cNvSpPr>
            <a:spLocks noGrp="1"/>
          </p:cNvSpPr>
          <p:nvPr>
            <p:ph idx="1"/>
          </p:nvPr>
        </p:nvSpPr>
        <p:spPr/>
        <p:txBody>
          <a:bodyPr/>
          <a:lstStyle/>
          <a:p>
            <a:r>
              <a:rPr lang="lv-LV" dirty="0"/>
              <a:t>CL 2217.pants pieļauj pasūtījuma izpildi trešajai personai, ja līgumā nav strkti noteikts pasūtījumu veikt uzņēmējam, vai nav nepieciešamas uzņēmēja īpašās zināšanas un māksla;</a:t>
            </a:r>
          </a:p>
          <a:p>
            <a:r>
              <a:rPr lang="lv-LV" dirty="0"/>
              <a:t>Par pasūtījumu būs atbildīgs uzņēmējs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364071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a:latin typeface="Baskerville Old Face" panose="02020602080505020303" pitchFamily="18" charset="0"/>
              </a:rPr>
              <a:t>Samaksa par uzņēmuma līgumu </a:t>
            </a:r>
            <a:br>
              <a:rPr lang="lv-LV" b="1" dirty="0">
                <a:latin typeface="Baskerville Old Face" panose="02020602080505020303" pitchFamily="18" charset="0"/>
              </a:rPr>
            </a:br>
            <a:r>
              <a:rPr lang="lv-LV" b="1" dirty="0">
                <a:latin typeface="Baskerville Old Face" panose="02020602080505020303" pitchFamily="18" charset="0"/>
              </a:rPr>
              <a:t>[CL 2223.pants]</a:t>
            </a:r>
          </a:p>
        </p:txBody>
      </p:sp>
      <p:sp>
        <p:nvSpPr>
          <p:cNvPr id="3" name="Content Placeholder 2"/>
          <p:cNvSpPr>
            <a:spLocks noGrp="1"/>
          </p:cNvSpPr>
          <p:nvPr>
            <p:ph idx="1"/>
          </p:nvPr>
        </p:nvSpPr>
        <p:spPr>
          <a:xfrm>
            <a:off x="457200" y="1646237"/>
            <a:ext cx="8229600" cy="4525963"/>
          </a:xfrm>
        </p:spPr>
        <p:txBody>
          <a:bodyPr>
            <a:normAutofit lnSpcReduction="10000"/>
          </a:bodyPr>
          <a:lstStyle/>
          <a:p>
            <a:r>
              <a:rPr lang="lv-LV" dirty="0"/>
              <a:t>Tiklīdz pasūtījums izpildīts un pieņemts, uzņēmējam jāsaņem norunātā maksa;</a:t>
            </a:r>
          </a:p>
          <a:p>
            <a:r>
              <a:rPr lang="lv-LV" dirty="0"/>
              <a:t>Maksa var būt par pasūtījuma daļām vai par visu pasūtījumu, to atrunā līgumā;</a:t>
            </a:r>
          </a:p>
          <a:p>
            <a:r>
              <a:rPr lang="lv-LV" dirty="0"/>
              <a:t>Avansa maksa jāatrunā īpaši (nav populāra uzņēmuma līgumos);</a:t>
            </a:r>
          </a:p>
          <a:p>
            <a:r>
              <a:rPr lang="lv-LV" dirty="0"/>
              <a:t>Ja pasūtījuma izpildi traucē uzņēmēja slimība vai citas nejaušības, samaksa pienākas tikai par padarīto.</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420587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Uzņēmuma līguma priekšrocības:</a:t>
            </a:r>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lv-LV" dirty="0"/>
              <a:t>Izdevīgi noslēgt, ja nevēlas ilgstošas attiecības ar nodarbināto;</a:t>
            </a:r>
          </a:p>
          <a:p>
            <a:r>
              <a:rPr lang="lv-LV" dirty="0"/>
              <a:t>Ja darba devējs vēlas saņemt darba rezultātu bez rūpēm par darba veicēju;</a:t>
            </a:r>
          </a:p>
          <a:p>
            <a:r>
              <a:rPr lang="lv-LV" dirty="0"/>
              <a:t>Nav jāsūta darba izpildītājs komandējumā/darba braucienā;</a:t>
            </a:r>
          </a:p>
          <a:p>
            <a:r>
              <a:rPr lang="lv-LV" dirty="0"/>
              <a:t>Nav jāslēdz patapinājuma līgumi;</a:t>
            </a:r>
          </a:p>
          <a:p>
            <a:pPr marL="0" indent="0">
              <a:buNone/>
            </a:pPr>
            <a:r>
              <a:rPr lang="lv-LV" b="1" dirty="0">
                <a:solidFill>
                  <a:srgbClr val="FF0000"/>
                </a:solidFill>
              </a:rPr>
              <a:t>! Pasūtītājam jābūt pārliecinātam par veicamā darba apjomu un izpildes kvalitāti!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269087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3600" b="1" dirty="0">
                <a:latin typeface="Baskerville Old Face" panose="02020602080505020303" pitchFamily="18" charset="0"/>
              </a:rPr>
              <a:t>Autoratlīdzības līgums </a:t>
            </a:r>
            <a:br>
              <a:rPr lang="lv-LV" sz="3600" b="1" dirty="0">
                <a:latin typeface="Baskerville Old Face" panose="02020602080505020303" pitchFamily="18" charset="0"/>
              </a:rPr>
            </a:br>
            <a:r>
              <a:rPr lang="lv-LV" sz="3600" b="1" dirty="0">
                <a:latin typeface="Baskerville Old Face" panose="02020602080505020303" pitchFamily="18" charset="0"/>
              </a:rPr>
              <a:t>[Autortiesību likums </a:t>
            </a:r>
            <a:r>
              <a:rPr lang="lv-LV" sz="3600" b="1" dirty="0">
                <a:latin typeface="Baskerville Old Face" panose="02020602080505020303" pitchFamily="18" charset="0"/>
                <a:hlinkClick r:id="rId2"/>
              </a:rPr>
              <a:t>http://likumi.lv/doc.php?id=5138</a:t>
            </a:r>
            <a:r>
              <a:rPr lang="lv-LV" sz="3600" b="1" dirty="0">
                <a:latin typeface="Baskerville Old Face" panose="02020602080505020303" pitchFamily="18" charset="0"/>
              </a:rPr>
              <a:t> ]</a:t>
            </a:r>
          </a:p>
        </p:txBody>
      </p:sp>
      <p:sp>
        <p:nvSpPr>
          <p:cNvPr id="3" name="Content Placeholder 2"/>
          <p:cNvSpPr>
            <a:spLocks noGrp="1"/>
          </p:cNvSpPr>
          <p:nvPr>
            <p:ph idx="1"/>
          </p:nvPr>
        </p:nvSpPr>
        <p:spPr>
          <a:xfrm>
            <a:off x="457200" y="1828800"/>
            <a:ext cx="8229600" cy="4876800"/>
          </a:xfrm>
        </p:spPr>
        <p:txBody>
          <a:bodyPr>
            <a:normAutofit fontScale="92500" lnSpcReduction="20000"/>
          </a:bodyPr>
          <a:lstStyle/>
          <a:p>
            <a:r>
              <a:rPr lang="lv-LV" b="1" dirty="0">
                <a:solidFill>
                  <a:srgbClr val="FF0000"/>
                </a:solidFill>
              </a:rPr>
              <a:t>Autors</a:t>
            </a:r>
            <a:r>
              <a:rPr lang="lv-LV" dirty="0">
                <a:solidFill>
                  <a:srgbClr val="FF0000"/>
                </a:solidFill>
              </a:rPr>
              <a:t> </a:t>
            </a:r>
            <a:r>
              <a:rPr lang="lv-LV" dirty="0"/>
              <a:t>– fiziska persona, kuras radošās darbības rezultātā radīts konkrēts darbs;</a:t>
            </a:r>
          </a:p>
          <a:p>
            <a:r>
              <a:rPr lang="lv-LV" b="1" dirty="0">
                <a:solidFill>
                  <a:srgbClr val="FF0000"/>
                </a:solidFill>
              </a:rPr>
              <a:t>Darbs</a:t>
            </a:r>
            <a:r>
              <a:rPr lang="lv-LV" dirty="0">
                <a:solidFill>
                  <a:srgbClr val="FF0000"/>
                </a:solidFill>
              </a:rPr>
              <a:t> </a:t>
            </a:r>
            <a:r>
              <a:rPr lang="lv-LV" dirty="0"/>
              <a:t>– autora radošās darbības rezultāts literatūras, zinātnes, mākslas jomā [..]</a:t>
            </a:r>
          </a:p>
          <a:p>
            <a:r>
              <a:rPr lang="lv-LV" dirty="0"/>
              <a:t>AL 4.pantā uzskaitīts, </a:t>
            </a:r>
            <a:r>
              <a:rPr lang="lv-LV" u="sng" dirty="0"/>
              <a:t>kādi darbi ir aizsargājami </a:t>
            </a:r>
            <a:r>
              <a:rPr lang="lv-LV" dirty="0"/>
              <a:t>ar autortiesībām: literārie darbi - grāmatas, brošūras, runas, datorprogrammas, lekcijas, aicinājumi, ziņojumi, sprediķi u.c. </a:t>
            </a:r>
          </a:p>
          <a:p>
            <a:r>
              <a:rPr lang="lv-LV" dirty="0"/>
              <a:t>AL 5. pants nosaka, ka arī </a:t>
            </a:r>
            <a:r>
              <a:rPr lang="lv-LV" u="sng" dirty="0"/>
              <a:t>atvasinātie darbi </a:t>
            </a:r>
            <a:r>
              <a:rPr lang="lv-LV" dirty="0"/>
              <a:t>(piemēram, ziņojumi, referāti, tulkojumi, apskati, darbu krājumi) </a:t>
            </a:r>
            <a:r>
              <a:rPr lang="lv-LV" u="sng" dirty="0"/>
              <a:t>var būt </a:t>
            </a:r>
            <a:r>
              <a:rPr lang="lv-LV" dirty="0"/>
              <a:t>ar autortiesībām </a:t>
            </a:r>
            <a:r>
              <a:rPr lang="lv-LV" u="sng" dirty="0"/>
              <a:t>aizsargājami</a:t>
            </a:r>
            <a:r>
              <a:rPr lang="lv-LV"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168837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Autofit/>
          </a:bodyPr>
          <a:lstStyle/>
          <a:p>
            <a:r>
              <a:rPr lang="lv-LV" sz="3600" i="1" dirty="0"/>
              <a:t>Biedrībai un nodibinājumam ir tiesības papilddarbības veidā veikt saimniecisko darbību, kas saistīta ar:</a:t>
            </a:r>
            <a:endParaRPr lang="lv-LV" sz="3600" dirty="0"/>
          </a:p>
        </p:txBody>
      </p:sp>
      <p:sp>
        <p:nvSpPr>
          <p:cNvPr id="4" name="Oval 3"/>
          <p:cNvSpPr/>
          <p:nvPr/>
        </p:nvSpPr>
        <p:spPr>
          <a:xfrm>
            <a:off x="762000" y="2971800"/>
            <a:ext cx="5486400" cy="838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tx1"/>
                </a:solidFill>
              </a:rPr>
              <a:t>īpašuma uzturēšanu</a:t>
            </a:r>
          </a:p>
        </p:txBody>
      </p:sp>
      <p:sp>
        <p:nvSpPr>
          <p:cNvPr id="5" name="Oval 4"/>
          <p:cNvSpPr/>
          <p:nvPr/>
        </p:nvSpPr>
        <p:spPr>
          <a:xfrm>
            <a:off x="789709" y="4267200"/>
            <a:ext cx="5486400" cy="838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tx1"/>
                </a:solidFill>
              </a:rPr>
              <a:t>īpašuma izmantošanu</a:t>
            </a:r>
          </a:p>
        </p:txBody>
      </p:sp>
      <p:sp>
        <p:nvSpPr>
          <p:cNvPr id="6" name="Oval 5"/>
          <p:cNvSpPr/>
          <p:nvPr/>
        </p:nvSpPr>
        <p:spPr>
          <a:xfrm>
            <a:off x="789709" y="5486400"/>
            <a:ext cx="5486400" cy="838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tx1"/>
                </a:solidFill>
              </a:rPr>
              <a:t>Cita veida saimniecisko darbību, lai sasniegtu BN mērķus</a:t>
            </a:r>
          </a:p>
        </p:txBody>
      </p:sp>
      <p:sp>
        <p:nvSpPr>
          <p:cNvPr id="7" name="Right Brace 6"/>
          <p:cNvSpPr/>
          <p:nvPr/>
        </p:nvSpPr>
        <p:spPr>
          <a:xfrm>
            <a:off x="6172200" y="2971800"/>
            <a:ext cx="1066800" cy="3352800"/>
          </a:xfrm>
          <a:prstGeom prst="rightBrace">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8" name="Rounded Rectangle 7"/>
          <p:cNvSpPr/>
          <p:nvPr/>
        </p:nvSpPr>
        <p:spPr>
          <a:xfrm>
            <a:off x="7467600" y="3124200"/>
            <a:ext cx="1371600" cy="27813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t>BN</a:t>
            </a:r>
          </a:p>
          <a:p>
            <a:pPr algn="ctr"/>
            <a:r>
              <a:rPr lang="lv-LV" sz="2400" b="1" dirty="0"/>
              <a:t>NAV peļņas gūšanas rakstura</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89543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fontScale="92500" lnSpcReduction="10000"/>
          </a:bodyPr>
          <a:lstStyle/>
          <a:p>
            <a:r>
              <a:rPr lang="lv-LV" dirty="0"/>
              <a:t>Gadījumu, kad ir slēdzams autoratlīdzības līgums, ir jāvērtē, vai attiecīgais darbs ir “</a:t>
            </a:r>
            <a:r>
              <a:rPr lang="lv-LV" b="1" dirty="0">
                <a:solidFill>
                  <a:srgbClr val="FF0000"/>
                </a:solidFill>
              </a:rPr>
              <a:t>aizsargājams darbs</a:t>
            </a:r>
            <a:r>
              <a:rPr lang="lv-LV" dirty="0"/>
              <a:t>” Autortiesību likuma izpratnē. </a:t>
            </a:r>
          </a:p>
          <a:p>
            <a:r>
              <a:rPr lang="lv-LV" dirty="0"/>
              <a:t>Likums nosaka, ka ar autortiesībām aizsargātam darbam ir jātop </a:t>
            </a:r>
            <a:r>
              <a:rPr lang="lv-LV" b="1" dirty="0">
                <a:solidFill>
                  <a:srgbClr val="FF0000"/>
                </a:solidFill>
              </a:rPr>
              <a:t>autora “radošās darbības rezultātā.” </a:t>
            </a:r>
          </a:p>
          <a:p>
            <a:r>
              <a:rPr lang="lv-LV" dirty="0"/>
              <a:t>Var uzskatīt, ka </a:t>
            </a:r>
            <a:r>
              <a:rPr lang="lv-LV" u="sng" dirty="0"/>
              <a:t>jaunrade jeb darba oriģinalitāte ir pamatkritērijs</a:t>
            </a:r>
            <a:r>
              <a:rPr lang="lv-LV" dirty="0"/>
              <a:t> tam, lai noteiktu, vai attiecībā uz šo darbu var tikt slēgts autoratlīdzības līgums. </a:t>
            </a:r>
          </a:p>
          <a:p>
            <a:r>
              <a:rPr lang="lv-LV" dirty="0"/>
              <a:t>Darbā nebūs nepieciešamās jaunrades vai oriģinalitātes, ja ir paveikta vienkārša informācijas apkopošana (kompilācija) vai arī tehniska informācijas apstrāde.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dirty="0"/>
          </a:p>
        </p:txBody>
      </p:sp>
    </p:spTree>
    <p:extLst>
      <p:ext uri="{BB962C8B-B14F-4D97-AF65-F5344CB8AC3E}">
        <p14:creationId xmlns:p14="http://schemas.microsoft.com/office/powerpoint/2010/main" val="365692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
        <p:nvSpPr>
          <p:cNvPr id="2" name="Title 1"/>
          <p:cNvSpPr>
            <a:spLocks noGrp="1"/>
          </p:cNvSpPr>
          <p:nvPr>
            <p:ph type="title"/>
          </p:nvPr>
        </p:nvSpPr>
        <p:spPr>
          <a:xfrm>
            <a:off x="1828800" y="5105400"/>
            <a:ext cx="6512511" cy="1143000"/>
          </a:xfrm>
        </p:spPr>
        <p:txBody>
          <a:bodyPr>
            <a:normAutofit fontScale="90000"/>
          </a:bodyPr>
          <a:lstStyle/>
          <a:p>
            <a:r>
              <a:rPr lang="lv-LV" sz="4000" dirty="0"/>
              <a:t> Kurš ir uzņēmuma, kurš autoratlīdzības līgums?</a:t>
            </a:r>
          </a:p>
        </p:txBody>
      </p:sp>
      <p:sp>
        <p:nvSpPr>
          <p:cNvPr id="3" name="Content Placeholder 2"/>
          <p:cNvSpPr>
            <a:spLocks noGrp="1"/>
          </p:cNvSpPr>
          <p:nvPr>
            <p:ph sz="quarter" idx="13"/>
          </p:nvPr>
        </p:nvSpPr>
        <p:spPr>
          <a:xfrm>
            <a:off x="533400" y="731520"/>
            <a:ext cx="7924800" cy="4145280"/>
          </a:xfrm>
        </p:spPr>
        <p:txBody>
          <a:bodyPr>
            <a:normAutofit/>
          </a:bodyPr>
          <a:lstStyle/>
          <a:p>
            <a:pPr marL="502920" indent="-457200">
              <a:buAutoNum type="arabicPeriod"/>
            </a:pPr>
            <a:r>
              <a:rPr lang="lv-LV" dirty="0"/>
              <a:t>BN noslēdza līgumu ar dejotāju pāri par priekšnesumu labdarības pasākumā.</a:t>
            </a:r>
          </a:p>
          <a:p>
            <a:pPr marL="502920" indent="-457200">
              <a:buAutoNum type="arabicPeriod"/>
            </a:pPr>
            <a:r>
              <a:rPr lang="lv-LV" dirty="0"/>
              <a:t>BN noslēdza līgumu ar mūzikas skolas audzēkni par mūzikas komponēšanu O.Vācieša dzejolim Mātes dienas pasākumam.</a:t>
            </a:r>
          </a:p>
          <a:p>
            <a:pPr marL="502920" indent="-457200">
              <a:buAutoNum type="arabicPeriod"/>
            </a:pPr>
            <a:r>
              <a:rPr lang="lv-LV" dirty="0"/>
              <a:t>BN noslēdza līgumu ar aktieri par sakomponētā O.Vācieša dzejoļa izpildi Mātes dienas pasākumā.</a:t>
            </a:r>
          </a:p>
          <a:p>
            <a:pPr marL="502920" indent="-457200">
              <a:buAutoNum type="arabicPeriod"/>
            </a:pPr>
            <a:r>
              <a:rPr lang="lv-LV" dirty="0"/>
              <a:t>BN noslēdz līgumu ar personu A par informatīvas kampaņas «Bērni par mieru pasaulē!» materiālu izstrādi un otru līgumu ar uzņēmumu X par informatīvas kampaņas noorganizēšanu un realizēšanu. </a:t>
            </a:r>
          </a:p>
        </p:txBody>
      </p:sp>
    </p:spTree>
    <p:extLst>
      <p:ext uri="{BB962C8B-B14F-4D97-AF65-F5344CB8AC3E}">
        <p14:creationId xmlns:p14="http://schemas.microsoft.com/office/powerpoint/2010/main" val="60138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r>
              <a:rPr lang="lv-LV" sz="2400" dirty="0"/>
              <a:t>Ja noslēgts autora līgums par pasūtītu darbu, autoram jāizpilda viņam pasūtītais darbs saskaņā ar līguma noteikumiem un jānodod tas pasūtītājam izmantošanai līgumā noteiktajā termiņā un norādītajā kārtībā [AL 13.pants]</a:t>
            </a:r>
          </a:p>
          <a:p>
            <a:r>
              <a:rPr lang="lv-LV" sz="2400" b="1" dirty="0">
                <a:solidFill>
                  <a:srgbClr val="FF0000"/>
                </a:solidFill>
              </a:rPr>
              <a:t>Līgumā obligāti jāatrunā, kam pāriet autortiesības uz darbu!</a:t>
            </a:r>
          </a:p>
          <a:p>
            <a:r>
              <a:rPr lang="lv-LV" sz="2400" dirty="0"/>
              <a:t>Autora pienākums ir </a:t>
            </a:r>
            <a:r>
              <a:rPr lang="lv-LV" sz="2400" b="1" dirty="0">
                <a:solidFill>
                  <a:srgbClr val="FF0000"/>
                </a:solidFill>
              </a:rPr>
              <a:t>personiski</a:t>
            </a:r>
            <a:r>
              <a:rPr lang="lv-LV" sz="2400" dirty="0">
                <a:solidFill>
                  <a:srgbClr val="FF0000"/>
                </a:solidFill>
              </a:rPr>
              <a:t> </a:t>
            </a:r>
            <a:r>
              <a:rPr lang="lv-LV" sz="2400" dirty="0"/>
              <a:t>izpildīt viņam pasūtīto darbu</a:t>
            </a:r>
          </a:p>
          <a:p>
            <a:pPr marL="0" indent="0">
              <a:buNone/>
            </a:pPr>
            <a:r>
              <a:rPr lang="lv-LV" sz="2400" dirty="0"/>
              <a:t>Autoratlīdzības līgums vai uzņēmuma līgums. Pieejams: </a:t>
            </a:r>
            <a:r>
              <a:rPr lang="lv-LV" sz="2400" u="sng" dirty="0">
                <a:hlinkClick r:id="rId2"/>
              </a:rPr>
              <a:t>http://www.mk.gov.lv/file/files/ESfondi/2013/autoratlidzibas_ligums_vs_uznemuma_ligums.pdf</a:t>
            </a:r>
            <a:endParaRPr lang="lv-LV" sz="24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59709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86AA43-F4F2-447B-90C2-0C49D1F4DD4F}"/>
              </a:ext>
            </a:extLst>
          </p:cNvPr>
          <p:cNvSpPr>
            <a:spLocks noGrp="1"/>
          </p:cNvSpPr>
          <p:nvPr>
            <p:ph idx="1"/>
          </p:nvPr>
        </p:nvSpPr>
        <p:spPr>
          <a:xfrm>
            <a:off x="457200" y="685800"/>
            <a:ext cx="8229600" cy="5440363"/>
          </a:xfrm>
        </p:spPr>
        <p:txBody>
          <a:bodyPr>
            <a:noAutofit/>
          </a:bodyPr>
          <a:lstStyle/>
          <a:p>
            <a:r>
              <a:rPr lang="lv-LV" sz="2800" dirty="0"/>
              <a:t>Vai autoratlīdzības </a:t>
            </a:r>
            <a:r>
              <a:rPr lang="lv-LV" sz="2800" dirty="0" err="1"/>
              <a:t>ligumi</a:t>
            </a:r>
            <a:r>
              <a:rPr lang="lv-LV" sz="2800" dirty="0"/>
              <a:t> tagad vairs ir tikai viena veida? Kā atšķiras situācijas, ja autors ir reģistrējis saimniecisko darbību, vai ja nav? </a:t>
            </a:r>
            <a:r>
              <a:rPr lang="lv-LV" sz="2800" dirty="0">
                <a:solidFill>
                  <a:srgbClr val="FF0000"/>
                </a:solidFill>
              </a:rPr>
              <a:t>Grāmatvedības jautājums, nevaru atbildēt</a:t>
            </a:r>
            <a:endParaRPr lang="lv-LV" sz="2800" dirty="0"/>
          </a:p>
          <a:p>
            <a:r>
              <a:rPr lang="lv-LV" sz="2800" dirty="0"/>
              <a:t>Pēc </a:t>
            </a:r>
            <a:r>
              <a:rPr lang="lv-LV" sz="2800" dirty="0" err="1"/>
              <a:t>šībrīža</a:t>
            </a:r>
            <a:r>
              <a:rPr lang="lv-LV" sz="2800" dirty="0"/>
              <a:t> likumdošanas - ar kādu personu NVO drīkst noslēgt autoratlīdzības līgumu? Skaidrs, ka drīkst ar "īstu" mākslinieku. Bet vai pieļaujams noslēgt ar "parastu", citā pamatdarbā strādājošu cilvēku par teksta radīšanu, maketēšanu, plakāta izveidi? </a:t>
            </a:r>
            <a:r>
              <a:rPr lang="lv-LV" sz="2800" dirty="0">
                <a:solidFill>
                  <a:srgbClr val="FF0000"/>
                </a:solidFill>
              </a:rPr>
              <a:t>Autoratlīdzībai svarīgs ir autora darbs. Iesaku apmeklēt </a:t>
            </a:r>
            <a:r>
              <a:rPr lang="lv-LV" sz="2800" dirty="0">
                <a:solidFill>
                  <a:srgbClr val="FF0000"/>
                </a:solidFill>
                <a:hlinkClick r:id="rId2"/>
              </a:rPr>
              <a:t>https://www.vid.gov.lv/lv/autoratlidziba</a:t>
            </a:r>
            <a:r>
              <a:rPr lang="lv-LV" sz="2800" dirty="0">
                <a:solidFill>
                  <a:srgbClr val="FF0000"/>
                </a:solidFill>
              </a:rPr>
              <a:t> </a:t>
            </a:r>
            <a:endParaRPr lang="lv-LV" sz="2800" dirty="0"/>
          </a:p>
          <a:p>
            <a:endParaRPr lang="en-US" sz="2800" dirty="0"/>
          </a:p>
        </p:txBody>
      </p:sp>
      <p:sp>
        <p:nvSpPr>
          <p:cNvPr id="4" name="Slide Number Placeholder 3">
            <a:extLst>
              <a:ext uri="{FF2B5EF4-FFF2-40B4-BE49-F238E27FC236}">
                <a16:creationId xmlns:a16="http://schemas.microsoft.com/office/drawing/2014/main" id="{80D17EFF-372B-4268-8498-C562632FC913}"/>
              </a:ext>
            </a:extLst>
          </p:cNvPr>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25481745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Brīvprātīgā darba veicēja līgums</a:t>
            </a:r>
          </a:p>
        </p:txBody>
      </p:sp>
      <p:sp>
        <p:nvSpPr>
          <p:cNvPr id="3" name="Content Placeholder 2"/>
          <p:cNvSpPr>
            <a:spLocks noGrp="1"/>
          </p:cNvSpPr>
          <p:nvPr>
            <p:ph idx="1"/>
          </p:nvPr>
        </p:nvSpPr>
        <p:spPr/>
        <p:txBody>
          <a:bodyPr>
            <a:normAutofit lnSpcReduction="10000"/>
          </a:bodyPr>
          <a:lstStyle/>
          <a:p>
            <a:r>
              <a:rPr lang="lv-LV" dirty="0"/>
              <a:t>Darba veikšana bez atlīdzības minēta CL, Jaunatnes likumā, BNL.</a:t>
            </a:r>
          </a:p>
          <a:p>
            <a:r>
              <a:rPr lang="lv-LV" dirty="0"/>
              <a:t>BNL 8.pantā: BN ir tiesības nodarbināt personas brīvprātīgā darbā. </a:t>
            </a:r>
          </a:p>
          <a:p>
            <a:r>
              <a:rPr lang="lv-LV" dirty="0"/>
              <a:t>Par brīvprātīgo darbu uzskatāms bezatlīdzības darbs vai pakalpojumu sniegšana, ko veic fiziskā persona, nestājoties ar BN darba tiesiskajās attiecībās, un kas ir vērsts uz BN statūtos noteiktā mērķa sasniegšanu.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143821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Brīvprātīgā darba pazīmes</a:t>
            </a:r>
          </a:p>
        </p:txBody>
      </p:sp>
      <p:sp>
        <p:nvSpPr>
          <p:cNvPr id="3" name="Content Placeholder 2"/>
          <p:cNvSpPr>
            <a:spLocks noGrp="1"/>
          </p:cNvSpPr>
          <p:nvPr>
            <p:ph idx="1"/>
          </p:nvPr>
        </p:nvSpPr>
        <p:spPr/>
        <p:txBody>
          <a:bodyPr/>
          <a:lstStyle/>
          <a:p>
            <a:r>
              <a:rPr lang="lv-LV" dirty="0"/>
              <a:t>Veic fiziska persona,</a:t>
            </a:r>
          </a:p>
          <a:p>
            <a:r>
              <a:rPr lang="lv-LV" dirty="0"/>
              <a:t>Darbam nav piespiedu raksturs,</a:t>
            </a:r>
          </a:p>
          <a:p>
            <a:r>
              <a:rPr lang="lv-LV" dirty="0"/>
              <a:t>Bezatlīdzības darbs,</a:t>
            </a:r>
          </a:p>
          <a:p>
            <a:r>
              <a:rPr lang="lv-LV" dirty="0"/>
              <a:t>Sabiedriskā labuma mērķis</a:t>
            </a:r>
          </a:p>
          <a:p>
            <a:pPr marL="0" indent="0">
              <a:buNone/>
            </a:pPr>
            <a:r>
              <a:rPr lang="lv-LV" b="1" dirty="0">
                <a:solidFill>
                  <a:srgbClr val="FF0000"/>
                </a:solidFill>
              </a:rPr>
              <a:t>Brīvprātīgā darbs nekad nebūs saimnieciskās darbības elements, kur labumu gūs fiziska vai juridiska persona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354968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Izdevumu segšana</a:t>
            </a:r>
          </a:p>
        </p:txBody>
      </p:sp>
      <p:sp>
        <p:nvSpPr>
          <p:cNvPr id="3" name="Content Placeholder 2"/>
          <p:cNvSpPr>
            <a:spLocks noGrp="1"/>
          </p:cNvSpPr>
          <p:nvPr>
            <p:ph idx="1"/>
          </p:nvPr>
        </p:nvSpPr>
        <p:spPr/>
        <p:txBody>
          <a:bodyPr/>
          <a:lstStyle/>
          <a:p>
            <a:r>
              <a:rPr lang="lv-LV" dirty="0"/>
              <a:t>Tas ir bezatlīdzības darbs – NAV paredzēta samaksa par darbu, BET</a:t>
            </a:r>
          </a:p>
          <a:p>
            <a:r>
              <a:rPr lang="lv-LV" dirty="0"/>
              <a:t>Darba organizētājs var segt izdevumus, kas saistīti ar darba veikšanu;</a:t>
            </a:r>
          </a:p>
          <a:p>
            <a:r>
              <a:rPr lang="lv-LV" dirty="0"/>
              <a:t>persona var prasīt samaksu par tādu izdevumu segšanu, kas radušies brīvprātīgā darba izpildes gaitā, ja tas noteikts BN statūtos vai valdes lēmumos – </a:t>
            </a:r>
            <a:r>
              <a:rPr lang="lv-LV" dirty="0">
                <a:solidFill>
                  <a:srgbClr val="FF0000"/>
                </a:solidFill>
              </a:rPr>
              <a:t>jābūt noslēgtam līgumam</a:t>
            </a: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41408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Brīvprātīgo darba organizēšana</a:t>
            </a:r>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lv-LV" dirty="0"/>
              <a:t>Par brīvprātīgo darbu slēdzams rakstveida līgums, ja:</a:t>
            </a:r>
          </a:p>
          <a:p>
            <a:pPr marL="0" indent="0">
              <a:buNone/>
            </a:pPr>
            <a:r>
              <a:rPr lang="lv-LV" dirty="0"/>
              <a:t>- to pieprasa viena no pusēm;</a:t>
            </a:r>
          </a:p>
          <a:p>
            <a:pPr marL="0" indent="0">
              <a:buNone/>
            </a:pPr>
            <a:r>
              <a:rPr lang="lv-LV" dirty="0"/>
              <a:t>- ir paredzēts segt izdevumus, kas saistīti ar brīvprātīgo darbu;</a:t>
            </a:r>
          </a:p>
          <a:p>
            <a:pPr marL="0" indent="0">
              <a:buNone/>
            </a:pPr>
            <a:r>
              <a:rPr lang="lv-LV" dirty="0"/>
              <a:t>- ir paredzēts veikt tādu brīvprātīgo darbu, kurā iesaistītas nepilngadīgas personas.</a:t>
            </a:r>
          </a:p>
          <a:p>
            <a:r>
              <a:rPr lang="lv-LV" dirty="0"/>
              <a:t>Līgumā norāda brīvprātīgā veicamos pienākumus/uzdevumus, pienākumu veikt organizācijas norādījumus un BN pienākumu nodrošināt drošus un veselībai nekaitīgus brīvprātīgā darba apstākļus.</a:t>
            </a:r>
          </a:p>
          <a:p>
            <a:pPr marL="0" indent="0">
              <a:buNone/>
            </a:pP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91507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Brīvprātīgā darba organizācija</a:t>
            </a:r>
          </a:p>
        </p:txBody>
      </p:sp>
      <p:sp>
        <p:nvSpPr>
          <p:cNvPr id="3" name="Content Placeholder 2"/>
          <p:cNvSpPr>
            <a:spLocks noGrp="1"/>
          </p:cNvSpPr>
          <p:nvPr>
            <p:ph idx="1"/>
          </p:nvPr>
        </p:nvSpPr>
        <p:spPr/>
        <p:txBody>
          <a:bodyPr/>
          <a:lstStyle/>
          <a:p>
            <a:r>
              <a:rPr lang="lv-LV" dirty="0"/>
              <a:t>biedrības un nodibinājumi;</a:t>
            </a:r>
          </a:p>
          <a:p>
            <a:r>
              <a:rPr lang="lv-LV" dirty="0"/>
              <a:t>valsts un pašvaldību iestādes;</a:t>
            </a:r>
          </a:p>
          <a:p>
            <a:r>
              <a:rPr lang="lv-LV" dirty="0"/>
              <a:t>politiskās organizācijas (partijas);</a:t>
            </a:r>
          </a:p>
          <a:p>
            <a:r>
              <a:rPr lang="lv-LV" dirty="0"/>
              <a:t>sociālie uzņēmēji.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426109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a:latin typeface="Baskerville Old Face" panose="02020602080505020303" pitchFamily="18" charset="0"/>
              </a:rPr>
              <a:t>Bērnu iesaistīšana brīvprātīgā darbā</a:t>
            </a:r>
          </a:p>
        </p:txBody>
      </p:sp>
      <p:sp>
        <p:nvSpPr>
          <p:cNvPr id="3" name="Content Placeholder 2"/>
          <p:cNvSpPr>
            <a:spLocks noGrp="1"/>
          </p:cNvSpPr>
          <p:nvPr>
            <p:ph idx="1"/>
          </p:nvPr>
        </p:nvSpPr>
        <p:spPr/>
        <p:txBody>
          <a:bodyPr>
            <a:normAutofit fontScale="92500" lnSpcReduction="20000"/>
          </a:bodyPr>
          <a:lstStyle/>
          <a:p>
            <a:pPr marL="0" indent="0">
              <a:buNone/>
            </a:pPr>
            <a:r>
              <a:rPr lang="lv-LV" dirty="0"/>
              <a:t>1) Brīvprātīgā darba veicējs [..] ir fiziskā persona, kas sasniegusi 13 gadu vecumu.</a:t>
            </a:r>
          </a:p>
          <a:p>
            <a:pPr marL="0" indent="0">
              <a:buNone/>
            </a:pPr>
            <a:r>
              <a:rPr lang="lv-LV" dirty="0"/>
              <a:t>(2) Personas vecumā </a:t>
            </a:r>
            <a:r>
              <a:rPr lang="lv-LV" b="1" dirty="0"/>
              <a:t>no 13 līdz 15 gadiem </a:t>
            </a:r>
            <a:r>
              <a:rPr lang="lv-LV" dirty="0"/>
              <a:t>ir tiesīgas veikt brīvprātīgo darbu, ja to likumiskais pārstāvis devis rakstveida piekrišanu.</a:t>
            </a:r>
          </a:p>
          <a:p>
            <a:pPr marL="0" indent="0">
              <a:buNone/>
            </a:pPr>
            <a:r>
              <a:rPr lang="lv-LV" dirty="0"/>
              <a:t>(3) Nepilngadīga persona no mācībām brīvajā laikā veic tās vecumam, drošībai, veselībai un tikumībai nekaitīgu brīvprātīgo darbu, kas veicina zināšanu, prasmju, iemaņu un saskarsmes attīstību.</a:t>
            </a:r>
          </a:p>
          <a:p>
            <a:pPr marL="0" indent="0">
              <a:buNone/>
            </a:pPr>
            <a:r>
              <a:rPr lang="lv-LV" dirty="0"/>
              <a:t>(4) Ar brīvprātīgā darba veicēju neaizstāj nodarbināto.</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39256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B7FA-3454-4454-81E9-2D8B339B2639}"/>
              </a:ext>
            </a:extLst>
          </p:cNvPr>
          <p:cNvSpPr>
            <a:spLocks noGrp="1"/>
          </p:cNvSpPr>
          <p:nvPr>
            <p:ph type="title"/>
          </p:nvPr>
        </p:nvSpPr>
        <p:spPr>
          <a:xfrm>
            <a:off x="457200" y="216683"/>
            <a:ext cx="8229600" cy="1143000"/>
          </a:xfrm>
        </p:spPr>
        <p:txBody>
          <a:bodyPr/>
          <a:lstStyle/>
          <a:p>
            <a:r>
              <a:rPr lang="lv-LV" dirty="0"/>
              <a:t>Nodarbinātības līgumi</a:t>
            </a:r>
            <a:endParaRPr lang="en-US" dirty="0"/>
          </a:p>
        </p:txBody>
      </p:sp>
      <p:graphicFrame>
        <p:nvGraphicFramePr>
          <p:cNvPr id="5" name="Content Placeholder 4">
            <a:extLst>
              <a:ext uri="{FF2B5EF4-FFF2-40B4-BE49-F238E27FC236}">
                <a16:creationId xmlns:a16="http://schemas.microsoft.com/office/drawing/2014/main" id="{2073F2E6-D0CA-4109-B0DD-01ED4C9003D4}"/>
              </a:ext>
            </a:extLst>
          </p:cNvPr>
          <p:cNvGraphicFramePr>
            <a:graphicFrameLocks noGrp="1"/>
          </p:cNvGraphicFramePr>
          <p:nvPr>
            <p:ph idx="1"/>
            <p:extLst>
              <p:ext uri="{D42A27DB-BD31-4B8C-83A1-F6EECF244321}">
                <p14:modId xmlns:p14="http://schemas.microsoft.com/office/powerpoint/2010/main" val="3093934375"/>
              </p:ext>
            </p:extLst>
          </p:nvPr>
        </p:nvGraphicFramePr>
        <p:xfrm>
          <a:off x="152400" y="1295400"/>
          <a:ext cx="8839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C44DFAB-857F-413C-84BE-BFDBE3F07CE7}"/>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4495712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Papildu informācija</a:t>
            </a:r>
          </a:p>
        </p:txBody>
      </p:sp>
      <p:sp>
        <p:nvSpPr>
          <p:cNvPr id="3" name="Content Placeholder 2"/>
          <p:cNvSpPr>
            <a:spLocks noGrp="1"/>
          </p:cNvSpPr>
          <p:nvPr>
            <p:ph idx="1"/>
          </p:nvPr>
        </p:nvSpPr>
        <p:spPr/>
        <p:txBody>
          <a:bodyPr>
            <a:normAutofit fontScale="92500" lnSpcReduction="10000"/>
          </a:bodyPr>
          <a:lstStyle/>
          <a:p>
            <a:r>
              <a:rPr lang="lv-LV" dirty="0"/>
              <a:t>Latvijas Brīvo arodbiedrību savienības pētījums </a:t>
            </a:r>
            <a:r>
              <a:rPr lang="lv-LV" b="1" dirty="0">
                <a:solidFill>
                  <a:srgbClr val="FF0000"/>
                </a:solidFill>
              </a:rPr>
              <a:t>Brīvprātīgā darba tiesiskais regulējums</a:t>
            </a:r>
            <a:r>
              <a:rPr lang="lv-LV" dirty="0"/>
              <a:t>. Pieejams: </a:t>
            </a:r>
            <a:r>
              <a:rPr lang="lv-LV" dirty="0">
                <a:hlinkClick r:id="rId2"/>
              </a:rPr>
              <a:t>http://www.lbas.lv/upload/stuff/201302/brivpratiga.darba.tiesiskais.regulejums_n.mickevica_31.01.2013.pdf</a:t>
            </a:r>
            <a:r>
              <a:rPr lang="lv-LV" dirty="0"/>
              <a:t> </a:t>
            </a:r>
          </a:p>
          <a:p>
            <a:r>
              <a:rPr lang="lv-LV" b="1" dirty="0">
                <a:solidFill>
                  <a:srgbClr val="FF0000"/>
                </a:solidFill>
              </a:rPr>
              <a:t>Brīvprātīgā darba organizēšanas rokasgrāmata</a:t>
            </a:r>
            <a:r>
              <a:rPr lang="lv-LV" dirty="0"/>
              <a:t>. Pieejams: </a:t>
            </a:r>
            <a:r>
              <a:rPr lang="lv-LV" dirty="0">
                <a:hlinkClick r:id="rId3"/>
              </a:rPr>
              <a:t>http://izm.izm.gov.lv/upload_file/jaunatne/Rokasgramata_BD_brivpratigais-lv.pdf</a:t>
            </a:r>
            <a:r>
              <a:rPr lang="lv-LV"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164719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 Aizpildi tabulu, norādot atšķirības abos līguma veidos!</a:t>
            </a:r>
          </a:p>
        </p:txBody>
      </p:sp>
      <p:sp>
        <p:nvSpPr>
          <p:cNvPr id="3" name="Content Placeholder 2"/>
          <p:cNvSpPr>
            <a:spLocks noGrp="1"/>
          </p:cNvSpPr>
          <p:nvPr>
            <p:ph sz="quarter" idx="13"/>
          </p:nvPr>
        </p:nvSpPr>
        <p:spPr/>
        <p:txBody>
          <a:bodyPr>
            <a:normAutofit/>
          </a:bodyPr>
          <a:lstStyle/>
          <a:p>
            <a:r>
              <a:rPr lang="lv-LV" sz="3200" dirty="0"/>
              <a:t> Pilns atšķirību saraksts pieejams: </a:t>
            </a:r>
            <a:r>
              <a:rPr lang="lv-LV" sz="3200" dirty="0">
                <a:hlinkClick r:id="rId2"/>
              </a:rPr>
              <a:t>http://www.darbatiesibas.lv/system/application/uploads/file/Darba_ligums_uznemuma_ligums.pdf</a:t>
            </a:r>
            <a:r>
              <a:rPr lang="lv-LV" sz="3200"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408786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Autofit/>
          </a:bodyPr>
          <a:lstStyle/>
          <a:p>
            <a:r>
              <a:rPr lang="lv-LV" sz="6000" b="1" dirty="0">
                <a:latin typeface="Baskerville Old Face" panose="02020602080505020303" pitchFamily="18" charset="0"/>
              </a:rPr>
              <a:t>6. Citi līguma veidi</a:t>
            </a:r>
          </a:p>
        </p:txBody>
      </p:sp>
      <p:sp>
        <p:nvSpPr>
          <p:cNvPr id="3" name="Slide Number Placeholder 2"/>
          <p:cNvSpPr>
            <a:spLocks noGrp="1"/>
          </p:cNvSpPr>
          <p:nvPr>
            <p:ph type="sldNum" sz="quarter" idx="12"/>
          </p:nvPr>
        </p:nvSpPr>
        <p:spPr/>
        <p:txBody>
          <a:bodyPr/>
          <a:lstStyle/>
          <a:p>
            <a:fld id="{B6F15528-21DE-4FAA-801E-634DDDAF4B2B}" type="slidenum">
              <a:rPr lang="en-US" smtClean="0"/>
              <a:pPr/>
              <a:t>62</a:t>
            </a:fld>
            <a:endParaRPr lang="en-US"/>
          </a:p>
        </p:txBody>
      </p:sp>
    </p:spTree>
    <p:extLst>
      <p:ext uri="{BB962C8B-B14F-4D97-AF65-F5344CB8AC3E}">
        <p14:creationId xmlns:p14="http://schemas.microsoft.com/office/powerpoint/2010/main" val="215729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B7FA-3454-4454-81E9-2D8B339B2639}"/>
              </a:ext>
            </a:extLst>
          </p:cNvPr>
          <p:cNvSpPr>
            <a:spLocks noGrp="1"/>
          </p:cNvSpPr>
          <p:nvPr>
            <p:ph type="title"/>
          </p:nvPr>
        </p:nvSpPr>
        <p:spPr>
          <a:xfrm>
            <a:off x="457200" y="216683"/>
            <a:ext cx="8229600" cy="1143000"/>
          </a:xfrm>
        </p:spPr>
        <p:txBody>
          <a:bodyPr/>
          <a:lstStyle/>
          <a:p>
            <a:r>
              <a:rPr lang="lv-LV" dirty="0"/>
              <a:t>Citi līguma veidi</a:t>
            </a:r>
            <a:endParaRPr lang="en-US" dirty="0"/>
          </a:p>
        </p:txBody>
      </p:sp>
      <p:graphicFrame>
        <p:nvGraphicFramePr>
          <p:cNvPr id="5" name="Content Placeholder 4">
            <a:extLst>
              <a:ext uri="{FF2B5EF4-FFF2-40B4-BE49-F238E27FC236}">
                <a16:creationId xmlns:a16="http://schemas.microsoft.com/office/drawing/2014/main" id="{2073F2E6-D0CA-4109-B0DD-01ED4C9003D4}"/>
              </a:ext>
            </a:extLst>
          </p:cNvPr>
          <p:cNvGraphicFramePr>
            <a:graphicFrameLocks noGrp="1"/>
          </p:cNvGraphicFramePr>
          <p:nvPr>
            <p:ph idx="1"/>
            <p:extLst>
              <p:ext uri="{D42A27DB-BD31-4B8C-83A1-F6EECF244321}">
                <p14:modId xmlns:p14="http://schemas.microsoft.com/office/powerpoint/2010/main" val="174532789"/>
              </p:ext>
            </p:extLst>
          </p:nvPr>
        </p:nvGraphicFramePr>
        <p:xfrm>
          <a:off x="152400" y="1295400"/>
          <a:ext cx="8839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C44DFAB-857F-413C-84BE-BFDBE3F07CE7}"/>
              </a:ext>
            </a:extLst>
          </p:cNvPr>
          <p:cNvSpPr>
            <a:spLocks noGrp="1"/>
          </p:cNvSpPr>
          <p:nvPr>
            <p:ph type="sldNum" sz="quarter" idx="12"/>
          </p:nvPr>
        </p:nvSpPr>
        <p:spPr/>
        <p:txBody>
          <a:bodyPr/>
          <a:lstStyle/>
          <a:p>
            <a:fld id="{B6F15528-21DE-4FAA-801E-634DDDAF4B2B}" type="slidenum">
              <a:rPr lang="en-US" smtClean="0"/>
              <a:pPr/>
              <a:t>63</a:t>
            </a:fld>
            <a:endParaRPr lang="en-US"/>
          </a:p>
        </p:txBody>
      </p:sp>
    </p:spTree>
    <p:extLst>
      <p:ext uri="{BB962C8B-B14F-4D97-AF65-F5344CB8AC3E}">
        <p14:creationId xmlns:p14="http://schemas.microsoft.com/office/powerpoint/2010/main" val="34251194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a:latin typeface="Baskerville Old Face" panose="02020602080505020303" pitchFamily="18" charset="0"/>
              </a:rPr>
              <a:t>Pilnvarojuma līgums </a:t>
            </a:r>
            <a:br>
              <a:rPr lang="lv-LV" b="1" dirty="0">
                <a:latin typeface="Baskerville Old Face" panose="02020602080505020303" pitchFamily="18" charset="0"/>
              </a:rPr>
            </a:br>
            <a:r>
              <a:rPr lang="lv-LV" b="1" dirty="0">
                <a:latin typeface="Baskerville Old Face" panose="02020602080505020303" pitchFamily="18" charset="0"/>
              </a:rPr>
              <a:t>[CL 2289.-2317.pants]</a:t>
            </a:r>
          </a:p>
        </p:txBody>
      </p:sp>
      <p:sp>
        <p:nvSpPr>
          <p:cNvPr id="3" name="Content Placeholder 2"/>
          <p:cNvSpPr>
            <a:spLocks noGrp="1"/>
          </p:cNvSpPr>
          <p:nvPr>
            <p:ph idx="1"/>
          </p:nvPr>
        </p:nvSpPr>
        <p:spPr>
          <a:xfrm>
            <a:off x="457200" y="1600200"/>
            <a:ext cx="8229600" cy="3276600"/>
          </a:xfrm>
        </p:spPr>
        <p:txBody>
          <a:bodyPr>
            <a:normAutofit/>
          </a:bodyPr>
          <a:lstStyle/>
          <a:p>
            <a:r>
              <a:rPr lang="lv-LV" dirty="0"/>
              <a:t>Ar pilnvarojuma līgumu viena puse (</a:t>
            </a:r>
            <a:r>
              <a:rPr lang="lv-LV" b="1" dirty="0">
                <a:solidFill>
                  <a:srgbClr val="FF0000"/>
                </a:solidFill>
              </a:rPr>
              <a:t>pilnvarnieks, uzdevuma ņēmējs</a:t>
            </a:r>
            <a:r>
              <a:rPr lang="lv-LV" dirty="0"/>
              <a:t>) uzņemas izpildīt otrai (</a:t>
            </a:r>
            <a:r>
              <a:rPr lang="lv-LV" b="1" dirty="0">
                <a:solidFill>
                  <a:srgbClr val="FF0000"/>
                </a:solidFill>
              </a:rPr>
              <a:t>pilnvaras devējam, pilnvarotājam, uzdevuma devējam</a:t>
            </a:r>
            <a:r>
              <a:rPr lang="lv-LV" dirty="0"/>
              <a:t>) – zināmu uzdevumu, bet pilnvaras devējs apņemas pilnvarnieka rīcību atzīt par sev saistošu.</a:t>
            </a:r>
          </a:p>
        </p:txBody>
      </p:sp>
      <p:sp>
        <p:nvSpPr>
          <p:cNvPr id="4" name="Rounded Rectangle 3"/>
          <p:cNvSpPr/>
          <p:nvPr/>
        </p:nvSpPr>
        <p:spPr>
          <a:xfrm>
            <a:off x="685799" y="4724400"/>
            <a:ext cx="1985889" cy="1472346"/>
          </a:xfrm>
          <a:prstGeom prst="roundRect">
            <a:avLst/>
          </a:prstGeom>
          <a:solidFill>
            <a:srgbClr val="00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lv-LV" b="1" dirty="0">
                <a:solidFill>
                  <a:srgbClr val="FF0000"/>
                </a:solidFill>
              </a:rPr>
              <a:t>Pilnvarnieks</a:t>
            </a:r>
          </a:p>
        </p:txBody>
      </p:sp>
      <p:sp>
        <p:nvSpPr>
          <p:cNvPr id="5" name="Rounded Rectangle 4"/>
          <p:cNvSpPr/>
          <p:nvPr/>
        </p:nvSpPr>
        <p:spPr>
          <a:xfrm>
            <a:off x="7315200" y="4724400"/>
            <a:ext cx="1527607" cy="1472347"/>
          </a:xfrm>
          <a:prstGeom prst="roundRect">
            <a:avLst/>
          </a:prstGeom>
          <a:solidFill>
            <a:srgbClr val="00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lv-LV" b="1" dirty="0">
                <a:solidFill>
                  <a:srgbClr val="FF0000"/>
                </a:solidFill>
              </a:rPr>
              <a:t>Pilnva-rotājs</a:t>
            </a:r>
          </a:p>
        </p:txBody>
      </p:sp>
      <p:sp>
        <p:nvSpPr>
          <p:cNvPr id="6" name="Flowchart: Decision 5"/>
          <p:cNvSpPr/>
          <p:nvPr/>
        </p:nvSpPr>
        <p:spPr>
          <a:xfrm>
            <a:off x="3657600" y="4767947"/>
            <a:ext cx="2500952" cy="1371601"/>
          </a:xfrm>
          <a:prstGeom prst="flowChartDecision">
            <a:avLst/>
          </a:prstGeom>
          <a:solidFill>
            <a:srgbClr val="00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Veic uzdevumu</a:t>
            </a:r>
          </a:p>
        </p:txBody>
      </p:sp>
      <p:cxnSp>
        <p:nvCxnSpPr>
          <p:cNvPr id="8" name="Straight Arrow Connector 7"/>
          <p:cNvCxnSpPr>
            <a:stCxn id="4" idx="3"/>
            <a:endCxn id="6" idx="1"/>
          </p:cNvCxnSpPr>
          <p:nvPr/>
        </p:nvCxnSpPr>
        <p:spPr>
          <a:xfrm flipV="1">
            <a:off x="2671688" y="5453748"/>
            <a:ext cx="985912" cy="68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1"/>
            <a:endCxn id="6" idx="3"/>
          </p:cNvCxnSpPr>
          <p:nvPr/>
        </p:nvCxnSpPr>
        <p:spPr>
          <a:xfrm flipH="1" flipV="1">
            <a:off x="6158552" y="5453748"/>
            <a:ext cx="1156648" cy="682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5" idx="2"/>
            <a:endCxn id="6" idx="2"/>
          </p:cNvCxnSpPr>
          <p:nvPr/>
        </p:nvCxnSpPr>
        <p:spPr>
          <a:xfrm rot="5400000" flipH="1">
            <a:off x="6464940" y="4582684"/>
            <a:ext cx="57199" cy="3170928"/>
          </a:xfrm>
          <a:prstGeom prst="bentConnector3">
            <a:avLst>
              <a:gd name="adj1" fmla="val -399657"/>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565443" y="6019800"/>
            <a:ext cx="1676400" cy="6619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Rīcību atzīst par sev saistošu</a:t>
            </a:r>
          </a:p>
        </p:txBody>
      </p:sp>
      <p:sp>
        <p:nvSpPr>
          <p:cNvPr id="7" name="Slide Number Placeholder 6"/>
          <p:cNvSpPr>
            <a:spLocks noGrp="1"/>
          </p:cNvSpPr>
          <p:nvPr>
            <p:ph type="sldNum" sz="quarter" idx="12"/>
          </p:nvPr>
        </p:nvSpPr>
        <p:spPr/>
        <p:txBody>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157737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par>
                                <p:cTn id="31" presetID="2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par>
                                <p:cTn id="39" presetID="22" presetClass="entr" presetSubtype="4"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6" grpId="0" animBg="1"/>
      <p:bldP spid="2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Pilnvaru veidi [CL 2291.pants]</a:t>
            </a:r>
          </a:p>
        </p:txBody>
      </p:sp>
      <p:sp>
        <p:nvSpPr>
          <p:cNvPr id="3" name="Content Placeholder 2"/>
          <p:cNvSpPr>
            <a:spLocks noGrp="1"/>
          </p:cNvSpPr>
          <p:nvPr>
            <p:ph idx="1"/>
          </p:nvPr>
        </p:nvSpPr>
        <p:spPr/>
        <p:txBody>
          <a:bodyPr>
            <a:normAutofit fontScale="92500" lnSpcReduction="20000"/>
          </a:bodyPr>
          <a:lstStyle/>
          <a:p>
            <a:pPr>
              <a:buFontTx/>
              <a:buChar char="-"/>
            </a:pPr>
            <a:r>
              <a:rPr lang="lv-LV" i="1" dirty="0"/>
              <a:t>speciālpilnvara</a:t>
            </a:r>
            <a:r>
              <a:rPr lang="lv-LV" dirty="0"/>
              <a:t> – ved atsevišķas un noteiktas lietas (pasta sūtījumu izņemšana);</a:t>
            </a:r>
          </a:p>
          <a:p>
            <a:pPr>
              <a:buFontTx/>
              <a:buChar char="-"/>
            </a:pPr>
            <a:r>
              <a:rPr lang="lv-LV" i="1" dirty="0"/>
              <a:t>universālpilnvara</a:t>
            </a:r>
            <a:r>
              <a:rPr lang="lv-LV" dirty="0"/>
              <a:t> – pārzina </a:t>
            </a:r>
            <a:r>
              <a:rPr lang="lv-LV" u="sng" dirty="0">
                <a:solidFill>
                  <a:srgbClr val="FF0000"/>
                </a:solidFill>
              </a:rPr>
              <a:t>visas</a:t>
            </a:r>
            <a:r>
              <a:rPr lang="lv-LV" dirty="0"/>
              <a:t> pilnvarotāja lietas;</a:t>
            </a:r>
          </a:p>
          <a:p>
            <a:pPr>
              <a:buFontTx/>
              <a:buChar char="-"/>
            </a:pPr>
            <a:r>
              <a:rPr lang="lv-LV" i="1" dirty="0"/>
              <a:t>ģenerālpilnvara</a:t>
            </a:r>
            <a:r>
              <a:rPr lang="lv-LV" dirty="0"/>
              <a:t> – pārzina tikai pilnvarotāja zināmas šķiras lietas (ierakstu izdarīšana UR).</a:t>
            </a:r>
          </a:p>
          <a:p>
            <a:pPr marL="0" indent="0">
              <a:buNone/>
            </a:pPr>
            <a:endParaRPr lang="lv-LV" dirty="0"/>
          </a:p>
          <a:p>
            <a:pPr marL="0" indent="0">
              <a:buNone/>
            </a:pPr>
            <a:r>
              <a:rPr lang="lv-LV" dirty="0"/>
              <a:t>Detalizētāk par pilnvarojumu skatīt: </a:t>
            </a:r>
            <a:r>
              <a:rPr lang="lv-LV" u="sng" dirty="0">
                <a:hlinkClick r:id="rId2"/>
              </a:rPr>
              <a:t>http://home.lu.lv/~lilze/PLK/bakalauri_2/Saistibu_tiesibas_II/Pilnvarojums.ppt</a:t>
            </a: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dirty="0"/>
          </a:p>
        </p:txBody>
      </p:sp>
    </p:spTree>
    <p:extLst>
      <p:ext uri="{BB962C8B-B14F-4D97-AF65-F5344CB8AC3E}">
        <p14:creationId xmlns:p14="http://schemas.microsoft.com/office/powerpoint/2010/main" val="238829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A4FC-33D5-4C1C-AF69-240289F09BCB}"/>
              </a:ext>
            </a:extLst>
          </p:cNvPr>
          <p:cNvSpPr>
            <a:spLocks noGrp="1"/>
          </p:cNvSpPr>
          <p:nvPr>
            <p:ph type="title"/>
          </p:nvPr>
        </p:nvSpPr>
        <p:spPr/>
        <p:txBody>
          <a:bodyPr/>
          <a:lstStyle/>
          <a:p>
            <a:r>
              <a:rPr lang="lv-LV" dirty="0"/>
              <a:t>NVO pilnvarojums</a:t>
            </a:r>
            <a:endParaRPr lang="en-US" dirty="0"/>
          </a:p>
        </p:txBody>
      </p:sp>
      <p:sp>
        <p:nvSpPr>
          <p:cNvPr id="3" name="Content Placeholder 2">
            <a:extLst>
              <a:ext uri="{FF2B5EF4-FFF2-40B4-BE49-F238E27FC236}">
                <a16:creationId xmlns:a16="http://schemas.microsoft.com/office/drawing/2014/main" id="{6D6A7273-5148-48F4-B9CA-EA605DE371EF}"/>
              </a:ext>
            </a:extLst>
          </p:cNvPr>
          <p:cNvSpPr>
            <a:spLocks noGrp="1"/>
          </p:cNvSpPr>
          <p:nvPr>
            <p:ph idx="1"/>
          </p:nvPr>
        </p:nvSpPr>
        <p:spPr/>
        <p:txBody>
          <a:bodyPr/>
          <a:lstStyle/>
          <a:p>
            <a:r>
              <a:rPr lang="lv-LV" dirty="0"/>
              <a:t>Pēc biedru kopsapulces veikt izmaiņas UR. Šo uzskata par ģenerālpilnvaru;</a:t>
            </a:r>
          </a:p>
          <a:p>
            <a:r>
              <a:rPr lang="lv-LV" dirty="0"/>
              <a:t>Balsot kāda vietā sapulcē. Šo uzskata par speciālpilnvaru vai universālpilnvaru.</a:t>
            </a:r>
            <a:endParaRPr lang="en-US" dirty="0"/>
          </a:p>
        </p:txBody>
      </p:sp>
      <p:sp>
        <p:nvSpPr>
          <p:cNvPr id="4" name="Slide Number Placeholder 3">
            <a:extLst>
              <a:ext uri="{FF2B5EF4-FFF2-40B4-BE49-F238E27FC236}">
                <a16:creationId xmlns:a16="http://schemas.microsoft.com/office/drawing/2014/main" id="{DB839ADE-4731-42AF-9CB8-4411FDE8FD44}"/>
              </a:ext>
            </a:extLst>
          </p:cNvPr>
          <p:cNvSpPr>
            <a:spLocks noGrp="1"/>
          </p:cNvSpPr>
          <p:nvPr>
            <p:ph type="sldNum" sz="quarter" idx="12"/>
          </p:nvPr>
        </p:nvSpPr>
        <p:spPr/>
        <p:txBody>
          <a:bodyPr/>
          <a:lstStyle/>
          <a:p>
            <a:fld id="{B6F15528-21DE-4FAA-801E-634DDDAF4B2B}" type="slidenum">
              <a:rPr lang="en-US" smtClean="0"/>
              <a:pPr/>
              <a:t>66</a:t>
            </a:fld>
            <a:endParaRPr lang="en-US"/>
          </a:p>
        </p:txBody>
      </p:sp>
    </p:spTree>
    <p:extLst>
      <p:ext uri="{BB962C8B-B14F-4D97-AF65-F5344CB8AC3E}">
        <p14:creationId xmlns:p14="http://schemas.microsoft.com/office/powerpoint/2010/main" val="19557199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Pakalpojuma līgums</a:t>
            </a:r>
          </a:p>
        </p:txBody>
      </p:sp>
      <p:sp>
        <p:nvSpPr>
          <p:cNvPr id="3" name="Content Placeholder 2"/>
          <p:cNvSpPr>
            <a:spLocks noGrp="1"/>
          </p:cNvSpPr>
          <p:nvPr>
            <p:ph idx="1"/>
          </p:nvPr>
        </p:nvSpPr>
        <p:spPr/>
        <p:txBody>
          <a:bodyPr>
            <a:normAutofit lnSpcReduction="10000"/>
          </a:bodyPr>
          <a:lstStyle/>
          <a:p>
            <a:r>
              <a:rPr lang="lv-LV" dirty="0"/>
              <a:t>IR/NAV attiecināms uz nodarbinātību?</a:t>
            </a:r>
          </a:p>
          <a:p>
            <a:r>
              <a:rPr lang="lv-LV" dirty="0"/>
              <a:t>Fiziskas personas pakalpojumi ir darba līgums;</a:t>
            </a:r>
          </a:p>
          <a:p>
            <a:r>
              <a:rPr lang="lv-LV" dirty="0"/>
              <a:t>Līgums darbojas </a:t>
            </a:r>
            <a:r>
              <a:rPr lang="lv-LV" b="1" dirty="0">
                <a:solidFill>
                  <a:srgbClr val="FF0000"/>
                </a:solidFill>
              </a:rPr>
              <a:t>Publiskā iepirkuma likuma </a:t>
            </a:r>
            <a:r>
              <a:rPr lang="lv-LV" dirty="0"/>
              <a:t>ietvaros kā darba (pakalpojuma) veicējs.</a:t>
            </a:r>
          </a:p>
          <a:p>
            <a:pPr marL="0" indent="0">
              <a:buNone/>
            </a:pPr>
            <a:r>
              <a:rPr lang="lv-LV" dirty="0"/>
              <a:t>PIEMĒRAM ar aktieri par koncerta novadīšanu tiks slēgts uzņēmuma līgums, bet ar talantu aģentūru par koncerta novadīšanu, kur aģentūra nodrošina mākslinieka dalību – pakalpojuma līgums.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spTree>
    <p:extLst>
      <p:ext uri="{BB962C8B-B14F-4D97-AF65-F5344CB8AC3E}">
        <p14:creationId xmlns:p14="http://schemas.microsoft.com/office/powerpoint/2010/main" val="256083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87451E-CAEC-456D-9A83-C07B1E194385}"/>
              </a:ext>
            </a:extLst>
          </p:cNvPr>
          <p:cNvSpPr>
            <a:spLocks noGrp="1"/>
          </p:cNvSpPr>
          <p:nvPr>
            <p:ph idx="1"/>
          </p:nvPr>
        </p:nvSpPr>
        <p:spPr>
          <a:xfrm>
            <a:off x="457200" y="609600"/>
            <a:ext cx="8229600" cy="5516563"/>
          </a:xfrm>
        </p:spPr>
        <p:txBody>
          <a:bodyPr>
            <a:normAutofit/>
          </a:bodyPr>
          <a:lstStyle/>
          <a:p>
            <a:r>
              <a:rPr lang="lv-LV" sz="2800" dirty="0"/>
              <a:t>Būtiskākās atšķirības starp uzņēmuma, autoratlīdzības un pakalpojuma līgumu? Ja noslēgts nepareizā nosaukuma līgums, kurai pusei un ar ko tas draud (sodi, darījuma neatzīšana u.tml.) </a:t>
            </a:r>
          </a:p>
          <a:p>
            <a:r>
              <a:rPr lang="lv-LV" sz="2800" dirty="0">
                <a:solidFill>
                  <a:srgbClr val="FF0000"/>
                </a:solidFill>
              </a:rPr>
              <a:t>nav atšķirības, jo tie visi ir uzņēmuma līgumi pēc CL. Līguma nosaukumu neviens nevērtē, bet tā būtiskās sastāvdaļas. Likuma Par iedzīvotāju ienākuma nodokli 29. pants nosaka darba devēja pienākumus. Sankcija </a:t>
            </a:r>
            <a:r>
              <a:rPr lang="lv-LV" sz="2800" u="sng" dirty="0">
                <a:solidFill>
                  <a:srgbClr val="FF0000"/>
                </a:solidFill>
              </a:rPr>
              <a:t>likumā Par nodokļiem un nodevām</a:t>
            </a:r>
            <a:r>
              <a:rPr lang="lv-LV" sz="2800" dirty="0">
                <a:solidFill>
                  <a:srgbClr val="FF0000"/>
                </a:solidFill>
              </a:rPr>
              <a:t> XVI nodaļā</a:t>
            </a:r>
            <a:endParaRPr lang="en-US" sz="2800" dirty="0"/>
          </a:p>
        </p:txBody>
      </p:sp>
      <p:sp>
        <p:nvSpPr>
          <p:cNvPr id="4" name="Slide Number Placeholder 3">
            <a:extLst>
              <a:ext uri="{FF2B5EF4-FFF2-40B4-BE49-F238E27FC236}">
                <a16:creationId xmlns:a16="http://schemas.microsoft.com/office/drawing/2014/main" id="{D70B6D04-B797-47F5-AA8B-FD6C2A936CAE}"/>
              </a:ext>
            </a:extLst>
          </p:cNvPr>
          <p:cNvSpPr>
            <a:spLocks noGrp="1"/>
          </p:cNvSpPr>
          <p:nvPr>
            <p:ph type="sldNum" sz="quarter" idx="12"/>
          </p:nvPr>
        </p:nvSpPr>
        <p:spPr/>
        <p:txBody>
          <a:bodyPr/>
          <a:lstStyle/>
          <a:p>
            <a:fld id="{B6F15528-21DE-4FAA-801E-634DDDAF4B2B}" type="slidenum">
              <a:rPr lang="en-US" smtClean="0"/>
              <a:pPr/>
              <a:t>68</a:t>
            </a:fld>
            <a:endParaRPr lang="en-US"/>
          </a:p>
        </p:txBody>
      </p:sp>
    </p:spTree>
    <p:extLst>
      <p:ext uri="{BB962C8B-B14F-4D97-AF65-F5344CB8AC3E}">
        <p14:creationId xmlns:p14="http://schemas.microsoft.com/office/powerpoint/2010/main" val="32237510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a:latin typeface="Baskerville Old Face" panose="02020602080505020303" pitchFamily="18" charset="0"/>
              </a:rPr>
              <a:t>Maiņas līgums [CL 2091.-2095.pants]</a:t>
            </a:r>
          </a:p>
        </p:txBody>
      </p:sp>
      <p:sp>
        <p:nvSpPr>
          <p:cNvPr id="3" name="Content Placeholder 2"/>
          <p:cNvSpPr>
            <a:spLocks noGrp="1"/>
          </p:cNvSpPr>
          <p:nvPr>
            <p:ph idx="1"/>
          </p:nvPr>
        </p:nvSpPr>
        <p:spPr/>
        <p:txBody>
          <a:bodyPr>
            <a:normAutofit fontScale="85000" lnSpcReduction="10000"/>
          </a:bodyPr>
          <a:lstStyle/>
          <a:p>
            <a:r>
              <a:rPr lang="lv-LV" dirty="0"/>
              <a:t>Maiņas līgums ir </a:t>
            </a:r>
            <a:r>
              <a:rPr lang="lv-LV" b="1" dirty="0">
                <a:solidFill>
                  <a:srgbClr val="FF0000"/>
                </a:solidFill>
              </a:rPr>
              <a:t>divu personu </a:t>
            </a:r>
            <a:r>
              <a:rPr lang="lv-LV" dirty="0"/>
              <a:t>abpusējs apsolījums dot vienu priekšmetu pret otru, izņemot naudu;</a:t>
            </a:r>
          </a:p>
          <a:p>
            <a:r>
              <a:rPr lang="lv-LV" dirty="0"/>
              <a:t>Par maiņas priekšmetu var būt ne vien ķermeniskas lietas, bet arī prasījumi un citādas tiesības;</a:t>
            </a:r>
          </a:p>
          <a:p>
            <a:r>
              <a:rPr lang="lv-LV" dirty="0"/>
              <a:t>Tiesības un pienākumi piemērojami no pirkuma līguma noteikumiem [CL 2027.-2038.pants];</a:t>
            </a:r>
          </a:p>
          <a:p>
            <a:r>
              <a:rPr lang="lv-LV" dirty="0"/>
              <a:t>Īpašuma tiesības pāriet uz lietas saņēmēju tūlīt pēc lietas nodošanas, neatkarīgi, vai viņš savu pretpienākumu ir vai nav izpildījis. Saistību neizpildes gadījumā otra puse var prasīt, lai nodoto lietu atdod.</a:t>
            </a:r>
          </a:p>
        </p:txBody>
      </p:sp>
      <p:sp>
        <p:nvSpPr>
          <p:cNvPr id="4" name="Oval 3"/>
          <p:cNvSpPr/>
          <p:nvPr/>
        </p:nvSpPr>
        <p:spPr>
          <a:xfrm>
            <a:off x="609600" y="5791200"/>
            <a:ext cx="7848600" cy="914400"/>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Kur BN var izmantot maiņas līgumu?</a:t>
            </a:r>
          </a:p>
        </p:txBody>
      </p:sp>
      <p:sp>
        <p:nvSpPr>
          <p:cNvPr id="5" name="Slide Number Placeholder 4"/>
          <p:cNvSpPr>
            <a:spLocks noGrp="1"/>
          </p:cNvSpPr>
          <p:nvPr>
            <p:ph type="sldNum" sz="quarter" idx="12"/>
          </p:nvPr>
        </p:nvSpPr>
        <p:spPr/>
        <p:txBody>
          <a:bodyPr/>
          <a:lstStyle/>
          <a:p>
            <a:fld id="{B6F15528-21DE-4FAA-801E-634DDDAF4B2B}" type="slidenum">
              <a:rPr lang="en-US" smtClean="0"/>
              <a:pPr/>
              <a:t>69</a:t>
            </a:fld>
            <a:endParaRPr lang="en-US"/>
          </a:p>
        </p:txBody>
      </p:sp>
    </p:spTree>
    <p:extLst>
      <p:ext uri="{BB962C8B-B14F-4D97-AF65-F5344CB8AC3E}">
        <p14:creationId xmlns:p14="http://schemas.microsoft.com/office/powerpoint/2010/main" val="135871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Darba līgums</a:t>
            </a:r>
          </a:p>
        </p:txBody>
      </p:sp>
      <p:sp>
        <p:nvSpPr>
          <p:cNvPr id="3" name="Content Placeholder 2"/>
          <p:cNvSpPr>
            <a:spLocks noGrp="1"/>
          </p:cNvSpPr>
          <p:nvPr>
            <p:ph idx="1"/>
          </p:nvPr>
        </p:nvSpPr>
        <p:spPr/>
        <p:txBody>
          <a:bodyPr>
            <a:normAutofit/>
          </a:bodyPr>
          <a:lstStyle/>
          <a:p>
            <a:pPr marL="0" indent="0">
              <a:buNone/>
            </a:pPr>
            <a:r>
              <a:rPr lang="lv-LV" sz="4400" dirty="0"/>
              <a:t>saistošs visiem darba devējiem, ja </a:t>
            </a:r>
            <a:r>
              <a:rPr lang="lv-LV" sz="4400" b="1" dirty="0">
                <a:solidFill>
                  <a:srgbClr val="FF0000"/>
                </a:solidFill>
              </a:rPr>
              <a:t>darba devēja </a:t>
            </a:r>
            <a:r>
              <a:rPr lang="lv-LV" sz="4400" dirty="0"/>
              <a:t>un </a:t>
            </a:r>
            <a:r>
              <a:rPr lang="lv-LV" sz="4400" b="1" dirty="0">
                <a:solidFill>
                  <a:srgbClr val="FF0000"/>
                </a:solidFill>
              </a:rPr>
              <a:t>darbinieka</a:t>
            </a:r>
            <a:r>
              <a:rPr lang="lv-LV" sz="4400" dirty="0"/>
              <a:t> savstarpējās tiesiskās attiecības dibinātas uz </a:t>
            </a:r>
            <a:r>
              <a:rPr lang="lv-LV" sz="4400" b="1" dirty="0">
                <a:solidFill>
                  <a:srgbClr val="FF0000"/>
                </a:solidFill>
              </a:rPr>
              <a:t>darba līguma </a:t>
            </a:r>
            <a:r>
              <a:rPr lang="lv-LV" sz="4400" dirty="0"/>
              <a:t>pamata </a:t>
            </a:r>
            <a:r>
              <a:rPr lang="lv-LV" sz="4400" i="1" dirty="0"/>
              <a:t>[Darba likums 2.pants pirmā daļa]</a:t>
            </a:r>
          </a:p>
          <a:p>
            <a:endParaRPr lang="lv-LV" sz="4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74909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F08E5-F075-4B34-9EAE-2F0A7D231BE7}"/>
              </a:ext>
            </a:extLst>
          </p:cNvPr>
          <p:cNvSpPr>
            <a:spLocks noGrp="1"/>
          </p:cNvSpPr>
          <p:nvPr>
            <p:ph type="title"/>
          </p:nvPr>
        </p:nvSpPr>
        <p:spPr/>
        <p:txBody>
          <a:bodyPr>
            <a:normAutofit fontScale="90000"/>
          </a:bodyPr>
          <a:lstStyle/>
          <a:p>
            <a:r>
              <a:rPr lang="lv-LV" dirty="0"/>
              <a:t>Patapinājum līgums [CL 1950. pants]</a:t>
            </a:r>
            <a:endParaRPr lang="en-US" dirty="0"/>
          </a:p>
        </p:txBody>
      </p:sp>
      <p:sp>
        <p:nvSpPr>
          <p:cNvPr id="3" name="Content Placeholder 2">
            <a:extLst>
              <a:ext uri="{FF2B5EF4-FFF2-40B4-BE49-F238E27FC236}">
                <a16:creationId xmlns:a16="http://schemas.microsoft.com/office/drawing/2014/main" id="{F11BB89A-ECE2-4F01-9867-8A8CFCF094F8}"/>
              </a:ext>
            </a:extLst>
          </p:cNvPr>
          <p:cNvSpPr>
            <a:spLocks noGrp="1"/>
          </p:cNvSpPr>
          <p:nvPr>
            <p:ph idx="1"/>
          </p:nvPr>
        </p:nvSpPr>
        <p:spPr/>
        <p:txBody>
          <a:bodyPr/>
          <a:lstStyle/>
          <a:p>
            <a:r>
              <a:rPr lang="lv-LV" dirty="0"/>
              <a:t>Lietas nodošana lietošanā bez atlīdzības;</a:t>
            </a:r>
          </a:p>
          <a:p>
            <a:r>
              <a:rPr lang="lv-LV" dirty="0"/>
              <a:t>Netiek zaudētas īpašumtiesības, bet patapinājuma ņēmējs kļūst par lietas turētāju;</a:t>
            </a:r>
          </a:p>
          <a:p>
            <a:r>
              <a:rPr lang="lv-LV" dirty="0"/>
              <a:t>Ja no lietas lietošanas tiek gūts labums, tad tas ir īres vai nomas līgums;</a:t>
            </a:r>
          </a:p>
          <a:p>
            <a:r>
              <a:rPr lang="lv-LV" dirty="0"/>
              <a:t>Uzticības līgums.</a:t>
            </a:r>
          </a:p>
          <a:p>
            <a:r>
              <a:rPr lang="lv-LV" dirty="0"/>
              <a:t>Kur izmantot NVO – telpu, automašīnas, kādas iekārtas patapinājums</a:t>
            </a:r>
          </a:p>
          <a:p>
            <a:endParaRPr lang="en-US" dirty="0"/>
          </a:p>
        </p:txBody>
      </p:sp>
      <p:sp>
        <p:nvSpPr>
          <p:cNvPr id="4" name="Slide Number Placeholder 3">
            <a:extLst>
              <a:ext uri="{FF2B5EF4-FFF2-40B4-BE49-F238E27FC236}">
                <a16:creationId xmlns:a16="http://schemas.microsoft.com/office/drawing/2014/main" id="{B49E2725-E66B-4532-96DD-E047036192EA}"/>
              </a:ext>
            </a:extLst>
          </p:cNvPr>
          <p:cNvSpPr>
            <a:spLocks noGrp="1"/>
          </p:cNvSpPr>
          <p:nvPr>
            <p:ph type="sldNum" sz="quarter" idx="12"/>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32777885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Autofit/>
          </a:bodyPr>
          <a:lstStyle/>
          <a:p>
            <a:r>
              <a:rPr lang="lv-LV" sz="6000" b="1" dirty="0">
                <a:latin typeface="Baskerville Old Face" panose="02020602080505020303" pitchFamily="18" charset="0"/>
              </a:rPr>
              <a:t>7. Jautājumi un atbildes, iespaidi un novēlējumi</a:t>
            </a:r>
          </a:p>
        </p:txBody>
      </p:sp>
      <p:sp>
        <p:nvSpPr>
          <p:cNvPr id="3" name="Slide Number Placeholder 2"/>
          <p:cNvSpPr>
            <a:spLocks noGrp="1"/>
          </p:cNvSpPr>
          <p:nvPr>
            <p:ph type="sldNum" sz="quarter" idx="12"/>
          </p:nvPr>
        </p:nvSpPr>
        <p:spPr/>
        <p:txBody>
          <a:bodyPr/>
          <a:lstStyle/>
          <a:p>
            <a:fld id="{B6F15528-21DE-4FAA-801E-634DDDAF4B2B}" type="slidenum">
              <a:rPr lang="en-US" smtClean="0"/>
              <a:pPr/>
              <a:t>71</a:t>
            </a:fld>
            <a:endParaRPr lang="en-US"/>
          </a:p>
        </p:txBody>
      </p:sp>
    </p:spTree>
    <p:extLst>
      <p:ext uri="{BB962C8B-B14F-4D97-AF65-F5344CB8AC3E}">
        <p14:creationId xmlns:p14="http://schemas.microsoft.com/office/powerpoint/2010/main" val="7598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2C1909-CA9F-4DB1-9433-658C253D4D79}"/>
              </a:ext>
            </a:extLst>
          </p:cNvPr>
          <p:cNvSpPr>
            <a:spLocks noGrp="1"/>
          </p:cNvSpPr>
          <p:nvPr>
            <p:ph idx="1"/>
          </p:nvPr>
        </p:nvSpPr>
        <p:spPr>
          <a:xfrm>
            <a:off x="457200" y="381000"/>
            <a:ext cx="8229600" cy="5745163"/>
          </a:xfrm>
        </p:spPr>
        <p:txBody>
          <a:bodyPr>
            <a:normAutofit fontScale="92500"/>
          </a:bodyPr>
          <a:lstStyle/>
          <a:p>
            <a:pPr marL="514350" indent="-514350">
              <a:buFont typeface="+mj-lt"/>
              <a:buAutoNum type="arabicPeriod"/>
            </a:pPr>
            <a:r>
              <a:rPr lang="lv-LV" dirty="0"/>
              <a:t>Piemēram, biedrība saņem dāvinājumu, piemēram, 2kg saldumus un 10 tējas kastītes ikdienas vajadzību nodrošināšanai. Vai biedrības dokumentos jāiegrāmato šis dāvinājums, vai pietiek ar dāvinājuma pavadzīmi un kā pareizi dokumentos jāiegrāmato šāds dāvinājums?</a:t>
            </a:r>
            <a:r>
              <a:rPr lang="lv-LV" dirty="0">
                <a:solidFill>
                  <a:srgbClr val="FF0000"/>
                </a:solidFill>
              </a:rPr>
              <a:t> Nav juridisks jautājums un nav par līgumiem</a:t>
            </a:r>
            <a:endParaRPr lang="lv-LV" dirty="0"/>
          </a:p>
          <a:p>
            <a:pPr marL="514350" indent="-514350">
              <a:buFont typeface="+mj-lt"/>
              <a:buAutoNum type="arabicPeriod"/>
            </a:pPr>
            <a:r>
              <a:rPr lang="en-US" dirty="0" err="1"/>
              <a:t>Darījumu</a:t>
            </a:r>
            <a:r>
              <a:rPr lang="en-US" dirty="0"/>
              <a:t> (</a:t>
            </a:r>
            <a:r>
              <a:rPr lang="en-US" dirty="0" err="1"/>
              <a:t>līgumu</a:t>
            </a:r>
            <a:r>
              <a:rPr lang="en-US" dirty="0"/>
              <a:t>) </a:t>
            </a:r>
            <a:r>
              <a:rPr lang="en-US" dirty="0" err="1"/>
              <a:t>ar</a:t>
            </a:r>
            <a:r>
              <a:rPr lang="lv-LV" dirty="0"/>
              <a:t> </a:t>
            </a:r>
            <a:r>
              <a:rPr lang="en-US" dirty="0" err="1"/>
              <a:t>preču</a:t>
            </a:r>
            <a:r>
              <a:rPr lang="en-US" dirty="0"/>
              <a:t> </a:t>
            </a:r>
            <a:r>
              <a:rPr lang="en-US" dirty="0" err="1"/>
              <a:t>zīmēm</a:t>
            </a:r>
            <a:r>
              <a:rPr lang="en-US" dirty="0"/>
              <a:t> </a:t>
            </a:r>
            <a:r>
              <a:rPr lang="en-US" dirty="0" err="1"/>
              <a:t>īpatnības</a:t>
            </a:r>
            <a:r>
              <a:rPr lang="en-US" dirty="0"/>
              <a:t> un </a:t>
            </a:r>
            <a:r>
              <a:rPr lang="en-US" dirty="0" err="1"/>
              <a:t>specifika</a:t>
            </a:r>
            <a:r>
              <a:rPr lang="lv-LV" dirty="0"/>
              <a:t> </a:t>
            </a:r>
            <a:r>
              <a:rPr lang="lv-LV" dirty="0">
                <a:solidFill>
                  <a:srgbClr val="FF0000"/>
                </a:solidFill>
              </a:rPr>
              <a:t>jāsazinās ar Patentu valdi. Tā arī veic preču zīmes īpašnieka maiņu </a:t>
            </a:r>
            <a:r>
              <a:rPr lang="lv-LV" dirty="0">
                <a:solidFill>
                  <a:srgbClr val="FF0000"/>
                </a:solidFill>
                <a:hlinkClick r:id="rId2"/>
              </a:rPr>
              <a:t>https://www.lrpv.gov.lv/lv/pakalpojumi/precu-zimes-nodosana-citai-personai</a:t>
            </a:r>
            <a:r>
              <a:rPr lang="lv-LV" dirty="0">
                <a:solidFill>
                  <a:srgbClr val="FF0000"/>
                </a:solidFill>
              </a:rPr>
              <a:t> </a:t>
            </a:r>
            <a:endParaRPr lang="lv-LV" dirty="0"/>
          </a:p>
        </p:txBody>
      </p:sp>
      <p:sp>
        <p:nvSpPr>
          <p:cNvPr id="4" name="Slide Number Placeholder 3">
            <a:extLst>
              <a:ext uri="{FF2B5EF4-FFF2-40B4-BE49-F238E27FC236}">
                <a16:creationId xmlns:a16="http://schemas.microsoft.com/office/drawing/2014/main" id="{EEC8D059-355E-42A1-8178-0C87F32A7F67}"/>
              </a:ext>
            </a:extLst>
          </p:cNvPr>
          <p:cNvSpPr>
            <a:spLocks noGrp="1"/>
          </p:cNvSpPr>
          <p:nvPr>
            <p:ph type="sldNum" sz="quarter" idx="12"/>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41636884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F7B428-8AB7-4F76-906E-95661064D868}"/>
              </a:ext>
            </a:extLst>
          </p:cNvPr>
          <p:cNvSpPr>
            <a:spLocks noGrp="1"/>
          </p:cNvSpPr>
          <p:nvPr>
            <p:ph idx="1"/>
          </p:nvPr>
        </p:nvSpPr>
        <p:spPr>
          <a:xfrm>
            <a:off x="457200" y="380999"/>
            <a:ext cx="8229600" cy="6340475"/>
          </a:xfrm>
        </p:spPr>
        <p:txBody>
          <a:bodyPr>
            <a:normAutofit fontScale="85000" lnSpcReduction="20000"/>
          </a:bodyPr>
          <a:lstStyle/>
          <a:p>
            <a:pPr marL="514350" indent="-514350">
              <a:buFont typeface="+mj-lt"/>
              <a:buAutoNum type="arabicPeriod"/>
            </a:pPr>
            <a:r>
              <a:rPr lang="lv-LV" dirty="0"/>
              <a:t>Lūdzu sagatavojiet šablonus (</a:t>
            </a:r>
            <a:r>
              <a:rPr lang="lv-LV" dirty="0" err="1"/>
              <a:t>templates</a:t>
            </a:r>
            <a:r>
              <a:rPr lang="lv-LV" dirty="0"/>
              <a:t>) </a:t>
            </a:r>
            <a:r>
              <a:rPr lang="lv-LV" dirty="0" err="1"/>
              <a:t>word</a:t>
            </a:r>
            <a:r>
              <a:rPr lang="lv-LV" dirty="0"/>
              <a:t> formātā (.</a:t>
            </a:r>
            <a:r>
              <a:rPr lang="lv-LV" dirty="0" err="1"/>
              <a:t>docx</a:t>
            </a:r>
            <a:r>
              <a:rPr lang="lv-LV" dirty="0"/>
              <a:t>) visiem līgumu veidiem par kuriem diskutēsim. Būtu labi tos saņemt pirms pasākuma. Tas dotu iespēju semināra dalībniekiem izpildīt mājas darbu ražīgam semināram. Paldies! </a:t>
            </a:r>
            <a:r>
              <a:rPr lang="lv-LV" dirty="0">
                <a:solidFill>
                  <a:srgbClr val="FF0000"/>
                </a:solidFill>
              </a:rPr>
              <a:t>Būs pēc semināra</a:t>
            </a:r>
            <a:endParaRPr lang="lv-LV" dirty="0"/>
          </a:p>
          <a:p>
            <a:pPr marL="514350" indent="-514350">
              <a:buFont typeface="+mj-lt"/>
              <a:buAutoNum type="arabicPeriod"/>
            </a:pPr>
            <a:r>
              <a:rPr lang="lv-LV" dirty="0"/>
              <a:t>Ja NVO noslēdz uzņēmuma līguma vai darba līgumu par algu, kas mazāka par min., vai soc. nod. jāmaksā par min. algu? </a:t>
            </a:r>
            <a:r>
              <a:rPr lang="lv-LV" dirty="0">
                <a:solidFill>
                  <a:srgbClr val="FF0000"/>
                </a:solidFill>
              </a:rPr>
              <a:t>Šis ir grāmatvedības jautājums, bet atbilde ir JĀ, valsts sociālās apdrošināšanas obligātās iemaksas ir jāveic par minimālo darba samaksu visiem darba devējiem proporcionāli kopā. Svarīgi noskaidrot, vai darbiniekam mēnesī ir 500 EUR.</a:t>
            </a:r>
          </a:p>
          <a:p>
            <a:pPr marL="514350" indent="-514350">
              <a:buFont typeface="+mj-lt"/>
              <a:buAutoNum type="arabicPeriod"/>
            </a:pPr>
            <a:r>
              <a:rPr lang="lv-LV" dirty="0"/>
              <a:t>Ja lektors ir </a:t>
            </a:r>
            <a:r>
              <a:rPr lang="lv-LV" dirty="0" err="1"/>
              <a:t>saimn.darb.veicējs</a:t>
            </a:r>
            <a:r>
              <a:rPr lang="lv-LV" dirty="0"/>
              <a:t>-vai drīkst izvēlēties uzņēmuma līgumu, kur nodokļus samaksā pasūtītājs? </a:t>
            </a:r>
            <a:r>
              <a:rPr lang="lv-LV" dirty="0">
                <a:solidFill>
                  <a:srgbClr val="FF0000"/>
                </a:solidFill>
              </a:rPr>
              <a:t>JĀ, bet tas ir līgumā jāparedz, ka valstī noteiktos nodokļus apmaksā pasūtītājs. Var arī parastai fiziskai personai slēgt autoratlīdzības līgumu</a:t>
            </a:r>
          </a:p>
        </p:txBody>
      </p:sp>
      <p:sp>
        <p:nvSpPr>
          <p:cNvPr id="4" name="Slide Number Placeholder 3">
            <a:extLst>
              <a:ext uri="{FF2B5EF4-FFF2-40B4-BE49-F238E27FC236}">
                <a16:creationId xmlns:a16="http://schemas.microsoft.com/office/drawing/2014/main" id="{9E094032-461D-4670-AAF5-F6C94FF2D063}"/>
              </a:ext>
            </a:extLst>
          </p:cNvPr>
          <p:cNvSpPr>
            <a:spLocks noGrp="1"/>
          </p:cNvSpPr>
          <p:nvPr>
            <p:ph type="sldNum" sz="quarter" idx="12"/>
          </p:nvPr>
        </p:nvSpPr>
        <p:spPr/>
        <p:txBody>
          <a:bodyPr/>
          <a:lstStyle/>
          <a:p>
            <a:fld id="{B6F15528-21DE-4FAA-801E-634DDDAF4B2B}" type="slidenum">
              <a:rPr lang="en-US" smtClean="0"/>
              <a:pPr/>
              <a:t>73</a:t>
            </a:fld>
            <a:endParaRPr lang="en-US"/>
          </a:p>
        </p:txBody>
      </p:sp>
    </p:spTree>
    <p:extLst>
      <p:ext uri="{BB962C8B-B14F-4D97-AF65-F5344CB8AC3E}">
        <p14:creationId xmlns:p14="http://schemas.microsoft.com/office/powerpoint/2010/main" val="17898859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234D22-BF86-4B77-9D72-68F0C4951E68}"/>
              </a:ext>
            </a:extLst>
          </p:cNvPr>
          <p:cNvSpPr>
            <a:spLocks noGrp="1"/>
          </p:cNvSpPr>
          <p:nvPr>
            <p:ph idx="1"/>
          </p:nvPr>
        </p:nvSpPr>
        <p:spPr>
          <a:xfrm>
            <a:off x="457200" y="457200"/>
            <a:ext cx="8229600" cy="5668963"/>
          </a:xfrm>
        </p:spPr>
        <p:txBody>
          <a:bodyPr>
            <a:normAutofit fontScale="92500" lnSpcReduction="20000"/>
          </a:bodyPr>
          <a:lstStyle/>
          <a:p>
            <a:pPr marL="0" indent="0">
              <a:buNone/>
            </a:pPr>
            <a:r>
              <a:rPr lang="en-US" dirty="0" err="1"/>
              <a:t>Lūdzu</a:t>
            </a:r>
            <a:r>
              <a:rPr lang="en-US" dirty="0"/>
              <a:t> </a:t>
            </a:r>
            <a:r>
              <a:rPr lang="en-US" dirty="0" err="1"/>
              <a:t>informāciju</a:t>
            </a:r>
            <a:r>
              <a:rPr lang="en-US" dirty="0"/>
              <a:t> par </a:t>
            </a:r>
            <a:r>
              <a:rPr lang="en-US" dirty="0" err="1"/>
              <a:t>mutiskiem</a:t>
            </a:r>
            <a:r>
              <a:rPr lang="en-US" dirty="0"/>
              <a:t> </a:t>
            </a:r>
            <a:r>
              <a:rPr lang="en-US" dirty="0" err="1"/>
              <a:t>līgumiem</a:t>
            </a:r>
            <a:r>
              <a:rPr lang="en-US" dirty="0"/>
              <a:t>, kas </a:t>
            </a:r>
            <a:r>
              <a:rPr lang="en-US" dirty="0" err="1"/>
              <a:t>arī</a:t>
            </a:r>
            <a:r>
              <a:rPr lang="en-US" dirty="0"/>
              <a:t> </a:t>
            </a:r>
            <a:r>
              <a:rPr lang="en-US" dirty="0" err="1"/>
              <a:t>iespējami</a:t>
            </a:r>
            <a:r>
              <a:rPr lang="en-US" dirty="0"/>
              <a:t>. </a:t>
            </a:r>
            <a:br>
              <a:rPr lang="en-US" dirty="0"/>
            </a:br>
            <a:r>
              <a:rPr lang="en-US" dirty="0" err="1"/>
              <a:t>Kā</a:t>
            </a:r>
            <a:r>
              <a:rPr lang="en-US" dirty="0"/>
              <a:t> </a:t>
            </a:r>
            <a:r>
              <a:rPr lang="en-US" dirty="0" err="1"/>
              <a:t>labāk</a:t>
            </a:r>
            <a:r>
              <a:rPr lang="en-US" dirty="0"/>
              <a:t> </a:t>
            </a:r>
            <a:r>
              <a:rPr lang="en-US" dirty="0" err="1"/>
              <a:t>mazināt</a:t>
            </a:r>
            <a:r>
              <a:rPr lang="en-US" dirty="0"/>
              <a:t> </a:t>
            </a:r>
            <a:r>
              <a:rPr lang="en-US" dirty="0" err="1"/>
              <a:t>birokrātiju</a:t>
            </a:r>
            <a:r>
              <a:rPr lang="en-US" dirty="0"/>
              <a:t> un </a:t>
            </a:r>
            <a:r>
              <a:rPr lang="en-US" dirty="0" err="1"/>
              <a:t>slēgt</a:t>
            </a:r>
            <a:r>
              <a:rPr lang="en-US" dirty="0"/>
              <a:t> </a:t>
            </a:r>
            <a:r>
              <a:rPr lang="en-US" dirty="0" err="1"/>
              <a:t>īsus</a:t>
            </a:r>
            <a:r>
              <a:rPr lang="en-US" dirty="0"/>
              <a:t>, </a:t>
            </a:r>
            <a:r>
              <a:rPr lang="en-US" dirty="0" err="1"/>
              <a:t>koncentrētus</a:t>
            </a:r>
            <a:r>
              <a:rPr lang="en-US" dirty="0"/>
              <a:t> </a:t>
            </a:r>
            <a:r>
              <a:rPr lang="en-US" dirty="0" err="1"/>
              <a:t>līgumus</a:t>
            </a:r>
            <a:r>
              <a:rPr lang="en-US" dirty="0"/>
              <a:t> </a:t>
            </a:r>
            <a:r>
              <a:rPr lang="en-US" dirty="0" err="1"/>
              <a:t>pēc</a:t>
            </a:r>
            <a:r>
              <a:rPr lang="en-US" dirty="0"/>
              <a:t> </a:t>
            </a:r>
            <a:r>
              <a:rPr lang="en-US" dirty="0" err="1"/>
              <a:t>būtības</a:t>
            </a:r>
            <a:r>
              <a:rPr lang="lv-LV" dirty="0"/>
              <a:t>. </a:t>
            </a:r>
            <a:r>
              <a:rPr lang="lv-LV" dirty="0">
                <a:solidFill>
                  <a:srgbClr val="FF0000"/>
                </a:solidFill>
              </a:rPr>
              <a:t>Civillikums paredz rakstiskus vai mutiskus līgumus. Abiem ir vienāds juridisks spēks. Mutiskiem līgumiem jāpārliecinās, vai nevajag rakstveida formu [p, darba līgumiem vajag, uzņēmuma līgumiem nevajag obligāti]. Problēma būs, ja vajadzēs pierādīt, ka līgums ir bijis.</a:t>
            </a:r>
          </a:p>
          <a:p>
            <a:pPr marL="0" indent="0">
              <a:buNone/>
            </a:pPr>
            <a:r>
              <a:rPr lang="lv-LV" dirty="0">
                <a:solidFill>
                  <a:srgbClr val="FF0000"/>
                </a:solidFill>
              </a:rPr>
              <a:t>Svarīgi atcerēties, ka līgumam ir būtiskas sastāvdaļas un nebūtiskas. Būtiskās būs veicamais darbs un samaksa, puses, termiņi u.c. jautājumi, bez kuriem līgumu nevar izpildīt.</a:t>
            </a:r>
          </a:p>
        </p:txBody>
      </p:sp>
      <p:sp>
        <p:nvSpPr>
          <p:cNvPr id="4" name="Slide Number Placeholder 3">
            <a:extLst>
              <a:ext uri="{FF2B5EF4-FFF2-40B4-BE49-F238E27FC236}">
                <a16:creationId xmlns:a16="http://schemas.microsoft.com/office/drawing/2014/main" id="{03695058-61AD-44C9-BA3E-CC4FBE50DB6B}"/>
              </a:ext>
            </a:extLst>
          </p:cNvPr>
          <p:cNvSpPr>
            <a:spLocks noGrp="1"/>
          </p:cNvSpPr>
          <p:nvPr>
            <p:ph type="sldNum" sz="quarter" idx="12"/>
          </p:nvPr>
        </p:nvSpPr>
        <p:spPr/>
        <p:txBody>
          <a:bodyPr/>
          <a:lstStyle/>
          <a:p>
            <a:fld id="{B6F15528-21DE-4FAA-801E-634DDDAF4B2B}" type="slidenum">
              <a:rPr lang="en-US" smtClean="0"/>
              <a:pPr/>
              <a:t>74</a:t>
            </a:fld>
            <a:endParaRPr lang="en-US"/>
          </a:p>
        </p:txBody>
      </p:sp>
    </p:spTree>
    <p:extLst>
      <p:ext uri="{BB962C8B-B14F-4D97-AF65-F5344CB8AC3E}">
        <p14:creationId xmlns:p14="http://schemas.microsoft.com/office/powerpoint/2010/main" val="39434545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229600" cy="1143000"/>
          </a:xfrm>
        </p:spPr>
        <p:txBody>
          <a:bodyPr>
            <a:noAutofit/>
          </a:bodyPr>
          <a:lstStyle/>
          <a:p>
            <a:r>
              <a:rPr lang="lv-LV" sz="7200" b="1" dirty="0">
                <a:latin typeface="Baskerville Old Face" panose="02020602080505020303" pitchFamily="18" charset="0"/>
              </a:rPr>
              <a:t>Paldies par Jūsu līdzdalību un atsaucību!</a:t>
            </a:r>
          </a:p>
        </p:txBody>
      </p:sp>
      <p:sp>
        <p:nvSpPr>
          <p:cNvPr id="3" name="Slide Number Placeholder 2"/>
          <p:cNvSpPr>
            <a:spLocks noGrp="1"/>
          </p:cNvSpPr>
          <p:nvPr>
            <p:ph type="sldNum" sz="quarter" idx="12"/>
          </p:nvPr>
        </p:nvSpPr>
        <p:spPr/>
        <p:txBody>
          <a:bodyPr/>
          <a:lstStyle/>
          <a:p>
            <a:fld id="{B6F15528-21DE-4FAA-801E-634DDDAF4B2B}" type="slidenum">
              <a:rPr lang="en-US" smtClean="0"/>
              <a:pPr/>
              <a:t>75</a:t>
            </a:fld>
            <a:endParaRPr lang="en-US"/>
          </a:p>
        </p:txBody>
      </p:sp>
      <p:sp>
        <p:nvSpPr>
          <p:cNvPr id="4" name="TextBox 3"/>
          <p:cNvSpPr txBox="1"/>
          <p:nvPr/>
        </p:nvSpPr>
        <p:spPr>
          <a:xfrm>
            <a:off x="2362200" y="4876800"/>
            <a:ext cx="4191000" cy="769441"/>
          </a:xfrm>
          <a:prstGeom prst="rect">
            <a:avLst/>
          </a:prstGeom>
          <a:noFill/>
        </p:spPr>
        <p:txBody>
          <a:bodyPr wrap="square" rtlCol="0">
            <a:spAutoFit/>
          </a:bodyPr>
          <a:lstStyle/>
          <a:p>
            <a:pPr algn="ctr"/>
            <a:r>
              <a:rPr lang="lv-LV" sz="4400" dirty="0">
                <a:hlinkClick r:id="rId2"/>
              </a:rPr>
              <a:t>bitija@inbox.lv</a:t>
            </a:r>
            <a:r>
              <a:rPr lang="lv-LV" sz="4400" dirty="0"/>
              <a:t> </a:t>
            </a:r>
          </a:p>
        </p:txBody>
      </p:sp>
    </p:spTree>
    <p:extLst>
      <p:ext uri="{BB962C8B-B14F-4D97-AF65-F5344CB8AC3E}">
        <p14:creationId xmlns:p14="http://schemas.microsoft.com/office/powerpoint/2010/main" val="360470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Autofit/>
          </a:bodyPr>
          <a:lstStyle/>
          <a:p>
            <a:r>
              <a:rPr lang="lv-LV" sz="3600" b="1" dirty="0">
                <a:solidFill>
                  <a:srgbClr val="FF0000"/>
                </a:solidFill>
              </a:rPr>
              <a:t>Darbinieks</a:t>
            </a:r>
            <a:r>
              <a:rPr lang="lv-LV" sz="3600" dirty="0">
                <a:solidFill>
                  <a:srgbClr val="FF0000"/>
                </a:solidFill>
              </a:rPr>
              <a:t> </a:t>
            </a:r>
            <a:r>
              <a:rPr lang="lv-LV" sz="3600" dirty="0"/>
              <a:t>ir fiziskā persona, kas uz darba līguma pamata par nolīgto darba samaksu veic noteiktu darbu darba devēja vadībā </a:t>
            </a:r>
            <a:r>
              <a:rPr lang="lv-LV" sz="3600" i="1" dirty="0"/>
              <a:t>[DL 3.pants]</a:t>
            </a:r>
          </a:p>
        </p:txBody>
      </p:sp>
      <p:sp>
        <p:nvSpPr>
          <p:cNvPr id="3" name="Content Placeholder 2"/>
          <p:cNvSpPr>
            <a:spLocks noGrp="1"/>
          </p:cNvSpPr>
          <p:nvPr>
            <p:ph idx="1"/>
          </p:nvPr>
        </p:nvSpPr>
        <p:spPr>
          <a:xfrm>
            <a:off x="457200" y="3094037"/>
            <a:ext cx="8229600" cy="3763963"/>
          </a:xfrm>
        </p:spPr>
        <p:txBody>
          <a:bodyPr>
            <a:normAutofit/>
          </a:bodyPr>
          <a:lstStyle/>
          <a:p>
            <a:r>
              <a:rPr lang="lv-LV" sz="3000" dirty="0"/>
              <a:t>Fiziska persona</a:t>
            </a:r>
          </a:p>
          <a:p>
            <a:r>
              <a:rPr lang="lv-LV" sz="3000" dirty="0"/>
              <a:t>Strādā uz darba līguma pamata</a:t>
            </a:r>
          </a:p>
          <a:p>
            <a:r>
              <a:rPr lang="lv-LV" sz="3000" dirty="0"/>
              <a:t>Nolīgta darba samaksa par darbu</a:t>
            </a:r>
          </a:p>
          <a:p>
            <a:r>
              <a:rPr lang="lv-LV" sz="3000" dirty="0"/>
              <a:t>Nolīgts darbs/konkrēti darba pienākumi</a:t>
            </a:r>
          </a:p>
          <a:p>
            <a:r>
              <a:rPr lang="lv-LV" sz="3000" dirty="0"/>
              <a:t>Atrodas darba devēja rīcībā </a:t>
            </a:r>
            <a:r>
              <a:rPr lang="lv-LV" sz="3000" dirty="0">
                <a:solidFill>
                  <a:srgbClr val="FF0000"/>
                </a:solidFill>
              </a:rPr>
              <a:t>(noteikts darba laiks, darba vieta, darba devēja inventārs, sociālās garantijas u.c.).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45228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lv-LV" b="1" dirty="0">
                <a:solidFill>
                  <a:srgbClr val="FF0000"/>
                </a:solidFill>
              </a:rPr>
              <a:t>Darba devējs </a:t>
            </a:r>
            <a:r>
              <a:rPr lang="lv-LV" dirty="0"/>
              <a:t>ir fiziska vai juridiska persona […], kas uz darba līguma pamata nodarbina vismaz vienu darbinieku </a:t>
            </a:r>
            <a:r>
              <a:rPr lang="lv-LV" i="1" dirty="0"/>
              <a:t>[DL 4.pants pirmā daļa]</a:t>
            </a:r>
          </a:p>
        </p:txBody>
      </p:sp>
      <p:sp>
        <p:nvSpPr>
          <p:cNvPr id="3" name="Content Placeholder 2"/>
          <p:cNvSpPr>
            <a:spLocks noGrp="1"/>
          </p:cNvSpPr>
          <p:nvPr>
            <p:ph idx="1"/>
          </p:nvPr>
        </p:nvSpPr>
        <p:spPr>
          <a:xfrm>
            <a:off x="457200" y="3657600"/>
            <a:ext cx="8229600" cy="2468563"/>
          </a:xfrm>
        </p:spPr>
        <p:txBody>
          <a:bodyPr/>
          <a:lstStyle/>
          <a:p>
            <a:r>
              <a:rPr lang="lv-LV" dirty="0"/>
              <a:t>Fiziska vai juridiska persona</a:t>
            </a:r>
          </a:p>
          <a:p>
            <a:r>
              <a:rPr lang="lv-LV" dirty="0"/>
              <a:t>Nodarbina uz darba līguma pamata</a:t>
            </a:r>
          </a:p>
          <a:p>
            <a:r>
              <a:rPr lang="lv-LV" dirty="0"/>
              <a:t>Nodarbina vismaz vienu darbinieku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32391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2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1487</TotalTime>
  <Words>4095</Words>
  <Application>Microsoft Office PowerPoint</Application>
  <PresentationFormat>On-screen Show (4:3)</PresentationFormat>
  <Paragraphs>420</Paragraphs>
  <Slides>75</Slides>
  <Notes>2</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75</vt:i4>
      </vt:variant>
    </vt:vector>
  </HeadingPairs>
  <TitlesOfParts>
    <vt:vector size="89" baseType="lpstr">
      <vt:lpstr>Arial</vt:lpstr>
      <vt:lpstr>Baskerville Old Face</vt:lpstr>
      <vt:lpstr>Calibri</vt:lpstr>
      <vt:lpstr>Century Gothic</vt:lpstr>
      <vt:lpstr>Georgia</vt:lpstr>
      <vt:lpstr>Times New Roman</vt:lpstr>
      <vt:lpstr>Trebuchet MS</vt:lpstr>
      <vt:lpstr>Wingdings 3</vt:lpstr>
      <vt:lpstr>Office Theme</vt:lpstr>
      <vt:lpstr>Slipstream</vt:lpstr>
      <vt:lpstr>1_Office Theme</vt:lpstr>
      <vt:lpstr>Wisp</vt:lpstr>
      <vt:lpstr>1_Wisp</vt:lpstr>
      <vt:lpstr>2_Wisp</vt:lpstr>
      <vt:lpstr>Praktiskais seminārs «Līgumi nevalstiskajā organizācijā»</vt:lpstr>
      <vt:lpstr>Saturs:</vt:lpstr>
      <vt:lpstr>1. Nodarbinātības tiesiskais raksturojums jeb NVO tiesības slēgt līgumus par darbu</vt:lpstr>
      <vt:lpstr>Kāpēc slēgt nodarbinātības līgumus?</vt:lpstr>
      <vt:lpstr>Biedrībai un nodibinājumam ir tiesības papilddarbības veidā veikt saimniecisko darbību, kas saistīta ar:</vt:lpstr>
      <vt:lpstr>Nodarbinātības līgumi</vt:lpstr>
      <vt:lpstr>Darba līgums</vt:lpstr>
      <vt:lpstr>Darbinieks ir fiziskā persona, kas uz darba līguma pamata par nolīgto darba samaksu veic noteiktu darbu darba devēja vadībā [DL 3.pants]</vt:lpstr>
      <vt:lpstr>Darba devējs ir fiziska vai juridiska persona […], kas uz darba līguma pamata nodarbina vismaz vienu darbinieku [DL 4.pants pirmā daļa]</vt:lpstr>
      <vt:lpstr>Kur noris darba tiesiskās attiecības?</vt:lpstr>
      <vt:lpstr>Darba tiesisko attiecību pazīmes:</vt:lpstr>
      <vt:lpstr>2. Citi nodarbinātības veidi</vt:lpstr>
      <vt:lpstr>Darbinieks ir tikai tad, ja noslēgts darba līgums!</vt:lpstr>
      <vt:lpstr>Nodarbinātības veidi</vt:lpstr>
      <vt:lpstr>Kurš ir darbinieks, kurš darba ņēmējs? Pamanīji vēl kļūdas?</vt:lpstr>
      <vt:lpstr>3. Darba līguma noslēgšana</vt:lpstr>
      <vt:lpstr>Likuma noteiktie posmi darba līgumam</vt:lpstr>
      <vt:lpstr>Darba sludinājums (DL 32.pants)</vt:lpstr>
      <vt:lpstr>Kas jāievēro darba devējam?</vt:lpstr>
      <vt:lpstr>Darba intervija (DL 33.pants)</vt:lpstr>
      <vt:lpstr>Intervijā NEDRĪKST uzdot jautājumus par:</vt:lpstr>
      <vt:lpstr>Nepieciešamie dokumenti  (DL 35.pants)</vt:lpstr>
      <vt:lpstr>Administratīvo sodu likums par pārkāpumiem pārvaldes, sabiedriskās kārtības un valsts valodas lietošanas jomā</vt:lpstr>
      <vt:lpstr>Veselības pārbaude (DL 36.pants)</vt:lpstr>
      <vt:lpstr>Nepilngadīgu personu nodarbināšana  (ja auditorijai ir interese)</vt:lpstr>
      <vt:lpstr>Personas, kas jaunākas par 18 gadiem, nodarbināšana</vt:lpstr>
      <vt:lpstr>PowerPoint Presentation</vt:lpstr>
      <vt:lpstr>PowerPoint Presentation</vt:lpstr>
      <vt:lpstr>Līguma noslēgšana – vienošanās</vt:lpstr>
      <vt:lpstr>Darba līguma forma</vt:lpstr>
      <vt:lpstr>Ja nepastāv rakstisks darba līgums</vt:lpstr>
      <vt:lpstr>Par nodarbināšanu neievērojot likuma normas, darba devēju var sodīt:</vt:lpstr>
      <vt:lpstr>Darba līguma ilgums</vt:lpstr>
      <vt:lpstr>Pārbaudes laiks [DL 46.pants]</vt:lpstr>
      <vt:lpstr>PowerPoint Presentation</vt:lpstr>
      <vt:lpstr>4. Darba līguma obligātās sastāvdaļas</vt:lpstr>
      <vt:lpstr>Darba līgumā norāda  [DL 40.panta otrā daļa]:</vt:lpstr>
      <vt:lpstr>PowerPoint Presentation</vt:lpstr>
      <vt:lpstr>PowerPoint Presentation</vt:lpstr>
      <vt:lpstr>Darba līguma noslēgšana</vt:lpstr>
      <vt:lpstr> Nosaukt tos darba veidus, kur BN būtu jāslēdz darba līgums</vt:lpstr>
      <vt:lpstr>5. Uzņēmuma līguma specifika</vt:lpstr>
      <vt:lpstr>Civillikuma IV daļas 15.nodaļa</vt:lpstr>
      <vt:lpstr>Uzņēmuma līgumu regulē  CL 2212.-2229.pants</vt:lpstr>
      <vt:lpstr>Pušu juridiskā izpratne</vt:lpstr>
      <vt:lpstr>3.persona uzņēmuma līgumā</vt:lpstr>
      <vt:lpstr>Samaksa par uzņēmuma līgumu  [CL 2223.pants]</vt:lpstr>
      <vt:lpstr>Uzņēmuma līguma priekšrocības:</vt:lpstr>
      <vt:lpstr>Autoratlīdzības līgums  [Autortiesību likums http://likumi.lv/doc.php?id=5138 ]</vt:lpstr>
      <vt:lpstr>PowerPoint Presentation</vt:lpstr>
      <vt:lpstr> Kurš ir uzņēmuma, kurš autoratlīdzības līgums?</vt:lpstr>
      <vt:lpstr>PowerPoint Presentation</vt:lpstr>
      <vt:lpstr>PowerPoint Presentation</vt:lpstr>
      <vt:lpstr>Brīvprātīgā darba veicēja līgums</vt:lpstr>
      <vt:lpstr>Brīvprātīgā darba pazīmes</vt:lpstr>
      <vt:lpstr>Izdevumu segšana</vt:lpstr>
      <vt:lpstr>Brīvprātīgo darba organizēšana</vt:lpstr>
      <vt:lpstr>Brīvprātīgā darba organizācija</vt:lpstr>
      <vt:lpstr>Bērnu iesaistīšana brīvprātīgā darbā</vt:lpstr>
      <vt:lpstr>Papildu informācija</vt:lpstr>
      <vt:lpstr> Aizpildi tabulu, norādot atšķirības abos līguma veidos!</vt:lpstr>
      <vt:lpstr>6. Citi līguma veidi</vt:lpstr>
      <vt:lpstr>Citi līguma veidi</vt:lpstr>
      <vt:lpstr>Pilnvarojuma līgums  [CL 2289.-2317.pants]</vt:lpstr>
      <vt:lpstr>Pilnvaru veidi [CL 2291.pants]</vt:lpstr>
      <vt:lpstr>NVO pilnvarojums</vt:lpstr>
      <vt:lpstr>Pakalpojuma līgums</vt:lpstr>
      <vt:lpstr>PowerPoint Presentation</vt:lpstr>
      <vt:lpstr>Maiņas līgums [CL 2091.-2095.pants]</vt:lpstr>
      <vt:lpstr>Patapinājum līgums [CL 1950. pants]</vt:lpstr>
      <vt:lpstr>7. Jautājumi un atbildes, iespaidi un novēlējumi</vt:lpstr>
      <vt:lpstr>PowerPoint Presentation</vt:lpstr>
      <vt:lpstr>PowerPoint Presentation</vt:lpstr>
      <vt:lpstr>PowerPoint Presentation</vt:lpstr>
      <vt:lpstr>Paldies par Jūsu līdzdalību un atsaucību!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Praktiskais seminārs «Nodarbinātības līgumi nevalstiskajā organizācijā»</dc:title>
  <dc:creator>Bitija</dc:creator>
  <cp:lastModifiedBy>Kitija Bite</cp:lastModifiedBy>
  <cp:revision>74</cp:revision>
  <dcterms:created xsi:type="dcterms:W3CDTF">2006-08-16T00:00:00Z</dcterms:created>
  <dcterms:modified xsi:type="dcterms:W3CDTF">2022-10-12T14:00:07Z</dcterms:modified>
</cp:coreProperties>
</file>