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9"/>
  </p:notesMasterIdLst>
  <p:sldIdLst>
    <p:sldId id="256" r:id="rId2"/>
    <p:sldId id="268" r:id="rId3"/>
    <p:sldId id="257" r:id="rId4"/>
    <p:sldId id="271" r:id="rId5"/>
    <p:sldId id="270" r:id="rId6"/>
    <p:sldId id="258" r:id="rId7"/>
    <p:sldId id="273" r:id="rId8"/>
    <p:sldId id="274" r:id="rId9"/>
    <p:sldId id="276" r:id="rId10"/>
    <p:sldId id="293" r:id="rId11"/>
    <p:sldId id="294" r:id="rId12"/>
    <p:sldId id="275" r:id="rId13"/>
    <p:sldId id="295" r:id="rId14"/>
    <p:sldId id="296" r:id="rId15"/>
    <p:sldId id="297" r:id="rId16"/>
    <p:sldId id="298" r:id="rId17"/>
    <p:sldId id="299" r:id="rId18"/>
    <p:sldId id="300" r:id="rId19"/>
    <p:sldId id="330" r:id="rId20"/>
    <p:sldId id="331" r:id="rId21"/>
    <p:sldId id="332" r:id="rId22"/>
    <p:sldId id="272" r:id="rId23"/>
    <p:sldId id="306" r:id="rId24"/>
    <p:sldId id="333" r:id="rId25"/>
    <p:sldId id="348" r:id="rId26"/>
    <p:sldId id="349" r:id="rId27"/>
    <p:sldId id="310" r:id="rId28"/>
    <p:sldId id="311" r:id="rId29"/>
    <p:sldId id="334" r:id="rId30"/>
    <p:sldId id="313" r:id="rId31"/>
    <p:sldId id="314" r:id="rId32"/>
    <p:sldId id="339" r:id="rId33"/>
    <p:sldId id="317" r:id="rId34"/>
    <p:sldId id="259" r:id="rId35"/>
    <p:sldId id="350" r:id="rId36"/>
    <p:sldId id="351" r:id="rId37"/>
    <p:sldId id="369" r:id="rId38"/>
    <p:sldId id="345" r:id="rId39"/>
    <p:sldId id="370" r:id="rId40"/>
    <p:sldId id="371" r:id="rId41"/>
    <p:sldId id="372" r:id="rId42"/>
    <p:sldId id="373" r:id="rId43"/>
    <p:sldId id="374" r:id="rId44"/>
    <p:sldId id="375" r:id="rId45"/>
    <p:sldId id="356" r:id="rId46"/>
    <p:sldId id="376" r:id="rId47"/>
    <p:sldId id="377" r:id="rId48"/>
    <p:sldId id="378" r:id="rId49"/>
    <p:sldId id="261" r:id="rId50"/>
    <p:sldId id="379" r:id="rId51"/>
    <p:sldId id="287" r:id="rId52"/>
    <p:sldId id="380" r:id="rId53"/>
    <p:sldId id="381" r:id="rId54"/>
    <p:sldId id="260" r:id="rId55"/>
    <p:sldId id="382" r:id="rId56"/>
    <p:sldId id="280" r:id="rId57"/>
    <p:sldId id="394" r:id="rId58"/>
    <p:sldId id="395" r:id="rId59"/>
    <p:sldId id="383" r:id="rId60"/>
    <p:sldId id="391" r:id="rId61"/>
    <p:sldId id="392" r:id="rId62"/>
    <p:sldId id="393" r:id="rId63"/>
    <p:sldId id="262" r:id="rId64"/>
    <p:sldId id="263" r:id="rId65"/>
    <p:sldId id="396" r:id="rId66"/>
    <p:sldId id="289" r:id="rId67"/>
    <p:sldId id="397" r:id="rId68"/>
    <p:sldId id="292" r:id="rId69"/>
    <p:sldId id="398" r:id="rId70"/>
    <p:sldId id="399" r:id="rId71"/>
    <p:sldId id="400" r:id="rId72"/>
    <p:sldId id="401" r:id="rId73"/>
    <p:sldId id="402" r:id="rId74"/>
    <p:sldId id="403" r:id="rId75"/>
    <p:sldId id="338" r:id="rId76"/>
    <p:sldId id="264" r:id="rId77"/>
    <p:sldId id="404" r:id="rId78"/>
    <p:sldId id="265" r:id="rId79"/>
    <p:sldId id="385" r:id="rId80"/>
    <p:sldId id="405" r:id="rId81"/>
    <p:sldId id="386" r:id="rId82"/>
    <p:sldId id="387" r:id="rId83"/>
    <p:sldId id="408" r:id="rId84"/>
    <p:sldId id="266" r:id="rId85"/>
    <p:sldId id="406" r:id="rId86"/>
    <p:sldId id="407" r:id="rId87"/>
    <p:sldId id="267" r:id="rId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4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BFD304-DCAC-4A09-A4B8-42EA7C2FC783}"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32B5E74D-3A9A-4106-8E91-22C868FB6F14}">
      <dgm:prSet phldrT="[Text]"/>
      <dgm:spPr/>
      <dgm:t>
        <a:bodyPr/>
        <a:lstStyle/>
        <a:p>
          <a:r>
            <a:rPr lang="lv-LV" dirty="0"/>
            <a:t>Informācijas pārvēršana dokumentā</a:t>
          </a:r>
          <a:endParaRPr lang="en-US" dirty="0"/>
        </a:p>
      </dgm:t>
    </dgm:pt>
    <dgm:pt modelId="{E53510BA-5BD4-49E1-A206-3578A5F43175}" type="parTrans" cxnId="{0DA2E283-B71D-4109-80CF-4A0FC095C185}">
      <dgm:prSet/>
      <dgm:spPr/>
      <dgm:t>
        <a:bodyPr/>
        <a:lstStyle/>
        <a:p>
          <a:endParaRPr lang="en-US"/>
        </a:p>
      </dgm:t>
    </dgm:pt>
    <dgm:pt modelId="{1AE154B1-0374-49E1-ADCD-C540E4FE9CE6}" type="sibTrans" cxnId="{0DA2E283-B71D-4109-80CF-4A0FC095C185}">
      <dgm:prSet/>
      <dgm:spPr/>
      <dgm:t>
        <a:bodyPr/>
        <a:lstStyle/>
        <a:p>
          <a:endParaRPr lang="en-US"/>
        </a:p>
      </dgm:t>
    </dgm:pt>
    <dgm:pt modelId="{D86A3B70-20B8-45FF-A40D-548A1EAFC4C9}">
      <dgm:prSet phldrT="[Text]"/>
      <dgm:spPr/>
      <dgm:t>
        <a:bodyPr/>
        <a:lstStyle/>
        <a:p>
          <a:r>
            <a:rPr lang="lv-LV" dirty="0"/>
            <a:t>Dokumenta reģistrācija, nosūtīšana/saņemšana</a:t>
          </a:r>
          <a:endParaRPr lang="en-US" dirty="0"/>
        </a:p>
      </dgm:t>
    </dgm:pt>
    <dgm:pt modelId="{A11101C2-F6B7-415B-8CF8-B01330510180}" type="parTrans" cxnId="{3CEB111D-254A-4CAA-A452-67595BB4642E}">
      <dgm:prSet/>
      <dgm:spPr/>
      <dgm:t>
        <a:bodyPr/>
        <a:lstStyle/>
        <a:p>
          <a:endParaRPr lang="en-US"/>
        </a:p>
      </dgm:t>
    </dgm:pt>
    <dgm:pt modelId="{1B88BFCB-9772-4DA9-B845-1E98F9E21F7F}" type="sibTrans" cxnId="{3CEB111D-254A-4CAA-A452-67595BB4642E}">
      <dgm:prSet/>
      <dgm:spPr/>
      <dgm:t>
        <a:bodyPr/>
        <a:lstStyle/>
        <a:p>
          <a:endParaRPr lang="en-US"/>
        </a:p>
      </dgm:t>
    </dgm:pt>
    <dgm:pt modelId="{8193B9F5-A523-45E4-9B7D-F1AA0E2A9564}">
      <dgm:prSet phldrT="[Text]"/>
      <dgm:spPr/>
      <dgm:t>
        <a:bodyPr/>
        <a:lstStyle/>
        <a:p>
          <a:r>
            <a:rPr lang="lv-LV" dirty="0"/>
            <a:t>Dokumentu glabāšana</a:t>
          </a:r>
          <a:endParaRPr lang="en-US" dirty="0"/>
        </a:p>
      </dgm:t>
    </dgm:pt>
    <dgm:pt modelId="{CD9EFDD7-E249-4FA0-B21F-DB5E61248B32}" type="parTrans" cxnId="{213A9A12-FF04-43DA-8376-F757AC28B249}">
      <dgm:prSet/>
      <dgm:spPr/>
      <dgm:t>
        <a:bodyPr/>
        <a:lstStyle/>
        <a:p>
          <a:endParaRPr lang="en-US"/>
        </a:p>
      </dgm:t>
    </dgm:pt>
    <dgm:pt modelId="{61AA6060-31E1-438E-BD95-8EBF16901CE0}" type="sibTrans" cxnId="{213A9A12-FF04-43DA-8376-F757AC28B249}">
      <dgm:prSet/>
      <dgm:spPr/>
      <dgm:t>
        <a:bodyPr/>
        <a:lstStyle/>
        <a:p>
          <a:endParaRPr lang="en-US"/>
        </a:p>
      </dgm:t>
    </dgm:pt>
    <dgm:pt modelId="{7293033C-6E91-4A1A-8439-0EE535C796B5}">
      <dgm:prSet phldrT="[Text]"/>
      <dgm:spPr/>
      <dgm:t>
        <a:bodyPr/>
        <a:lstStyle/>
        <a:p>
          <a:r>
            <a:rPr lang="lv-LV" dirty="0"/>
            <a:t>Dokumentu arhivēšana</a:t>
          </a:r>
          <a:endParaRPr lang="en-US" dirty="0"/>
        </a:p>
      </dgm:t>
    </dgm:pt>
    <dgm:pt modelId="{696DC006-12CC-4EE4-86C1-8427F283B0A7}" type="parTrans" cxnId="{7768DBDD-83DC-465F-BD46-9735CBE412DA}">
      <dgm:prSet/>
      <dgm:spPr/>
      <dgm:t>
        <a:bodyPr/>
        <a:lstStyle/>
        <a:p>
          <a:endParaRPr lang="en-US"/>
        </a:p>
      </dgm:t>
    </dgm:pt>
    <dgm:pt modelId="{F1C4242E-634F-44ED-91D8-226D4375D674}" type="sibTrans" cxnId="{7768DBDD-83DC-465F-BD46-9735CBE412DA}">
      <dgm:prSet/>
      <dgm:spPr/>
      <dgm:t>
        <a:bodyPr/>
        <a:lstStyle/>
        <a:p>
          <a:endParaRPr lang="en-US"/>
        </a:p>
      </dgm:t>
    </dgm:pt>
    <dgm:pt modelId="{A501963D-4A48-404D-9A99-BA787E260094}" type="pres">
      <dgm:prSet presAssocID="{C5BFD304-DCAC-4A09-A4B8-42EA7C2FC783}" presName="outerComposite" presStyleCnt="0">
        <dgm:presLayoutVars>
          <dgm:chMax val="5"/>
          <dgm:dir/>
          <dgm:resizeHandles val="exact"/>
        </dgm:presLayoutVars>
      </dgm:prSet>
      <dgm:spPr/>
    </dgm:pt>
    <dgm:pt modelId="{88793342-30A8-4F0F-B5AA-D35BECA0A747}" type="pres">
      <dgm:prSet presAssocID="{C5BFD304-DCAC-4A09-A4B8-42EA7C2FC783}" presName="dummyMaxCanvas" presStyleCnt="0">
        <dgm:presLayoutVars/>
      </dgm:prSet>
      <dgm:spPr/>
    </dgm:pt>
    <dgm:pt modelId="{80DA407C-D4E4-45C1-9178-AD2D14DF42DF}" type="pres">
      <dgm:prSet presAssocID="{C5BFD304-DCAC-4A09-A4B8-42EA7C2FC783}" presName="FourNodes_1" presStyleLbl="node1" presStyleIdx="0" presStyleCnt="4">
        <dgm:presLayoutVars>
          <dgm:bulletEnabled val="1"/>
        </dgm:presLayoutVars>
      </dgm:prSet>
      <dgm:spPr/>
    </dgm:pt>
    <dgm:pt modelId="{33BF214E-B5D7-4CFA-8F1A-F125569931AC}" type="pres">
      <dgm:prSet presAssocID="{C5BFD304-DCAC-4A09-A4B8-42EA7C2FC783}" presName="FourNodes_2" presStyleLbl="node1" presStyleIdx="1" presStyleCnt="4">
        <dgm:presLayoutVars>
          <dgm:bulletEnabled val="1"/>
        </dgm:presLayoutVars>
      </dgm:prSet>
      <dgm:spPr/>
    </dgm:pt>
    <dgm:pt modelId="{4070D29E-ACE3-4BB8-8D92-A34830DEBE6A}" type="pres">
      <dgm:prSet presAssocID="{C5BFD304-DCAC-4A09-A4B8-42EA7C2FC783}" presName="FourNodes_3" presStyleLbl="node1" presStyleIdx="2" presStyleCnt="4">
        <dgm:presLayoutVars>
          <dgm:bulletEnabled val="1"/>
        </dgm:presLayoutVars>
      </dgm:prSet>
      <dgm:spPr/>
    </dgm:pt>
    <dgm:pt modelId="{B8CE6014-C8AF-4295-B910-D41857EA63B6}" type="pres">
      <dgm:prSet presAssocID="{C5BFD304-DCAC-4A09-A4B8-42EA7C2FC783}" presName="FourNodes_4" presStyleLbl="node1" presStyleIdx="3" presStyleCnt="4">
        <dgm:presLayoutVars>
          <dgm:bulletEnabled val="1"/>
        </dgm:presLayoutVars>
      </dgm:prSet>
      <dgm:spPr/>
    </dgm:pt>
    <dgm:pt modelId="{8385DED7-C76F-4BD3-BCE0-965785532D27}" type="pres">
      <dgm:prSet presAssocID="{C5BFD304-DCAC-4A09-A4B8-42EA7C2FC783}" presName="FourConn_1-2" presStyleLbl="fgAccFollowNode1" presStyleIdx="0" presStyleCnt="3">
        <dgm:presLayoutVars>
          <dgm:bulletEnabled val="1"/>
        </dgm:presLayoutVars>
      </dgm:prSet>
      <dgm:spPr/>
    </dgm:pt>
    <dgm:pt modelId="{ADEECB25-0826-4737-B6C4-996C9F6FBEC9}" type="pres">
      <dgm:prSet presAssocID="{C5BFD304-DCAC-4A09-A4B8-42EA7C2FC783}" presName="FourConn_2-3" presStyleLbl="fgAccFollowNode1" presStyleIdx="1" presStyleCnt="3">
        <dgm:presLayoutVars>
          <dgm:bulletEnabled val="1"/>
        </dgm:presLayoutVars>
      </dgm:prSet>
      <dgm:spPr/>
    </dgm:pt>
    <dgm:pt modelId="{00E728F1-5FE0-4F18-8ED4-DEA4A17053D4}" type="pres">
      <dgm:prSet presAssocID="{C5BFD304-DCAC-4A09-A4B8-42EA7C2FC783}" presName="FourConn_3-4" presStyleLbl="fgAccFollowNode1" presStyleIdx="2" presStyleCnt="3">
        <dgm:presLayoutVars>
          <dgm:bulletEnabled val="1"/>
        </dgm:presLayoutVars>
      </dgm:prSet>
      <dgm:spPr/>
    </dgm:pt>
    <dgm:pt modelId="{2D4E1E77-9E38-4EC2-B3CC-CA2CF3920315}" type="pres">
      <dgm:prSet presAssocID="{C5BFD304-DCAC-4A09-A4B8-42EA7C2FC783}" presName="FourNodes_1_text" presStyleLbl="node1" presStyleIdx="3" presStyleCnt="4">
        <dgm:presLayoutVars>
          <dgm:bulletEnabled val="1"/>
        </dgm:presLayoutVars>
      </dgm:prSet>
      <dgm:spPr/>
    </dgm:pt>
    <dgm:pt modelId="{571B26F4-A186-4D03-BE27-024CC5996DBF}" type="pres">
      <dgm:prSet presAssocID="{C5BFD304-DCAC-4A09-A4B8-42EA7C2FC783}" presName="FourNodes_2_text" presStyleLbl="node1" presStyleIdx="3" presStyleCnt="4">
        <dgm:presLayoutVars>
          <dgm:bulletEnabled val="1"/>
        </dgm:presLayoutVars>
      </dgm:prSet>
      <dgm:spPr/>
    </dgm:pt>
    <dgm:pt modelId="{A8E96CB5-CDF4-429E-A32D-C1AC068D8228}" type="pres">
      <dgm:prSet presAssocID="{C5BFD304-DCAC-4A09-A4B8-42EA7C2FC783}" presName="FourNodes_3_text" presStyleLbl="node1" presStyleIdx="3" presStyleCnt="4">
        <dgm:presLayoutVars>
          <dgm:bulletEnabled val="1"/>
        </dgm:presLayoutVars>
      </dgm:prSet>
      <dgm:spPr/>
    </dgm:pt>
    <dgm:pt modelId="{A2DDC0B5-7182-410F-853A-EF6DE181DF47}" type="pres">
      <dgm:prSet presAssocID="{C5BFD304-DCAC-4A09-A4B8-42EA7C2FC783}" presName="FourNodes_4_text" presStyleLbl="node1" presStyleIdx="3" presStyleCnt="4">
        <dgm:presLayoutVars>
          <dgm:bulletEnabled val="1"/>
        </dgm:presLayoutVars>
      </dgm:prSet>
      <dgm:spPr/>
    </dgm:pt>
  </dgm:ptLst>
  <dgm:cxnLst>
    <dgm:cxn modelId="{130EA508-3547-49B3-88A1-F0DA3618E403}" type="presOf" srcId="{D86A3B70-20B8-45FF-A40D-548A1EAFC4C9}" destId="{33BF214E-B5D7-4CFA-8F1A-F125569931AC}" srcOrd="0" destOrd="0" presId="urn:microsoft.com/office/officeart/2005/8/layout/vProcess5"/>
    <dgm:cxn modelId="{213A9A12-FF04-43DA-8376-F757AC28B249}" srcId="{C5BFD304-DCAC-4A09-A4B8-42EA7C2FC783}" destId="{8193B9F5-A523-45E4-9B7D-F1AA0E2A9564}" srcOrd="2" destOrd="0" parTransId="{CD9EFDD7-E249-4FA0-B21F-DB5E61248B32}" sibTransId="{61AA6060-31E1-438E-BD95-8EBF16901CE0}"/>
    <dgm:cxn modelId="{3CEB111D-254A-4CAA-A452-67595BB4642E}" srcId="{C5BFD304-DCAC-4A09-A4B8-42EA7C2FC783}" destId="{D86A3B70-20B8-45FF-A40D-548A1EAFC4C9}" srcOrd="1" destOrd="0" parTransId="{A11101C2-F6B7-415B-8CF8-B01330510180}" sibTransId="{1B88BFCB-9772-4DA9-B845-1E98F9E21F7F}"/>
    <dgm:cxn modelId="{5FB4CB1E-3F04-4123-A261-095207545517}" type="presOf" srcId="{C5BFD304-DCAC-4A09-A4B8-42EA7C2FC783}" destId="{A501963D-4A48-404D-9A99-BA787E260094}" srcOrd="0" destOrd="0" presId="urn:microsoft.com/office/officeart/2005/8/layout/vProcess5"/>
    <dgm:cxn modelId="{23176F37-2B55-43E6-B5C3-0C1457240088}" type="presOf" srcId="{1B88BFCB-9772-4DA9-B845-1E98F9E21F7F}" destId="{ADEECB25-0826-4737-B6C4-996C9F6FBEC9}" srcOrd="0" destOrd="0" presId="urn:microsoft.com/office/officeart/2005/8/layout/vProcess5"/>
    <dgm:cxn modelId="{ECA91246-3A68-48F9-A1F7-6E83818C9C9C}" type="presOf" srcId="{7293033C-6E91-4A1A-8439-0EE535C796B5}" destId="{B8CE6014-C8AF-4295-B910-D41857EA63B6}" srcOrd="0" destOrd="0" presId="urn:microsoft.com/office/officeart/2005/8/layout/vProcess5"/>
    <dgm:cxn modelId="{B446C257-97C7-41DC-967B-2B6B67B5B77C}" type="presOf" srcId="{D86A3B70-20B8-45FF-A40D-548A1EAFC4C9}" destId="{571B26F4-A186-4D03-BE27-024CC5996DBF}" srcOrd="1" destOrd="0" presId="urn:microsoft.com/office/officeart/2005/8/layout/vProcess5"/>
    <dgm:cxn modelId="{E95B0F7F-69DA-40E7-B185-584D3C392B83}" type="presOf" srcId="{61AA6060-31E1-438E-BD95-8EBF16901CE0}" destId="{00E728F1-5FE0-4F18-8ED4-DEA4A17053D4}" srcOrd="0" destOrd="0" presId="urn:microsoft.com/office/officeart/2005/8/layout/vProcess5"/>
    <dgm:cxn modelId="{0DA2E283-B71D-4109-80CF-4A0FC095C185}" srcId="{C5BFD304-DCAC-4A09-A4B8-42EA7C2FC783}" destId="{32B5E74D-3A9A-4106-8E91-22C868FB6F14}" srcOrd="0" destOrd="0" parTransId="{E53510BA-5BD4-49E1-A206-3578A5F43175}" sibTransId="{1AE154B1-0374-49E1-ADCD-C540E4FE9CE6}"/>
    <dgm:cxn modelId="{F8122192-0B49-4B78-B6A1-244785AB2F70}" type="presOf" srcId="{8193B9F5-A523-45E4-9B7D-F1AA0E2A9564}" destId="{A8E96CB5-CDF4-429E-A32D-C1AC068D8228}" srcOrd="1" destOrd="0" presId="urn:microsoft.com/office/officeart/2005/8/layout/vProcess5"/>
    <dgm:cxn modelId="{2995DCA0-52B4-4D61-BABB-A0F9BDCC15C0}" type="presOf" srcId="{7293033C-6E91-4A1A-8439-0EE535C796B5}" destId="{A2DDC0B5-7182-410F-853A-EF6DE181DF47}" srcOrd="1" destOrd="0" presId="urn:microsoft.com/office/officeart/2005/8/layout/vProcess5"/>
    <dgm:cxn modelId="{21AB27A2-84C7-40F9-AFDE-138C08A7F371}" type="presOf" srcId="{32B5E74D-3A9A-4106-8E91-22C868FB6F14}" destId="{2D4E1E77-9E38-4EC2-B3CC-CA2CF3920315}" srcOrd="1" destOrd="0" presId="urn:microsoft.com/office/officeart/2005/8/layout/vProcess5"/>
    <dgm:cxn modelId="{17801FB4-67F4-476A-9F8A-539835B1F3D0}" type="presOf" srcId="{32B5E74D-3A9A-4106-8E91-22C868FB6F14}" destId="{80DA407C-D4E4-45C1-9178-AD2D14DF42DF}" srcOrd="0" destOrd="0" presId="urn:microsoft.com/office/officeart/2005/8/layout/vProcess5"/>
    <dgm:cxn modelId="{BCD224BD-510F-4434-B6A9-6D0A15007712}" type="presOf" srcId="{8193B9F5-A523-45E4-9B7D-F1AA0E2A9564}" destId="{4070D29E-ACE3-4BB8-8D92-A34830DEBE6A}" srcOrd="0" destOrd="0" presId="urn:microsoft.com/office/officeart/2005/8/layout/vProcess5"/>
    <dgm:cxn modelId="{7768DBDD-83DC-465F-BD46-9735CBE412DA}" srcId="{C5BFD304-DCAC-4A09-A4B8-42EA7C2FC783}" destId="{7293033C-6E91-4A1A-8439-0EE535C796B5}" srcOrd="3" destOrd="0" parTransId="{696DC006-12CC-4EE4-86C1-8427F283B0A7}" sibTransId="{F1C4242E-634F-44ED-91D8-226D4375D674}"/>
    <dgm:cxn modelId="{10BA8FEC-5EB3-4B71-8AD4-309AB779667E}" type="presOf" srcId="{1AE154B1-0374-49E1-ADCD-C540E4FE9CE6}" destId="{8385DED7-C76F-4BD3-BCE0-965785532D27}" srcOrd="0" destOrd="0" presId="urn:microsoft.com/office/officeart/2005/8/layout/vProcess5"/>
    <dgm:cxn modelId="{D40AE7C2-4BB2-41F7-AC54-2A30708AA1ED}" type="presParOf" srcId="{A501963D-4A48-404D-9A99-BA787E260094}" destId="{88793342-30A8-4F0F-B5AA-D35BECA0A747}" srcOrd="0" destOrd="0" presId="urn:microsoft.com/office/officeart/2005/8/layout/vProcess5"/>
    <dgm:cxn modelId="{27A79EA2-A900-497D-8D41-0221D5FA2439}" type="presParOf" srcId="{A501963D-4A48-404D-9A99-BA787E260094}" destId="{80DA407C-D4E4-45C1-9178-AD2D14DF42DF}" srcOrd="1" destOrd="0" presId="urn:microsoft.com/office/officeart/2005/8/layout/vProcess5"/>
    <dgm:cxn modelId="{E9EDC38F-2FA0-40C4-B761-302BA36700E6}" type="presParOf" srcId="{A501963D-4A48-404D-9A99-BA787E260094}" destId="{33BF214E-B5D7-4CFA-8F1A-F125569931AC}" srcOrd="2" destOrd="0" presId="urn:microsoft.com/office/officeart/2005/8/layout/vProcess5"/>
    <dgm:cxn modelId="{0D1DCF82-FB06-4CAD-AA3D-29E734FEBD87}" type="presParOf" srcId="{A501963D-4A48-404D-9A99-BA787E260094}" destId="{4070D29E-ACE3-4BB8-8D92-A34830DEBE6A}" srcOrd="3" destOrd="0" presId="urn:microsoft.com/office/officeart/2005/8/layout/vProcess5"/>
    <dgm:cxn modelId="{26F8F0A9-855D-4955-967A-B0B73530BC42}" type="presParOf" srcId="{A501963D-4A48-404D-9A99-BA787E260094}" destId="{B8CE6014-C8AF-4295-B910-D41857EA63B6}" srcOrd="4" destOrd="0" presId="urn:microsoft.com/office/officeart/2005/8/layout/vProcess5"/>
    <dgm:cxn modelId="{286BF720-646A-4E34-8106-2269455E9D63}" type="presParOf" srcId="{A501963D-4A48-404D-9A99-BA787E260094}" destId="{8385DED7-C76F-4BD3-BCE0-965785532D27}" srcOrd="5" destOrd="0" presId="urn:microsoft.com/office/officeart/2005/8/layout/vProcess5"/>
    <dgm:cxn modelId="{BE9220BA-340C-4662-8F9B-603487705DBC}" type="presParOf" srcId="{A501963D-4A48-404D-9A99-BA787E260094}" destId="{ADEECB25-0826-4737-B6C4-996C9F6FBEC9}" srcOrd="6" destOrd="0" presId="urn:microsoft.com/office/officeart/2005/8/layout/vProcess5"/>
    <dgm:cxn modelId="{32B3C29B-639C-4778-BD43-CAE641462E8A}" type="presParOf" srcId="{A501963D-4A48-404D-9A99-BA787E260094}" destId="{00E728F1-5FE0-4F18-8ED4-DEA4A17053D4}" srcOrd="7" destOrd="0" presId="urn:microsoft.com/office/officeart/2005/8/layout/vProcess5"/>
    <dgm:cxn modelId="{FA6F7698-1950-40F9-B340-442B9AC08CD3}" type="presParOf" srcId="{A501963D-4A48-404D-9A99-BA787E260094}" destId="{2D4E1E77-9E38-4EC2-B3CC-CA2CF3920315}" srcOrd="8" destOrd="0" presId="urn:microsoft.com/office/officeart/2005/8/layout/vProcess5"/>
    <dgm:cxn modelId="{F12B982C-500C-4D91-8609-79133F17C568}" type="presParOf" srcId="{A501963D-4A48-404D-9A99-BA787E260094}" destId="{571B26F4-A186-4D03-BE27-024CC5996DBF}" srcOrd="9" destOrd="0" presId="urn:microsoft.com/office/officeart/2005/8/layout/vProcess5"/>
    <dgm:cxn modelId="{79F04A87-3000-4236-87E0-737FF981AAF6}" type="presParOf" srcId="{A501963D-4A48-404D-9A99-BA787E260094}" destId="{A8E96CB5-CDF4-429E-A32D-C1AC068D8228}" srcOrd="10" destOrd="0" presId="urn:microsoft.com/office/officeart/2005/8/layout/vProcess5"/>
    <dgm:cxn modelId="{F55DBE60-44C7-47AE-B085-E886C0504E13}" type="presParOf" srcId="{A501963D-4A48-404D-9A99-BA787E260094}" destId="{A2DDC0B5-7182-410F-853A-EF6DE181DF4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A407C-D4E4-45C1-9178-AD2D14DF42DF}">
      <dsp:nvSpPr>
        <dsp:cNvPr id="0" name=""/>
        <dsp:cNvSpPr/>
      </dsp:nvSpPr>
      <dsp:spPr>
        <a:xfrm>
          <a:off x="0" y="0"/>
          <a:ext cx="6029602" cy="96608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0000"/>
                <a:satMod val="115000"/>
              </a:schemeClr>
              <a:schemeClr val="accent1">
                <a:hueOff val="0"/>
                <a:satOff val="0"/>
                <a:lumOff val="0"/>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t>Informācijas pārvēršana dokumentā</a:t>
          </a:r>
          <a:endParaRPr lang="en-US" sz="2600" kern="1200" dirty="0"/>
        </a:p>
      </dsp:txBody>
      <dsp:txXfrm>
        <a:off x="28296" y="28296"/>
        <a:ext cx="4905482" cy="909496"/>
      </dsp:txXfrm>
    </dsp:sp>
    <dsp:sp modelId="{33BF214E-B5D7-4CFA-8F1A-F125569931AC}">
      <dsp:nvSpPr>
        <dsp:cNvPr id="0" name=""/>
        <dsp:cNvSpPr/>
      </dsp:nvSpPr>
      <dsp:spPr>
        <a:xfrm>
          <a:off x="504979" y="1141741"/>
          <a:ext cx="6029602" cy="96608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0000"/>
                <a:satMod val="115000"/>
              </a:schemeClr>
              <a:schemeClr val="accent1">
                <a:hueOff val="0"/>
                <a:satOff val="0"/>
                <a:lumOff val="0"/>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t>Dokumenta reģistrācija, nosūtīšana/saņemšana</a:t>
          </a:r>
          <a:endParaRPr lang="en-US" sz="2600" kern="1200" dirty="0"/>
        </a:p>
      </dsp:txBody>
      <dsp:txXfrm>
        <a:off x="533275" y="1170037"/>
        <a:ext cx="4840073" cy="909496"/>
      </dsp:txXfrm>
    </dsp:sp>
    <dsp:sp modelId="{4070D29E-ACE3-4BB8-8D92-A34830DEBE6A}">
      <dsp:nvSpPr>
        <dsp:cNvPr id="0" name=""/>
        <dsp:cNvSpPr/>
      </dsp:nvSpPr>
      <dsp:spPr>
        <a:xfrm>
          <a:off x="1002421" y="2283482"/>
          <a:ext cx="6029602" cy="96608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0000"/>
                <a:satMod val="115000"/>
              </a:schemeClr>
              <a:schemeClr val="accent1">
                <a:hueOff val="0"/>
                <a:satOff val="0"/>
                <a:lumOff val="0"/>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t>Dokumentu glabāšana</a:t>
          </a:r>
          <a:endParaRPr lang="en-US" sz="2600" kern="1200" dirty="0"/>
        </a:p>
      </dsp:txBody>
      <dsp:txXfrm>
        <a:off x="1030717" y="2311778"/>
        <a:ext cx="4847610" cy="909496"/>
      </dsp:txXfrm>
    </dsp:sp>
    <dsp:sp modelId="{B8CE6014-C8AF-4295-B910-D41857EA63B6}">
      <dsp:nvSpPr>
        <dsp:cNvPr id="0" name=""/>
        <dsp:cNvSpPr/>
      </dsp:nvSpPr>
      <dsp:spPr>
        <a:xfrm>
          <a:off x="1507400" y="3425224"/>
          <a:ext cx="6029602" cy="96608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0000"/>
                <a:satMod val="115000"/>
              </a:schemeClr>
              <a:schemeClr val="accent1">
                <a:hueOff val="0"/>
                <a:satOff val="0"/>
                <a:lumOff val="0"/>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t>Dokumentu arhivēšana</a:t>
          </a:r>
          <a:endParaRPr lang="en-US" sz="2600" kern="1200" dirty="0"/>
        </a:p>
      </dsp:txBody>
      <dsp:txXfrm>
        <a:off x="1535696" y="3453520"/>
        <a:ext cx="4840073" cy="909496"/>
      </dsp:txXfrm>
    </dsp:sp>
    <dsp:sp modelId="{8385DED7-C76F-4BD3-BCE0-965785532D27}">
      <dsp:nvSpPr>
        <dsp:cNvPr id="0" name=""/>
        <dsp:cNvSpPr/>
      </dsp:nvSpPr>
      <dsp:spPr>
        <a:xfrm>
          <a:off x="5401644" y="739936"/>
          <a:ext cx="627957" cy="627957"/>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542934" y="739936"/>
        <a:ext cx="345377" cy="472538"/>
      </dsp:txXfrm>
    </dsp:sp>
    <dsp:sp modelId="{ADEECB25-0826-4737-B6C4-996C9F6FBEC9}">
      <dsp:nvSpPr>
        <dsp:cNvPr id="0" name=""/>
        <dsp:cNvSpPr/>
      </dsp:nvSpPr>
      <dsp:spPr>
        <a:xfrm>
          <a:off x="5906623" y="1881677"/>
          <a:ext cx="627957" cy="627957"/>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047913" y="1881677"/>
        <a:ext cx="345377" cy="472538"/>
      </dsp:txXfrm>
    </dsp:sp>
    <dsp:sp modelId="{00E728F1-5FE0-4F18-8ED4-DEA4A17053D4}">
      <dsp:nvSpPr>
        <dsp:cNvPr id="0" name=""/>
        <dsp:cNvSpPr/>
      </dsp:nvSpPr>
      <dsp:spPr>
        <a:xfrm>
          <a:off x="6404066" y="3023419"/>
          <a:ext cx="627957" cy="627957"/>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545356" y="3023419"/>
        <a:ext cx="345377" cy="47253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174FE-D703-4E7A-B434-8481BF0A7D00}"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ADE0C-AD28-4759-8DBD-3943C37549C2}" type="slidenum">
              <a:rPr lang="en-US" smtClean="0"/>
              <a:t>‹#›</a:t>
            </a:fld>
            <a:endParaRPr lang="en-US"/>
          </a:p>
        </p:txBody>
      </p:sp>
    </p:spTree>
    <p:extLst>
      <p:ext uri="{BB962C8B-B14F-4D97-AF65-F5344CB8AC3E}">
        <p14:creationId xmlns:p14="http://schemas.microsoft.com/office/powerpoint/2010/main" val="205172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4DB61F-FC4C-43B4-8D73-F5B31A87647E}"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BF4AB40-9E83-4FA7-8074-857ED8D9DFA4}" type="slidenum">
              <a:rPr lang="en-US" smtClean="0"/>
              <a:t>‹#›</a:t>
            </a:fld>
            <a:endParaRPr lang="en-US"/>
          </a:p>
        </p:txBody>
      </p:sp>
    </p:spTree>
    <p:extLst>
      <p:ext uri="{BB962C8B-B14F-4D97-AF65-F5344CB8AC3E}">
        <p14:creationId xmlns:p14="http://schemas.microsoft.com/office/powerpoint/2010/main" val="3897500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8D3A2-331A-4C27-B674-435823476F9C}"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4AB40-9E83-4FA7-8074-857ED8D9DFA4}" type="slidenum">
              <a:rPr lang="en-US" smtClean="0"/>
              <a:t>‹#›</a:t>
            </a:fld>
            <a:endParaRPr lang="en-US"/>
          </a:p>
        </p:txBody>
      </p:sp>
    </p:spTree>
    <p:extLst>
      <p:ext uri="{BB962C8B-B14F-4D97-AF65-F5344CB8AC3E}">
        <p14:creationId xmlns:p14="http://schemas.microsoft.com/office/powerpoint/2010/main" val="406755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09EC4C-0070-4075-B2E1-841366860F63}"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4AB40-9E83-4FA7-8074-857ED8D9DFA4}" type="slidenum">
              <a:rPr lang="en-US" smtClean="0"/>
              <a:t>‹#›</a:t>
            </a:fld>
            <a:endParaRPr lang="en-US"/>
          </a:p>
        </p:txBody>
      </p:sp>
    </p:spTree>
    <p:extLst>
      <p:ext uri="{BB962C8B-B14F-4D97-AF65-F5344CB8AC3E}">
        <p14:creationId xmlns:p14="http://schemas.microsoft.com/office/powerpoint/2010/main" val="382054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D28F4-D57E-4BE4-9F5D-75B47D0C8DBD}"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4AB40-9E83-4FA7-8074-857ED8D9DFA4}" type="slidenum">
              <a:rPr lang="en-US" smtClean="0"/>
              <a:t>‹#›</a:t>
            </a:fld>
            <a:endParaRPr lang="en-US"/>
          </a:p>
        </p:txBody>
      </p:sp>
    </p:spTree>
    <p:extLst>
      <p:ext uri="{BB962C8B-B14F-4D97-AF65-F5344CB8AC3E}">
        <p14:creationId xmlns:p14="http://schemas.microsoft.com/office/powerpoint/2010/main" val="292028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5B7AB9CB-8A00-4899-81BE-949BC4C23333}" type="datetime1">
              <a:rPr lang="en-US" smtClean="0"/>
              <a:t>1/11/2023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BF4AB40-9E83-4FA7-8074-857ED8D9DFA4}" type="slidenum">
              <a:rPr lang="en-US" smtClean="0"/>
              <a:t>‹#›</a:t>
            </a:fld>
            <a:endParaRPr lang="en-US"/>
          </a:p>
        </p:txBody>
      </p:sp>
    </p:spTree>
    <p:extLst>
      <p:ext uri="{BB962C8B-B14F-4D97-AF65-F5344CB8AC3E}">
        <p14:creationId xmlns:p14="http://schemas.microsoft.com/office/powerpoint/2010/main" val="338090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8BBF70-6B80-4FBB-BCCB-11ECE1B98C2D}" type="datetime1">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4AB40-9E83-4FA7-8074-857ED8D9DFA4}" type="slidenum">
              <a:rPr lang="en-US" smtClean="0"/>
              <a:t>‹#›</a:t>
            </a:fld>
            <a:endParaRPr lang="en-US"/>
          </a:p>
        </p:txBody>
      </p:sp>
    </p:spTree>
    <p:extLst>
      <p:ext uri="{BB962C8B-B14F-4D97-AF65-F5344CB8AC3E}">
        <p14:creationId xmlns:p14="http://schemas.microsoft.com/office/powerpoint/2010/main" val="294496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E2AEEE-6069-4E59-B45B-E74912B8ABEF}" type="datetime1">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4AB40-9E83-4FA7-8074-857ED8D9DFA4}" type="slidenum">
              <a:rPr lang="en-US" smtClean="0"/>
              <a:t>‹#›</a:t>
            </a:fld>
            <a:endParaRPr lang="en-US"/>
          </a:p>
        </p:txBody>
      </p:sp>
    </p:spTree>
    <p:extLst>
      <p:ext uri="{BB962C8B-B14F-4D97-AF65-F5344CB8AC3E}">
        <p14:creationId xmlns:p14="http://schemas.microsoft.com/office/powerpoint/2010/main" val="254903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A263C5-0356-4CD2-84B9-63955F8F807A}" type="datetime1">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4AB40-9E83-4FA7-8074-857ED8D9DFA4}" type="slidenum">
              <a:rPr lang="en-US" smtClean="0"/>
              <a:t>‹#›</a:t>
            </a:fld>
            <a:endParaRPr lang="en-US"/>
          </a:p>
        </p:txBody>
      </p:sp>
    </p:spTree>
    <p:extLst>
      <p:ext uri="{BB962C8B-B14F-4D97-AF65-F5344CB8AC3E}">
        <p14:creationId xmlns:p14="http://schemas.microsoft.com/office/powerpoint/2010/main" val="287343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3CFEB-3C08-443E-8B8B-38867A38EE36}" type="datetime1">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4AB40-9E83-4FA7-8074-857ED8D9DFA4}" type="slidenum">
              <a:rPr lang="en-US" smtClean="0"/>
              <a:t>‹#›</a:t>
            </a:fld>
            <a:endParaRPr lang="en-US"/>
          </a:p>
        </p:txBody>
      </p:sp>
    </p:spTree>
    <p:extLst>
      <p:ext uri="{BB962C8B-B14F-4D97-AF65-F5344CB8AC3E}">
        <p14:creationId xmlns:p14="http://schemas.microsoft.com/office/powerpoint/2010/main" val="472869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ACD85E-72D0-4D95-B84C-8689A2558A9C}" type="datetime1">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BF4AB40-9E83-4FA7-8074-857ED8D9DFA4}" type="slidenum">
              <a:rPr lang="en-US" smtClean="0"/>
              <a:t>‹#›</a:t>
            </a:fld>
            <a:endParaRPr lang="en-US"/>
          </a:p>
        </p:txBody>
      </p:sp>
    </p:spTree>
    <p:extLst>
      <p:ext uri="{BB962C8B-B14F-4D97-AF65-F5344CB8AC3E}">
        <p14:creationId xmlns:p14="http://schemas.microsoft.com/office/powerpoint/2010/main" val="266904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4DD48DE-906F-4B31-8D93-FE9C98DA6B1F}" type="datetime1">
              <a:rPr lang="en-US" smtClean="0"/>
              <a:t>1/11/2023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BF4AB40-9E83-4FA7-8074-857ED8D9DFA4}" type="slidenum">
              <a:rPr lang="en-US" smtClean="0"/>
              <a:t>‹#›</a:t>
            </a:fld>
            <a:endParaRPr lang="en-US"/>
          </a:p>
        </p:txBody>
      </p:sp>
    </p:spTree>
    <p:extLst>
      <p:ext uri="{BB962C8B-B14F-4D97-AF65-F5344CB8AC3E}">
        <p14:creationId xmlns:p14="http://schemas.microsoft.com/office/powerpoint/2010/main" val="73191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E9FB66-F571-4BBF-88C7-81EF44A7078F}" type="datetime1">
              <a:rPr lang="en-US" smtClean="0"/>
              <a:t>1/11/2023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BF4AB40-9E83-4FA7-8074-857ED8D9DFA4}" type="slidenum">
              <a:rPr lang="en-US" smtClean="0"/>
              <a:t>‹#›</a:t>
            </a:fld>
            <a:endParaRPr lang="en-US"/>
          </a:p>
        </p:txBody>
      </p:sp>
    </p:spTree>
    <p:extLst>
      <p:ext uri="{BB962C8B-B14F-4D97-AF65-F5344CB8AC3E}">
        <p14:creationId xmlns:p14="http://schemas.microsoft.com/office/powerpoint/2010/main" val="14480183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www.arhivi.gov.lv/lv/dokumentu-glabasanas-termini?utm_source=https%3A%2F%2Fwww.google.com%2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likumi.lv/ta/id/278848-biedribu-un-nodibinajumu-klasificesanas-noteikumi" TargetMode="External"/><Relationship Id="rId2" Type="http://schemas.openxmlformats.org/officeDocument/2006/relationships/hyperlink" Target="http://likumi.lv/doc.php?id=81050" TargetMode="External"/><Relationship Id="rId1" Type="http://schemas.openxmlformats.org/officeDocument/2006/relationships/slideLayout" Target="../slideLayouts/slideLayout2.xml"/><Relationship Id="rId4" Type="http://schemas.openxmlformats.org/officeDocument/2006/relationships/hyperlink" Target="http://likumi.lv/ta/id/87233-noteikumi-par-valsts-nodevu-ieraksta-izdarisanai-biedribu-un-nodibinajumu-registra"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ur-lex.europa.eu/legal-content/LV/TXT/?uri=CELEX:32014R0910" TargetMode="External"/><Relationship Id="rId3" Type="http://schemas.openxmlformats.org/officeDocument/2006/relationships/hyperlink" Target="https://likumi.lv/ta/id/301436-dokumentu-izstradasanas-un-noformesanas-kartiba" TargetMode="External"/><Relationship Id="rId7" Type="http://schemas.openxmlformats.org/officeDocument/2006/relationships/hyperlink" Target="http://eur-lex.europa.eu/eli/dir/1999/93/oj/?locale=LV" TargetMode="External"/><Relationship Id="rId2" Type="http://schemas.openxmlformats.org/officeDocument/2006/relationships/hyperlink" Target="https://likumi.lv/ta/id/210205-dokumentu-juridiska-speka-likums" TargetMode="External"/><Relationship Id="rId1" Type="http://schemas.openxmlformats.org/officeDocument/2006/relationships/slideLayout" Target="../slideLayouts/slideLayout2.xml"/><Relationship Id="rId6" Type="http://schemas.openxmlformats.org/officeDocument/2006/relationships/hyperlink" Target="http://eur-lex.europa.eu/eli/reg/2014/910/oj/?locale=LV" TargetMode="External"/><Relationship Id="rId5" Type="http://schemas.openxmlformats.org/officeDocument/2006/relationships/hyperlink" Target="https://likumi.lv/ta/id/85206-noteikumi-par-elektronisko-dokumentu-izvertesanas-veidu-saglabasanas-kartibu-un-nodosanu-valsts-arhivam-glabasana" TargetMode="External"/><Relationship Id="rId4" Type="http://schemas.openxmlformats.org/officeDocument/2006/relationships/hyperlink" Target="https://likumi.lv/ta/id/68521-elektronisko-dokumentu-likum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6R8aiB3dNh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ur.gov.lv/lv/registre/organizaciju/biedriba/dibinasana/registracija-uznemumu-registra/iesniedz-dokumentus/" TargetMode="External"/><Relationship Id="rId2" Type="http://schemas.openxmlformats.org/officeDocument/2006/relationships/hyperlink" Target="https://www.ur.gov.lv/lv/kontakti/ka-iesniegt-dokumentus-elektroniski/"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likumi.lv/ta/id/315287-covid-19-infekcijas-izplatibas-seku-parvaresanas-likums" TargetMode="External"/><Relationship Id="rId2" Type="http://schemas.openxmlformats.org/officeDocument/2006/relationships/hyperlink" Target="https://likumi.lv/ta/id/326729-par-arkartejas-situacijas-izsludinasan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likumi.lv/doc.php?id=17898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www.arhivi.gov.lv/lv/likvidejamo-uznemumu-biedribu-un-nodibinajumu-dokumentu-nodosana"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likumi.lv/ta/id/90822-sabiedriska-labuma-organizaciju-likums" TargetMode="External"/><Relationship Id="rId2" Type="http://schemas.openxmlformats.org/officeDocument/2006/relationships/hyperlink" Target="https://www.arhivi.gov.lv/lv/likvidejamo-uznemumu-biedribu-un-nodibinajumu-dokumentu-nodosana"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88860-8060-48EC-98C2-F780632764D4}"/>
              </a:ext>
            </a:extLst>
          </p:cNvPr>
          <p:cNvSpPr>
            <a:spLocks noGrp="1"/>
          </p:cNvSpPr>
          <p:nvPr>
            <p:ph type="ctrTitle"/>
          </p:nvPr>
        </p:nvSpPr>
        <p:spPr/>
        <p:txBody>
          <a:bodyPr/>
          <a:lstStyle/>
          <a:p>
            <a:r>
              <a:rPr lang="lv-LV" dirty="0"/>
              <a:t>Dokumenti </a:t>
            </a:r>
            <a:r>
              <a:rPr lang="lv-LV" dirty="0" err="1"/>
              <a:t>nvo</a:t>
            </a:r>
            <a:r>
              <a:rPr lang="lv-LV" dirty="0"/>
              <a:t> darbībā</a:t>
            </a:r>
            <a:endParaRPr lang="en-US" dirty="0"/>
          </a:p>
        </p:txBody>
      </p:sp>
      <p:sp>
        <p:nvSpPr>
          <p:cNvPr id="3" name="Subtitle 2">
            <a:extLst>
              <a:ext uri="{FF2B5EF4-FFF2-40B4-BE49-F238E27FC236}">
                <a16:creationId xmlns:a16="http://schemas.microsoft.com/office/drawing/2014/main" id="{EEDE191D-DE24-46B2-A6E0-3470B6A55328}"/>
              </a:ext>
            </a:extLst>
          </p:cNvPr>
          <p:cNvSpPr>
            <a:spLocks noGrp="1"/>
          </p:cNvSpPr>
          <p:nvPr>
            <p:ph type="subTitle" idx="1"/>
          </p:nvPr>
        </p:nvSpPr>
        <p:spPr>
          <a:xfrm>
            <a:off x="1172879" y="4788365"/>
            <a:ext cx="7891272" cy="1069848"/>
          </a:xfrm>
        </p:spPr>
        <p:txBody>
          <a:bodyPr/>
          <a:lstStyle/>
          <a:p>
            <a:r>
              <a:rPr lang="lv-LV" dirty="0"/>
              <a:t>Dr. iur., </a:t>
            </a:r>
            <a:r>
              <a:rPr lang="lv-LV" dirty="0" err="1"/>
              <a:t>Bc</a:t>
            </a:r>
            <a:r>
              <a:rPr lang="lv-LV" dirty="0"/>
              <a:t>. Paed. Kitija Bite</a:t>
            </a:r>
          </a:p>
          <a:p>
            <a:r>
              <a:rPr lang="lv-LV" dirty="0"/>
              <a:t>NVO nams 2023. gada 11. janvārī</a:t>
            </a:r>
            <a:endParaRPr lang="en-US" dirty="0"/>
          </a:p>
        </p:txBody>
      </p:sp>
      <p:sp>
        <p:nvSpPr>
          <p:cNvPr id="4" name="Slide Number Placeholder 3">
            <a:extLst>
              <a:ext uri="{FF2B5EF4-FFF2-40B4-BE49-F238E27FC236}">
                <a16:creationId xmlns:a16="http://schemas.microsoft.com/office/drawing/2014/main" id="{1FAE8AD5-805F-4002-9E39-CA5E82614E46}"/>
              </a:ext>
            </a:extLst>
          </p:cNvPr>
          <p:cNvSpPr>
            <a:spLocks noGrp="1"/>
          </p:cNvSpPr>
          <p:nvPr>
            <p:ph type="sldNum" sz="quarter" idx="12"/>
          </p:nvPr>
        </p:nvSpPr>
        <p:spPr/>
        <p:txBody>
          <a:bodyPr/>
          <a:lstStyle/>
          <a:p>
            <a:fld id="{EBF4AB40-9E83-4FA7-8074-857ED8D9DFA4}" type="slidenum">
              <a:rPr lang="en-US" smtClean="0"/>
              <a:t>1</a:t>
            </a:fld>
            <a:endParaRPr lang="en-US"/>
          </a:p>
        </p:txBody>
      </p:sp>
    </p:spTree>
    <p:extLst>
      <p:ext uri="{BB962C8B-B14F-4D97-AF65-F5344CB8AC3E}">
        <p14:creationId xmlns:p14="http://schemas.microsoft.com/office/powerpoint/2010/main" val="351548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189" y="388775"/>
            <a:ext cx="8229600" cy="922114"/>
          </a:xfrm>
        </p:spPr>
        <p:txBody>
          <a:bodyPr>
            <a:normAutofit fontScale="90000"/>
          </a:bodyPr>
          <a:lstStyle/>
          <a:p>
            <a:r>
              <a:rPr lang="lv-LV" sz="3600" b="1" dirty="0">
                <a:latin typeface="Times New Roman" panose="02020603050405020304" pitchFamily="18" charset="0"/>
                <a:cs typeface="Times New Roman" panose="02020603050405020304" pitchFamily="18" charset="0"/>
              </a:rPr>
              <a:t>Paraugs fiziskas personas rekvizītiem:</a:t>
            </a:r>
          </a:p>
        </p:txBody>
      </p:sp>
      <p:sp>
        <p:nvSpPr>
          <p:cNvPr id="3" name="Content Placeholder 2"/>
          <p:cNvSpPr>
            <a:spLocks noGrp="1"/>
          </p:cNvSpPr>
          <p:nvPr>
            <p:ph idx="1"/>
          </p:nvPr>
        </p:nvSpPr>
        <p:spPr>
          <a:xfrm>
            <a:off x="1991544" y="1772816"/>
            <a:ext cx="8229600" cy="4824536"/>
          </a:xfrm>
        </p:spPr>
        <p:txBody>
          <a:bodyPr>
            <a:normAutofit lnSpcReduction="10000"/>
          </a:bodyPr>
          <a:lstStyle/>
          <a:p>
            <a:pPr marL="0" indent="0" algn="r">
              <a:buNone/>
            </a:pPr>
            <a:r>
              <a:rPr lang="lv-LV" sz="2400" b="1" dirty="0">
                <a:solidFill>
                  <a:srgbClr val="FF0000"/>
                </a:solidFill>
              </a:rPr>
              <a:t>Kārļa Krūmiņa</a:t>
            </a:r>
          </a:p>
          <a:p>
            <a:pPr marL="0" indent="0" algn="r">
              <a:buNone/>
            </a:pPr>
            <a:r>
              <a:rPr lang="lv-LV" sz="2400" dirty="0"/>
              <a:t>p.k. </a:t>
            </a:r>
            <a:r>
              <a:rPr lang="lv-LV" sz="2400" dirty="0" err="1"/>
              <a:t>xxxxxx-xxxxx</a:t>
            </a:r>
            <a:endParaRPr lang="lv-LV" sz="2400" dirty="0"/>
          </a:p>
          <a:p>
            <a:pPr marL="0" indent="0" algn="r">
              <a:buNone/>
            </a:pPr>
            <a:r>
              <a:rPr lang="lv-LV" sz="2400" dirty="0" err="1"/>
              <a:t>Valstspilsēta</a:t>
            </a:r>
            <a:r>
              <a:rPr lang="lv-LV" sz="2400" dirty="0"/>
              <a:t> Rīga, Gudrā iela – 17, LV </a:t>
            </a:r>
            <a:r>
              <a:rPr lang="lv-LV" sz="2400" dirty="0" err="1"/>
              <a:t>xxxx</a:t>
            </a:r>
            <a:endParaRPr lang="lv-LV" sz="2400" dirty="0"/>
          </a:p>
          <a:p>
            <a:pPr marL="0" indent="0" algn="ctr">
              <a:buNone/>
            </a:pPr>
            <a:endParaRPr lang="lv-LV" sz="2400" dirty="0"/>
          </a:p>
          <a:p>
            <a:pPr marL="0" indent="0" algn="ctr">
              <a:buNone/>
            </a:pPr>
            <a:r>
              <a:rPr lang="lv-LV" sz="2400" dirty="0"/>
              <a:t>iesniegums.</a:t>
            </a:r>
          </a:p>
          <a:p>
            <a:pPr marL="0" indent="0" algn="just">
              <a:buNone/>
            </a:pPr>
            <a:r>
              <a:rPr lang="lv-LV" sz="2400" dirty="0"/>
              <a:t>Lūdzu izsniegt man biedrības «Smaidiņš» reģistrācijas apliecību.</a:t>
            </a:r>
          </a:p>
          <a:p>
            <a:pPr marL="0" indent="0" algn="just">
              <a:buNone/>
            </a:pPr>
            <a:endParaRPr lang="lv-LV" sz="2400" dirty="0"/>
          </a:p>
          <a:p>
            <a:pPr marL="0" indent="0" algn="just">
              <a:buNone/>
            </a:pPr>
            <a:r>
              <a:rPr lang="lv-LV" sz="2400" b="1" dirty="0">
                <a:solidFill>
                  <a:srgbClr val="FF0000"/>
                </a:solidFill>
              </a:rPr>
              <a:t>2023.gada 11. janvārī</a:t>
            </a:r>
          </a:p>
          <a:p>
            <a:pPr marL="0" indent="0" algn="just">
              <a:buNone/>
            </a:pPr>
            <a:endParaRPr lang="lv-LV" sz="2400" b="1" dirty="0">
              <a:solidFill>
                <a:srgbClr val="FF0000"/>
              </a:solidFill>
            </a:endParaRPr>
          </a:p>
          <a:p>
            <a:pPr marL="0" indent="0" algn="just">
              <a:buNone/>
            </a:pPr>
            <a:r>
              <a:rPr lang="lv-LV" sz="2400" b="1" i="1" dirty="0">
                <a:solidFill>
                  <a:srgbClr val="FF0000"/>
                </a:solidFill>
              </a:rPr>
              <a:t>paraksts</a:t>
            </a:r>
          </a:p>
        </p:txBody>
      </p:sp>
      <p:sp>
        <p:nvSpPr>
          <p:cNvPr id="4" name="Cloud Callout 3"/>
          <p:cNvSpPr/>
          <p:nvPr/>
        </p:nvSpPr>
        <p:spPr>
          <a:xfrm>
            <a:off x="5735960" y="4437112"/>
            <a:ext cx="4464496" cy="1800200"/>
          </a:xfrm>
          <a:prstGeom prst="cloud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Dokumentā, kurā norādāms tā saņēmējs, norāda arī adresātu</a:t>
            </a:r>
          </a:p>
        </p:txBody>
      </p:sp>
      <p:sp>
        <p:nvSpPr>
          <p:cNvPr id="5" name="TextBox 4"/>
          <p:cNvSpPr txBox="1"/>
          <p:nvPr/>
        </p:nvSpPr>
        <p:spPr>
          <a:xfrm>
            <a:off x="6970224" y="1124745"/>
            <a:ext cx="3240360" cy="646331"/>
          </a:xfrm>
          <a:prstGeom prst="rect">
            <a:avLst/>
          </a:prstGeom>
          <a:noFill/>
        </p:spPr>
        <p:txBody>
          <a:bodyPr wrap="square" rtlCol="0">
            <a:spAutoFit/>
          </a:bodyPr>
          <a:lstStyle/>
          <a:p>
            <a:pPr algn="r"/>
            <a:r>
              <a:rPr lang="lv-LV" b="1" dirty="0">
                <a:solidFill>
                  <a:srgbClr val="FF0000"/>
                </a:solidFill>
              </a:rPr>
              <a:t>Uzņēmuma reģistra galvenajam notāram</a:t>
            </a:r>
          </a:p>
        </p:txBody>
      </p:sp>
      <p:sp>
        <p:nvSpPr>
          <p:cNvPr id="6" name="Slide Number Placeholder 5"/>
          <p:cNvSpPr>
            <a:spLocks noGrp="1"/>
          </p:cNvSpPr>
          <p:nvPr>
            <p:ph type="sldNum" sz="quarter" idx="12"/>
          </p:nvPr>
        </p:nvSpPr>
        <p:spPr/>
        <p:txBody>
          <a:bodyPr/>
          <a:lstStyle/>
          <a:p>
            <a:fld id="{C7423574-3613-4BC7-92B6-70EB1B4E1FB3}" type="slidenum">
              <a:rPr lang="lv-LV" smtClean="0"/>
              <a:t>10</a:t>
            </a:fld>
            <a:endParaRPr lang="lv-LV"/>
          </a:p>
        </p:txBody>
      </p:sp>
    </p:spTree>
    <p:extLst>
      <p:ext uri="{BB962C8B-B14F-4D97-AF65-F5344CB8AC3E}">
        <p14:creationId xmlns:p14="http://schemas.microsoft.com/office/powerpoint/2010/main" val="360022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20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circle(in)">
                                      <p:cBhvr>
                                        <p:cTn id="5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74467"/>
          </a:xfrm>
        </p:spPr>
        <p:txBody>
          <a:bodyPr>
            <a:normAutofit/>
          </a:bodyPr>
          <a:lstStyle/>
          <a:p>
            <a:r>
              <a:rPr lang="lv-LV" sz="3600" b="1" dirty="0"/>
              <a:t>Paraugs juridiskas personas rekvizītiem:</a:t>
            </a:r>
          </a:p>
        </p:txBody>
      </p:sp>
      <p:sp>
        <p:nvSpPr>
          <p:cNvPr id="3" name="Content Placeholder 2"/>
          <p:cNvSpPr>
            <a:spLocks noGrp="1"/>
          </p:cNvSpPr>
          <p:nvPr>
            <p:ph idx="1"/>
          </p:nvPr>
        </p:nvSpPr>
        <p:spPr>
          <a:xfrm>
            <a:off x="1063752" y="1600201"/>
            <a:ext cx="9280720" cy="4525963"/>
          </a:xfrm>
        </p:spPr>
        <p:txBody>
          <a:bodyPr>
            <a:normAutofit/>
          </a:bodyPr>
          <a:lstStyle/>
          <a:p>
            <a:pPr marL="0" indent="0" algn="r">
              <a:buNone/>
            </a:pPr>
            <a:r>
              <a:rPr lang="lv-LV" dirty="0"/>
              <a:t>Biedrība «Smaidiņš»</a:t>
            </a:r>
          </a:p>
          <a:p>
            <a:pPr marL="0" indent="0" algn="r">
              <a:buNone/>
            </a:pPr>
            <a:r>
              <a:rPr lang="lv-LV" dirty="0" err="1"/>
              <a:t>Valstspilsēta</a:t>
            </a:r>
            <a:r>
              <a:rPr lang="lv-LV" dirty="0"/>
              <a:t> Rīga 				2023.gada 11. janvārī</a:t>
            </a:r>
          </a:p>
          <a:p>
            <a:pPr marL="0" indent="0">
              <a:buNone/>
            </a:pPr>
            <a:r>
              <a:rPr lang="lv-LV" dirty="0"/>
              <a:t>   Nr.3/2020</a:t>
            </a:r>
          </a:p>
          <a:p>
            <a:pPr marL="0" indent="0">
              <a:buNone/>
            </a:pPr>
            <a:endParaRPr lang="lv-LV" dirty="0"/>
          </a:p>
          <a:p>
            <a:pPr marL="0" indent="0">
              <a:buNone/>
            </a:pPr>
            <a:r>
              <a:rPr lang="lv-LV" dirty="0"/>
              <a:t>Teksts. Teksts. Teksts.</a:t>
            </a:r>
          </a:p>
          <a:p>
            <a:pPr marL="0" indent="0">
              <a:buNone/>
            </a:pPr>
            <a:endParaRPr lang="lv-LV" dirty="0"/>
          </a:p>
          <a:p>
            <a:pPr marL="0" indent="0">
              <a:buNone/>
            </a:pPr>
            <a:r>
              <a:rPr lang="lv-LV" dirty="0"/>
              <a:t>Biedrības priekšsēdētājs 	(</a:t>
            </a:r>
            <a:r>
              <a:rPr lang="lv-LV" i="1" dirty="0"/>
              <a:t>paraksts</a:t>
            </a:r>
            <a:r>
              <a:rPr lang="lv-LV" dirty="0"/>
              <a:t>)   V.Uzvārds</a:t>
            </a:r>
          </a:p>
        </p:txBody>
      </p:sp>
      <p:sp>
        <p:nvSpPr>
          <p:cNvPr id="4" name="Oval 3"/>
          <p:cNvSpPr/>
          <p:nvPr/>
        </p:nvSpPr>
        <p:spPr>
          <a:xfrm>
            <a:off x="3749659" y="3763926"/>
            <a:ext cx="1512168" cy="1368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Slide Number Placeholder 4"/>
          <p:cNvSpPr>
            <a:spLocks noGrp="1"/>
          </p:cNvSpPr>
          <p:nvPr>
            <p:ph type="sldNum" sz="quarter" idx="12"/>
          </p:nvPr>
        </p:nvSpPr>
        <p:spPr/>
        <p:txBody>
          <a:bodyPr/>
          <a:lstStyle/>
          <a:p>
            <a:fld id="{C7423574-3613-4BC7-92B6-70EB1B4E1FB3}" type="slidenum">
              <a:rPr lang="lv-LV" smtClean="0"/>
              <a:t>11</a:t>
            </a:fld>
            <a:endParaRPr lang="lv-LV"/>
          </a:p>
        </p:txBody>
      </p:sp>
    </p:spTree>
    <p:extLst>
      <p:ext uri="{BB962C8B-B14F-4D97-AF65-F5344CB8AC3E}">
        <p14:creationId xmlns:p14="http://schemas.microsoft.com/office/powerpoint/2010/main" val="77571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7E4B0-5762-4CE9-9A26-D28C998FC4EA}"/>
              </a:ext>
            </a:extLst>
          </p:cNvPr>
          <p:cNvSpPr>
            <a:spLocks noGrp="1"/>
          </p:cNvSpPr>
          <p:nvPr>
            <p:ph type="title"/>
          </p:nvPr>
        </p:nvSpPr>
        <p:spPr>
          <a:xfrm>
            <a:off x="470079" y="484632"/>
            <a:ext cx="11359165" cy="893407"/>
          </a:xfrm>
        </p:spPr>
        <p:txBody>
          <a:bodyPr/>
          <a:lstStyle/>
          <a:p>
            <a:r>
              <a:rPr lang="lv-LV" dirty="0"/>
              <a:t>NIANSES DOKUMENTA ORIĢINĀLA IZSTRĀDĒ:</a:t>
            </a:r>
            <a:endParaRPr lang="en-US" dirty="0"/>
          </a:p>
        </p:txBody>
      </p:sp>
      <p:sp>
        <p:nvSpPr>
          <p:cNvPr id="3" name="Content Placeholder 2">
            <a:extLst>
              <a:ext uri="{FF2B5EF4-FFF2-40B4-BE49-F238E27FC236}">
                <a16:creationId xmlns:a16="http://schemas.microsoft.com/office/drawing/2014/main" id="{19894E23-BF5E-4097-B023-CB7AB79FE987}"/>
              </a:ext>
            </a:extLst>
          </p:cNvPr>
          <p:cNvSpPr>
            <a:spLocks noGrp="1"/>
          </p:cNvSpPr>
          <p:nvPr>
            <p:ph idx="1"/>
          </p:nvPr>
        </p:nvSpPr>
        <p:spPr>
          <a:xfrm>
            <a:off x="928180" y="1644889"/>
            <a:ext cx="10058400" cy="4050792"/>
          </a:xfrm>
        </p:spPr>
        <p:txBody>
          <a:bodyPr/>
          <a:lstStyle/>
          <a:p>
            <a:r>
              <a:rPr lang="lv-LV" dirty="0"/>
              <a:t>Atvasinājumam juridiskais spēks būs tikai tad, ja juridiskais spēks piemīt dokumenta oriģinālam;</a:t>
            </a:r>
          </a:p>
          <a:p>
            <a:r>
              <a:rPr lang="lv-LV" dirty="0"/>
              <a:t>Ja apliecināšana nav noteikta notariālā kārtībā, to var apliecināt arī organizācija vai fiziska persona, ja tiek ievērota rīcībspēja un tiesībspēja;</a:t>
            </a:r>
          </a:p>
          <a:p>
            <a:r>
              <a:rPr lang="lv-LV" dirty="0"/>
              <a:t>Fiziskā vai juridiskā persona var apliecināt tādu dokumenta atvasinājuma pareizību:</a:t>
            </a:r>
          </a:p>
          <a:p>
            <a:pPr>
              <a:buFontTx/>
              <a:buChar char="-"/>
            </a:pPr>
            <a:r>
              <a:rPr lang="lv-LV" dirty="0"/>
              <a:t>kura autors ir šī persona;</a:t>
            </a:r>
          </a:p>
          <a:p>
            <a:pPr>
              <a:buFontTx/>
              <a:buChar char="-"/>
            </a:pPr>
            <a:r>
              <a:rPr lang="lv-LV" dirty="0">
                <a:solidFill>
                  <a:srgbClr val="00B0F0"/>
                </a:solidFill>
              </a:rPr>
              <a:t>kuru tā saņēmusi no citām fiziskajām personām un organizācijām, ja normatīvajos aktos nav noteikts, ka nepieciešama dokumenta autora piekrišana</a:t>
            </a:r>
            <a:r>
              <a:rPr lang="lv-LV" dirty="0"/>
              <a:t>.</a:t>
            </a:r>
          </a:p>
          <a:p>
            <a:r>
              <a:rPr lang="lv-LV" b="1" dirty="0">
                <a:solidFill>
                  <a:srgbClr val="00B0F0"/>
                </a:solidFill>
              </a:rPr>
              <a:t>Fiziskā persona un organizācija var apliecināt dokumentu atvasinājumu kopumu ar vienu apliecinājumu</a:t>
            </a:r>
            <a:r>
              <a:rPr lang="lv-LV" dirty="0"/>
              <a:t>.</a:t>
            </a:r>
          </a:p>
          <a:p>
            <a:endParaRPr lang="en-US" dirty="0"/>
          </a:p>
        </p:txBody>
      </p:sp>
      <p:sp>
        <p:nvSpPr>
          <p:cNvPr id="4" name="Slide Number Placeholder 3">
            <a:extLst>
              <a:ext uri="{FF2B5EF4-FFF2-40B4-BE49-F238E27FC236}">
                <a16:creationId xmlns:a16="http://schemas.microsoft.com/office/drawing/2014/main" id="{A05BE02A-44D5-4298-AE17-1C6C6CAC059B}"/>
              </a:ext>
            </a:extLst>
          </p:cNvPr>
          <p:cNvSpPr>
            <a:spLocks noGrp="1"/>
          </p:cNvSpPr>
          <p:nvPr>
            <p:ph type="sldNum" sz="quarter" idx="12"/>
          </p:nvPr>
        </p:nvSpPr>
        <p:spPr/>
        <p:txBody>
          <a:bodyPr/>
          <a:lstStyle/>
          <a:p>
            <a:fld id="{EBF4AB40-9E83-4FA7-8074-857ED8D9DFA4}" type="slidenum">
              <a:rPr lang="en-US" smtClean="0"/>
              <a:t>12</a:t>
            </a:fld>
            <a:endParaRPr lang="en-US"/>
          </a:p>
        </p:txBody>
      </p:sp>
      <p:sp>
        <p:nvSpPr>
          <p:cNvPr id="5" name="Oval 4">
            <a:extLst>
              <a:ext uri="{FF2B5EF4-FFF2-40B4-BE49-F238E27FC236}">
                <a16:creationId xmlns:a16="http://schemas.microsoft.com/office/drawing/2014/main" id="{D552BA56-C815-424F-8FE2-32568A6ED0F3}"/>
              </a:ext>
            </a:extLst>
          </p:cNvPr>
          <p:cNvSpPr/>
          <p:nvPr/>
        </p:nvSpPr>
        <p:spPr>
          <a:xfrm>
            <a:off x="5063973" y="5471387"/>
            <a:ext cx="4514045" cy="10737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SKATĀMIES STATŪTOS PARAKSTĪT TIESĪGĀS PERSONAS!</a:t>
            </a:r>
            <a:endParaRPr lang="en-US" dirty="0"/>
          </a:p>
        </p:txBody>
      </p:sp>
    </p:spTree>
    <p:extLst>
      <p:ext uri="{BB962C8B-B14F-4D97-AF65-F5344CB8AC3E}">
        <p14:creationId xmlns:p14="http://schemas.microsoft.com/office/powerpoint/2010/main" val="129445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E0D8-2B12-40A2-A6B2-EC7CA50FC704}"/>
              </a:ext>
            </a:extLst>
          </p:cNvPr>
          <p:cNvSpPr>
            <a:spLocks noGrp="1"/>
          </p:cNvSpPr>
          <p:nvPr>
            <p:ph type="title"/>
          </p:nvPr>
        </p:nvSpPr>
        <p:spPr>
          <a:xfrm>
            <a:off x="1069848" y="484632"/>
            <a:ext cx="10058400" cy="951362"/>
          </a:xfrm>
        </p:spPr>
        <p:txBody>
          <a:bodyPr/>
          <a:lstStyle/>
          <a:p>
            <a:r>
              <a:rPr lang="lv-LV" dirty="0"/>
              <a:t>DOKUMENTA AUTORS UN DATUMS</a:t>
            </a:r>
            <a:endParaRPr lang="en-US" dirty="0"/>
          </a:p>
        </p:txBody>
      </p:sp>
      <p:sp>
        <p:nvSpPr>
          <p:cNvPr id="3" name="Content Placeholder 2">
            <a:extLst>
              <a:ext uri="{FF2B5EF4-FFF2-40B4-BE49-F238E27FC236}">
                <a16:creationId xmlns:a16="http://schemas.microsoft.com/office/drawing/2014/main" id="{1648FF50-7EA6-46D6-A4CB-A801E35A7D9F}"/>
              </a:ext>
            </a:extLst>
          </p:cNvPr>
          <p:cNvSpPr>
            <a:spLocks noGrp="1"/>
          </p:cNvSpPr>
          <p:nvPr>
            <p:ph idx="1"/>
          </p:nvPr>
        </p:nvSpPr>
        <p:spPr>
          <a:xfrm>
            <a:off x="276896" y="2121408"/>
            <a:ext cx="4958366" cy="4050792"/>
          </a:xfrm>
        </p:spPr>
        <p:txBody>
          <a:bodyPr>
            <a:normAutofit/>
          </a:bodyPr>
          <a:lstStyle/>
          <a:p>
            <a:pPr marL="457200" indent="-457200" defTabSz="508000">
              <a:lnSpc>
                <a:spcPct val="104000"/>
              </a:lnSpc>
              <a:spcBef>
                <a:spcPts val="0"/>
              </a:spcBef>
              <a:buFont typeface="Arial" panose="020B0604020202020204" pitchFamily="34" charset="0"/>
              <a:buChar char="•"/>
            </a:pPr>
            <a:r>
              <a:rPr lang="lv-LV" altLang="ko-KR" b="1" dirty="0">
                <a:solidFill>
                  <a:srgbClr val="FF0000"/>
                </a:solidFill>
                <a:latin typeface="Times New Roman" charset="0"/>
              </a:rPr>
              <a:t>Fiziska persona </a:t>
            </a:r>
            <a:r>
              <a:rPr lang="lv-LV" altLang="ko-KR" dirty="0">
                <a:latin typeface="Times New Roman" charset="0"/>
              </a:rPr>
              <a:t>norāda savu vārdu un uzvārdu;</a:t>
            </a:r>
          </a:p>
          <a:p>
            <a:pPr marL="457200" indent="-457200" defTabSz="508000">
              <a:lnSpc>
                <a:spcPct val="104000"/>
              </a:lnSpc>
              <a:spcBef>
                <a:spcPts val="0"/>
              </a:spcBef>
              <a:buFont typeface="Arial" panose="020B0604020202020204" pitchFamily="34" charset="0"/>
              <a:buChar char="•"/>
            </a:pPr>
            <a:r>
              <a:rPr lang="lv-LV" altLang="ko-KR" dirty="0">
                <a:latin typeface="Times New Roman" charset="0"/>
              </a:rPr>
              <a:t>Arī ziņas, kas ļauj dokumenta </a:t>
            </a:r>
            <a:r>
              <a:rPr lang="lv-LV" altLang="ko-KR" u="sng" dirty="0">
                <a:latin typeface="Times New Roman" charset="0"/>
              </a:rPr>
              <a:t>autoru nepārprotami identificēt</a:t>
            </a:r>
            <a:r>
              <a:rPr lang="lv-LV" altLang="ko-KR" dirty="0">
                <a:latin typeface="Times New Roman" charset="0"/>
              </a:rPr>
              <a:t> – piemēram, deklarētā dzīves vietas adrese, personas kods, apliecības numurs utt.</a:t>
            </a:r>
          </a:p>
          <a:p>
            <a:pPr marL="0" indent="0" defTabSz="508000">
              <a:lnSpc>
                <a:spcPct val="104000"/>
              </a:lnSpc>
              <a:spcBef>
                <a:spcPts val="0"/>
              </a:spcBef>
              <a:buNone/>
            </a:pPr>
            <a:endParaRPr lang="lv-LV" altLang="ko-KR" dirty="0">
              <a:latin typeface="Times New Roman" charset="0"/>
            </a:endParaRPr>
          </a:p>
          <a:p>
            <a:pPr marL="457200" indent="-457200" defTabSz="508000">
              <a:lnSpc>
                <a:spcPct val="104000"/>
              </a:lnSpc>
              <a:spcBef>
                <a:spcPts val="0"/>
              </a:spcBef>
              <a:buFont typeface="Arial" panose="020B0604020202020204" pitchFamily="34" charset="0"/>
              <a:buChar char="•"/>
            </a:pPr>
            <a:r>
              <a:rPr lang="lv-LV" altLang="ko-KR" b="1" dirty="0">
                <a:solidFill>
                  <a:srgbClr val="FF0000"/>
                </a:solidFill>
                <a:latin typeface="Times New Roman" charset="0"/>
              </a:rPr>
              <a:t>Juridiska persona </a:t>
            </a:r>
            <a:r>
              <a:rPr lang="lv-LV" altLang="ko-KR" dirty="0">
                <a:latin typeface="Times New Roman" charset="0"/>
              </a:rPr>
              <a:t>norāda pilnu attiecīgās organizācijas nosaukumu, kas atbilst reģistrācijas apliecībā/nolikumā ierakstītajam.</a:t>
            </a:r>
          </a:p>
        </p:txBody>
      </p:sp>
      <p:sp>
        <p:nvSpPr>
          <p:cNvPr id="4" name="Slide Number Placeholder 3">
            <a:extLst>
              <a:ext uri="{FF2B5EF4-FFF2-40B4-BE49-F238E27FC236}">
                <a16:creationId xmlns:a16="http://schemas.microsoft.com/office/drawing/2014/main" id="{BCDF01BD-F241-42B6-BF6A-0FD20424833A}"/>
              </a:ext>
            </a:extLst>
          </p:cNvPr>
          <p:cNvSpPr>
            <a:spLocks noGrp="1"/>
          </p:cNvSpPr>
          <p:nvPr>
            <p:ph type="sldNum" sz="quarter" idx="12"/>
          </p:nvPr>
        </p:nvSpPr>
        <p:spPr/>
        <p:txBody>
          <a:bodyPr/>
          <a:lstStyle/>
          <a:p>
            <a:fld id="{EBF4AB40-9E83-4FA7-8074-857ED8D9DFA4}" type="slidenum">
              <a:rPr lang="en-US" smtClean="0"/>
              <a:t>13</a:t>
            </a:fld>
            <a:endParaRPr lang="en-US"/>
          </a:p>
        </p:txBody>
      </p:sp>
      <p:sp>
        <p:nvSpPr>
          <p:cNvPr id="5" name="Rectangle 4">
            <a:extLst>
              <a:ext uri="{FF2B5EF4-FFF2-40B4-BE49-F238E27FC236}">
                <a16:creationId xmlns:a16="http://schemas.microsoft.com/office/drawing/2014/main" id="{28669DDA-F468-4EF5-9F92-1A9D89EFB01C}"/>
              </a:ext>
            </a:extLst>
          </p:cNvPr>
          <p:cNvSpPr/>
          <p:nvPr/>
        </p:nvSpPr>
        <p:spPr>
          <a:xfrm>
            <a:off x="5765442" y="1981834"/>
            <a:ext cx="6096000" cy="3525196"/>
          </a:xfrm>
          <a:prstGeom prst="rect">
            <a:avLst/>
          </a:prstGeom>
        </p:spPr>
        <p:txBody>
          <a:bodyPr>
            <a:spAutoFit/>
          </a:bodyPr>
          <a:lstStyle/>
          <a:p>
            <a:pPr marL="457200" indent="-457200" defTabSz="508000">
              <a:lnSpc>
                <a:spcPct val="104000"/>
              </a:lnSpc>
              <a:buFont typeface="Arial" panose="020B0604020202020204" pitchFamily="34" charset="0"/>
              <a:buChar char="•"/>
            </a:pPr>
            <a:r>
              <a:rPr lang="lv-LV" altLang="ko-KR" sz="2400" dirty="0">
                <a:latin typeface="Times New Roman" charset="0"/>
              </a:rPr>
              <a:t>Norāda to </a:t>
            </a:r>
            <a:r>
              <a:rPr lang="lv-LV" altLang="ko-KR" sz="2400" b="1" dirty="0">
                <a:solidFill>
                  <a:srgbClr val="FF0000"/>
                </a:solidFill>
                <a:latin typeface="Times New Roman" charset="0"/>
              </a:rPr>
              <a:t>datumu</a:t>
            </a:r>
            <a:r>
              <a:rPr lang="lv-LV" altLang="ko-KR" sz="2400" dirty="0">
                <a:latin typeface="Times New Roman" charset="0"/>
              </a:rPr>
              <a:t>, kad dokuments reāli parakstīts;</a:t>
            </a:r>
          </a:p>
          <a:p>
            <a:pPr marL="457200" indent="-457200" defTabSz="508000">
              <a:lnSpc>
                <a:spcPct val="104000"/>
              </a:lnSpc>
              <a:buFont typeface="Arial" panose="020B0604020202020204" pitchFamily="34" charset="0"/>
              <a:buChar char="•"/>
            </a:pPr>
            <a:r>
              <a:rPr lang="lv-LV" altLang="ko-KR" sz="2400" dirty="0">
                <a:latin typeface="Times New Roman" charset="0"/>
              </a:rPr>
              <a:t>Ja dokumentam vairāki autori, datums ir pēdējā paraksta datums;</a:t>
            </a:r>
          </a:p>
          <a:p>
            <a:pPr marL="457200" indent="-457200" defTabSz="508000">
              <a:lnSpc>
                <a:spcPct val="104000"/>
              </a:lnSpc>
              <a:buFont typeface="Arial" panose="020B0604020202020204" pitchFamily="34" charset="0"/>
              <a:buChar char="•"/>
            </a:pPr>
            <a:r>
              <a:rPr lang="lv-LV" altLang="ko-KR" sz="2400" dirty="0">
                <a:latin typeface="Times New Roman" charset="0"/>
              </a:rPr>
              <a:t>MKN, instrukcijās un ieteikumos datums ir tiesību akta pieņemšanas datums;</a:t>
            </a:r>
          </a:p>
          <a:p>
            <a:pPr marL="457200" indent="-457200" defTabSz="508000">
              <a:lnSpc>
                <a:spcPct val="104000"/>
              </a:lnSpc>
              <a:buFont typeface="Arial" panose="020B0604020202020204" pitchFamily="34" charset="0"/>
              <a:buChar char="•"/>
            </a:pPr>
            <a:r>
              <a:rPr lang="lv-LV" altLang="ko-KR" sz="2400" dirty="0">
                <a:latin typeface="Times New Roman" charset="0"/>
              </a:rPr>
              <a:t>Protokolā – protokolētā pasākuma datums;</a:t>
            </a:r>
          </a:p>
          <a:p>
            <a:pPr marL="457200" indent="-457200" defTabSz="508000">
              <a:lnSpc>
                <a:spcPct val="104000"/>
              </a:lnSpc>
              <a:buFont typeface="Arial" panose="020B0604020202020204" pitchFamily="34" charset="0"/>
              <a:buChar char="•"/>
            </a:pPr>
            <a:r>
              <a:rPr lang="lv-LV" altLang="ko-KR" sz="2400" dirty="0">
                <a:latin typeface="Times New Roman" charset="0"/>
              </a:rPr>
              <a:t>Aktā – aktā norādītās darbības norises datums vai pēdējās darbības dienas datums.</a:t>
            </a:r>
            <a:endParaRPr lang="ko-KR" altLang="en-US" sz="2400" dirty="0">
              <a:latin typeface="Times New Roman" charset="0"/>
            </a:endParaRPr>
          </a:p>
        </p:txBody>
      </p:sp>
    </p:spTree>
    <p:extLst>
      <p:ext uri="{BB962C8B-B14F-4D97-AF65-F5344CB8AC3E}">
        <p14:creationId xmlns:p14="http://schemas.microsoft.com/office/powerpoint/2010/main" val="2707900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73712"/>
          </a:xfrm>
        </p:spPr>
        <p:txBody>
          <a:bodyPr/>
          <a:lstStyle/>
          <a:p>
            <a:r>
              <a:rPr lang="lv-LV" dirty="0"/>
              <a:t>Dokumenta datuma paraugs:</a:t>
            </a:r>
          </a:p>
        </p:txBody>
      </p:sp>
      <p:sp>
        <p:nvSpPr>
          <p:cNvPr id="3" name="Content Placeholder 2"/>
          <p:cNvSpPr>
            <a:spLocks noGrp="1"/>
          </p:cNvSpPr>
          <p:nvPr>
            <p:ph idx="1"/>
          </p:nvPr>
        </p:nvSpPr>
        <p:spPr/>
        <p:txBody>
          <a:bodyPr/>
          <a:lstStyle/>
          <a:p>
            <a:r>
              <a:rPr lang="lv-LV" dirty="0"/>
              <a:t>Tekstuālais veids: </a:t>
            </a:r>
            <a:r>
              <a:rPr lang="lv-LV" dirty="0">
                <a:solidFill>
                  <a:srgbClr val="FF0000"/>
                </a:solidFill>
              </a:rPr>
              <a:t>2023.gada 11. janvār</a:t>
            </a:r>
            <a:r>
              <a:rPr lang="lv-LV" b="1" dirty="0">
                <a:solidFill>
                  <a:srgbClr val="FF0000"/>
                </a:solidFill>
              </a:rPr>
              <a:t>ī </a:t>
            </a:r>
            <a:r>
              <a:rPr lang="lv-LV" dirty="0"/>
              <a:t>(obligāti lieto mēneša nosaukumu </a:t>
            </a:r>
            <a:r>
              <a:rPr lang="lv-LV" b="1" dirty="0"/>
              <a:t>lokatīvā</a:t>
            </a:r>
            <a:r>
              <a:rPr lang="lv-LV" dirty="0"/>
              <a:t>!!!)</a:t>
            </a:r>
          </a:p>
          <a:p>
            <a:pPr marL="0" indent="0">
              <a:buNone/>
            </a:pPr>
            <a:endParaRPr lang="lv-LV" dirty="0"/>
          </a:p>
          <a:p>
            <a:pPr marL="0" indent="0">
              <a:buNone/>
            </a:pPr>
            <a:endParaRPr lang="lv-LV" dirty="0"/>
          </a:p>
          <a:p>
            <a:r>
              <a:rPr lang="lv-LV" dirty="0"/>
              <a:t>Skaitliskais veids: </a:t>
            </a:r>
            <a:r>
              <a:rPr lang="lv-LV" dirty="0">
                <a:solidFill>
                  <a:srgbClr val="FF0000"/>
                </a:solidFill>
              </a:rPr>
              <a:t>11.01.2023.</a:t>
            </a:r>
            <a:r>
              <a:rPr lang="lv-LV" dirty="0"/>
              <a:t> (obligāti raksta nulle, ja datumam nav divu skaitļu)</a:t>
            </a:r>
          </a:p>
          <a:p>
            <a:pPr marL="0" indent="0">
              <a:buNone/>
            </a:pPr>
            <a:endParaRPr lang="lv-LV" dirty="0"/>
          </a:p>
          <a:p>
            <a:r>
              <a:rPr lang="lv-LV" dirty="0">
                <a:solidFill>
                  <a:srgbClr val="00B0F0"/>
                </a:solidFill>
              </a:rPr>
              <a:t>2023. gada 03. februārī?</a:t>
            </a:r>
          </a:p>
        </p:txBody>
      </p:sp>
      <p:sp>
        <p:nvSpPr>
          <p:cNvPr id="4" name="Slide Number Placeholder 3"/>
          <p:cNvSpPr>
            <a:spLocks noGrp="1"/>
          </p:cNvSpPr>
          <p:nvPr>
            <p:ph type="sldNum" sz="quarter" idx="12"/>
          </p:nvPr>
        </p:nvSpPr>
        <p:spPr/>
        <p:txBody>
          <a:bodyPr/>
          <a:lstStyle/>
          <a:p>
            <a:fld id="{C7423574-3613-4BC7-92B6-70EB1B4E1FB3}" type="slidenum">
              <a:rPr lang="lv-LV" smtClean="0"/>
              <a:t>14</a:t>
            </a:fld>
            <a:endParaRPr lang="lv-LV"/>
          </a:p>
        </p:txBody>
      </p:sp>
    </p:spTree>
    <p:extLst>
      <p:ext uri="{BB962C8B-B14F-4D97-AF65-F5344CB8AC3E}">
        <p14:creationId xmlns:p14="http://schemas.microsoft.com/office/powerpoint/2010/main" val="100435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heel(1)">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35453"/>
          </a:xfrm>
        </p:spPr>
        <p:txBody>
          <a:bodyPr/>
          <a:lstStyle/>
          <a:p>
            <a:r>
              <a:rPr lang="lv-LV" dirty="0"/>
              <a:t>Paraugs parakstam:</a:t>
            </a:r>
          </a:p>
        </p:txBody>
      </p:sp>
      <p:sp>
        <p:nvSpPr>
          <p:cNvPr id="3" name="Content Placeholder 2"/>
          <p:cNvSpPr>
            <a:spLocks noGrp="1"/>
          </p:cNvSpPr>
          <p:nvPr>
            <p:ph idx="1"/>
          </p:nvPr>
        </p:nvSpPr>
        <p:spPr>
          <a:xfrm>
            <a:off x="605307" y="2063840"/>
            <a:ext cx="10869769" cy="4525963"/>
          </a:xfrm>
        </p:spPr>
        <p:txBody>
          <a:bodyPr>
            <a:normAutofit/>
          </a:bodyPr>
          <a:lstStyle/>
          <a:p>
            <a:r>
              <a:rPr lang="lv-LV" u="sng" dirty="0"/>
              <a:t>Fiziskai personai</a:t>
            </a:r>
            <a:r>
              <a:rPr lang="lv-LV" dirty="0"/>
              <a:t>:</a:t>
            </a:r>
          </a:p>
          <a:p>
            <a:pPr marL="0" indent="0">
              <a:buNone/>
            </a:pPr>
            <a:r>
              <a:rPr lang="lv-LV" dirty="0"/>
              <a:t>(</a:t>
            </a:r>
            <a:r>
              <a:rPr lang="lv-LV" i="1" dirty="0"/>
              <a:t>personiskais parakts</a:t>
            </a:r>
            <a:r>
              <a:rPr lang="lv-LV" dirty="0"/>
              <a:t>)					</a:t>
            </a:r>
            <a:r>
              <a:rPr lang="lv-LV" dirty="0" err="1"/>
              <a:t>V.Uzvārds</a:t>
            </a:r>
            <a:endParaRPr lang="lv-LV" dirty="0"/>
          </a:p>
          <a:p>
            <a:r>
              <a:rPr lang="lv-LV" u="sng" dirty="0"/>
              <a:t>Organizācijai</a:t>
            </a:r>
            <a:r>
              <a:rPr lang="lv-LV" dirty="0"/>
              <a:t>:</a:t>
            </a:r>
          </a:p>
          <a:p>
            <a:pPr marL="0" indent="0">
              <a:buNone/>
            </a:pPr>
            <a:r>
              <a:rPr lang="lv-LV" dirty="0"/>
              <a:t>- Valdes priekšsēdētājs    </a:t>
            </a:r>
            <a:r>
              <a:rPr lang="lv-LV" sz="1800" dirty="0"/>
              <a:t>(</a:t>
            </a:r>
            <a:r>
              <a:rPr lang="lv-LV" sz="1800" i="1" dirty="0"/>
              <a:t>personiskais paraksts</a:t>
            </a:r>
            <a:r>
              <a:rPr lang="lv-LV" sz="1800" dirty="0"/>
              <a:t>) 		</a:t>
            </a:r>
            <a:r>
              <a:rPr lang="lv-LV" dirty="0" err="1"/>
              <a:t>V.Uzvārds</a:t>
            </a:r>
            <a:endParaRPr lang="lv-LV" dirty="0"/>
          </a:p>
          <a:p>
            <a:pPr>
              <a:buFontTx/>
              <a:buChar char="-"/>
            </a:pPr>
            <a:r>
              <a:rPr lang="lv-LV" dirty="0"/>
              <a:t>Biedrības «Gurķis»</a:t>
            </a:r>
          </a:p>
          <a:p>
            <a:pPr marL="0" indent="0">
              <a:buNone/>
            </a:pPr>
            <a:r>
              <a:rPr lang="lv-LV" dirty="0"/>
              <a:t>valdes loceklis </a:t>
            </a:r>
            <a:r>
              <a:rPr lang="lv-LV" sz="1800" i="1" dirty="0"/>
              <a:t>(personiskais paraksts) 			</a:t>
            </a:r>
            <a:r>
              <a:rPr lang="lv-LV" dirty="0" err="1"/>
              <a:t>V.Uzvārds</a:t>
            </a:r>
            <a:endParaRPr lang="lv-LV" dirty="0"/>
          </a:p>
          <a:p>
            <a:pPr>
              <a:buFontTx/>
              <a:buChar char="-"/>
            </a:pPr>
            <a:r>
              <a:rPr lang="lv-LV" dirty="0"/>
              <a:t>Valdes priekšsēdētājs (</a:t>
            </a:r>
            <a:r>
              <a:rPr lang="lv-LV" sz="1900" i="1" dirty="0"/>
              <a:t>personiskais paraksts</a:t>
            </a:r>
            <a:r>
              <a:rPr lang="lv-LV" dirty="0"/>
              <a:t>) 		</a:t>
            </a:r>
            <a:r>
              <a:rPr lang="lv-LV" dirty="0" err="1"/>
              <a:t>V.Uzvārds</a:t>
            </a:r>
            <a:endParaRPr lang="lv-LV" dirty="0"/>
          </a:p>
          <a:p>
            <a:pPr marL="0" indent="0">
              <a:buNone/>
            </a:pPr>
            <a:r>
              <a:rPr lang="lv-LV" dirty="0"/>
              <a:t>     </a:t>
            </a:r>
            <a:r>
              <a:rPr lang="lv-LV" dirty="0" err="1"/>
              <a:t>P.i</a:t>
            </a:r>
            <a:r>
              <a:rPr lang="lv-LV" dirty="0"/>
              <a:t>. 		(</a:t>
            </a:r>
            <a:r>
              <a:rPr lang="lv-LV" sz="1800" i="1" dirty="0"/>
              <a:t>personiskais paraksts</a:t>
            </a:r>
            <a:r>
              <a:rPr lang="lv-LV" dirty="0"/>
              <a:t>)      	      		</a:t>
            </a:r>
            <a:r>
              <a:rPr lang="lv-LV" dirty="0" err="1"/>
              <a:t>P.Izpildītājs</a:t>
            </a:r>
            <a:endParaRPr lang="lv-LV" dirty="0"/>
          </a:p>
        </p:txBody>
      </p:sp>
      <p:sp>
        <p:nvSpPr>
          <p:cNvPr id="4" name="Slide Number Placeholder 3"/>
          <p:cNvSpPr>
            <a:spLocks noGrp="1"/>
          </p:cNvSpPr>
          <p:nvPr>
            <p:ph type="sldNum" sz="quarter" idx="12"/>
          </p:nvPr>
        </p:nvSpPr>
        <p:spPr/>
        <p:txBody>
          <a:bodyPr/>
          <a:lstStyle/>
          <a:p>
            <a:fld id="{C7423574-3613-4BC7-92B6-70EB1B4E1FB3}" type="slidenum">
              <a:rPr lang="lv-LV" smtClean="0"/>
              <a:t>15</a:t>
            </a:fld>
            <a:endParaRPr lang="lv-LV"/>
          </a:p>
        </p:txBody>
      </p:sp>
    </p:spTree>
    <p:extLst>
      <p:ext uri="{BB962C8B-B14F-4D97-AF65-F5344CB8AC3E}">
        <p14:creationId xmlns:p14="http://schemas.microsoft.com/office/powerpoint/2010/main" val="376803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2000"/>
                                        <p:tgtEl>
                                          <p:spTgt spid="3">
                                            <p:txEl>
                                              <p:pRg st="6" end="6"/>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heel(1)">
                                      <p:cBhvr>
                                        <p:cTn id="28" dur="2000"/>
                                        <p:tgtEl>
                                          <p:spTgt spid="3">
                                            <p:txEl>
                                              <p:pRg st="7" end="7"/>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122349" y="220091"/>
            <a:ext cx="11828859" cy="1144905"/>
          </a:xfrm>
          <a:prstGeom prst="rect">
            <a:avLst/>
          </a:prstGeom>
          <a:noFill/>
          <a:ln w="0" cap="flat" cmpd="sng">
            <a:noFill/>
            <a:prstDash/>
          </a:ln>
        </p:spPr>
        <p:txBody>
          <a:bodyPr vert="horz" wrap="square" lIns="91440" tIns="45720" rIns="91440" bIns="45720" rtlCol="0" anchor="ctr">
            <a:normAutofit fontScale="90000"/>
          </a:bodyPr>
          <a:lstStyle/>
          <a:p>
            <a:pPr algn="ctr" defTabSz="508000">
              <a:lnSpc>
                <a:spcPct val="104000"/>
              </a:lnSpc>
              <a:spcBef>
                <a:spcPts val="0"/>
              </a:spcBef>
            </a:pPr>
            <a:r>
              <a:rPr lang="en-US" altLang="ko-KR" sz="4300" b="1" dirty="0">
                <a:solidFill>
                  <a:srgbClr val="000000"/>
                </a:solidFill>
                <a:latin typeface="Times New Roman" charset="0"/>
              </a:rPr>
              <a:t>Dokumenta izdošanas vietas nosaukums</a:t>
            </a:r>
            <a:endParaRPr lang="ko-KR" altLang="en-US" sz="4300" b="1" dirty="0">
              <a:latin typeface="Times New Roman" charset="0"/>
            </a:endParaRPr>
          </a:p>
        </p:txBody>
      </p:sp>
      <p:sp>
        <p:nvSpPr>
          <p:cNvPr id="2" name="Rect 3"/>
          <p:cNvSpPr>
            <a:spLocks noGrp="1" noChangeArrowheads="1"/>
          </p:cNvSpPr>
          <p:nvPr>
            <p:ph type="body"/>
          </p:nvPr>
        </p:nvSpPr>
        <p:spPr>
          <a:xfrm>
            <a:off x="240792" y="1600835"/>
            <a:ext cx="10721662" cy="4996517"/>
          </a:xfrm>
          <a:prstGeom prst="rect">
            <a:avLst/>
          </a:prstGeom>
          <a:noFill/>
          <a:ln w="0" cap="flat" cmpd="sng">
            <a:noFill/>
            <a:prstDash/>
          </a:ln>
        </p:spPr>
        <p:txBody>
          <a:bodyPr vert="horz" wrap="square" lIns="91440" tIns="45720" rIns="91440" bIns="45720" rtlCol="0" anchor="t">
            <a:normAutofit/>
          </a:bodyPr>
          <a:lstStyle/>
          <a:p>
            <a:pPr marL="457200" indent="-457200" defTabSz="508000">
              <a:lnSpc>
                <a:spcPct val="104000"/>
              </a:lnSpc>
              <a:spcBef>
                <a:spcPts val="0"/>
              </a:spcBef>
              <a:buFont typeface="Arial" panose="020B0604020202020204" pitchFamily="34" charset="0"/>
              <a:buChar char="•"/>
            </a:pPr>
            <a:r>
              <a:rPr lang="lv-LV" altLang="ko-KR" sz="3100" dirty="0">
                <a:latin typeface="Times New Roman" charset="0"/>
              </a:rPr>
              <a:t>Izdošanas vietas nosaukumā norāda dokumenta parakstīšanas vietu, </a:t>
            </a:r>
            <a:r>
              <a:rPr lang="lv-LV" altLang="ko-KR" sz="3100" strike="sngStrike" dirty="0">
                <a:latin typeface="Times New Roman" charset="0"/>
              </a:rPr>
              <a:t>nosaukumu norādot </a:t>
            </a:r>
            <a:r>
              <a:rPr lang="lv-LV" altLang="ko-KR" sz="3100" b="1" strike="sngStrike" dirty="0">
                <a:latin typeface="Times New Roman" charset="0"/>
              </a:rPr>
              <a:t>lokatīvā</a:t>
            </a:r>
            <a:r>
              <a:rPr lang="lv-LV" altLang="ko-KR" sz="3100" dirty="0">
                <a:latin typeface="Times New Roman" charset="0"/>
              </a:rPr>
              <a:t>;</a:t>
            </a:r>
          </a:p>
          <a:p>
            <a:pPr marL="457200" indent="-457200" defTabSz="508000">
              <a:lnSpc>
                <a:spcPct val="104000"/>
              </a:lnSpc>
              <a:spcBef>
                <a:spcPts val="0"/>
              </a:spcBef>
              <a:buFont typeface="Arial" panose="020B0604020202020204" pitchFamily="34" charset="0"/>
              <a:buChar char="•"/>
            </a:pPr>
            <a:r>
              <a:rPr lang="lv-LV" altLang="ko-KR" sz="3100" dirty="0">
                <a:latin typeface="Times New Roman" charset="0"/>
              </a:rPr>
              <a:t>Ja ir vairāki autori, izdošanas vieta būs pēdējā paraksta veikšanas vieta;</a:t>
            </a:r>
          </a:p>
          <a:p>
            <a:pPr marL="457200" indent="-457200" defTabSz="508000">
              <a:lnSpc>
                <a:spcPct val="104000"/>
              </a:lnSpc>
              <a:spcBef>
                <a:spcPts val="0"/>
              </a:spcBef>
              <a:buFont typeface="Arial" panose="020B0604020202020204" pitchFamily="34" charset="0"/>
              <a:buChar char="•"/>
            </a:pPr>
            <a:r>
              <a:rPr lang="lv-LV" altLang="ko-KR" sz="3100" dirty="0">
                <a:latin typeface="Times New Roman" charset="0"/>
              </a:rPr>
              <a:t>Dokumenta izdošanas vietas nosaukumu norāda atbilstoši attiecīgās administratīvās teritorijas oficiālajam nosaukumam.</a:t>
            </a:r>
          </a:p>
        </p:txBody>
      </p:sp>
      <p:sp>
        <p:nvSpPr>
          <p:cNvPr id="4" name="Slide Number Placeholder 3"/>
          <p:cNvSpPr>
            <a:spLocks noGrp="1"/>
          </p:cNvSpPr>
          <p:nvPr>
            <p:ph type="sldNum" sz="quarter" idx="12"/>
          </p:nvPr>
        </p:nvSpPr>
        <p:spPr/>
        <p:txBody>
          <a:bodyPr/>
          <a:lstStyle/>
          <a:p>
            <a:fld id="{C7423574-3613-4BC7-92B6-70EB1B4E1FB3}" type="slidenum">
              <a:rPr lang="lv-LV" smtClean="0"/>
              <a:t>16</a:t>
            </a:fld>
            <a:endParaRPr lang="lv-LV" dirty="0"/>
          </a:p>
        </p:txBody>
      </p:sp>
      <p:sp>
        <p:nvSpPr>
          <p:cNvPr id="5" name="Star: 7 Points 4">
            <a:extLst>
              <a:ext uri="{FF2B5EF4-FFF2-40B4-BE49-F238E27FC236}">
                <a16:creationId xmlns:a16="http://schemas.microsoft.com/office/drawing/2014/main" id="{D445A084-E0C5-45D3-BB45-88F76ECE2A52}"/>
              </a:ext>
            </a:extLst>
          </p:cNvPr>
          <p:cNvSpPr/>
          <p:nvPr/>
        </p:nvSpPr>
        <p:spPr>
          <a:xfrm>
            <a:off x="8549425" y="4353059"/>
            <a:ext cx="3962400" cy="236801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Pasekot līdzi ATR, ja mainās adrese, tā ir jāpārreģistrē UR bez valsts nodevas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1981200" y="274321"/>
            <a:ext cx="8229600" cy="1144905"/>
          </a:xfrm>
          <a:prstGeom prst="rect">
            <a:avLst/>
          </a:prstGeom>
          <a:noFill/>
          <a:ln w="0" cap="flat" cmpd="sng">
            <a:noFill/>
            <a:prstDash/>
          </a:ln>
        </p:spPr>
        <p:txBody>
          <a:bodyPr vert="horz" wrap="square" lIns="91440" tIns="45720" rIns="91440" bIns="45720" rtlCol="0" anchor="ctr">
            <a:normAutofit/>
          </a:bodyPr>
          <a:lstStyle/>
          <a:p>
            <a:pPr algn="ctr" defTabSz="508000">
              <a:lnSpc>
                <a:spcPct val="104000"/>
              </a:lnSpc>
              <a:spcBef>
                <a:spcPts val="0"/>
              </a:spcBef>
            </a:pPr>
            <a:r>
              <a:rPr lang="en-US" altLang="ko-KR" sz="4300" b="1" dirty="0">
                <a:solidFill>
                  <a:srgbClr val="000000"/>
                </a:solidFill>
                <a:latin typeface="Times New Roman" charset="0"/>
              </a:rPr>
              <a:t>Zīmoga nospiedums</a:t>
            </a:r>
            <a:endParaRPr lang="ko-KR" altLang="en-US" sz="4300" b="1" dirty="0">
              <a:latin typeface="Times New Roman" charset="0"/>
            </a:endParaRPr>
          </a:p>
        </p:txBody>
      </p:sp>
      <p:sp>
        <p:nvSpPr>
          <p:cNvPr id="2" name="Rect 3"/>
          <p:cNvSpPr>
            <a:spLocks noGrp="1" noChangeArrowheads="1"/>
          </p:cNvSpPr>
          <p:nvPr>
            <p:ph type="body"/>
          </p:nvPr>
        </p:nvSpPr>
        <p:spPr>
          <a:xfrm>
            <a:off x="753414" y="1929066"/>
            <a:ext cx="11056512" cy="4526280"/>
          </a:xfrm>
          <a:prstGeom prst="rect">
            <a:avLst/>
          </a:prstGeom>
          <a:noFill/>
          <a:ln w="0" cap="flat" cmpd="sng">
            <a:noFill/>
            <a:prstDash/>
          </a:ln>
        </p:spPr>
        <p:txBody>
          <a:bodyPr vert="horz" wrap="square" lIns="91440" tIns="45720" rIns="91440" bIns="45720" rtlCol="0" anchor="t">
            <a:normAutofit/>
          </a:bodyPr>
          <a:lstStyle/>
          <a:p>
            <a:pPr marL="457200" indent="-457200" defTabSz="508000">
              <a:lnSpc>
                <a:spcPct val="104000"/>
              </a:lnSpc>
              <a:spcBef>
                <a:spcPts val="0"/>
              </a:spcBef>
              <a:buFont typeface="Arial" panose="020B0604020202020204" pitchFamily="34" charset="0"/>
              <a:buChar char="•"/>
            </a:pPr>
            <a:r>
              <a:rPr lang="lv-LV" altLang="ko-KR" sz="3100" dirty="0">
                <a:latin typeface="Times New Roman" charset="0"/>
              </a:rPr>
              <a:t>Zīmoga nospiedumu, </a:t>
            </a:r>
            <a:r>
              <a:rPr lang="lv-LV" altLang="ko-KR" sz="3100" b="1" u="sng" dirty="0">
                <a:solidFill>
                  <a:srgbClr val="FF0000"/>
                </a:solidFill>
                <a:latin typeface="Times New Roman" charset="0"/>
              </a:rPr>
              <a:t>ja tas paredzēts tiesību aktā</a:t>
            </a:r>
            <a:r>
              <a:rPr lang="lv-LV" altLang="ko-KR" sz="3100" dirty="0">
                <a:latin typeface="Times New Roman" charset="0"/>
              </a:rPr>
              <a:t>, lieto šādos rekvizītos:</a:t>
            </a:r>
          </a:p>
          <a:p>
            <a:pPr marL="457200" indent="-457200" defTabSz="508000">
              <a:lnSpc>
                <a:spcPct val="104000"/>
              </a:lnSpc>
              <a:spcBef>
                <a:spcPts val="0"/>
              </a:spcBef>
              <a:buFontTx/>
              <a:buChar char="-"/>
            </a:pPr>
            <a:r>
              <a:rPr lang="lv-LV" altLang="ko-KR" sz="3100" dirty="0">
                <a:latin typeface="Times New Roman" charset="0"/>
              </a:rPr>
              <a:t>paraksts;</a:t>
            </a:r>
          </a:p>
          <a:p>
            <a:pPr marL="457200" indent="-457200" defTabSz="508000">
              <a:lnSpc>
                <a:spcPct val="104000"/>
              </a:lnSpc>
              <a:spcBef>
                <a:spcPts val="0"/>
              </a:spcBef>
              <a:buFontTx/>
              <a:buChar char="-"/>
            </a:pPr>
            <a:r>
              <a:rPr lang="lv-LV" altLang="ko-KR" sz="3100" dirty="0">
                <a:latin typeface="Times New Roman" charset="0"/>
              </a:rPr>
              <a:t>apstiprinājuma </a:t>
            </a:r>
            <a:r>
              <a:rPr lang="lv-LV" altLang="ko-KR" sz="3100" dirty="0" err="1">
                <a:latin typeface="Times New Roman" charset="0"/>
              </a:rPr>
              <a:t>uzrakSts</a:t>
            </a:r>
            <a:r>
              <a:rPr lang="lv-LV" altLang="ko-KR" sz="3100" dirty="0">
                <a:latin typeface="Times New Roman" charset="0"/>
              </a:rPr>
              <a:t>;</a:t>
            </a:r>
          </a:p>
          <a:p>
            <a:pPr marL="457200" indent="-457200" defTabSz="508000">
              <a:lnSpc>
                <a:spcPct val="104000"/>
              </a:lnSpc>
              <a:spcBef>
                <a:spcPts val="0"/>
              </a:spcBef>
              <a:buFontTx/>
              <a:buChar char="-"/>
            </a:pPr>
            <a:r>
              <a:rPr lang="lv-LV" altLang="ko-KR" sz="3100" dirty="0">
                <a:latin typeface="Times New Roman" charset="0"/>
              </a:rPr>
              <a:t>saskaņojuma uzraksts.</a:t>
            </a:r>
          </a:p>
          <a:p>
            <a:pPr defTabSz="508000">
              <a:lnSpc>
                <a:spcPct val="104000"/>
              </a:lnSpc>
              <a:spcBef>
                <a:spcPts val="0"/>
              </a:spcBef>
            </a:pPr>
            <a:r>
              <a:rPr lang="lv-LV" altLang="ko-KR" sz="3100" dirty="0">
                <a:latin typeface="Times New Roman" charset="0"/>
              </a:rPr>
              <a:t>* Zīmoga nospiedumu lieto tā, lai tas netraucē uztvert citu informāciju un ir skaidri salasāms.</a:t>
            </a:r>
            <a:endParaRPr lang="ko-KR" altLang="en-US" sz="31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17</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10E94-AD00-45CD-90E6-E58E9DD649E0}"/>
              </a:ext>
            </a:extLst>
          </p:cNvPr>
          <p:cNvSpPr>
            <a:spLocks noGrp="1"/>
          </p:cNvSpPr>
          <p:nvPr>
            <p:ph type="title"/>
          </p:nvPr>
        </p:nvSpPr>
        <p:spPr>
          <a:xfrm>
            <a:off x="1069848" y="484632"/>
            <a:ext cx="10058400" cy="1093030"/>
          </a:xfrm>
        </p:spPr>
        <p:txBody>
          <a:bodyPr/>
          <a:lstStyle/>
          <a:p>
            <a:r>
              <a:rPr lang="lv-LV" dirty="0"/>
              <a:t>DOKUMENTA REĢISTRĀCIJAS NUMURS</a:t>
            </a:r>
            <a:endParaRPr lang="en-US" dirty="0"/>
          </a:p>
        </p:txBody>
      </p:sp>
      <p:sp>
        <p:nvSpPr>
          <p:cNvPr id="3" name="Content Placeholder 2">
            <a:extLst>
              <a:ext uri="{FF2B5EF4-FFF2-40B4-BE49-F238E27FC236}">
                <a16:creationId xmlns:a16="http://schemas.microsoft.com/office/drawing/2014/main" id="{B840564B-1D58-47D4-824C-5B1D120FB346}"/>
              </a:ext>
            </a:extLst>
          </p:cNvPr>
          <p:cNvSpPr>
            <a:spLocks noGrp="1"/>
          </p:cNvSpPr>
          <p:nvPr>
            <p:ph idx="1"/>
          </p:nvPr>
        </p:nvSpPr>
        <p:spPr>
          <a:xfrm>
            <a:off x="560231" y="2121408"/>
            <a:ext cx="10568017" cy="4050792"/>
          </a:xfrm>
        </p:spPr>
        <p:txBody>
          <a:bodyPr>
            <a:noAutofit/>
          </a:bodyPr>
          <a:lstStyle/>
          <a:p>
            <a:pPr marL="457200" indent="-457200" defTabSz="508000">
              <a:lnSpc>
                <a:spcPct val="104000"/>
              </a:lnSpc>
              <a:spcBef>
                <a:spcPts val="0"/>
              </a:spcBef>
              <a:buFont typeface="Arial" panose="020B0604020202020204" pitchFamily="34" charset="0"/>
              <a:buChar char="•"/>
            </a:pPr>
            <a:r>
              <a:rPr lang="lv-LV" altLang="ko-KR" sz="2800" dirty="0">
                <a:latin typeface="Times New Roman" charset="0"/>
              </a:rPr>
              <a:t>Reģistrācijas numurs tiek dokumentam piešķirts, to reģistrējot organizācijas izdoto dokumentu reģistrācijas sistēmā (iestādei ir nomenklatūras saraksts);</a:t>
            </a:r>
          </a:p>
          <a:p>
            <a:pPr marL="457200" indent="-457200" defTabSz="508000">
              <a:lnSpc>
                <a:spcPct val="104000"/>
              </a:lnSpc>
              <a:spcBef>
                <a:spcPts val="0"/>
              </a:spcBef>
              <a:buFont typeface="Arial" panose="020B0604020202020204" pitchFamily="34" charset="0"/>
              <a:buChar char="•"/>
            </a:pPr>
            <a:r>
              <a:rPr lang="lv-LV" altLang="ko-KR" sz="2800" dirty="0">
                <a:latin typeface="Times New Roman" charset="0"/>
              </a:rPr>
              <a:t>Dokumenta reģistrācijas numurā jābūt vismaz dokumenta kārtas numuram </a:t>
            </a:r>
            <a:r>
              <a:rPr lang="lv-LV" altLang="ko-KR" sz="2800" u="sng" dirty="0">
                <a:latin typeface="Times New Roman" charset="0"/>
              </a:rPr>
              <a:t>kalendāra gada ietvaros</a:t>
            </a:r>
            <a:r>
              <a:rPr lang="lv-LV" altLang="ko-KR" sz="2800" dirty="0">
                <a:latin typeface="Times New Roman" charset="0"/>
              </a:rPr>
              <a:t>, ja normatīvajos aktos nav noteikts citādi;</a:t>
            </a:r>
          </a:p>
          <a:p>
            <a:pPr marL="457200" indent="-457200" defTabSz="508000">
              <a:lnSpc>
                <a:spcPct val="104000"/>
              </a:lnSpc>
              <a:spcBef>
                <a:spcPts val="0"/>
              </a:spcBef>
              <a:buFont typeface="Arial" panose="020B0604020202020204" pitchFamily="34" charset="0"/>
              <a:buChar char="•"/>
            </a:pPr>
            <a:r>
              <a:rPr lang="lv-LV" altLang="ko-KR" sz="2800" dirty="0">
                <a:solidFill>
                  <a:srgbClr val="FF0000"/>
                </a:solidFill>
                <a:latin typeface="Times New Roman" charset="0"/>
              </a:rPr>
              <a:t>Pirms</a:t>
            </a:r>
            <a:r>
              <a:rPr lang="lv-LV" altLang="ko-KR" sz="2800" dirty="0">
                <a:latin typeface="Times New Roman" charset="0"/>
              </a:rPr>
              <a:t> dokumenta reģistrācijas numura raksta </a:t>
            </a:r>
            <a:r>
              <a:rPr lang="lv-LV" altLang="ko-KR" sz="2800" b="1" i="1" dirty="0">
                <a:latin typeface="Times New Roman" charset="0"/>
              </a:rPr>
              <a:t>Nr.__</a:t>
            </a:r>
            <a:r>
              <a:rPr lang="lv-LV" altLang="ko-KR" sz="2800" dirty="0">
                <a:latin typeface="Times New Roman" charset="0"/>
              </a:rPr>
              <a:t>, bet </a:t>
            </a:r>
            <a:r>
              <a:rPr lang="lv-LV" altLang="ko-KR" sz="2800" dirty="0">
                <a:solidFill>
                  <a:srgbClr val="FF0000"/>
                </a:solidFill>
                <a:latin typeface="Times New Roman" charset="0"/>
              </a:rPr>
              <a:t>pēc</a:t>
            </a:r>
            <a:r>
              <a:rPr lang="lv-LV" altLang="ko-KR" sz="2800" dirty="0">
                <a:latin typeface="Times New Roman" charset="0"/>
              </a:rPr>
              <a:t> numura </a:t>
            </a:r>
            <a:r>
              <a:rPr lang="lv-LV" altLang="ko-KR" sz="2800" b="1" i="1" dirty="0">
                <a:latin typeface="Times New Roman" charset="0"/>
              </a:rPr>
              <a:t>___ nr. </a:t>
            </a:r>
            <a:endParaRPr lang="lv-LV" altLang="ko-KR" sz="2800" dirty="0">
              <a:latin typeface="Times New Roman" charset="0"/>
            </a:endParaRPr>
          </a:p>
        </p:txBody>
      </p:sp>
      <p:sp>
        <p:nvSpPr>
          <p:cNvPr id="4" name="Slide Number Placeholder 3">
            <a:extLst>
              <a:ext uri="{FF2B5EF4-FFF2-40B4-BE49-F238E27FC236}">
                <a16:creationId xmlns:a16="http://schemas.microsoft.com/office/drawing/2014/main" id="{E9720E0D-FDB8-4765-8C61-181A84226404}"/>
              </a:ext>
            </a:extLst>
          </p:cNvPr>
          <p:cNvSpPr>
            <a:spLocks noGrp="1"/>
          </p:cNvSpPr>
          <p:nvPr>
            <p:ph type="sldNum" sz="quarter" idx="12"/>
          </p:nvPr>
        </p:nvSpPr>
        <p:spPr/>
        <p:txBody>
          <a:bodyPr/>
          <a:lstStyle/>
          <a:p>
            <a:fld id="{EBF4AB40-9E83-4FA7-8074-857ED8D9DFA4}" type="slidenum">
              <a:rPr lang="en-US" smtClean="0"/>
              <a:t>18</a:t>
            </a:fld>
            <a:endParaRPr lang="en-US"/>
          </a:p>
        </p:txBody>
      </p:sp>
    </p:spTree>
    <p:extLst>
      <p:ext uri="{BB962C8B-B14F-4D97-AF65-F5344CB8AC3E}">
        <p14:creationId xmlns:p14="http://schemas.microsoft.com/office/powerpoint/2010/main" val="3059098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472" b="-2593"/>
          <a:stretch/>
        </p:blipFill>
        <p:spPr bwMode="auto">
          <a:xfrm>
            <a:off x="3287698" y="116632"/>
            <a:ext cx="5170826"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303001" y="113292"/>
            <a:ext cx="1512168"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p:cNvSpPr/>
          <p:nvPr/>
        </p:nvSpPr>
        <p:spPr>
          <a:xfrm>
            <a:off x="4079776" y="620688"/>
            <a:ext cx="3816424" cy="17835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al 8"/>
          <p:cNvSpPr/>
          <p:nvPr/>
        </p:nvSpPr>
        <p:spPr>
          <a:xfrm>
            <a:off x="3943233" y="790929"/>
            <a:ext cx="4313007" cy="28803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Oval 9"/>
          <p:cNvSpPr/>
          <p:nvPr/>
        </p:nvSpPr>
        <p:spPr>
          <a:xfrm>
            <a:off x="3575720" y="1078962"/>
            <a:ext cx="1008112" cy="26627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Oval 10"/>
          <p:cNvSpPr/>
          <p:nvPr/>
        </p:nvSpPr>
        <p:spPr>
          <a:xfrm>
            <a:off x="4080687" y="1084500"/>
            <a:ext cx="2231337"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Oval 11"/>
          <p:cNvSpPr/>
          <p:nvPr/>
        </p:nvSpPr>
        <p:spPr>
          <a:xfrm>
            <a:off x="6744071" y="1103687"/>
            <a:ext cx="1512168"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Oval 12"/>
          <p:cNvSpPr/>
          <p:nvPr/>
        </p:nvSpPr>
        <p:spPr>
          <a:xfrm>
            <a:off x="3790833" y="1679751"/>
            <a:ext cx="2521190"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Oval 13"/>
          <p:cNvSpPr/>
          <p:nvPr/>
        </p:nvSpPr>
        <p:spPr>
          <a:xfrm>
            <a:off x="3575720" y="2255815"/>
            <a:ext cx="5184576" cy="290137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Oval 14"/>
          <p:cNvSpPr/>
          <p:nvPr/>
        </p:nvSpPr>
        <p:spPr>
          <a:xfrm>
            <a:off x="3684186" y="5121787"/>
            <a:ext cx="4572053"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Oval 15"/>
          <p:cNvSpPr/>
          <p:nvPr/>
        </p:nvSpPr>
        <p:spPr>
          <a:xfrm>
            <a:off x="3605611" y="5949280"/>
            <a:ext cx="1914325"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Oval 16"/>
          <p:cNvSpPr/>
          <p:nvPr/>
        </p:nvSpPr>
        <p:spPr>
          <a:xfrm>
            <a:off x="5411924" y="5949280"/>
            <a:ext cx="3204356"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Slide Number Placeholder 1"/>
          <p:cNvSpPr>
            <a:spLocks noGrp="1"/>
          </p:cNvSpPr>
          <p:nvPr>
            <p:ph type="sldNum" sz="quarter" idx="12"/>
          </p:nvPr>
        </p:nvSpPr>
        <p:spPr/>
        <p:txBody>
          <a:bodyPr/>
          <a:lstStyle/>
          <a:p>
            <a:fld id="{C7423574-3613-4BC7-92B6-70EB1B4E1FB3}" type="slidenum">
              <a:rPr lang="lv-LV" smtClean="0"/>
              <a:t>19</a:t>
            </a:fld>
            <a:endParaRPr lang="lv-LV"/>
          </a:p>
        </p:txBody>
      </p:sp>
    </p:spTree>
    <p:extLst>
      <p:ext uri="{BB962C8B-B14F-4D97-AF65-F5344CB8AC3E}">
        <p14:creationId xmlns:p14="http://schemas.microsoft.com/office/powerpoint/2010/main" val="71880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1)">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1)">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heel(1)">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heel(1)">
                                      <p:cBhvr>
                                        <p:cTn id="5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69A17-9C2D-4F18-A073-37E94F44490A}"/>
              </a:ext>
            </a:extLst>
          </p:cNvPr>
          <p:cNvSpPr>
            <a:spLocks noGrp="1"/>
          </p:cNvSpPr>
          <p:nvPr>
            <p:ph type="title"/>
          </p:nvPr>
        </p:nvSpPr>
        <p:spPr>
          <a:xfrm>
            <a:off x="1069848" y="484632"/>
            <a:ext cx="10058400" cy="906286"/>
          </a:xfrm>
        </p:spPr>
        <p:txBody>
          <a:bodyPr/>
          <a:lstStyle/>
          <a:p>
            <a:r>
              <a:rPr lang="lv-LV" dirty="0"/>
              <a:t>Izskatāmie jautājumi:</a:t>
            </a:r>
            <a:endParaRPr lang="en-US" dirty="0"/>
          </a:p>
        </p:txBody>
      </p:sp>
      <p:sp>
        <p:nvSpPr>
          <p:cNvPr id="3" name="Content Placeholder 2">
            <a:extLst>
              <a:ext uri="{FF2B5EF4-FFF2-40B4-BE49-F238E27FC236}">
                <a16:creationId xmlns:a16="http://schemas.microsoft.com/office/drawing/2014/main" id="{854100E1-9C69-4588-B04B-6AB3185144A5}"/>
              </a:ext>
            </a:extLst>
          </p:cNvPr>
          <p:cNvSpPr>
            <a:spLocks noGrp="1"/>
          </p:cNvSpPr>
          <p:nvPr>
            <p:ph idx="1"/>
          </p:nvPr>
        </p:nvSpPr>
        <p:spPr>
          <a:xfrm>
            <a:off x="1069848" y="1809482"/>
            <a:ext cx="10058400" cy="4362718"/>
          </a:xfrm>
        </p:spPr>
        <p:txBody>
          <a:bodyPr>
            <a:normAutofit lnSpcReduction="10000"/>
          </a:bodyPr>
          <a:lstStyle/>
          <a:p>
            <a:pPr marL="457200" indent="-457200">
              <a:buFont typeface="+mj-lt"/>
              <a:buAutoNum type="arabicPeriod"/>
            </a:pPr>
            <a:r>
              <a:rPr lang="lv-LV" dirty="0"/>
              <a:t>Dokuments un tā rašanās priekšnoteikumi</a:t>
            </a:r>
          </a:p>
          <a:p>
            <a:pPr marL="457200" indent="-457200">
              <a:buFont typeface="+mj-lt"/>
              <a:buAutoNum type="arabicPeriod"/>
            </a:pPr>
            <a:r>
              <a:rPr lang="lv-LV" dirty="0"/>
              <a:t>Dokumentu vadība NVO</a:t>
            </a:r>
          </a:p>
          <a:p>
            <a:pPr marL="457200" indent="-457200">
              <a:buFont typeface="+mj-lt"/>
              <a:buAutoNum type="arabicPeriod"/>
            </a:pPr>
            <a:r>
              <a:rPr lang="lv-LV" dirty="0"/>
              <a:t>NVO dibināšanas dokumenti</a:t>
            </a:r>
          </a:p>
          <a:p>
            <a:pPr marL="457200" indent="-457200">
              <a:buFont typeface="+mj-lt"/>
              <a:buAutoNum type="arabicPeriod"/>
            </a:pPr>
            <a:r>
              <a:rPr lang="lv-LV" dirty="0"/>
              <a:t>Valdes darbs</a:t>
            </a:r>
          </a:p>
          <a:p>
            <a:pPr marL="457200" indent="-457200">
              <a:buFont typeface="+mj-lt"/>
              <a:buAutoNum type="arabicPeriod"/>
            </a:pPr>
            <a:r>
              <a:rPr lang="lv-LV" dirty="0"/>
              <a:t>NVO dokumenti</a:t>
            </a:r>
          </a:p>
          <a:p>
            <a:pPr marL="457200" indent="-457200">
              <a:buFont typeface="+mj-lt"/>
              <a:buAutoNum type="arabicPeriod"/>
            </a:pPr>
            <a:r>
              <a:rPr lang="lv-LV" dirty="0"/>
              <a:t>NVO sapulce un tās sasaukšana</a:t>
            </a:r>
          </a:p>
          <a:p>
            <a:pPr marL="457200" indent="-457200">
              <a:buFont typeface="+mj-lt"/>
              <a:buAutoNum type="arabicPeriod"/>
            </a:pPr>
            <a:r>
              <a:rPr lang="lv-LV" dirty="0"/>
              <a:t>Sapulces norise</a:t>
            </a:r>
          </a:p>
          <a:p>
            <a:pPr marL="457200" indent="-457200">
              <a:buFont typeface="+mj-lt"/>
              <a:buAutoNum type="arabicPeriod"/>
            </a:pPr>
            <a:r>
              <a:rPr lang="lv-LV" dirty="0"/>
              <a:t>Sapulcē pieņemtie lēmumi</a:t>
            </a:r>
          </a:p>
          <a:p>
            <a:pPr marL="457200" indent="-457200">
              <a:buFont typeface="+mj-lt"/>
              <a:buAutoNum type="arabicPeriod"/>
            </a:pPr>
            <a:r>
              <a:rPr lang="lv-LV" dirty="0"/>
              <a:t>Izmaiņu reģistrēšana un iesniegšana reģistra iestādei [UR]</a:t>
            </a:r>
          </a:p>
          <a:p>
            <a:pPr marL="457200" indent="-457200">
              <a:buFont typeface="+mj-lt"/>
              <a:buAutoNum type="arabicPeriod"/>
            </a:pPr>
            <a:r>
              <a:rPr lang="lv-LV" dirty="0"/>
              <a:t>Patiesā labuma guvējs</a:t>
            </a:r>
          </a:p>
          <a:p>
            <a:pPr marL="457200" indent="-457200">
              <a:buFont typeface="+mj-lt"/>
              <a:buAutoNum type="arabicPeriod"/>
            </a:pPr>
            <a:r>
              <a:rPr lang="lv-LV" dirty="0"/>
              <a:t>Atbildes uz jautājumiem</a:t>
            </a:r>
            <a:endParaRPr lang="en-US" dirty="0"/>
          </a:p>
        </p:txBody>
      </p:sp>
      <p:sp>
        <p:nvSpPr>
          <p:cNvPr id="4" name="Slide Number Placeholder 3">
            <a:extLst>
              <a:ext uri="{FF2B5EF4-FFF2-40B4-BE49-F238E27FC236}">
                <a16:creationId xmlns:a16="http://schemas.microsoft.com/office/drawing/2014/main" id="{FBB697C8-0D83-4FBF-BC97-6E33E17C22F9}"/>
              </a:ext>
            </a:extLst>
          </p:cNvPr>
          <p:cNvSpPr>
            <a:spLocks noGrp="1"/>
          </p:cNvSpPr>
          <p:nvPr>
            <p:ph type="sldNum" sz="quarter" idx="12"/>
          </p:nvPr>
        </p:nvSpPr>
        <p:spPr/>
        <p:txBody>
          <a:bodyPr/>
          <a:lstStyle/>
          <a:p>
            <a:fld id="{EBF4AB40-9E83-4FA7-8074-857ED8D9DFA4}" type="slidenum">
              <a:rPr lang="en-US" smtClean="0"/>
              <a:t>2</a:t>
            </a:fld>
            <a:endParaRPr lang="en-US"/>
          </a:p>
        </p:txBody>
      </p:sp>
    </p:spTree>
    <p:extLst>
      <p:ext uri="{BB962C8B-B14F-4D97-AF65-F5344CB8AC3E}">
        <p14:creationId xmlns:p14="http://schemas.microsoft.com/office/powerpoint/2010/main" val="3807884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A872D-B4B7-412B-8AED-BC8EC04B5197}"/>
              </a:ext>
            </a:extLst>
          </p:cNvPr>
          <p:cNvSpPr>
            <a:spLocks noGrp="1"/>
          </p:cNvSpPr>
          <p:nvPr>
            <p:ph type="title"/>
          </p:nvPr>
        </p:nvSpPr>
        <p:spPr>
          <a:xfrm>
            <a:off x="1069848" y="484632"/>
            <a:ext cx="10058400" cy="1015757"/>
          </a:xfrm>
        </p:spPr>
        <p:txBody>
          <a:bodyPr/>
          <a:lstStyle/>
          <a:p>
            <a:r>
              <a:rPr lang="lv-LV" dirty="0"/>
              <a:t>DOKUMENTU REĢISTRĀCIJA</a:t>
            </a:r>
            <a:endParaRPr lang="en-US" dirty="0"/>
          </a:p>
        </p:txBody>
      </p:sp>
      <p:sp>
        <p:nvSpPr>
          <p:cNvPr id="3" name="Slide Number Placeholder 2">
            <a:extLst>
              <a:ext uri="{FF2B5EF4-FFF2-40B4-BE49-F238E27FC236}">
                <a16:creationId xmlns:a16="http://schemas.microsoft.com/office/drawing/2014/main" id="{857EE9DA-8849-46CC-B87A-57238BA51422}"/>
              </a:ext>
            </a:extLst>
          </p:cNvPr>
          <p:cNvSpPr>
            <a:spLocks noGrp="1"/>
          </p:cNvSpPr>
          <p:nvPr>
            <p:ph type="sldNum" sz="quarter" idx="12"/>
          </p:nvPr>
        </p:nvSpPr>
        <p:spPr/>
        <p:txBody>
          <a:bodyPr/>
          <a:lstStyle/>
          <a:p>
            <a:fld id="{EBF4AB40-9E83-4FA7-8074-857ED8D9DFA4}" type="slidenum">
              <a:rPr lang="en-US" smtClean="0"/>
              <a:t>20</a:t>
            </a:fld>
            <a:endParaRPr lang="en-US"/>
          </a:p>
        </p:txBody>
      </p:sp>
      <p:sp>
        <p:nvSpPr>
          <p:cNvPr id="4" name="Content Placeholder 2">
            <a:extLst>
              <a:ext uri="{FF2B5EF4-FFF2-40B4-BE49-F238E27FC236}">
                <a16:creationId xmlns:a16="http://schemas.microsoft.com/office/drawing/2014/main" id="{A6ABC483-F4AB-4DB6-A99F-AD285A847E5C}"/>
              </a:ext>
            </a:extLst>
          </p:cNvPr>
          <p:cNvSpPr txBox="1">
            <a:spLocks/>
          </p:cNvSpPr>
          <p:nvPr/>
        </p:nvSpPr>
        <p:spPr>
          <a:xfrm>
            <a:off x="560231" y="2121408"/>
            <a:ext cx="10568017" cy="4050792"/>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457200" indent="-457200" defTabSz="508000">
              <a:lnSpc>
                <a:spcPct val="104000"/>
              </a:lnSpc>
              <a:spcBef>
                <a:spcPts val="0"/>
              </a:spcBef>
              <a:buFont typeface="Arial" panose="020B0604020202020204" pitchFamily="34" charset="0"/>
              <a:buChar char="•"/>
            </a:pPr>
            <a:r>
              <a:rPr lang="lv-LV" altLang="ko-KR" sz="2800" dirty="0">
                <a:latin typeface="Times New Roman" charset="0"/>
              </a:rPr>
              <a:t>Reģistrācijas kārtību rada pati NVO;</a:t>
            </a:r>
          </a:p>
          <a:p>
            <a:pPr marL="457200" indent="-457200" defTabSz="508000">
              <a:lnSpc>
                <a:spcPct val="104000"/>
              </a:lnSpc>
              <a:spcBef>
                <a:spcPts val="0"/>
              </a:spcBef>
              <a:buFont typeface="Arial" panose="020B0604020202020204" pitchFamily="34" charset="0"/>
              <a:buChar char="•"/>
            </a:pPr>
            <a:r>
              <a:rPr lang="lv-LV" altLang="ko-KR" sz="2800" dirty="0">
                <a:latin typeface="Times New Roman" charset="0"/>
              </a:rPr>
              <a:t>Dokumentu reģistrācijas numurā lietojamos apzīmējumus nosaka pati organizācija;</a:t>
            </a:r>
          </a:p>
          <a:p>
            <a:pPr marL="457200" indent="-457200" defTabSz="508000">
              <a:lnSpc>
                <a:spcPct val="104000"/>
              </a:lnSpc>
              <a:spcBef>
                <a:spcPts val="0"/>
              </a:spcBef>
              <a:buFont typeface="Arial" panose="020B0604020202020204" pitchFamily="34" charset="0"/>
              <a:buChar char="•"/>
            </a:pPr>
            <a:r>
              <a:rPr lang="lv-LV" altLang="ko-KR" sz="2800" dirty="0">
                <a:latin typeface="Times New Roman" charset="0"/>
              </a:rPr>
              <a:t>Reģistrē gan izejošos, gan ienākošos dokumentus, gan iekšējās aprites dokumentus (akti, protokoli, rīkojumi u.c.)</a:t>
            </a:r>
          </a:p>
          <a:p>
            <a:pPr marL="457200" indent="-457200" defTabSz="508000">
              <a:lnSpc>
                <a:spcPct val="104000"/>
              </a:lnSpc>
              <a:spcBef>
                <a:spcPts val="0"/>
              </a:spcBef>
              <a:buFont typeface="Arial" panose="020B0604020202020204" pitchFamily="34" charset="0"/>
              <a:buChar char="•"/>
            </a:pPr>
            <a:r>
              <a:rPr lang="lv-LV" altLang="ko-KR" sz="2800" dirty="0">
                <a:latin typeface="Times New Roman" charset="0"/>
              </a:rPr>
              <a:t>KUR reģistrēt?</a:t>
            </a:r>
            <a:endParaRPr lang="ko-KR" altLang="en-US" sz="2800" dirty="0">
              <a:latin typeface="Times New Roman" charset="0"/>
            </a:endParaRPr>
          </a:p>
        </p:txBody>
      </p:sp>
    </p:spTree>
    <p:extLst>
      <p:ext uri="{BB962C8B-B14F-4D97-AF65-F5344CB8AC3E}">
        <p14:creationId xmlns:p14="http://schemas.microsoft.com/office/powerpoint/2010/main" val="1216146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5CEA-364C-4D0C-9DC3-5CFB7019646C}"/>
              </a:ext>
            </a:extLst>
          </p:cNvPr>
          <p:cNvSpPr>
            <a:spLocks noGrp="1"/>
          </p:cNvSpPr>
          <p:nvPr>
            <p:ph type="title"/>
          </p:nvPr>
        </p:nvSpPr>
        <p:spPr>
          <a:xfrm>
            <a:off x="1069848" y="484632"/>
            <a:ext cx="10058400" cy="938483"/>
          </a:xfrm>
        </p:spPr>
        <p:txBody>
          <a:bodyPr>
            <a:normAutofit fontScale="90000"/>
          </a:bodyPr>
          <a:lstStyle/>
          <a:p>
            <a:r>
              <a:rPr lang="lv-LV" dirty="0"/>
              <a:t>Dokumentu glabāšana un arhivēšana</a:t>
            </a:r>
            <a:endParaRPr lang="en-US" dirty="0"/>
          </a:p>
        </p:txBody>
      </p:sp>
      <p:sp>
        <p:nvSpPr>
          <p:cNvPr id="3" name="Content Placeholder 2">
            <a:extLst>
              <a:ext uri="{FF2B5EF4-FFF2-40B4-BE49-F238E27FC236}">
                <a16:creationId xmlns:a16="http://schemas.microsoft.com/office/drawing/2014/main" id="{7C23A929-9044-48AE-BEE3-AEFF7B8E645E}"/>
              </a:ext>
            </a:extLst>
          </p:cNvPr>
          <p:cNvSpPr>
            <a:spLocks noGrp="1"/>
          </p:cNvSpPr>
          <p:nvPr>
            <p:ph idx="1"/>
          </p:nvPr>
        </p:nvSpPr>
        <p:spPr/>
        <p:txBody>
          <a:bodyPr/>
          <a:lstStyle/>
          <a:p>
            <a:r>
              <a:rPr lang="lv-LV" dirty="0"/>
              <a:t>Atsevišķa semināra vērts pasākums</a:t>
            </a:r>
            <a:r>
              <a:rPr lang="lv-LV" dirty="0">
                <a:sym typeface="Wingdings" panose="05000000000000000000" pitchFamily="2" charset="2"/>
              </a:rPr>
              <a:t></a:t>
            </a:r>
          </a:p>
          <a:p>
            <a:r>
              <a:rPr lang="lv-LV" dirty="0"/>
              <a:t>Lietu nomenklatūra ir publiskās pārvaldes iestādēm kā </a:t>
            </a:r>
            <a:r>
              <a:rPr lang="lv-LV" dirty="0" err="1"/>
              <a:t>paraugnomenklatūra</a:t>
            </a:r>
            <a:r>
              <a:rPr lang="lv-LV" dirty="0"/>
              <a:t>; pārējie paši sev domā lietu veidus (vēstules, rīkojumi, rēķini un pavadzīmes, līgumi utt.) un numurēšanas kārtību. </a:t>
            </a:r>
          </a:p>
          <a:p>
            <a:r>
              <a:rPr lang="lv-LV" dirty="0"/>
              <a:t>Var paskatīties šeit </a:t>
            </a:r>
            <a:r>
              <a:rPr lang="lv-LV" dirty="0">
                <a:hlinkClick r:id="rId2"/>
              </a:rPr>
              <a:t>https://www.arhivi.gov.lv/lv/dokumentu-glabasanas-termini?utm_source=https%3A%2F%2Fwww.google.com%2F</a:t>
            </a:r>
            <a:r>
              <a:rPr lang="lv-LV" dirty="0"/>
              <a:t> </a:t>
            </a:r>
          </a:p>
          <a:p>
            <a:r>
              <a:rPr lang="lv-LV" dirty="0"/>
              <a:t>glabāšanas termiņi: parasti 1 gads, bet ir arī citi termiņi, piemēram, 5 gadi, 50 gadi, 75 gadi, patstāvīgā glabāšanā. Labāk pajautāt arhīviem</a:t>
            </a:r>
            <a:endParaRPr lang="en-US" dirty="0"/>
          </a:p>
        </p:txBody>
      </p:sp>
      <p:sp>
        <p:nvSpPr>
          <p:cNvPr id="4" name="Slide Number Placeholder 3">
            <a:extLst>
              <a:ext uri="{FF2B5EF4-FFF2-40B4-BE49-F238E27FC236}">
                <a16:creationId xmlns:a16="http://schemas.microsoft.com/office/drawing/2014/main" id="{8EDFD722-4FE9-4774-B2EF-50C265C61EC6}"/>
              </a:ext>
            </a:extLst>
          </p:cNvPr>
          <p:cNvSpPr>
            <a:spLocks noGrp="1"/>
          </p:cNvSpPr>
          <p:nvPr>
            <p:ph type="sldNum" sz="quarter" idx="12"/>
          </p:nvPr>
        </p:nvSpPr>
        <p:spPr/>
        <p:txBody>
          <a:bodyPr/>
          <a:lstStyle/>
          <a:p>
            <a:fld id="{EBF4AB40-9E83-4FA7-8074-857ED8D9DFA4}" type="slidenum">
              <a:rPr lang="en-US" smtClean="0"/>
              <a:t>21</a:t>
            </a:fld>
            <a:endParaRPr lang="en-US"/>
          </a:p>
        </p:txBody>
      </p:sp>
    </p:spTree>
    <p:extLst>
      <p:ext uri="{BB962C8B-B14F-4D97-AF65-F5344CB8AC3E}">
        <p14:creationId xmlns:p14="http://schemas.microsoft.com/office/powerpoint/2010/main" val="821370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DB7AB-4140-42F6-83A7-306B9F343033}"/>
              </a:ext>
            </a:extLst>
          </p:cNvPr>
          <p:cNvSpPr>
            <a:spLocks noGrp="1"/>
          </p:cNvSpPr>
          <p:nvPr>
            <p:ph type="title"/>
          </p:nvPr>
        </p:nvSpPr>
        <p:spPr>
          <a:xfrm>
            <a:off x="1353183" y="2323091"/>
            <a:ext cx="10058400" cy="1105909"/>
          </a:xfrm>
        </p:spPr>
        <p:txBody>
          <a:bodyPr/>
          <a:lstStyle/>
          <a:p>
            <a:r>
              <a:rPr lang="lv-LV" dirty="0"/>
              <a:t>Dokumenta atvasinājumi</a:t>
            </a:r>
            <a:endParaRPr lang="en-US" dirty="0"/>
          </a:p>
        </p:txBody>
      </p:sp>
      <p:sp>
        <p:nvSpPr>
          <p:cNvPr id="4" name="Slide Number Placeholder 3">
            <a:extLst>
              <a:ext uri="{FF2B5EF4-FFF2-40B4-BE49-F238E27FC236}">
                <a16:creationId xmlns:a16="http://schemas.microsoft.com/office/drawing/2014/main" id="{8AEA5628-BC1E-4229-9345-8A632DB20CD5}"/>
              </a:ext>
            </a:extLst>
          </p:cNvPr>
          <p:cNvSpPr>
            <a:spLocks noGrp="1"/>
          </p:cNvSpPr>
          <p:nvPr>
            <p:ph type="sldNum" sz="quarter" idx="12"/>
          </p:nvPr>
        </p:nvSpPr>
        <p:spPr/>
        <p:txBody>
          <a:bodyPr/>
          <a:lstStyle/>
          <a:p>
            <a:fld id="{EBF4AB40-9E83-4FA7-8074-857ED8D9DFA4}" type="slidenum">
              <a:rPr lang="en-US" smtClean="0"/>
              <a:t>22</a:t>
            </a:fld>
            <a:endParaRPr lang="en-US"/>
          </a:p>
        </p:txBody>
      </p:sp>
    </p:spTree>
    <p:extLst>
      <p:ext uri="{BB962C8B-B14F-4D97-AF65-F5344CB8AC3E}">
        <p14:creationId xmlns:p14="http://schemas.microsoft.com/office/powerpoint/2010/main" val="703503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431704" y="188640"/>
            <a:ext cx="5184576" cy="86409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Times New Roman" panose="02020603050405020304" pitchFamily="18" charset="0"/>
                <a:cs typeface="Times New Roman" panose="02020603050405020304" pitchFamily="18" charset="0"/>
              </a:rPr>
              <a:t>DOKUMENTS</a:t>
            </a:r>
          </a:p>
        </p:txBody>
      </p:sp>
      <p:sp>
        <p:nvSpPr>
          <p:cNvPr id="5" name="Rounded Rectangle 4"/>
          <p:cNvSpPr/>
          <p:nvPr/>
        </p:nvSpPr>
        <p:spPr>
          <a:xfrm>
            <a:off x="1991544" y="1412776"/>
            <a:ext cx="2232248" cy="100811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ORIĢINĀLS</a:t>
            </a:r>
          </a:p>
        </p:txBody>
      </p:sp>
      <p:sp>
        <p:nvSpPr>
          <p:cNvPr id="6" name="Rounded Rectangle 5"/>
          <p:cNvSpPr/>
          <p:nvPr/>
        </p:nvSpPr>
        <p:spPr>
          <a:xfrm>
            <a:off x="4694351" y="1916832"/>
            <a:ext cx="2765300"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ATVASINĀJUMS</a:t>
            </a:r>
          </a:p>
        </p:txBody>
      </p:sp>
      <p:sp>
        <p:nvSpPr>
          <p:cNvPr id="7" name="Rounded Rectangle 6"/>
          <p:cNvSpPr/>
          <p:nvPr/>
        </p:nvSpPr>
        <p:spPr>
          <a:xfrm>
            <a:off x="7896200" y="1463230"/>
            <a:ext cx="2232248" cy="100811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DUBLIKĀTS</a:t>
            </a:r>
          </a:p>
        </p:txBody>
      </p:sp>
      <p:sp>
        <p:nvSpPr>
          <p:cNvPr id="8" name="Flowchart: Alternate Process 7"/>
          <p:cNvSpPr/>
          <p:nvPr/>
        </p:nvSpPr>
        <p:spPr>
          <a:xfrm>
            <a:off x="2027548" y="3004133"/>
            <a:ext cx="2160240" cy="1296144"/>
          </a:xfrm>
          <a:prstGeom prst="flowChartAlternate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Dokumenta rekvizīti</a:t>
            </a:r>
          </a:p>
        </p:txBody>
      </p:sp>
      <p:sp>
        <p:nvSpPr>
          <p:cNvPr id="9" name="Flowchart: Alternate Process 8"/>
          <p:cNvSpPr/>
          <p:nvPr/>
        </p:nvSpPr>
        <p:spPr>
          <a:xfrm>
            <a:off x="7968208" y="3068960"/>
            <a:ext cx="2448272" cy="1296144"/>
          </a:xfrm>
          <a:prstGeom prst="flowChartAlternate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Izstrādā, ja oriģināls, kurš bija izstrādāts vienā eksemplārā, ir zudis.</a:t>
            </a:r>
          </a:p>
        </p:txBody>
      </p:sp>
      <p:sp>
        <p:nvSpPr>
          <p:cNvPr id="10" name="Flowchart: Alternate Process 9"/>
          <p:cNvSpPr/>
          <p:nvPr/>
        </p:nvSpPr>
        <p:spPr>
          <a:xfrm>
            <a:off x="4799856" y="3356992"/>
            <a:ext cx="2664296" cy="1512168"/>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Noraksts</a:t>
            </a:r>
            <a:r>
              <a:rPr lang="lv-LV" b="1" dirty="0">
                <a:solidFill>
                  <a:schemeClr val="tx1"/>
                </a:solidFill>
              </a:rPr>
              <a:t> – pilnībā pārraksta oriģināla informāciju vai aizpilda īpašu noraksta veidlapu</a:t>
            </a:r>
          </a:p>
        </p:txBody>
      </p:sp>
      <p:sp>
        <p:nvSpPr>
          <p:cNvPr id="11" name="Flowchart: Alternate Process 10"/>
          <p:cNvSpPr/>
          <p:nvPr/>
        </p:nvSpPr>
        <p:spPr>
          <a:xfrm>
            <a:off x="2228045" y="5229200"/>
            <a:ext cx="3471911" cy="144016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Izraksts</a:t>
            </a:r>
            <a:r>
              <a:rPr lang="lv-LV" b="1" dirty="0">
                <a:solidFill>
                  <a:srgbClr val="FF0000"/>
                </a:solidFill>
              </a:rPr>
              <a:t> </a:t>
            </a:r>
            <a:r>
              <a:rPr lang="lv-LV" b="1" dirty="0">
                <a:solidFill>
                  <a:schemeClr val="tx1"/>
                </a:solidFill>
              </a:rPr>
              <a:t>– pārraksta vai nokopē oriģināla daļu, kas satur nepieciešamo informāciju, vai aizpilda īpašu izraksta veidlapu</a:t>
            </a:r>
          </a:p>
        </p:txBody>
      </p:sp>
      <p:sp>
        <p:nvSpPr>
          <p:cNvPr id="12" name="Flowchart: Alternate Process 11"/>
          <p:cNvSpPr/>
          <p:nvPr/>
        </p:nvSpPr>
        <p:spPr>
          <a:xfrm>
            <a:off x="6690065" y="5254316"/>
            <a:ext cx="3168711" cy="1415044"/>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Kopija</a:t>
            </a:r>
            <a:r>
              <a:rPr lang="lv-LV" b="1" dirty="0">
                <a:solidFill>
                  <a:srgbClr val="FF0000"/>
                </a:solidFill>
              </a:rPr>
              <a:t> </a:t>
            </a:r>
            <a:r>
              <a:rPr lang="lv-LV" b="1" dirty="0">
                <a:solidFill>
                  <a:schemeClr val="tx1"/>
                </a:solidFill>
              </a:rPr>
              <a:t>– nokopējot oriģinālu ar visām dokumenta grafiskajām u.c. īpatnībām</a:t>
            </a:r>
          </a:p>
        </p:txBody>
      </p:sp>
      <p:cxnSp>
        <p:nvCxnSpPr>
          <p:cNvPr id="14" name="Straight Arrow Connector 13"/>
          <p:cNvCxnSpPr>
            <a:cxnSpLocks/>
            <a:stCxn id="6" idx="2"/>
            <a:endCxn id="10" idx="0"/>
          </p:cNvCxnSpPr>
          <p:nvPr/>
        </p:nvCxnSpPr>
        <p:spPr>
          <a:xfrm>
            <a:off x="6077001" y="2924944"/>
            <a:ext cx="55003"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03812" y="2924944"/>
            <a:ext cx="864096" cy="23042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endCxn id="12" idx="0"/>
          </p:cNvCxnSpPr>
          <p:nvPr/>
        </p:nvCxnSpPr>
        <p:spPr>
          <a:xfrm>
            <a:off x="7023104" y="2940576"/>
            <a:ext cx="1251317" cy="23137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2"/>
            <a:endCxn id="8" idx="0"/>
          </p:cNvCxnSpPr>
          <p:nvPr/>
        </p:nvCxnSpPr>
        <p:spPr>
          <a:xfrm>
            <a:off x="3107668" y="2420889"/>
            <a:ext cx="0" cy="5832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0"/>
          </p:cNvCxnSpPr>
          <p:nvPr/>
        </p:nvCxnSpPr>
        <p:spPr>
          <a:xfrm>
            <a:off x="9192344" y="2471342"/>
            <a:ext cx="0" cy="59761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4"/>
          </p:cNvCxnSpPr>
          <p:nvPr/>
        </p:nvCxnSpPr>
        <p:spPr>
          <a:xfrm>
            <a:off x="6023992" y="1052736"/>
            <a:ext cx="0" cy="9145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4"/>
            <a:endCxn id="5" idx="0"/>
          </p:cNvCxnSpPr>
          <p:nvPr/>
        </p:nvCxnSpPr>
        <p:spPr>
          <a:xfrm flipH="1">
            <a:off x="3107668" y="1052736"/>
            <a:ext cx="2916324"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4"/>
            <a:endCxn id="7" idx="0"/>
          </p:cNvCxnSpPr>
          <p:nvPr/>
        </p:nvCxnSpPr>
        <p:spPr>
          <a:xfrm>
            <a:off x="6023992" y="1052736"/>
            <a:ext cx="2988332" cy="4104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7423574-3613-4BC7-92B6-70EB1B4E1FB3}" type="slidenum">
              <a:rPr lang="lv-LV" smtClean="0"/>
              <a:t>23</a:t>
            </a:fld>
            <a:endParaRPr lang="lv-LV"/>
          </a:p>
        </p:txBody>
      </p:sp>
    </p:spTree>
    <p:extLst>
      <p:ext uri="{BB962C8B-B14F-4D97-AF65-F5344CB8AC3E}">
        <p14:creationId xmlns:p14="http://schemas.microsoft.com/office/powerpoint/2010/main" val="308091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4"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55D5-37DF-4171-B917-9947D0CD3521}"/>
              </a:ext>
            </a:extLst>
          </p:cNvPr>
          <p:cNvSpPr>
            <a:spLocks noGrp="1"/>
          </p:cNvSpPr>
          <p:nvPr>
            <p:ph type="title"/>
          </p:nvPr>
        </p:nvSpPr>
        <p:spPr>
          <a:xfrm>
            <a:off x="1069848" y="484632"/>
            <a:ext cx="10058400" cy="610072"/>
          </a:xfrm>
        </p:spPr>
        <p:txBody>
          <a:bodyPr>
            <a:normAutofit fontScale="90000"/>
          </a:bodyPr>
          <a:lstStyle/>
          <a:p>
            <a:r>
              <a:rPr lang="lv-LV" dirty="0"/>
              <a:t>atvasinājums</a:t>
            </a:r>
            <a:endParaRPr lang="en-US" dirty="0"/>
          </a:p>
        </p:txBody>
      </p:sp>
      <p:sp>
        <p:nvSpPr>
          <p:cNvPr id="3" name="Content Placeholder 2">
            <a:extLst>
              <a:ext uri="{FF2B5EF4-FFF2-40B4-BE49-F238E27FC236}">
                <a16:creationId xmlns:a16="http://schemas.microsoft.com/office/drawing/2014/main" id="{B69666E8-A259-4329-ACD8-C837DC55C7C3}"/>
              </a:ext>
            </a:extLst>
          </p:cNvPr>
          <p:cNvSpPr>
            <a:spLocks noGrp="1"/>
          </p:cNvSpPr>
          <p:nvPr>
            <p:ph idx="1"/>
          </p:nvPr>
        </p:nvSpPr>
        <p:spPr>
          <a:xfrm>
            <a:off x="405685" y="1461752"/>
            <a:ext cx="10722563" cy="5325414"/>
          </a:xfrm>
        </p:spPr>
        <p:txBody>
          <a:bodyPr>
            <a:normAutofit fontScale="92500" lnSpcReduction="10000"/>
          </a:bodyPr>
          <a:lstStyle/>
          <a:p>
            <a:pPr marL="0" indent="0" defTabSz="508000">
              <a:lnSpc>
                <a:spcPct val="104000"/>
              </a:lnSpc>
              <a:spcBef>
                <a:spcPts val="0"/>
              </a:spcBef>
              <a:buNone/>
            </a:pPr>
            <a:r>
              <a:rPr lang="en-US" altLang="ko-KR" sz="2400" b="1" dirty="0">
                <a:solidFill>
                  <a:srgbClr val="FF0000"/>
                </a:solidFill>
                <a:latin typeface="Times New Roman" charset="0"/>
              </a:rPr>
              <a:t>- </a:t>
            </a:r>
            <a:r>
              <a:rPr lang="en-US" altLang="ko-KR" sz="2400" b="1" dirty="0" err="1">
                <a:solidFill>
                  <a:srgbClr val="FF0000"/>
                </a:solidFill>
                <a:latin typeface="Times New Roman" charset="0"/>
              </a:rPr>
              <a:t>ir</a:t>
            </a:r>
            <a:r>
              <a:rPr lang="en-US" altLang="ko-KR" sz="2400" b="1" dirty="0">
                <a:solidFill>
                  <a:srgbClr val="FF0000"/>
                </a:solidFill>
                <a:latin typeface="Times New Roman" charset="0"/>
              </a:rPr>
              <a:t> </a:t>
            </a:r>
            <a:r>
              <a:rPr lang="en-US" altLang="ko-KR" sz="2400" b="1" dirty="0" err="1">
                <a:solidFill>
                  <a:srgbClr val="FF0000"/>
                </a:solidFill>
                <a:latin typeface="Times New Roman" charset="0"/>
              </a:rPr>
              <a:t>dokuments</a:t>
            </a:r>
            <a:r>
              <a:rPr lang="en-US" altLang="ko-KR" sz="2400" b="1" dirty="0">
                <a:solidFill>
                  <a:srgbClr val="FF0000"/>
                </a:solidFill>
                <a:latin typeface="Times New Roman" charset="0"/>
              </a:rPr>
              <a:t>, kas </a:t>
            </a:r>
            <a:r>
              <a:rPr lang="en-US" altLang="ko-KR" sz="2400" b="1" dirty="0" err="1">
                <a:solidFill>
                  <a:srgbClr val="FF0000"/>
                </a:solidFill>
                <a:latin typeface="Times New Roman" charset="0"/>
              </a:rPr>
              <a:t>pilnībā</a:t>
            </a:r>
            <a:r>
              <a:rPr lang="en-US" altLang="ko-KR" sz="2400" b="1" dirty="0">
                <a:solidFill>
                  <a:srgbClr val="FF0000"/>
                </a:solidFill>
                <a:latin typeface="Times New Roman" charset="0"/>
              </a:rPr>
              <a:t> </a:t>
            </a:r>
            <a:r>
              <a:rPr lang="en-US" altLang="ko-KR" sz="2400" b="1" dirty="0" err="1">
                <a:solidFill>
                  <a:srgbClr val="FF0000"/>
                </a:solidFill>
                <a:latin typeface="Times New Roman" charset="0"/>
              </a:rPr>
              <a:t>vai</a:t>
            </a:r>
            <a:r>
              <a:rPr lang="en-US" altLang="ko-KR" sz="2400" b="1" dirty="0">
                <a:solidFill>
                  <a:srgbClr val="FF0000"/>
                </a:solidFill>
                <a:latin typeface="Times New Roman" charset="0"/>
              </a:rPr>
              <a:t> </a:t>
            </a:r>
            <a:r>
              <a:rPr lang="en-US" altLang="ko-KR" sz="2400" b="1" dirty="0" err="1">
                <a:solidFill>
                  <a:srgbClr val="FF0000"/>
                </a:solidFill>
                <a:latin typeface="Times New Roman" charset="0"/>
              </a:rPr>
              <a:t>daļēji</a:t>
            </a:r>
            <a:r>
              <a:rPr lang="en-US" altLang="ko-KR" sz="2400" b="1" dirty="0">
                <a:solidFill>
                  <a:srgbClr val="FF0000"/>
                </a:solidFill>
                <a:latin typeface="Times New Roman" charset="0"/>
              </a:rPr>
              <a:t> </a:t>
            </a:r>
            <a:r>
              <a:rPr lang="en-US" altLang="ko-KR" sz="2400" b="1" dirty="0" err="1">
                <a:solidFill>
                  <a:srgbClr val="FF0000"/>
                </a:solidFill>
                <a:latin typeface="Times New Roman" charset="0"/>
              </a:rPr>
              <a:t>atveido</a:t>
            </a:r>
            <a:r>
              <a:rPr lang="en-US" altLang="ko-KR" sz="2400" b="1" dirty="0">
                <a:solidFill>
                  <a:srgbClr val="FF0000"/>
                </a:solidFill>
                <a:latin typeface="Times New Roman" charset="0"/>
              </a:rPr>
              <a:t> </a:t>
            </a:r>
            <a:r>
              <a:rPr lang="en-US" altLang="ko-KR" sz="2400" b="1" dirty="0" err="1">
                <a:solidFill>
                  <a:srgbClr val="FF0000"/>
                </a:solidFill>
                <a:latin typeface="Times New Roman" charset="0"/>
              </a:rPr>
              <a:t>dokumenta</a:t>
            </a:r>
            <a:r>
              <a:rPr lang="en-US" altLang="ko-KR" sz="2400" b="1" dirty="0">
                <a:solidFill>
                  <a:srgbClr val="FF0000"/>
                </a:solidFill>
                <a:latin typeface="Times New Roman" charset="0"/>
              </a:rPr>
              <a:t> </a:t>
            </a:r>
            <a:r>
              <a:rPr lang="en-US" altLang="ko-KR" sz="2400" b="1" dirty="0" err="1">
                <a:solidFill>
                  <a:srgbClr val="FF0000"/>
                </a:solidFill>
                <a:latin typeface="Times New Roman" charset="0"/>
              </a:rPr>
              <a:t>oriģinālu</a:t>
            </a:r>
            <a:r>
              <a:rPr lang="en-US" altLang="ko-KR" sz="2400" b="1" dirty="0">
                <a:solidFill>
                  <a:srgbClr val="FF0000"/>
                </a:solidFill>
                <a:latin typeface="Times New Roman" charset="0"/>
              </a:rPr>
              <a:t>.</a:t>
            </a:r>
            <a:endParaRPr lang="ko-KR" altLang="en-US" sz="2400" b="1" dirty="0">
              <a:solidFill>
                <a:srgbClr val="FF0000"/>
              </a:solidFill>
              <a:latin typeface="Times New Roman" charset="0"/>
            </a:endParaRPr>
          </a:p>
          <a:p>
            <a:pPr marL="0" indent="0" defTabSz="508000">
              <a:lnSpc>
                <a:spcPct val="104000"/>
              </a:lnSpc>
              <a:spcBef>
                <a:spcPts val="0"/>
              </a:spcBef>
              <a:buNone/>
            </a:pPr>
            <a:endParaRPr lang="ko-KR" altLang="en-US" dirty="0">
              <a:latin typeface="Times New Roman" charset="0"/>
            </a:endParaRPr>
          </a:p>
          <a:p>
            <a:pPr marL="0" indent="0" defTabSz="508000">
              <a:lnSpc>
                <a:spcPct val="104000"/>
              </a:lnSpc>
              <a:spcBef>
                <a:spcPts val="0"/>
              </a:spcBef>
              <a:buNone/>
            </a:pPr>
            <a:r>
              <a:rPr lang="en-US" altLang="ko-KR" dirty="0" err="1">
                <a:solidFill>
                  <a:srgbClr val="000000"/>
                </a:solidFill>
                <a:latin typeface="Times New Roman" charset="0"/>
              </a:rPr>
              <a:t>Atvasinājumu</a:t>
            </a:r>
            <a:r>
              <a:rPr lang="en-US" altLang="ko-KR" dirty="0">
                <a:solidFill>
                  <a:srgbClr val="000000"/>
                </a:solidFill>
                <a:latin typeface="Times New Roman" charset="0"/>
              </a:rPr>
              <a:t> </a:t>
            </a:r>
            <a:r>
              <a:rPr lang="en-US" altLang="ko-KR" dirty="0" err="1">
                <a:solidFill>
                  <a:srgbClr val="000000"/>
                </a:solidFill>
                <a:latin typeface="Times New Roman" charset="0"/>
              </a:rPr>
              <a:t>izstrādā</a:t>
            </a:r>
            <a:r>
              <a:rPr lang="en-US" altLang="ko-KR" dirty="0">
                <a:solidFill>
                  <a:srgbClr val="000000"/>
                </a:solidFill>
                <a:latin typeface="Times New Roman" charset="0"/>
              </a:rPr>
              <a:t> </a:t>
            </a:r>
            <a:r>
              <a:rPr lang="en-US" altLang="ko-KR" u="sng" dirty="0" err="1">
                <a:solidFill>
                  <a:srgbClr val="000000"/>
                </a:solidFill>
                <a:latin typeface="Times New Roman" charset="0"/>
              </a:rPr>
              <a:t>noraksta</a:t>
            </a:r>
            <a:r>
              <a:rPr lang="en-US" altLang="ko-KR" u="sng" dirty="0">
                <a:solidFill>
                  <a:srgbClr val="000000"/>
                </a:solidFill>
                <a:latin typeface="Times New Roman" charset="0"/>
              </a:rPr>
              <a:t>, </a:t>
            </a:r>
            <a:r>
              <a:rPr lang="en-US" altLang="ko-KR" u="sng" dirty="0" err="1">
                <a:solidFill>
                  <a:srgbClr val="000000"/>
                </a:solidFill>
                <a:latin typeface="Times New Roman" charset="0"/>
              </a:rPr>
              <a:t>izraksta</a:t>
            </a:r>
            <a:r>
              <a:rPr lang="en-US" altLang="ko-KR" u="sng" dirty="0">
                <a:solidFill>
                  <a:srgbClr val="000000"/>
                </a:solidFill>
                <a:latin typeface="Times New Roman" charset="0"/>
              </a:rPr>
              <a:t> </a:t>
            </a:r>
            <a:r>
              <a:rPr lang="en-US" altLang="ko-KR" u="sng" dirty="0" err="1">
                <a:solidFill>
                  <a:srgbClr val="000000"/>
                </a:solidFill>
                <a:latin typeface="Times New Roman" charset="0"/>
              </a:rPr>
              <a:t>vai</a:t>
            </a:r>
            <a:r>
              <a:rPr lang="en-US" altLang="ko-KR" u="sng" dirty="0">
                <a:solidFill>
                  <a:srgbClr val="000000"/>
                </a:solidFill>
                <a:latin typeface="Times New Roman" charset="0"/>
              </a:rPr>
              <a:t> </a:t>
            </a:r>
            <a:r>
              <a:rPr lang="en-US" altLang="ko-KR" u="sng" dirty="0" err="1">
                <a:solidFill>
                  <a:srgbClr val="000000"/>
                </a:solidFill>
                <a:latin typeface="Times New Roman" charset="0"/>
              </a:rPr>
              <a:t>kopijas</a:t>
            </a:r>
            <a:r>
              <a:rPr lang="en-US" altLang="ko-KR" dirty="0">
                <a:solidFill>
                  <a:srgbClr val="000000"/>
                </a:solidFill>
                <a:latin typeface="Times New Roman" charset="0"/>
              </a:rPr>
              <a:t> </a:t>
            </a:r>
            <a:r>
              <a:rPr lang="en-US" altLang="ko-KR" dirty="0" err="1">
                <a:solidFill>
                  <a:srgbClr val="000000"/>
                </a:solidFill>
                <a:latin typeface="Times New Roman" charset="0"/>
              </a:rPr>
              <a:t>veidā</a:t>
            </a:r>
            <a:r>
              <a:rPr lang="en-US" altLang="ko-KR" dirty="0">
                <a:solidFill>
                  <a:srgbClr val="000000"/>
                </a:solidFill>
                <a:latin typeface="Times New Roman" charset="0"/>
              </a:rPr>
              <a:t>.</a:t>
            </a:r>
            <a:endParaRPr lang="ko-KR" altLang="en-US" dirty="0">
              <a:latin typeface="Times New Roman" charset="0"/>
            </a:endParaRPr>
          </a:p>
          <a:p>
            <a:pPr marL="0" indent="0" defTabSz="508000">
              <a:lnSpc>
                <a:spcPct val="104000"/>
              </a:lnSpc>
              <a:spcBef>
                <a:spcPts val="0"/>
              </a:spcBef>
              <a:buNone/>
            </a:pPr>
            <a:endParaRPr lang="ko-KR" altLang="en-US" dirty="0">
              <a:latin typeface="Times New Roman" charset="0"/>
            </a:endParaRPr>
          </a:p>
          <a:p>
            <a:pPr marL="0" indent="0" defTabSz="508000">
              <a:lnSpc>
                <a:spcPct val="104000"/>
              </a:lnSpc>
              <a:spcBef>
                <a:spcPts val="0"/>
              </a:spcBef>
              <a:buNone/>
            </a:pPr>
            <a:r>
              <a:rPr lang="en-US" altLang="ko-KR" dirty="0" err="1">
                <a:solidFill>
                  <a:srgbClr val="000000"/>
                </a:solidFill>
                <a:latin typeface="Times New Roman" charset="0"/>
              </a:rPr>
              <a:t>Atvasinājumu</a:t>
            </a:r>
            <a:r>
              <a:rPr lang="en-US" altLang="ko-KR" dirty="0">
                <a:solidFill>
                  <a:srgbClr val="000000"/>
                </a:solidFill>
                <a:latin typeface="Times New Roman" charset="0"/>
              </a:rPr>
              <a:t> </a:t>
            </a:r>
            <a:r>
              <a:rPr lang="en-US" altLang="ko-KR" b="1" dirty="0">
                <a:solidFill>
                  <a:srgbClr val="000000"/>
                </a:solidFill>
                <a:latin typeface="Times New Roman" charset="0"/>
              </a:rPr>
              <a:t>var </a:t>
            </a:r>
            <a:r>
              <a:rPr lang="en-US" altLang="ko-KR" b="1" dirty="0" err="1">
                <a:solidFill>
                  <a:srgbClr val="000000"/>
                </a:solidFill>
                <a:latin typeface="Times New Roman" charset="0"/>
              </a:rPr>
              <a:t>izstrādāt</a:t>
            </a:r>
            <a:r>
              <a:rPr lang="en-US" altLang="ko-KR" b="1" dirty="0">
                <a:solidFill>
                  <a:srgbClr val="000000"/>
                </a:solidFill>
                <a:latin typeface="Times New Roman" charset="0"/>
              </a:rPr>
              <a:t> </a:t>
            </a:r>
            <a:r>
              <a:rPr lang="en-US" altLang="ko-KR" b="1" dirty="0" err="1">
                <a:solidFill>
                  <a:srgbClr val="000000"/>
                </a:solidFill>
                <a:latin typeface="Times New Roman" charset="0"/>
              </a:rPr>
              <a:t>arī</a:t>
            </a:r>
            <a:r>
              <a:rPr lang="en-US" altLang="ko-KR" b="1" dirty="0">
                <a:solidFill>
                  <a:srgbClr val="000000"/>
                </a:solidFill>
                <a:latin typeface="Times New Roman" charset="0"/>
              </a:rPr>
              <a:t> no </a:t>
            </a:r>
            <a:r>
              <a:rPr lang="en-US" altLang="ko-KR" b="1" dirty="0" err="1">
                <a:solidFill>
                  <a:srgbClr val="000000"/>
                </a:solidFill>
                <a:latin typeface="Times New Roman" charset="0"/>
              </a:rPr>
              <a:t>noraksta</a:t>
            </a:r>
            <a:r>
              <a:rPr lang="en-US" altLang="ko-KR" b="1" dirty="0">
                <a:solidFill>
                  <a:srgbClr val="000000"/>
                </a:solidFill>
                <a:latin typeface="Times New Roman" charset="0"/>
              </a:rPr>
              <a:t>, </a:t>
            </a:r>
            <a:r>
              <a:rPr lang="en-US" altLang="ko-KR" b="1" dirty="0" err="1">
                <a:solidFill>
                  <a:srgbClr val="000000"/>
                </a:solidFill>
                <a:latin typeface="Times New Roman" charset="0"/>
              </a:rPr>
              <a:t>izraksta</a:t>
            </a:r>
            <a:r>
              <a:rPr lang="en-US" altLang="ko-KR" b="1" dirty="0">
                <a:solidFill>
                  <a:srgbClr val="000000"/>
                </a:solidFill>
                <a:latin typeface="Times New Roman" charset="0"/>
              </a:rPr>
              <a:t> </a:t>
            </a:r>
            <a:r>
              <a:rPr lang="en-US" altLang="ko-KR" b="1" dirty="0" err="1">
                <a:solidFill>
                  <a:srgbClr val="000000"/>
                </a:solidFill>
                <a:latin typeface="Times New Roman" charset="0"/>
              </a:rPr>
              <a:t>vai</a:t>
            </a:r>
            <a:r>
              <a:rPr lang="en-US" altLang="ko-KR" b="1" dirty="0">
                <a:solidFill>
                  <a:srgbClr val="000000"/>
                </a:solidFill>
                <a:latin typeface="Times New Roman" charset="0"/>
              </a:rPr>
              <a:t> </a:t>
            </a:r>
            <a:r>
              <a:rPr lang="en-US" altLang="ko-KR" b="1" dirty="0" err="1">
                <a:solidFill>
                  <a:srgbClr val="000000"/>
                </a:solidFill>
                <a:latin typeface="Times New Roman" charset="0"/>
              </a:rPr>
              <a:t>kopijas</a:t>
            </a:r>
            <a:r>
              <a:rPr lang="en-US" altLang="ko-KR" dirty="0">
                <a:solidFill>
                  <a:srgbClr val="000000"/>
                </a:solidFill>
                <a:latin typeface="Times New Roman" charset="0"/>
              </a:rPr>
              <a:t>, ja tie </a:t>
            </a:r>
            <a:r>
              <a:rPr lang="en-US" altLang="ko-KR" dirty="0" err="1">
                <a:solidFill>
                  <a:srgbClr val="000000"/>
                </a:solidFill>
                <a:latin typeface="Times New Roman" charset="0"/>
              </a:rPr>
              <a:t>izstrādāti</a:t>
            </a:r>
            <a:r>
              <a:rPr lang="en-US" altLang="ko-KR" dirty="0">
                <a:solidFill>
                  <a:srgbClr val="000000"/>
                </a:solidFill>
                <a:latin typeface="Times New Roman" charset="0"/>
              </a:rPr>
              <a:t> un </a:t>
            </a:r>
            <a:r>
              <a:rPr lang="en-US" altLang="ko-KR" dirty="0" err="1">
                <a:solidFill>
                  <a:srgbClr val="000000"/>
                </a:solidFill>
                <a:latin typeface="Times New Roman" charset="0"/>
              </a:rPr>
              <a:t>apliecināti</a:t>
            </a:r>
            <a:r>
              <a:rPr lang="en-US" altLang="ko-KR" dirty="0">
                <a:solidFill>
                  <a:srgbClr val="000000"/>
                </a:solidFill>
                <a:latin typeface="Times New Roman" charset="0"/>
              </a:rPr>
              <a:t> </a:t>
            </a:r>
            <a:r>
              <a:rPr lang="en-US" altLang="ko-KR" dirty="0" err="1">
                <a:solidFill>
                  <a:srgbClr val="000000"/>
                </a:solidFill>
                <a:latin typeface="Times New Roman" charset="0"/>
              </a:rPr>
              <a:t>normatīvajos</a:t>
            </a:r>
            <a:r>
              <a:rPr lang="en-US" altLang="ko-KR" dirty="0">
                <a:solidFill>
                  <a:srgbClr val="000000"/>
                </a:solidFill>
                <a:latin typeface="Times New Roman" charset="0"/>
              </a:rPr>
              <a:t> </a:t>
            </a:r>
            <a:r>
              <a:rPr lang="en-US" altLang="ko-KR" dirty="0" err="1">
                <a:solidFill>
                  <a:srgbClr val="000000"/>
                </a:solidFill>
                <a:latin typeface="Times New Roman" charset="0"/>
              </a:rPr>
              <a:t>aktos</a:t>
            </a:r>
            <a:r>
              <a:rPr lang="en-US" altLang="ko-KR" dirty="0">
                <a:solidFill>
                  <a:srgbClr val="000000"/>
                </a:solidFill>
                <a:latin typeface="Times New Roman" charset="0"/>
              </a:rPr>
              <a:t> </a:t>
            </a:r>
            <a:r>
              <a:rPr lang="en-US" altLang="ko-KR" dirty="0" err="1">
                <a:solidFill>
                  <a:srgbClr val="000000"/>
                </a:solidFill>
                <a:latin typeface="Times New Roman" charset="0"/>
              </a:rPr>
              <a:t>noteiktajā</a:t>
            </a:r>
            <a:r>
              <a:rPr lang="en-US" altLang="ko-KR" dirty="0">
                <a:solidFill>
                  <a:srgbClr val="000000"/>
                </a:solidFill>
                <a:latin typeface="Times New Roman" charset="0"/>
              </a:rPr>
              <a:t> </a:t>
            </a:r>
            <a:r>
              <a:rPr lang="en-US" altLang="ko-KR" dirty="0" err="1">
                <a:solidFill>
                  <a:srgbClr val="000000"/>
                </a:solidFill>
                <a:latin typeface="Times New Roman" charset="0"/>
              </a:rPr>
              <a:t>kārtībā</a:t>
            </a:r>
            <a:r>
              <a:rPr lang="en-US" altLang="ko-KR" dirty="0">
                <a:solidFill>
                  <a:srgbClr val="000000"/>
                </a:solidFill>
                <a:latin typeface="Times New Roman" charset="0"/>
              </a:rPr>
              <a:t>.</a:t>
            </a:r>
            <a:endParaRPr lang="lv-LV" altLang="ko-KR" dirty="0">
              <a:solidFill>
                <a:srgbClr val="000000"/>
              </a:solidFill>
              <a:latin typeface="Times New Roman" charset="0"/>
            </a:endParaRPr>
          </a:p>
          <a:p>
            <a:pPr marL="0" indent="0" defTabSz="508000">
              <a:lnSpc>
                <a:spcPct val="104000"/>
              </a:lnSpc>
              <a:spcBef>
                <a:spcPts val="0"/>
              </a:spcBef>
              <a:buNone/>
            </a:pPr>
            <a:endParaRPr lang="lv-LV" altLang="ko-KR" dirty="0">
              <a:solidFill>
                <a:srgbClr val="000000"/>
              </a:solidFill>
              <a:latin typeface="Times New Roman" charset="0"/>
            </a:endParaRPr>
          </a:p>
          <a:p>
            <a:pPr marL="0" indent="0">
              <a:buNone/>
            </a:pPr>
            <a:r>
              <a:rPr lang="lv-LV" b="1" dirty="0"/>
              <a:t>Elektronisko dokumentu likuma 5.pants. Elektroniskā dokumenta atvasinājumi</a:t>
            </a:r>
            <a:endParaRPr lang="lv-LV" dirty="0"/>
          </a:p>
          <a:p>
            <a:pPr marL="0" indent="0">
              <a:buNone/>
            </a:pPr>
            <a:r>
              <a:rPr lang="lv-LV" dirty="0"/>
              <a:t>(1) </a:t>
            </a:r>
            <a:r>
              <a:rPr lang="lv-LV" u="sng" dirty="0"/>
              <a:t>Elektroniskā dokumenta kopijai, norakstam vai izrakstam papīra formā ir tāds pats juridiskais spēks kā oriģinālam</a:t>
            </a:r>
            <a:r>
              <a:rPr lang="lv-LV" dirty="0"/>
              <a:t>, ja kopijas, noraksta vai izraksta pareizība apliecināta saskaņā ar normatīvo aktu prasībām un </a:t>
            </a:r>
            <a:r>
              <a:rPr lang="lv-LV" u="sng" dirty="0"/>
              <a:t>ja papīra kopijas, noraksta vai izraksta izsniedzējs pēc pieprasījuma var uzrādīt dokumenta oriģinālu elektroniskā formā</a:t>
            </a:r>
            <a:r>
              <a:rPr lang="lv-LV" dirty="0"/>
              <a:t> un tas atbilst šā likuma prasībām.</a:t>
            </a:r>
          </a:p>
          <a:p>
            <a:pPr marL="0" indent="0">
              <a:buNone/>
            </a:pPr>
            <a:r>
              <a:rPr lang="lv-LV" dirty="0"/>
              <a:t>(3) Papīra dokumenta dublikātam elektroniskā formā ir tāds pats juridiskais spēks kā oriģinālam, ja dublikāts izdots un noformēts atbilstoši šā likuma un citu normatīvo aktu prasībām.</a:t>
            </a:r>
          </a:p>
          <a:p>
            <a:pPr marL="0" indent="0">
              <a:buNone/>
            </a:pPr>
            <a:r>
              <a:rPr lang="lv-LV" dirty="0"/>
              <a:t>(4) Veidot elektroniskā dokumenta atvasinājumus papīra formā var tikai no tādiem elektroniskajiem dokumentiem, kurus ir iespējams uzrādīt lasāmā vai grafiskā veidā.</a:t>
            </a:r>
          </a:p>
        </p:txBody>
      </p:sp>
      <p:sp>
        <p:nvSpPr>
          <p:cNvPr id="4" name="Slide Number Placeholder 3">
            <a:extLst>
              <a:ext uri="{FF2B5EF4-FFF2-40B4-BE49-F238E27FC236}">
                <a16:creationId xmlns:a16="http://schemas.microsoft.com/office/drawing/2014/main" id="{E43CD22C-D92E-4095-B99F-3DE47F09DC27}"/>
              </a:ext>
            </a:extLst>
          </p:cNvPr>
          <p:cNvSpPr>
            <a:spLocks noGrp="1"/>
          </p:cNvSpPr>
          <p:nvPr>
            <p:ph type="sldNum" sz="quarter" idx="12"/>
          </p:nvPr>
        </p:nvSpPr>
        <p:spPr/>
        <p:txBody>
          <a:bodyPr/>
          <a:lstStyle/>
          <a:p>
            <a:fld id="{EBF4AB40-9E83-4FA7-8074-857ED8D9DFA4}" type="slidenum">
              <a:rPr lang="en-US" smtClean="0"/>
              <a:t>24</a:t>
            </a:fld>
            <a:endParaRPr lang="en-US"/>
          </a:p>
        </p:txBody>
      </p:sp>
    </p:spTree>
    <p:extLst>
      <p:ext uri="{BB962C8B-B14F-4D97-AF65-F5344CB8AC3E}">
        <p14:creationId xmlns:p14="http://schemas.microsoft.com/office/powerpoint/2010/main" val="2524742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E35694-6F5E-4977-B339-B23E31C1C969}"/>
              </a:ext>
            </a:extLst>
          </p:cNvPr>
          <p:cNvPicPr>
            <a:picLocks noGrp="1" noChangeAspect="1"/>
          </p:cNvPicPr>
          <p:nvPr>
            <p:ph idx="1"/>
          </p:nvPr>
        </p:nvPicPr>
        <p:blipFill rotWithShape="1">
          <a:blip r:embed="rId2"/>
          <a:srcRect l="46420" t="22946" r="21362" b="13454"/>
          <a:stretch/>
        </p:blipFill>
        <p:spPr>
          <a:xfrm>
            <a:off x="3719736" y="98092"/>
            <a:ext cx="6242072" cy="6931310"/>
          </a:xfrm>
          <a:prstGeom prst="rect">
            <a:avLst/>
          </a:prstGeom>
        </p:spPr>
      </p:pic>
      <p:sp>
        <p:nvSpPr>
          <p:cNvPr id="4" name="Slide Number Placeholder 3">
            <a:extLst>
              <a:ext uri="{FF2B5EF4-FFF2-40B4-BE49-F238E27FC236}">
                <a16:creationId xmlns:a16="http://schemas.microsoft.com/office/drawing/2014/main" id="{F78F5290-B2DB-4671-88ED-3E7F90C0D2DD}"/>
              </a:ext>
            </a:extLst>
          </p:cNvPr>
          <p:cNvSpPr>
            <a:spLocks noGrp="1"/>
          </p:cNvSpPr>
          <p:nvPr>
            <p:ph type="sldNum" sz="quarter" idx="12"/>
          </p:nvPr>
        </p:nvSpPr>
        <p:spPr/>
        <p:txBody>
          <a:bodyPr/>
          <a:lstStyle/>
          <a:p>
            <a:fld id="{C7423574-3613-4BC7-92B6-70EB1B4E1FB3}" type="slidenum">
              <a:rPr lang="lv-LV" smtClean="0"/>
              <a:t>25</a:t>
            </a:fld>
            <a:endParaRPr lang="lv-LV"/>
          </a:p>
        </p:txBody>
      </p:sp>
    </p:spTree>
    <p:extLst>
      <p:ext uri="{BB962C8B-B14F-4D97-AF65-F5344CB8AC3E}">
        <p14:creationId xmlns:p14="http://schemas.microsoft.com/office/powerpoint/2010/main" val="527807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38C9-7B97-4803-BD49-B956D3C1C48B}"/>
              </a:ext>
            </a:extLst>
          </p:cNvPr>
          <p:cNvSpPr>
            <a:spLocks noGrp="1"/>
          </p:cNvSpPr>
          <p:nvPr>
            <p:ph type="title"/>
          </p:nvPr>
        </p:nvSpPr>
        <p:spPr>
          <a:xfrm>
            <a:off x="1069848" y="484632"/>
            <a:ext cx="10058400" cy="938483"/>
          </a:xfrm>
        </p:spPr>
        <p:txBody>
          <a:bodyPr>
            <a:normAutofit fontScale="90000"/>
          </a:bodyPr>
          <a:lstStyle/>
          <a:p>
            <a:r>
              <a:rPr lang="lv-LV" dirty="0"/>
              <a:t>Dokumenta atvasinājuma noformēšana</a:t>
            </a:r>
            <a:endParaRPr lang="en-US" dirty="0"/>
          </a:p>
        </p:txBody>
      </p:sp>
      <p:sp>
        <p:nvSpPr>
          <p:cNvPr id="3" name="Content Placeholder 2">
            <a:extLst>
              <a:ext uri="{FF2B5EF4-FFF2-40B4-BE49-F238E27FC236}">
                <a16:creationId xmlns:a16="http://schemas.microsoft.com/office/drawing/2014/main" id="{389A5F29-BCC6-480B-949B-E61EF198644B}"/>
              </a:ext>
            </a:extLst>
          </p:cNvPr>
          <p:cNvSpPr>
            <a:spLocks noGrp="1"/>
          </p:cNvSpPr>
          <p:nvPr>
            <p:ph idx="1"/>
          </p:nvPr>
        </p:nvSpPr>
        <p:spPr/>
        <p:txBody>
          <a:bodyPr/>
          <a:lstStyle/>
          <a:p>
            <a:r>
              <a:rPr lang="lv-LV" dirty="0"/>
              <a:t>Lapas labajā augšējā stūrī raksta atvasinājuma veidu ar lielajiem burtiem</a:t>
            </a:r>
          </a:p>
          <a:p>
            <a:r>
              <a:rPr lang="lv-LV" dirty="0"/>
              <a:t>KOPIJA/IZRAKSTS/NORAKSTS</a:t>
            </a:r>
          </a:p>
          <a:p>
            <a:r>
              <a:rPr lang="lv-LV" dirty="0"/>
              <a:t>Lapas apakšējā kreisajā stūrī norāda atvasinājuma veidu un, ka tas ir atbilstošs oriģinālam + paraksta tiesīgā persona apliecina</a:t>
            </a:r>
            <a:endParaRPr lang="en-US" dirty="0"/>
          </a:p>
        </p:txBody>
      </p:sp>
      <p:sp>
        <p:nvSpPr>
          <p:cNvPr id="4" name="Slide Number Placeholder 3">
            <a:extLst>
              <a:ext uri="{FF2B5EF4-FFF2-40B4-BE49-F238E27FC236}">
                <a16:creationId xmlns:a16="http://schemas.microsoft.com/office/drawing/2014/main" id="{4BC025AF-69CC-441C-B47D-4024A58AD18A}"/>
              </a:ext>
            </a:extLst>
          </p:cNvPr>
          <p:cNvSpPr>
            <a:spLocks noGrp="1"/>
          </p:cNvSpPr>
          <p:nvPr>
            <p:ph type="sldNum" sz="quarter" idx="12"/>
          </p:nvPr>
        </p:nvSpPr>
        <p:spPr/>
        <p:txBody>
          <a:bodyPr/>
          <a:lstStyle/>
          <a:p>
            <a:fld id="{EBF4AB40-9E83-4FA7-8074-857ED8D9DFA4}" type="slidenum">
              <a:rPr lang="en-US" smtClean="0"/>
              <a:t>26</a:t>
            </a:fld>
            <a:endParaRPr lang="en-US"/>
          </a:p>
        </p:txBody>
      </p:sp>
    </p:spTree>
    <p:extLst>
      <p:ext uri="{BB962C8B-B14F-4D97-AF65-F5344CB8AC3E}">
        <p14:creationId xmlns:p14="http://schemas.microsoft.com/office/powerpoint/2010/main" val="2910593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64619"/>
          </a:xfrm>
        </p:spPr>
        <p:txBody>
          <a:bodyPr>
            <a:normAutofit/>
          </a:bodyPr>
          <a:lstStyle/>
          <a:p>
            <a:r>
              <a:rPr lang="lv-LV" sz="3200" b="1" dirty="0"/>
              <a:t>Dokumenta atvasinājuma apliecinājuma paraugs:</a:t>
            </a:r>
          </a:p>
        </p:txBody>
      </p:sp>
      <p:sp>
        <p:nvSpPr>
          <p:cNvPr id="3" name="Content Placeholder 2"/>
          <p:cNvSpPr>
            <a:spLocks noGrp="1"/>
          </p:cNvSpPr>
          <p:nvPr>
            <p:ph idx="1"/>
          </p:nvPr>
        </p:nvSpPr>
        <p:spPr>
          <a:xfrm>
            <a:off x="1981200" y="1600200"/>
            <a:ext cx="8229600" cy="4997152"/>
          </a:xfrm>
        </p:spPr>
        <p:txBody>
          <a:bodyPr>
            <a:normAutofit fontScale="92500" lnSpcReduction="10000"/>
          </a:bodyPr>
          <a:lstStyle/>
          <a:p>
            <a:r>
              <a:rPr lang="lv-LV" u="sng" dirty="0"/>
              <a:t>Juridiskai personai</a:t>
            </a:r>
            <a:r>
              <a:rPr lang="lv-LV" dirty="0"/>
              <a:t>:</a:t>
            </a:r>
          </a:p>
          <a:p>
            <a:pPr marL="0" indent="0" algn="just">
              <a:buNone/>
            </a:pPr>
            <a:r>
              <a:rPr lang="lv-LV" dirty="0"/>
              <a:t>NORAKSTS PAREIZS</a:t>
            </a:r>
          </a:p>
          <a:p>
            <a:pPr marL="0" indent="0">
              <a:buNone/>
            </a:pPr>
            <a:r>
              <a:rPr lang="lv-LV" dirty="0"/>
              <a:t>Biedrības «Smaidiņš» </a:t>
            </a:r>
          </a:p>
          <a:p>
            <a:pPr marL="0" indent="0">
              <a:buNone/>
            </a:pPr>
            <a:r>
              <a:rPr lang="lv-LV" dirty="0"/>
              <a:t>valdes priekšsēdētājs </a:t>
            </a:r>
          </a:p>
          <a:p>
            <a:pPr marL="0" indent="0">
              <a:buNone/>
            </a:pPr>
            <a:r>
              <a:rPr lang="lv-LV" dirty="0">
                <a:solidFill>
                  <a:srgbClr val="00B0F0"/>
                </a:solidFill>
              </a:rPr>
              <a:t>V. Uzvārds	</a:t>
            </a:r>
            <a:r>
              <a:rPr lang="lv-LV" i="1" dirty="0">
                <a:solidFill>
                  <a:srgbClr val="00B0F0"/>
                </a:solidFill>
              </a:rPr>
              <a:t>(personiskais parakts) </a:t>
            </a:r>
          </a:p>
          <a:p>
            <a:pPr marL="0" indent="0">
              <a:buNone/>
            </a:pPr>
            <a:r>
              <a:rPr lang="lv-LV" dirty="0" err="1">
                <a:solidFill>
                  <a:srgbClr val="00B0F0"/>
                </a:solidFill>
              </a:rPr>
              <a:t>Valstspilsēta</a:t>
            </a:r>
            <a:r>
              <a:rPr lang="lv-LV" strike="sngStrike" dirty="0">
                <a:solidFill>
                  <a:srgbClr val="00B0F0"/>
                </a:solidFill>
              </a:rPr>
              <a:t> Rīgā</a:t>
            </a:r>
            <a:r>
              <a:rPr lang="lv-LV" dirty="0"/>
              <a:t> 2023. gada 11. janvārī</a:t>
            </a:r>
          </a:p>
          <a:p>
            <a:pPr marL="0" indent="0">
              <a:buNone/>
            </a:pPr>
            <a:endParaRPr lang="lv-LV" dirty="0"/>
          </a:p>
          <a:p>
            <a:r>
              <a:rPr lang="lv-LV" u="sng" dirty="0"/>
              <a:t>Fiziskai personai</a:t>
            </a:r>
            <a:r>
              <a:rPr lang="lv-LV" dirty="0"/>
              <a:t>:</a:t>
            </a:r>
          </a:p>
          <a:p>
            <a:pPr marL="0" indent="0" algn="just">
              <a:buNone/>
            </a:pPr>
            <a:r>
              <a:rPr lang="lv-LV" dirty="0"/>
              <a:t>IZRAKSTS PAREIZS</a:t>
            </a:r>
          </a:p>
          <a:p>
            <a:pPr marL="0" indent="0">
              <a:buNone/>
            </a:pPr>
            <a:r>
              <a:rPr lang="lv-LV" sz="2400" i="1" dirty="0"/>
              <a:t>(personiskais paraksts) </a:t>
            </a:r>
          </a:p>
          <a:p>
            <a:pPr marL="0" indent="0">
              <a:buNone/>
            </a:pPr>
            <a:r>
              <a:rPr lang="lv-LV" dirty="0"/>
              <a:t>Vārds Uzvārds</a:t>
            </a:r>
          </a:p>
          <a:p>
            <a:pPr marL="0" indent="0">
              <a:buNone/>
            </a:pPr>
            <a:r>
              <a:rPr lang="lv-LV" dirty="0"/>
              <a:t>Personas kods: </a:t>
            </a:r>
            <a:r>
              <a:rPr lang="lv-LV" dirty="0" err="1"/>
              <a:t>xxxxxx-xxxxx</a:t>
            </a:r>
            <a:endParaRPr lang="lv-LV" dirty="0"/>
          </a:p>
          <a:p>
            <a:pPr marL="0" indent="0">
              <a:buNone/>
            </a:pPr>
            <a:r>
              <a:rPr lang="lv-LV" dirty="0" err="1">
                <a:solidFill>
                  <a:srgbClr val="00B0F0"/>
                </a:solidFill>
              </a:rPr>
              <a:t>Valstspilsēta</a:t>
            </a:r>
            <a:r>
              <a:rPr lang="lv-LV" dirty="0">
                <a:solidFill>
                  <a:srgbClr val="00B0F0"/>
                </a:solidFill>
              </a:rPr>
              <a:t> </a:t>
            </a:r>
            <a:r>
              <a:rPr lang="lv-LV" strike="sngStrike" dirty="0">
                <a:solidFill>
                  <a:srgbClr val="00B0F0"/>
                </a:solidFill>
              </a:rPr>
              <a:t>Rīgā</a:t>
            </a:r>
            <a:r>
              <a:rPr lang="lv-LV" dirty="0">
                <a:solidFill>
                  <a:srgbClr val="00B0F0"/>
                </a:solidFill>
              </a:rPr>
              <a:t> </a:t>
            </a:r>
            <a:r>
              <a:rPr lang="lv-LV" dirty="0"/>
              <a:t>2023. gada 11. janvārī</a:t>
            </a:r>
          </a:p>
        </p:txBody>
      </p:sp>
      <p:sp>
        <p:nvSpPr>
          <p:cNvPr id="4" name="Slide Number Placeholder 3"/>
          <p:cNvSpPr>
            <a:spLocks noGrp="1"/>
          </p:cNvSpPr>
          <p:nvPr>
            <p:ph type="sldNum" sz="quarter" idx="12"/>
          </p:nvPr>
        </p:nvSpPr>
        <p:spPr/>
        <p:txBody>
          <a:bodyPr/>
          <a:lstStyle/>
          <a:p>
            <a:fld id="{C7423574-3613-4BC7-92B6-70EB1B4E1FB3}" type="slidenum">
              <a:rPr lang="lv-LV" smtClean="0"/>
              <a:t>27</a:t>
            </a:fld>
            <a:endParaRPr lang="lv-LV"/>
          </a:p>
        </p:txBody>
      </p:sp>
    </p:spTree>
    <p:extLst>
      <p:ext uri="{BB962C8B-B14F-4D97-AF65-F5344CB8AC3E}">
        <p14:creationId xmlns:p14="http://schemas.microsoft.com/office/powerpoint/2010/main" val="66302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arn(inVertical)">
                                      <p:cBhvr>
                                        <p:cTn id="41" dur="500"/>
                                        <p:tgtEl>
                                          <p:spTgt spid="3">
                                            <p:txEl>
                                              <p:pRg st="10" end="10"/>
                                            </p:txEl>
                                          </p:spTgt>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barn(inVertical)">
                                      <p:cBhvr>
                                        <p:cTn id="44" dur="500"/>
                                        <p:tgtEl>
                                          <p:spTgt spid="3">
                                            <p:txEl>
                                              <p:pRg st="11" end="11"/>
                                            </p:tx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arn(inVertical)">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453" y="124024"/>
            <a:ext cx="10058400" cy="1609344"/>
          </a:xfrm>
        </p:spPr>
        <p:txBody>
          <a:bodyPr>
            <a:normAutofit/>
          </a:bodyPr>
          <a:lstStyle/>
          <a:p>
            <a:r>
              <a:rPr lang="lv-LV" dirty="0"/>
              <a:t>Kur izvietojams dokumenta atvasinājuma apliecinājums?</a:t>
            </a:r>
          </a:p>
        </p:txBody>
      </p:sp>
      <p:sp>
        <p:nvSpPr>
          <p:cNvPr id="3" name="Content Placeholder 2"/>
          <p:cNvSpPr>
            <a:spLocks noGrp="1"/>
          </p:cNvSpPr>
          <p:nvPr>
            <p:ph idx="1"/>
          </p:nvPr>
        </p:nvSpPr>
        <p:spPr>
          <a:xfrm>
            <a:off x="1991544" y="1916833"/>
            <a:ext cx="8229600" cy="4525963"/>
          </a:xfrm>
        </p:spPr>
        <p:txBody>
          <a:bodyPr>
            <a:normAutofit/>
          </a:bodyPr>
          <a:lstStyle/>
          <a:p>
            <a:r>
              <a:rPr lang="lv-LV" dirty="0"/>
              <a:t>To izvieto dokumenta beigās uzreiz aiz apliecināmā dokumenta pēdējā rekvizīta.</a:t>
            </a:r>
          </a:p>
          <a:p>
            <a:pPr marL="0" indent="0">
              <a:buNone/>
            </a:pPr>
            <a:endParaRPr lang="lv-LV" dirty="0"/>
          </a:p>
          <a:p>
            <a:pPr marL="0" indent="0" algn="r">
              <a:buNone/>
            </a:pPr>
            <a:r>
              <a:rPr lang="lv-LV" dirty="0"/>
              <a:t>IZRAKSTS</a:t>
            </a:r>
          </a:p>
          <a:p>
            <a:pPr marL="0" indent="0" algn="ctr">
              <a:buNone/>
            </a:pPr>
            <a:r>
              <a:rPr lang="lv-LV" dirty="0"/>
              <a:t>Teksts. Teksts. Teksts. Teksts. [..] Teksts.</a:t>
            </a:r>
          </a:p>
          <a:p>
            <a:pPr marL="0" indent="0">
              <a:buNone/>
            </a:pPr>
            <a:endParaRPr lang="lv-LV" dirty="0"/>
          </a:p>
          <a:p>
            <a:pPr marL="0" indent="0">
              <a:buNone/>
            </a:pPr>
            <a:r>
              <a:rPr lang="lv-LV" dirty="0"/>
              <a:t>IZRAKSTS PAREIZS</a:t>
            </a:r>
          </a:p>
          <a:p>
            <a:pPr marL="0" indent="0">
              <a:buNone/>
            </a:pPr>
            <a:r>
              <a:rPr lang="lv-LV" dirty="0"/>
              <a:t>Biedrības «Smaidiņš» </a:t>
            </a:r>
          </a:p>
          <a:p>
            <a:pPr marL="0" indent="0">
              <a:buNone/>
            </a:pPr>
            <a:r>
              <a:rPr lang="lv-LV" dirty="0"/>
              <a:t>valdes priekšsēdētājs </a:t>
            </a:r>
          </a:p>
          <a:p>
            <a:pPr marL="0" indent="0">
              <a:buNone/>
            </a:pPr>
            <a:r>
              <a:rPr lang="lv-LV" dirty="0">
                <a:solidFill>
                  <a:srgbClr val="00B0F0"/>
                </a:solidFill>
              </a:rPr>
              <a:t>V. Uzvārds	</a:t>
            </a:r>
            <a:r>
              <a:rPr lang="lv-LV" i="1" dirty="0">
                <a:solidFill>
                  <a:srgbClr val="00B0F0"/>
                </a:solidFill>
              </a:rPr>
              <a:t>(personiskais parakts) </a:t>
            </a:r>
          </a:p>
          <a:p>
            <a:pPr marL="0" indent="0">
              <a:buNone/>
            </a:pPr>
            <a:r>
              <a:rPr lang="lv-LV" dirty="0" err="1">
                <a:solidFill>
                  <a:srgbClr val="00B0F0"/>
                </a:solidFill>
              </a:rPr>
              <a:t>Valstspilsēta</a:t>
            </a:r>
            <a:r>
              <a:rPr lang="lv-LV" dirty="0">
                <a:solidFill>
                  <a:srgbClr val="00B0F0"/>
                </a:solidFill>
              </a:rPr>
              <a:t> </a:t>
            </a:r>
            <a:r>
              <a:rPr lang="lv-LV" strike="sngStrike" dirty="0">
                <a:solidFill>
                  <a:srgbClr val="00B0F0"/>
                </a:solidFill>
              </a:rPr>
              <a:t>Rīgā</a:t>
            </a:r>
            <a:r>
              <a:rPr lang="lv-LV" dirty="0"/>
              <a:t> 2023. gada 11. janvārī</a:t>
            </a:r>
          </a:p>
        </p:txBody>
      </p:sp>
      <p:sp>
        <p:nvSpPr>
          <p:cNvPr id="4" name="Slide Number Placeholder 3"/>
          <p:cNvSpPr>
            <a:spLocks noGrp="1"/>
          </p:cNvSpPr>
          <p:nvPr>
            <p:ph type="sldNum" sz="quarter" idx="12"/>
          </p:nvPr>
        </p:nvSpPr>
        <p:spPr/>
        <p:txBody>
          <a:bodyPr/>
          <a:lstStyle/>
          <a:p>
            <a:fld id="{C7423574-3613-4BC7-92B6-70EB1B4E1FB3}" type="slidenum">
              <a:rPr lang="lv-LV" smtClean="0"/>
              <a:t>28</a:t>
            </a:fld>
            <a:endParaRPr lang="lv-LV"/>
          </a:p>
        </p:txBody>
      </p:sp>
      <p:sp>
        <p:nvSpPr>
          <p:cNvPr id="5" name="Rectangle 4">
            <a:extLst>
              <a:ext uri="{FF2B5EF4-FFF2-40B4-BE49-F238E27FC236}">
                <a16:creationId xmlns:a16="http://schemas.microsoft.com/office/drawing/2014/main" id="{242CFF20-BF9F-4AC0-AF40-BFFA3707B502}"/>
              </a:ext>
            </a:extLst>
          </p:cNvPr>
          <p:cNvSpPr/>
          <p:nvPr/>
        </p:nvSpPr>
        <p:spPr>
          <a:xfrm>
            <a:off x="2028423" y="2775397"/>
            <a:ext cx="8281115" cy="3676918"/>
          </a:xfrm>
          <a:prstGeom prst="rect">
            <a:avLst/>
          </a:prstGeom>
          <a:no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67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heel(1)">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428" y="188640"/>
            <a:ext cx="9556708" cy="994122"/>
          </a:xfrm>
        </p:spPr>
        <p:txBody>
          <a:bodyPr>
            <a:normAutofit/>
          </a:bodyPr>
          <a:lstStyle/>
          <a:p>
            <a:r>
              <a:rPr lang="lv-LV" sz="3200" b="1" dirty="0"/>
              <a:t>Dokumenta </a:t>
            </a:r>
            <a:r>
              <a:rPr lang="lv-LV" sz="3200" b="1" dirty="0">
                <a:solidFill>
                  <a:schemeClr val="accent1"/>
                </a:solidFill>
              </a:rPr>
              <a:t>atvasinājuma kopuma </a:t>
            </a:r>
            <a:r>
              <a:rPr lang="lv-LV" sz="3200" b="1" dirty="0"/>
              <a:t>noformēšana</a:t>
            </a:r>
          </a:p>
        </p:txBody>
      </p:sp>
      <p:sp>
        <p:nvSpPr>
          <p:cNvPr id="3" name="Content Placeholder 2"/>
          <p:cNvSpPr>
            <a:spLocks noGrp="1"/>
          </p:cNvSpPr>
          <p:nvPr>
            <p:ph idx="1"/>
          </p:nvPr>
        </p:nvSpPr>
        <p:spPr>
          <a:xfrm>
            <a:off x="753414" y="1196752"/>
            <a:ext cx="9735074" cy="5472608"/>
          </a:xfrm>
        </p:spPr>
        <p:txBody>
          <a:bodyPr>
            <a:normAutofit fontScale="92500" lnSpcReduction="20000"/>
          </a:bodyPr>
          <a:lstStyle/>
          <a:p>
            <a:r>
              <a:rPr lang="lv-LV" dirty="0"/>
              <a:t>Ievēro tos pašus nosacījumus, kurus fiziskas personas vai organizācijas apliecinājumam</a:t>
            </a:r>
          </a:p>
          <a:p>
            <a:r>
              <a:rPr lang="lv-LV" u="sng" dirty="0"/>
              <a:t>Juridiskai personai</a:t>
            </a:r>
            <a:r>
              <a:rPr lang="lv-LV" dirty="0"/>
              <a:t>:</a:t>
            </a:r>
          </a:p>
          <a:p>
            <a:pPr marL="0" indent="0" algn="just">
              <a:buNone/>
            </a:pPr>
            <a:r>
              <a:rPr lang="lv-LV" dirty="0">
                <a:solidFill>
                  <a:srgbClr val="00B0F0"/>
                </a:solidFill>
              </a:rPr>
              <a:t>DOKUMENTU ATVASINĀJUMU KOPUMS</a:t>
            </a:r>
            <a:r>
              <a:rPr lang="lv-LV" dirty="0"/>
              <a:t> PAREIZS</a:t>
            </a:r>
          </a:p>
          <a:p>
            <a:pPr marL="0" indent="0">
              <a:buNone/>
            </a:pPr>
            <a:r>
              <a:rPr lang="lv-LV" dirty="0"/>
              <a:t>Biedrības «Smaidiņš» </a:t>
            </a:r>
          </a:p>
          <a:p>
            <a:pPr marL="0" indent="0">
              <a:buNone/>
            </a:pPr>
            <a:r>
              <a:rPr lang="lv-LV" dirty="0"/>
              <a:t>valdes priekšsēdētājs </a:t>
            </a:r>
          </a:p>
          <a:p>
            <a:pPr marL="0" indent="0">
              <a:buNone/>
            </a:pPr>
            <a:r>
              <a:rPr lang="lv-LV" dirty="0">
                <a:solidFill>
                  <a:srgbClr val="00B0F0"/>
                </a:solidFill>
              </a:rPr>
              <a:t>V. Uzvārds	</a:t>
            </a:r>
            <a:r>
              <a:rPr lang="lv-LV" i="1" dirty="0">
                <a:solidFill>
                  <a:srgbClr val="00B0F0"/>
                </a:solidFill>
              </a:rPr>
              <a:t>(personiskais parakts) </a:t>
            </a:r>
          </a:p>
          <a:p>
            <a:pPr marL="0" indent="0">
              <a:buNone/>
            </a:pPr>
            <a:r>
              <a:rPr lang="lv-LV" dirty="0" err="1">
                <a:solidFill>
                  <a:srgbClr val="00B0F0"/>
                </a:solidFill>
              </a:rPr>
              <a:t>Valstspilsēta</a:t>
            </a:r>
            <a:r>
              <a:rPr lang="lv-LV" dirty="0">
                <a:solidFill>
                  <a:srgbClr val="00B0F0"/>
                </a:solidFill>
              </a:rPr>
              <a:t> </a:t>
            </a:r>
            <a:r>
              <a:rPr lang="lv-LV" strike="sngStrike" dirty="0">
                <a:solidFill>
                  <a:srgbClr val="00B0F0"/>
                </a:solidFill>
              </a:rPr>
              <a:t>Rīgā</a:t>
            </a:r>
            <a:r>
              <a:rPr lang="lv-LV" dirty="0"/>
              <a:t> 2021. gada 20. janvārī</a:t>
            </a:r>
          </a:p>
          <a:p>
            <a:pPr marL="0" indent="0">
              <a:buNone/>
            </a:pPr>
            <a:endParaRPr lang="lv-LV" dirty="0"/>
          </a:p>
          <a:p>
            <a:r>
              <a:rPr lang="lv-LV" u="sng" dirty="0"/>
              <a:t>Fiziskai personai</a:t>
            </a:r>
            <a:r>
              <a:rPr lang="lv-LV" dirty="0"/>
              <a:t>:</a:t>
            </a:r>
          </a:p>
          <a:p>
            <a:pPr marL="0" indent="0" algn="just">
              <a:buNone/>
            </a:pPr>
            <a:r>
              <a:rPr lang="lv-LV" dirty="0">
                <a:solidFill>
                  <a:srgbClr val="00B0F0"/>
                </a:solidFill>
              </a:rPr>
              <a:t>DOKUMENTU ATVASINĀJUMA KOPUMS </a:t>
            </a:r>
            <a:r>
              <a:rPr lang="lv-LV" dirty="0"/>
              <a:t>PAREIZS</a:t>
            </a:r>
          </a:p>
          <a:p>
            <a:pPr marL="0" indent="0">
              <a:buNone/>
            </a:pPr>
            <a:r>
              <a:rPr lang="lv-LV" sz="2400" i="1" dirty="0"/>
              <a:t>(personiskais paraksts) </a:t>
            </a:r>
          </a:p>
          <a:p>
            <a:pPr marL="0" indent="0">
              <a:buNone/>
            </a:pPr>
            <a:r>
              <a:rPr lang="lv-LV" dirty="0"/>
              <a:t>Vārds Uzvārds</a:t>
            </a:r>
          </a:p>
          <a:p>
            <a:pPr marL="0" indent="0">
              <a:buNone/>
            </a:pPr>
            <a:r>
              <a:rPr lang="lv-LV" dirty="0"/>
              <a:t>Personas kods: </a:t>
            </a:r>
            <a:r>
              <a:rPr lang="lv-LV" dirty="0" err="1"/>
              <a:t>xxxxxx-xxxxx</a:t>
            </a:r>
            <a:endParaRPr lang="lv-LV" dirty="0"/>
          </a:p>
          <a:p>
            <a:pPr marL="0" indent="0">
              <a:buNone/>
            </a:pPr>
            <a:r>
              <a:rPr lang="lv-LV" dirty="0" err="1">
                <a:solidFill>
                  <a:srgbClr val="00B0F0"/>
                </a:solidFill>
              </a:rPr>
              <a:t>Valstspilsēta</a:t>
            </a:r>
            <a:r>
              <a:rPr lang="lv-LV" dirty="0">
                <a:solidFill>
                  <a:srgbClr val="00B0F0"/>
                </a:solidFill>
              </a:rPr>
              <a:t> </a:t>
            </a:r>
            <a:r>
              <a:rPr lang="lv-LV" strike="sngStrike" dirty="0">
                <a:solidFill>
                  <a:srgbClr val="00B0F0"/>
                </a:solidFill>
              </a:rPr>
              <a:t>Rīgā</a:t>
            </a:r>
            <a:r>
              <a:rPr lang="lv-LV" dirty="0">
                <a:solidFill>
                  <a:srgbClr val="00B0F0"/>
                </a:solidFill>
              </a:rPr>
              <a:t> </a:t>
            </a:r>
            <a:r>
              <a:rPr lang="lv-LV" dirty="0"/>
              <a:t>2021. gada 20. janvārī</a:t>
            </a:r>
          </a:p>
        </p:txBody>
      </p:sp>
      <p:sp>
        <p:nvSpPr>
          <p:cNvPr id="4" name="Slide Number Placeholder 3"/>
          <p:cNvSpPr>
            <a:spLocks noGrp="1"/>
          </p:cNvSpPr>
          <p:nvPr>
            <p:ph type="sldNum" sz="quarter" idx="12"/>
          </p:nvPr>
        </p:nvSpPr>
        <p:spPr/>
        <p:txBody>
          <a:bodyPr/>
          <a:lstStyle/>
          <a:p>
            <a:fld id="{C7423574-3613-4BC7-92B6-70EB1B4E1FB3}" type="slidenum">
              <a:rPr lang="lv-LV" smtClean="0"/>
              <a:t>29</a:t>
            </a:fld>
            <a:endParaRPr lang="lv-LV"/>
          </a:p>
        </p:txBody>
      </p:sp>
    </p:spTree>
    <p:extLst>
      <p:ext uri="{BB962C8B-B14F-4D97-AF65-F5344CB8AC3E}">
        <p14:creationId xmlns:p14="http://schemas.microsoft.com/office/powerpoint/2010/main" val="2043695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2407-7319-4DDC-8F4B-38E70A9155B8}"/>
              </a:ext>
            </a:extLst>
          </p:cNvPr>
          <p:cNvSpPr>
            <a:spLocks noGrp="1"/>
          </p:cNvSpPr>
          <p:nvPr>
            <p:ph type="title"/>
          </p:nvPr>
        </p:nvSpPr>
        <p:spPr>
          <a:xfrm>
            <a:off x="244698" y="136902"/>
            <a:ext cx="11603865" cy="1609344"/>
          </a:xfrm>
        </p:spPr>
        <p:txBody>
          <a:bodyPr/>
          <a:lstStyle/>
          <a:p>
            <a:r>
              <a:rPr lang="lv-LV" dirty="0"/>
              <a:t>Dokuments un tā rašanās priekšnoteikumi</a:t>
            </a:r>
            <a:endParaRPr lang="en-US" dirty="0"/>
          </a:p>
        </p:txBody>
      </p:sp>
      <p:sp>
        <p:nvSpPr>
          <p:cNvPr id="3" name="Content Placeholder 2">
            <a:extLst>
              <a:ext uri="{FF2B5EF4-FFF2-40B4-BE49-F238E27FC236}">
                <a16:creationId xmlns:a16="http://schemas.microsoft.com/office/drawing/2014/main" id="{ABE5D7E7-DDAB-496E-BE58-F725F852F4F5}"/>
              </a:ext>
            </a:extLst>
          </p:cNvPr>
          <p:cNvSpPr>
            <a:spLocks noGrp="1"/>
          </p:cNvSpPr>
          <p:nvPr>
            <p:ph idx="1"/>
          </p:nvPr>
        </p:nvSpPr>
        <p:spPr/>
        <p:txBody>
          <a:bodyPr/>
          <a:lstStyle/>
          <a:p>
            <a:pPr marL="0" indent="0" defTabSz="508000">
              <a:lnSpc>
                <a:spcPct val="106000"/>
              </a:lnSpc>
              <a:spcBef>
                <a:spcPts val="0"/>
              </a:spcBef>
              <a:buNone/>
            </a:pPr>
            <a:r>
              <a:rPr lang="lv-LV" dirty="0"/>
              <a:t>DOKUMENTS - </a:t>
            </a:r>
            <a:r>
              <a:rPr lang="en-US" altLang="ko-KR" b="1" dirty="0" err="1">
                <a:solidFill>
                  <a:srgbClr val="BC0000"/>
                </a:solidFill>
                <a:latin typeface="Times New Roman" charset="0"/>
              </a:rPr>
              <a:t>ir</a:t>
            </a:r>
            <a:r>
              <a:rPr lang="en-US" altLang="ko-KR" b="1" dirty="0">
                <a:solidFill>
                  <a:srgbClr val="BC0000"/>
                </a:solidFill>
                <a:latin typeface="Times New Roman" charset="0"/>
              </a:rPr>
              <a:t> </a:t>
            </a:r>
            <a:r>
              <a:rPr lang="en-US" altLang="ko-KR" b="1" dirty="0" err="1">
                <a:solidFill>
                  <a:srgbClr val="BC0000"/>
                </a:solidFill>
                <a:latin typeface="Times New Roman" charset="0"/>
              </a:rPr>
              <a:t>jebkura</a:t>
            </a:r>
            <a:r>
              <a:rPr lang="en-US" altLang="ko-KR" b="1" dirty="0">
                <a:solidFill>
                  <a:srgbClr val="BC0000"/>
                </a:solidFill>
                <a:latin typeface="Times New Roman" charset="0"/>
              </a:rPr>
              <a:t> </a:t>
            </a:r>
            <a:r>
              <a:rPr lang="en-US" altLang="ko-KR" b="1" dirty="0" err="1">
                <a:solidFill>
                  <a:srgbClr val="BC0000"/>
                </a:solidFill>
                <a:latin typeface="Times New Roman" charset="0"/>
              </a:rPr>
              <a:t>rakstveida</a:t>
            </a:r>
            <a:r>
              <a:rPr lang="en-US" altLang="ko-KR" b="1" dirty="0">
                <a:solidFill>
                  <a:srgbClr val="BC0000"/>
                </a:solidFill>
                <a:latin typeface="Times New Roman" charset="0"/>
              </a:rPr>
              <a:t> </a:t>
            </a:r>
            <a:r>
              <a:rPr lang="en-US" altLang="ko-KR" b="1" dirty="0" err="1">
                <a:solidFill>
                  <a:srgbClr val="BC0000"/>
                </a:solidFill>
                <a:latin typeface="Times New Roman" charset="0"/>
              </a:rPr>
              <a:t>informācija</a:t>
            </a:r>
            <a:r>
              <a:rPr lang="en-US" altLang="ko-KR" b="1" dirty="0">
                <a:solidFill>
                  <a:srgbClr val="BC0000"/>
                </a:solidFill>
                <a:latin typeface="Times New Roman" charset="0"/>
              </a:rPr>
              <a:t>, ko </a:t>
            </a:r>
            <a:r>
              <a:rPr lang="en-US" altLang="ko-KR" b="1" dirty="0" err="1">
                <a:solidFill>
                  <a:srgbClr val="BC0000"/>
                </a:solidFill>
                <a:latin typeface="Times New Roman" charset="0"/>
              </a:rPr>
              <a:t>rada</a:t>
            </a:r>
            <a:r>
              <a:rPr lang="en-US" altLang="ko-KR" b="1" dirty="0">
                <a:solidFill>
                  <a:srgbClr val="BC0000"/>
                </a:solidFill>
                <a:latin typeface="Times New Roman" charset="0"/>
              </a:rPr>
              <a:t> </a:t>
            </a:r>
            <a:r>
              <a:rPr lang="en-US" altLang="ko-KR" b="1" dirty="0" err="1">
                <a:solidFill>
                  <a:srgbClr val="BC0000"/>
                </a:solidFill>
                <a:latin typeface="Times New Roman" charset="0"/>
              </a:rPr>
              <a:t>fiziska</a:t>
            </a:r>
            <a:r>
              <a:rPr lang="en-US" altLang="ko-KR" b="1" dirty="0">
                <a:solidFill>
                  <a:srgbClr val="BC0000"/>
                </a:solidFill>
                <a:latin typeface="Times New Roman" charset="0"/>
              </a:rPr>
              <a:t> </a:t>
            </a:r>
            <a:r>
              <a:rPr lang="en-US" altLang="ko-KR" b="1" dirty="0" err="1">
                <a:solidFill>
                  <a:srgbClr val="BC0000"/>
                </a:solidFill>
                <a:latin typeface="Times New Roman" charset="0"/>
              </a:rPr>
              <a:t>vai</a:t>
            </a:r>
            <a:r>
              <a:rPr lang="en-US" altLang="ko-KR" b="1" dirty="0">
                <a:solidFill>
                  <a:srgbClr val="BC0000"/>
                </a:solidFill>
                <a:latin typeface="Times New Roman" charset="0"/>
              </a:rPr>
              <a:t> </a:t>
            </a:r>
            <a:r>
              <a:rPr lang="en-US" altLang="ko-KR" b="1" dirty="0" err="1">
                <a:solidFill>
                  <a:srgbClr val="BC0000"/>
                </a:solidFill>
                <a:latin typeface="Times New Roman" charset="0"/>
              </a:rPr>
              <a:t>juridiska</a:t>
            </a:r>
            <a:r>
              <a:rPr lang="en-US" altLang="ko-KR" b="1" dirty="0">
                <a:solidFill>
                  <a:srgbClr val="BC0000"/>
                </a:solidFill>
                <a:latin typeface="Times New Roman" charset="0"/>
              </a:rPr>
              <a:t> persona (</a:t>
            </a:r>
            <a:r>
              <a:rPr lang="en-US" altLang="ko-KR" b="1" u="sng" dirty="0" err="1">
                <a:solidFill>
                  <a:srgbClr val="BC0000"/>
                </a:solidFill>
                <a:latin typeface="Times New Roman" charset="0"/>
              </a:rPr>
              <a:t>organizācija</a:t>
            </a:r>
            <a:r>
              <a:rPr lang="en-US" altLang="ko-KR" b="1" dirty="0">
                <a:solidFill>
                  <a:srgbClr val="BC0000"/>
                </a:solidFill>
                <a:latin typeface="Times New Roman" charset="0"/>
              </a:rPr>
              <a:t>). </a:t>
            </a:r>
            <a:endParaRPr lang="ko-KR" altLang="en-US" b="1" dirty="0">
              <a:latin typeface="Times New Roman" charset="0"/>
            </a:endParaRPr>
          </a:p>
          <a:p>
            <a:pPr marL="0" indent="0" defTabSz="508000">
              <a:lnSpc>
                <a:spcPct val="106000"/>
              </a:lnSpc>
              <a:spcBef>
                <a:spcPts val="0"/>
              </a:spcBef>
              <a:buNone/>
            </a:pPr>
            <a:endParaRPr lang="lv-LV" altLang="ko-KR" dirty="0">
              <a:solidFill>
                <a:srgbClr val="000000"/>
              </a:solidFill>
              <a:latin typeface="Times New Roman" charset="0"/>
            </a:endParaRPr>
          </a:p>
          <a:p>
            <a:pPr marL="0" indent="0" defTabSz="508000">
              <a:lnSpc>
                <a:spcPct val="106000"/>
              </a:lnSpc>
              <a:spcBef>
                <a:spcPts val="0"/>
              </a:spcBef>
              <a:buNone/>
            </a:pPr>
            <a:r>
              <a:rPr lang="en-US" altLang="ko-KR" dirty="0" err="1">
                <a:solidFill>
                  <a:srgbClr val="000000"/>
                </a:solidFill>
                <a:latin typeface="Times New Roman" charset="0"/>
              </a:rPr>
              <a:t>Likums</a:t>
            </a:r>
            <a:r>
              <a:rPr lang="en-US" altLang="ko-KR" dirty="0">
                <a:solidFill>
                  <a:srgbClr val="000000"/>
                </a:solidFill>
                <a:latin typeface="Times New Roman" charset="0"/>
              </a:rPr>
              <a:t> </a:t>
            </a:r>
            <a:r>
              <a:rPr lang="en-US" altLang="ko-KR" dirty="0" err="1">
                <a:solidFill>
                  <a:srgbClr val="000000"/>
                </a:solidFill>
                <a:latin typeface="Times New Roman" charset="0"/>
              </a:rPr>
              <a:t>tos</a:t>
            </a:r>
            <a:r>
              <a:rPr lang="en-US" altLang="ko-KR" dirty="0">
                <a:solidFill>
                  <a:srgbClr val="000000"/>
                </a:solidFill>
                <a:latin typeface="Times New Roman" charset="0"/>
              </a:rPr>
              <a:t> </a:t>
            </a:r>
            <a:r>
              <a:rPr lang="en-US" altLang="ko-KR" dirty="0" err="1">
                <a:solidFill>
                  <a:srgbClr val="000000"/>
                </a:solidFill>
                <a:latin typeface="Times New Roman" charset="0"/>
              </a:rPr>
              <a:t>dēvē</a:t>
            </a:r>
            <a:r>
              <a:rPr lang="en-US" altLang="ko-KR" dirty="0">
                <a:solidFill>
                  <a:srgbClr val="000000"/>
                </a:solidFill>
                <a:latin typeface="Times New Roman" charset="0"/>
              </a:rPr>
              <a:t> par </a:t>
            </a:r>
            <a:r>
              <a:rPr lang="en-US" altLang="ko-KR" dirty="0" err="1">
                <a:solidFill>
                  <a:srgbClr val="000000"/>
                </a:solidFill>
                <a:latin typeface="Times New Roman" charset="0"/>
              </a:rPr>
              <a:t>publisko</a:t>
            </a:r>
            <a:r>
              <a:rPr lang="en-US" altLang="ko-KR" dirty="0">
                <a:solidFill>
                  <a:srgbClr val="000000"/>
                </a:solidFill>
                <a:latin typeface="Times New Roman" charset="0"/>
              </a:rPr>
              <a:t> </a:t>
            </a:r>
            <a:r>
              <a:rPr lang="en-US" altLang="ko-KR" dirty="0" err="1">
                <a:solidFill>
                  <a:srgbClr val="000000"/>
                </a:solidFill>
                <a:latin typeface="Times New Roman" charset="0"/>
              </a:rPr>
              <a:t>vai</a:t>
            </a:r>
            <a:r>
              <a:rPr lang="en-US" altLang="ko-KR" dirty="0">
                <a:solidFill>
                  <a:srgbClr val="000000"/>
                </a:solidFill>
                <a:latin typeface="Times New Roman" charset="0"/>
              </a:rPr>
              <a:t> </a:t>
            </a:r>
            <a:r>
              <a:rPr lang="en-US" altLang="ko-KR" dirty="0" err="1">
                <a:solidFill>
                  <a:srgbClr val="000000"/>
                </a:solidFill>
                <a:latin typeface="Times New Roman" charset="0"/>
              </a:rPr>
              <a:t>privāto</a:t>
            </a:r>
            <a:r>
              <a:rPr lang="en-US" altLang="ko-KR" dirty="0">
                <a:solidFill>
                  <a:srgbClr val="000000"/>
                </a:solidFill>
                <a:latin typeface="Times New Roman" charset="0"/>
              </a:rPr>
              <a:t> </a:t>
            </a:r>
            <a:r>
              <a:rPr lang="en-US" altLang="ko-KR" dirty="0" err="1">
                <a:solidFill>
                  <a:srgbClr val="000000"/>
                </a:solidFill>
                <a:latin typeface="Times New Roman" charset="0"/>
              </a:rPr>
              <a:t>tiesību</a:t>
            </a:r>
            <a:r>
              <a:rPr lang="en-US" altLang="ko-KR" dirty="0">
                <a:solidFill>
                  <a:srgbClr val="000000"/>
                </a:solidFill>
                <a:latin typeface="Times New Roman" charset="0"/>
              </a:rPr>
              <a:t> </a:t>
            </a:r>
            <a:r>
              <a:rPr lang="en-US" altLang="ko-KR" dirty="0" err="1">
                <a:solidFill>
                  <a:srgbClr val="000000"/>
                </a:solidFill>
                <a:latin typeface="Times New Roman" charset="0"/>
              </a:rPr>
              <a:t>subjektiem</a:t>
            </a:r>
            <a:r>
              <a:rPr lang="en-US" altLang="ko-KR" dirty="0">
                <a:solidFill>
                  <a:srgbClr val="000000"/>
                </a:solidFill>
                <a:latin typeface="Times New Roman" charset="0"/>
              </a:rPr>
              <a:t>:</a:t>
            </a:r>
            <a:endParaRPr lang="ko-KR" altLang="en-US" dirty="0">
              <a:latin typeface="Times New Roman" charset="0"/>
            </a:endParaRPr>
          </a:p>
          <a:p>
            <a:pPr marL="461645" lvl="0" indent="-461645" defTabSz="508000">
              <a:lnSpc>
                <a:spcPct val="106000"/>
              </a:lnSpc>
              <a:spcBef>
                <a:spcPts val="0"/>
              </a:spcBef>
              <a:buClr>
                <a:srgbClr val="000000"/>
              </a:buClr>
              <a:buFont typeface="Wingdings"/>
              <a:buChar char="Ø"/>
            </a:pPr>
            <a:r>
              <a:rPr lang="en-US" altLang="ko-KR" dirty="0" err="1">
                <a:solidFill>
                  <a:srgbClr val="000000"/>
                </a:solidFill>
                <a:latin typeface="Times New Roman" charset="0"/>
              </a:rPr>
              <a:t>valsts</a:t>
            </a:r>
            <a:r>
              <a:rPr lang="en-US" altLang="ko-KR" dirty="0">
                <a:solidFill>
                  <a:srgbClr val="000000"/>
                </a:solidFill>
                <a:latin typeface="Times New Roman" charset="0"/>
              </a:rPr>
              <a:t> </a:t>
            </a:r>
            <a:r>
              <a:rPr lang="en-US" altLang="ko-KR" dirty="0" err="1">
                <a:solidFill>
                  <a:srgbClr val="000000"/>
                </a:solidFill>
                <a:latin typeface="Times New Roman" charset="0"/>
              </a:rPr>
              <a:t>vai</a:t>
            </a:r>
            <a:r>
              <a:rPr lang="en-US" altLang="ko-KR" dirty="0">
                <a:solidFill>
                  <a:srgbClr val="000000"/>
                </a:solidFill>
                <a:latin typeface="Times New Roman" charset="0"/>
              </a:rPr>
              <a:t> </a:t>
            </a:r>
            <a:r>
              <a:rPr lang="en-US" altLang="ko-KR" dirty="0" err="1">
                <a:solidFill>
                  <a:srgbClr val="000000"/>
                </a:solidFill>
                <a:latin typeface="Times New Roman" charset="0"/>
              </a:rPr>
              <a:t>pašvaldības</a:t>
            </a:r>
            <a:r>
              <a:rPr lang="en-US" altLang="ko-KR" dirty="0">
                <a:solidFill>
                  <a:srgbClr val="000000"/>
                </a:solidFill>
                <a:latin typeface="Times New Roman" charset="0"/>
              </a:rPr>
              <a:t> </a:t>
            </a:r>
            <a:r>
              <a:rPr lang="en-US" altLang="ko-KR" dirty="0" err="1">
                <a:solidFill>
                  <a:srgbClr val="000000"/>
                </a:solidFill>
                <a:latin typeface="Times New Roman" charset="0"/>
              </a:rPr>
              <a:t>institūcija</a:t>
            </a:r>
            <a:r>
              <a:rPr lang="en-US" altLang="ko-KR" dirty="0">
                <a:solidFill>
                  <a:srgbClr val="000000"/>
                </a:solidFill>
                <a:latin typeface="Times New Roman" charset="0"/>
              </a:rPr>
              <a:t>,</a:t>
            </a:r>
            <a:endParaRPr lang="ko-KR" altLang="en-US" dirty="0">
              <a:latin typeface="Times New Roman" charset="0"/>
            </a:endParaRPr>
          </a:p>
          <a:p>
            <a:pPr marL="461645" lvl="0" indent="-461645" defTabSz="508000">
              <a:lnSpc>
                <a:spcPct val="106000"/>
              </a:lnSpc>
              <a:spcBef>
                <a:spcPts val="0"/>
              </a:spcBef>
              <a:buClr>
                <a:srgbClr val="000000"/>
              </a:buClr>
              <a:buFont typeface="Wingdings"/>
              <a:buChar char="Ø"/>
            </a:pPr>
            <a:r>
              <a:rPr lang="en-US" altLang="ko-KR" dirty="0" err="1">
                <a:solidFill>
                  <a:srgbClr val="000000"/>
                </a:solidFill>
                <a:latin typeface="Times New Roman" charset="0"/>
              </a:rPr>
              <a:t>privāto</a:t>
            </a:r>
            <a:r>
              <a:rPr lang="en-US" altLang="ko-KR" dirty="0">
                <a:solidFill>
                  <a:srgbClr val="000000"/>
                </a:solidFill>
                <a:latin typeface="Times New Roman" charset="0"/>
              </a:rPr>
              <a:t> </a:t>
            </a:r>
            <a:r>
              <a:rPr lang="en-US" altLang="ko-KR" dirty="0" err="1">
                <a:solidFill>
                  <a:srgbClr val="000000"/>
                </a:solidFill>
                <a:latin typeface="Times New Roman" charset="0"/>
              </a:rPr>
              <a:t>tiesību</a:t>
            </a:r>
            <a:r>
              <a:rPr lang="en-US" altLang="ko-KR" dirty="0">
                <a:solidFill>
                  <a:srgbClr val="000000"/>
                </a:solidFill>
                <a:latin typeface="Times New Roman" charset="0"/>
              </a:rPr>
              <a:t> </a:t>
            </a:r>
            <a:r>
              <a:rPr lang="en-US" altLang="ko-KR" dirty="0" err="1">
                <a:solidFill>
                  <a:srgbClr val="000000"/>
                </a:solidFill>
                <a:latin typeface="Times New Roman" charset="0"/>
              </a:rPr>
              <a:t>juridiskā</a:t>
            </a:r>
            <a:r>
              <a:rPr lang="en-US" altLang="ko-KR" dirty="0">
                <a:solidFill>
                  <a:srgbClr val="000000"/>
                </a:solidFill>
                <a:latin typeface="Times New Roman" charset="0"/>
              </a:rPr>
              <a:t> persona,</a:t>
            </a:r>
            <a:endParaRPr lang="ko-KR" altLang="en-US" dirty="0">
              <a:latin typeface="Times New Roman" charset="0"/>
            </a:endParaRPr>
          </a:p>
          <a:p>
            <a:pPr marL="461645" lvl="0" indent="-461645" defTabSz="508000">
              <a:lnSpc>
                <a:spcPct val="106000"/>
              </a:lnSpc>
              <a:spcBef>
                <a:spcPts val="0"/>
              </a:spcBef>
              <a:buClr>
                <a:srgbClr val="000000"/>
              </a:buClr>
              <a:buFont typeface="Wingdings"/>
              <a:buChar char="Ø"/>
            </a:pPr>
            <a:r>
              <a:rPr lang="en-US" altLang="ko-KR" b="1" u="sng" dirty="0" err="1">
                <a:solidFill>
                  <a:srgbClr val="000000"/>
                </a:solidFill>
                <a:latin typeface="Times New Roman" charset="0"/>
              </a:rPr>
              <a:t>fizisko</a:t>
            </a:r>
            <a:r>
              <a:rPr lang="en-US" altLang="ko-KR" b="1" u="sng" dirty="0">
                <a:solidFill>
                  <a:srgbClr val="000000"/>
                </a:solidFill>
                <a:latin typeface="Times New Roman" charset="0"/>
              </a:rPr>
              <a:t> </a:t>
            </a:r>
            <a:r>
              <a:rPr lang="en-US" altLang="ko-KR" b="1" u="sng" dirty="0" err="1">
                <a:solidFill>
                  <a:srgbClr val="000000"/>
                </a:solidFill>
                <a:latin typeface="Times New Roman" charset="0"/>
              </a:rPr>
              <a:t>vai</a:t>
            </a:r>
            <a:r>
              <a:rPr lang="en-US" altLang="ko-KR" b="1" u="sng" dirty="0">
                <a:solidFill>
                  <a:srgbClr val="000000"/>
                </a:solidFill>
                <a:latin typeface="Times New Roman" charset="0"/>
              </a:rPr>
              <a:t> </a:t>
            </a:r>
            <a:r>
              <a:rPr lang="en-US" altLang="ko-KR" b="1" u="sng" dirty="0" err="1">
                <a:solidFill>
                  <a:srgbClr val="000000"/>
                </a:solidFill>
                <a:latin typeface="Times New Roman" charset="0"/>
              </a:rPr>
              <a:t>juridisko</a:t>
            </a:r>
            <a:r>
              <a:rPr lang="en-US" altLang="ko-KR" b="1" u="sng" dirty="0">
                <a:solidFill>
                  <a:srgbClr val="000000"/>
                </a:solidFill>
                <a:latin typeface="Times New Roman" charset="0"/>
              </a:rPr>
              <a:t> </a:t>
            </a:r>
            <a:r>
              <a:rPr lang="en-US" altLang="ko-KR" b="1" u="sng" dirty="0" err="1">
                <a:solidFill>
                  <a:srgbClr val="000000"/>
                </a:solidFill>
                <a:latin typeface="Times New Roman" charset="0"/>
              </a:rPr>
              <a:t>personu</a:t>
            </a:r>
            <a:r>
              <a:rPr lang="en-US" altLang="ko-KR" b="1" u="sng" dirty="0">
                <a:solidFill>
                  <a:srgbClr val="000000"/>
                </a:solidFill>
                <a:latin typeface="Times New Roman" charset="0"/>
              </a:rPr>
              <a:t> </a:t>
            </a:r>
            <a:r>
              <a:rPr lang="en-US" altLang="ko-KR" b="1" u="sng" dirty="0" err="1">
                <a:solidFill>
                  <a:srgbClr val="000000"/>
                </a:solidFill>
                <a:latin typeface="Times New Roman" charset="0"/>
              </a:rPr>
              <a:t>apvienība</a:t>
            </a:r>
            <a:r>
              <a:rPr lang="en-US" altLang="ko-KR" dirty="0">
                <a:solidFill>
                  <a:srgbClr val="000000"/>
                </a:solidFill>
                <a:latin typeface="Times New Roman" charset="0"/>
              </a:rPr>
              <a:t>,</a:t>
            </a:r>
            <a:endParaRPr lang="ko-KR" altLang="en-US" dirty="0">
              <a:latin typeface="Times New Roman" charset="0"/>
            </a:endParaRPr>
          </a:p>
          <a:p>
            <a:pPr marL="461645" lvl="0" indent="-461645" defTabSz="508000">
              <a:lnSpc>
                <a:spcPct val="106000"/>
              </a:lnSpc>
              <a:spcBef>
                <a:spcPts val="0"/>
              </a:spcBef>
              <a:buClr>
                <a:srgbClr val="000000"/>
              </a:buClr>
              <a:buFont typeface="Wingdings"/>
              <a:buChar char="Ø"/>
            </a:pPr>
            <a:r>
              <a:rPr lang="en-US" altLang="ko-KR" dirty="0" err="1">
                <a:solidFill>
                  <a:srgbClr val="000000"/>
                </a:solidFill>
                <a:latin typeface="Times New Roman" charset="0"/>
              </a:rPr>
              <a:t>notārs</a:t>
            </a:r>
            <a:r>
              <a:rPr lang="en-US" altLang="ko-KR" dirty="0">
                <a:solidFill>
                  <a:srgbClr val="000000"/>
                </a:solidFill>
                <a:latin typeface="Times New Roman" charset="0"/>
              </a:rPr>
              <a:t>,</a:t>
            </a:r>
            <a:endParaRPr lang="ko-KR" altLang="en-US" dirty="0">
              <a:latin typeface="Times New Roman" charset="0"/>
            </a:endParaRPr>
          </a:p>
          <a:p>
            <a:pPr marL="461645" lvl="0" indent="-461645" defTabSz="508000">
              <a:lnSpc>
                <a:spcPct val="106000"/>
              </a:lnSpc>
              <a:spcBef>
                <a:spcPts val="0"/>
              </a:spcBef>
              <a:buClr>
                <a:srgbClr val="000000"/>
              </a:buClr>
              <a:buFont typeface="Wingdings"/>
              <a:buChar char="Ø"/>
            </a:pPr>
            <a:r>
              <a:rPr lang="en-US" altLang="ko-KR" dirty="0" err="1">
                <a:solidFill>
                  <a:srgbClr val="000000"/>
                </a:solidFill>
                <a:latin typeface="Times New Roman" charset="0"/>
              </a:rPr>
              <a:t>tiesu</a:t>
            </a:r>
            <a:r>
              <a:rPr lang="en-US" altLang="ko-KR" dirty="0">
                <a:solidFill>
                  <a:srgbClr val="000000"/>
                </a:solidFill>
                <a:latin typeface="Times New Roman" charset="0"/>
              </a:rPr>
              <a:t> </a:t>
            </a:r>
            <a:r>
              <a:rPr lang="en-US" altLang="ko-KR" dirty="0" err="1">
                <a:solidFill>
                  <a:srgbClr val="000000"/>
                </a:solidFill>
                <a:latin typeface="Times New Roman" charset="0"/>
              </a:rPr>
              <a:t>izpildītājs</a:t>
            </a:r>
            <a:r>
              <a:rPr lang="lv-LV" altLang="ko-KR" dirty="0">
                <a:solidFill>
                  <a:srgbClr val="000000"/>
                </a:solidFill>
                <a:latin typeface="Times New Roman" charset="0"/>
              </a:rPr>
              <a:t>,</a:t>
            </a:r>
          </a:p>
          <a:p>
            <a:pPr marL="461645" lvl="0" indent="-461645" defTabSz="508000">
              <a:lnSpc>
                <a:spcPct val="106000"/>
              </a:lnSpc>
              <a:spcBef>
                <a:spcPts val="0"/>
              </a:spcBef>
              <a:buClr>
                <a:srgbClr val="000000"/>
              </a:buClr>
              <a:buFont typeface="Wingdings"/>
              <a:buChar char="Ø"/>
            </a:pPr>
            <a:r>
              <a:rPr lang="lv-LV" altLang="ko-KR" dirty="0">
                <a:solidFill>
                  <a:srgbClr val="00B0F0"/>
                </a:solidFill>
                <a:latin typeface="Times New Roman" charset="0"/>
              </a:rPr>
              <a:t>advokāts</a:t>
            </a:r>
            <a:r>
              <a:rPr lang="en-US" altLang="ko-KR" dirty="0">
                <a:solidFill>
                  <a:srgbClr val="000000"/>
                </a:solidFill>
                <a:latin typeface="Times New Roman" charset="0"/>
              </a:rPr>
              <a:t> </a:t>
            </a:r>
            <a:r>
              <a:rPr lang="en-US" altLang="ko-KR" dirty="0" err="1">
                <a:solidFill>
                  <a:srgbClr val="000000"/>
                </a:solidFill>
                <a:latin typeface="Times New Roman" charset="0"/>
              </a:rPr>
              <a:t>u.c.</a:t>
            </a:r>
            <a:endParaRPr lang="en-US" dirty="0"/>
          </a:p>
        </p:txBody>
      </p:sp>
      <p:sp>
        <p:nvSpPr>
          <p:cNvPr id="4" name="Slide Number Placeholder 3">
            <a:extLst>
              <a:ext uri="{FF2B5EF4-FFF2-40B4-BE49-F238E27FC236}">
                <a16:creationId xmlns:a16="http://schemas.microsoft.com/office/drawing/2014/main" id="{49840C01-1156-4272-B0ED-B2A4F3E3432F}"/>
              </a:ext>
            </a:extLst>
          </p:cNvPr>
          <p:cNvSpPr>
            <a:spLocks noGrp="1"/>
          </p:cNvSpPr>
          <p:nvPr>
            <p:ph type="sldNum" sz="quarter" idx="12"/>
          </p:nvPr>
        </p:nvSpPr>
        <p:spPr/>
        <p:txBody>
          <a:bodyPr/>
          <a:lstStyle/>
          <a:p>
            <a:fld id="{EBF4AB40-9E83-4FA7-8074-857ED8D9DFA4}" type="slidenum">
              <a:rPr lang="en-US" smtClean="0"/>
              <a:t>3</a:t>
            </a:fld>
            <a:endParaRPr lang="en-US"/>
          </a:p>
        </p:txBody>
      </p:sp>
    </p:spTree>
    <p:extLst>
      <p:ext uri="{BB962C8B-B14F-4D97-AF65-F5344CB8AC3E}">
        <p14:creationId xmlns:p14="http://schemas.microsoft.com/office/powerpoint/2010/main" val="3997835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49" y="497511"/>
            <a:ext cx="10058400" cy="1609344"/>
          </a:xfrm>
        </p:spPr>
        <p:txBody>
          <a:bodyPr>
            <a:normAutofit/>
          </a:bodyPr>
          <a:lstStyle/>
          <a:p>
            <a:r>
              <a:rPr lang="lv-LV" dirty="0"/>
              <a:t>Ja dokumenta atvasinājums uz vairākām lapām:</a:t>
            </a:r>
          </a:p>
        </p:txBody>
      </p:sp>
      <p:sp>
        <p:nvSpPr>
          <p:cNvPr id="3" name="Content Placeholder 2"/>
          <p:cNvSpPr>
            <a:spLocks noGrp="1"/>
          </p:cNvSpPr>
          <p:nvPr>
            <p:ph idx="1"/>
          </p:nvPr>
        </p:nvSpPr>
        <p:spPr>
          <a:xfrm>
            <a:off x="579549" y="2962141"/>
            <a:ext cx="9641595" cy="3480655"/>
          </a:xfrm>
        </p:spPr>
        <p:txBody>
          <a:bodyPr>
            <a:normAutofit/>
          </a:bodyPr>
          <a:lstStyle/>
          <a:p>
            <a:r>
              <a:rPr lang="lv-LV" dirty="0"/>
              <a:t>Visas dokumenta atvasinājuma lapas apliecina KOPĀ. Lapas sanumurē (sākot ar pirmo) un cauršuj ar diegu vai </a:t>
            </a:r>
            <a:r>
              <a:rPr lang="lv-LV" dirty="0" err="1"/>
              <a:t>caurauklo</a:t>
            </a:r>
            <a:r>
              <a:rPr lang="lv-LV" dirty="0"/>
              <a:t> ar auklu;</a:t>
            </a:r>
          </a:p>
          <a:p>
            <a:r>
              <a:rPr lang="lv-LV" dirty="0"/>
              <a:t>Diega vai auklas galus sasien mezglā;</a:t>
            </a:r>
          </a:p>
          <a:p>
            <a:r>
              <a:rPr lang="lv-LV" dirty="0"/>
              <a:t>Mezglu ar papīra uzlīmi pielīmē dokumenta atvasinājuma pēdējai lapai tās otrajā pusē neaprakstītajā daļā;</a:t>
            </a:r>
          </a:p>
          <a:p>
            <a:r>
              <a:rPr lang="lv-LV" dirty="0"/>
              <a:t>Uz papīra uzlīmes, ar kuru lapai piestiprināts diegs/aukla, izvieto apliecinājuma uzrakstu:</a:t>
            </a:r>
          </a:p>
        </p:txBody>
      </p:sp>
      <p:sp>
        <p:nvSpPr>
          <p:cNvPr id="4" name="Slide Number Placeholder 3"/>
          <p:cNvSpPr>
            <a:spLocks noGrp="1"/>
          </p:cNvSpPr>
          <p:nvPr>
            <p:ph type="sldNum" sz="quarter" idx="12"/>
          </p:nvPr>
        </p:nvSpPr>
        <p:spPr/>
        <p:txBody>
          <a:bodyPr/>
          <a:lstStyle/>
          <a:p>
            <a:fld id="{C7423574-3613-4BC7-92B6-70EB1B4E1FB3}" type="slidenum">
              <a:rPr lang="lv-LV" smtClean="0"/>
              <a:t>30</a:t>
            </a:fld>
            <a:endParaRPr lang="lv-LV"/>
          </a:p>
        </p:txBody>
      </p:sp>
    </p:spTree>
    <p:extLst>
      <p:ext uri="{BB962C8B-B14F-4D97-AF65-F5344CB8AC3E}">
        <p14:creationId xmlns:p14="http://schemas.microsoft.com/office/powerpoint/2010/main" val="24678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4079028"/>
              </p:ext>
            </p:extLst>
          </p:nvPr>
        </p:nvGraphicFramePr>
        <p:xfrm>
          <a:off x="4295801" y="692697"/>
          <a:ext cx="3601706" cy="1942910"/>
        </p:xfrm>
        <a:graphic>
          <a:graphicData uri="http://schemas.openxmlformats.org/drawingml/2006/table">
            <a:tbl>
              <a:tblPr firstRow="1" firstCol="1" bandRow="1">
                <a:tableStyleId>{5C22544A-7EE6-4342-B048-85BDC9FD1C3A}</a:tableStyleId>
              </a:tblPr>
              <a:tblGrid>
                <a:gridCol w="3601706">
                  <a:extLst>
                    <a:ext uri="{9D8B030D-6E8A-4147-A177-3AD203B41FA5}">
                      <a16:colId xmlns:a16="http://schemas.microsoft.com/office/drawing/2014/main" val="20000"/>
                    </a:ext>
                  </a:extLst>
                </a:gridCol>
              </a:tblGrid>
              <a:tr h="1626231">
                <a:tc>
                  <a:txBody>
                    <a:bodyPr/>
                    <a:lstStyle/>
                    <a:p>
                      <a:pPr>
                        <a:lnSpc>
                          <a:spcPct val="115000"/>
                        </a:lnSpc>
                        <a:spcAft>
                          <a:spcPts val="0"/>
                        </a:spcAft>
                      </a:pPr>
                      <a:r>
                        <a:rPr lang="lv-LV" sz="1400" dirty="0">
                          <a:effectLst/>
                        </a:rPr>
                        <a:t>Sanumurētas un cauršūtas [caurauklotas]</a:t>
                      </a:r>
                    </a:p>
                    <a:p>
                      <a:pPr>
                        <a:lnSpc>
                          <a:spcPct val="115000"/>
                        </a:lnSpc>
                        <a:spcAft>
                          <a:spcPts val="0"/>
                        </a:spcAft>
                      </a:pPr>
                      <a:r>
                        <a:rPr lang="lv-LV" sz="1400" dirty="0">
                          <a:effectLst/>
                        </a:rPr>
                        <a:t>17 (septiņpadsmit) lapas </a:t>
                      </a:r>
                    </a:p>
                    <a:p>
                      <a:pPr>
                        <a:lnSpc>
                          <a:spcPct val="115000"/>
                        </a:lnSpc>
                        <a:spcAft>
                          <a:spcPts val="0"/>
                        </a:spcAft>
                      </a:pPr>
                      <a:r>
                        <a:rPr lang="lv-LV" sz="1400" dirty="0">
                          <a:effectLst/>
                        </a:rPr>
                        <a:t>Biedrības „Smaidiņš” valdes priekšsēdētājs</a:t>
                      </a:r>
                    </a:p>
                    <a:p>
                      <a:pPr>
                        <a:lnSpc>
                          <a:spcPct val="115000"/>
                        </a:lnSpc>
                        <a:spcAft>
                          <a:spcPts val="0"/>
                        </a:spcAft>
                      </a:pPr>
                      <a:r>
                        <a:rPr lang="lv-LV" sz="1400" dirty="0">
                          <a:effectLst/>
                        </a:rPr>
                        <a:t>________________________</a:t>
                      </a:r>
                    </a:p>
                    <a:p>
                      <a:pPr>
                        <a:lnSpc>
                          <a:spcPct val="115000"/>
                        </a:lnSpc>
                        <a:spcAft>
                          <a:spcPts val="0"/>
                        </a:spcAft>
                      </a:pPr>
                      <a:r>
                        <a:rPr lang="lv-LV" sz="1400" dirty="0">
                          <a:effectLst/>
                        </a:rPr>
                        <a:t>Kārlis Krūmiņš</a:t>
                      </a:r>
                    </a:p>
                    <a:p>
                      <a:pPr>
                        <a:lnSpc>
                          <a:spcPct val="115000"/>
                        </a:lnSpc>
                        <a:spcAft>
                          <a:spcPts val="0"/>
                        </a:spcAft>
                      </a:pPr>
                      <a:r>
                        <a:rPr lang="lv-LV" sz="1400" dirty="0" err="1">
                          <a:solidFill>
                            <a:srgbClr val="00B0F0"/>
                          </a:solidFill>
                        </a:rPr>
                        <a:t>Valstspilsēta</a:t>
                      </a:r>
                      <a:r>
                        <a:rPr lang="lv-LV" sz="1400" dirty="0">
                          <a:solidFill>
                            <a:srgbClr val="00B0F0"/>
                          </a:solidFill>
                        </a:rPr>
                        <a:t> </a:t>
                      </a:r>
                      <a:r>
                        <a:rPr lang="lv-LV" sz="1400" strike="sngStrike" dirty="0">
                          <a:solidFill>
                            <a:schemeClr val="accent3"/>
                          </a:solidFill>
                          <a:effectLst/>
                        </a:rPr>
                        <a:t>Rīgā</a:t>
                      </a:r>
                      <a:r>
                        <a:rPr lang="lv-LV" sz="1400" dirty="0">
                          <a:solidFill>
                            <a:schemeClr val="accent3"/>
                          </a:solidFill>
                          <a:effectLst/>
                        </a:rPr>
                        <a:t> </a:t>
                      </a:r>
                      <a:r>
                        <a:rPr lang="lv-LV" sz="1400" dirty="0">
                          <a:effectLst/>
                        </a:rPr>
                        <a:t>2023. gada 11. janvārī</a:t>
                      </a:r>
                    </a:p>
                  </a:txBody>
                  <a:tcPr marL="68580" marR="68580" marT="0" marB="0"/>
                </a:tc>
                <a:extLst>
                  <a:ext uri="{0D108BD9-81ED-4DB2-BD59-A6C34878D82A}">
                    <a16:rowId xmlns:a16="http://schemas.microsoft.com/office/drawing/2014/main" val="10000"/>
                  </a:ext>
                </a:extLst>
              </a:tr>
            </a:tbl>
          </a:graphicData>
        </a:graphic>
      </p:graphicFrame>
      <p:sp>
        <p:nvSpPr>
          <p:cNvPr id="6" name="TextBox 5"/>
          <p:cNvSpPr txBox="1"/>
          <p:nvPr/>
        </p:nvSpPr>
        <p:spPr>
          <a:xfrm>
            <a:off x="1378410" y="3595128"/>
            <a:ext cx="9186095" cy="2677656"/>
          </a:xfrm>
          <a:prstGeom prst="rect">
            <a:avLst/>
          </a:prstGeom>
          <a:noFill/>
        </p:spPr>
        <p:txBody>
          <a:bodyPr wrap="square" rtlCol="0">
            <a:spAutoFit/>
          </a:bodyPr>
          <a:lstStyle/>
          <a:p>
            <a:pPr marL="285750" indent="-285750">
              <a:buFont typeface="Arial" panose="020B0604020202020204" pitchFamily="34" charset="0"/>
              <a:buChar char="•"/>
            </a:pPr>
            <a:r>
              <a:rPr lang="lv-LV" sz="2400" dirty="0"/>
              <a:t>Šo apliecinājuma tekstu vai parakstu izvieto tā, lai tas vienlaikus atrastos gan uz dokumenta atvasinājuma pēdējās lapas, gan uz papīra uzlīmes;</a:t>
            </a:r>
          </a:p>
          <a:p>
            <a:pPr marL="285750" indent="-285750">
              <a:buFont typeface="Arial" panose="020B0604020202020204" pitchFamily="34" charset="0"/>
              <a:buChar char="•"/>
            </a:pPr>
            <a:r>
              <a:rPr lang="lv-LV" sz="2400" dirty="0">
                <a:solidFill>
                  <a:srgbClr val="00B0F0"/>
                </a:solidFill>
              </a:rPr>
              <a:t>Parakstā iekļauj attiecīgās personas personisko parakstu, tā atšifrējumu un ziņas, kas nepārprotami identificē šo personu;</a:t>
            </a:r>
          </a:p>
          <a:p>
            <a:pPr marL="285750" indent="-285750">
              <a:buFont typeface="Arial" panose="020B0604020202020204" pitchFamily="34" charset="0"/>
              <a:buChar char="•"/>
            </a:pPr>
            <a:r>
              <a:rPr lang="lv-LV" sz="2400" dirty="0">
                <a:solidFill>
                  <a:srgbClr val="00B0F0"/>
                </a:solidFill>
              </a:rPr>
              <a:t>Piemēram, fiziskai personai – personas kods, amatpersonai – amata reģistrācijas numuru utt.</a:t>
            </a:r>
            <a:endParaRPr lang="lv-LV" sz="2400" dirty="0"/>
          </a:p>
        </p:txBody>
      </p:sp>
      <p:sp>
        <p:nvSpPr>
          <p:cNvPr id="7" name="Rectangle 6"/>
          <p:cNvSpPr/>
          <p:nvPr/>
        </p:nvSpPr>
        <p:spPr>
          <a:xfrm>
            <a:off x="2351584" y="188640"/>
            <a:ext cx="7704856"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p:cNvSpPr/>
          <p:nvPr/>
        </p:nvSpPr>
        <p:spPr>
          <a:xfrm>
            <a:off x="2999656" y="76470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al 8"/>
          <p:cNvSpPr/>
          <p:nvPr/>
        </p:nvSpPr>
        <p:spPr>
          <a:xfrm>
            <a:off x="3008040" y="162880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Freeform 10"/>
          <p:cNvSpPr/>
          <p:nvPr/>
        </p:nvSpPr>
        <p:spPr>
          <a:xfrm>
            <a:off x="3134436" y="914400"/>
            <a:ext cx="1160060" cy="450376"/>
          </a:xfrm>
          <a:custGeom>
            <a:avLst/>
            <a:gdLst>
              <a:gd name="connsiteX0" fmla="*/ 0 w 1160060"/>
              <a:gd name="connsiteY0" fmla="*/ 0 h 450376"/>
              <a:gd name="connsiteX1" fmla="*/ 109182 w 1160060"/>
              <a:gd name="connsiteY1" fmla="*/ 40943 h 450376"/>
              <a:gd name="connsiteX2" fmla="*/ 163773 w 1160060"/>
              <a:gd name="connsiteY2" fmla="*/ 54591 h 450376"/>
              <a:gd name="connsiteX3" fmla="*/ 327546 w 1160060"/>
              <a:gd name="connsiteY3" fmla="*/ 68239 h 450376"/>
              <a:gd name="connsiteX4" fmla="*/ 409433 w 1160060"/>
              <a:gd name="connsiteY4" fmla="*/ 109182 h 450376"/>
              <a:gd name="connsiteX5" fmla="*/ 450376 w 1160060"/>
              <a:gd name="connsiteY5" fmla="*/ 122830 h 450376"/>
              <a:gd name="connsiteX6" fmla="*/ 491319 w 1160060"/>
              <a:gd name="connsiteY6" fmla="*/ 150125 h 450376"/>
              <a:gd name="connsiteX7" fmla="*/ 532263 w 1160060"/>
              <a:gd name="connsiteY7" fmla="*/ 163773 h 450376"/>
              <a:gd name="connsiteX8" fmla="*/ 586854 w 1160060"/>
              <a:gd name="connsiteY8" fmla="*/ 191069 h 450376"/>
              <a:gd name="connsiteX9" fmla="*/ 668740 w 1160060"/>
              <a:gd name="connsiteY9" fmla="*/ 204716 h 450376"/>
              <a:gd name="connsiteX10" fmla="*/ 723331 w 1160060"/>
              <a:gd name="connsiteY10" fmla="*/ 232012 h 450376"/>
              <a:gd name="connsiteX11" fmla="*/ 764274 w 1160060"/>
              <a:gd name="connsiteY11" fmla="*/ 245660 h 450376"/>
              <a:gd name="connsiteX12" fmla="*/ 805218 w 1160060"/>
              <a:gd name="connsiteY12" fmla="*/ 272955 h 450376"/>
              <a:gd name="connsiteX13" fmla="*/ 873457 w 1160060"/>
              <a:gd name="connsiteY13" fmla="*/ 286603 h 450376"/>
              <a:gd name="connsiteX14" fmla="*/ 914400 w 1160060"/>
              <a:gd name="connsiteY14" fmla="*/ 300251 h 450376"/>
              <a:gd name="connsiteX15" fmla="*/ 968991 w 1160060"/>
              <a:gd name="connsiteY15" fmla="*/ 313899 h 450376"/>
              <a:gd name="connsiteX16" fmla="*/ 1050877 w 1160060"/>
              <a:gd name="connsiteY16" fmla="*/ 368490 h 450376"/>
              <a:gd name="connsiteX17" fmla="*/ 1132764 w 1160060"/>
              <a:gd name="connsiteY17" fmla="*/ 423081 h 450376"/>
              <a:gd name="connsiteX18" fmla="*/ 1160060 w 1160060"/>
              <a:gd name="connsiteY18" fmla="*/ 450376 h 45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060" h="450376">
                <a:moveTo>
                  <a:pt x="0" y="0"/>
                </a:moveTo>
                <a:cubicBezTo>
                  <a:pt x="36068" y="14427"/>
                  <a:pt x="71732" y="30243"/>
                  <a:pt x="109182" y="40943"/>
                </a:cubicBezTo>
                <a:cubicBezTo>
                  <a:pt x="127217" y="46096"/>
                  <a:pt x="145161" y="52264"/>
                  <a:pt x="163773" y="54591"/>
                </a:cubicBezTo>
                <a:cubicBezTo>
                  <a:pt x="218130" y="61386"/>
                  <a:pt x="272955" y="63690"/>
                  <a:pt x="327546" y="68239"/>
                </a:cubicBezTo>
                <a:cubicBezTo>
                  <a:pt x="430457" y="102543"/>
                  <a:pt x="303606" y="56269"/>
                  <a:pt x="409433" y="109182"/>
                </a:cubicBezTo>
                <a:cubicBezTo>
                  <a:pt x="422300" y="115616"/>
                  <a:pt x="437509" y="116396"/>
                  <a:pt x="450376" y="122830"/>
                </a:cubicBezTo>
                <a:cubicBezTo>
                  <a:pt x="465047" y="130165"/>
                  <a:pt x="476648" y="142790"/>
                  <a:pt x="491319" y="150125"/>
                </a:cubicBezTo>
                <a:cubicBezTo>
                  <a:pt x="504186" y="156559"/>
                  <a:pt x="519040" y="158106"/>
                  <a:pt x="532263" y="163773"/>
                </a:cubicBezTo>
                <a:cubicBezTo>
                  <a:pt x="550963" y="171787"/>
                  <a:pt x="567367" y="185223"/>
                  <a:pt x="586854" y="191069"/>
                </a:cubicBezTo>
                <a:cubicBezTo>
                  <a:pt x="613359" y="199020"/>
                  <a:pt x="641445" y="200167"/>
                  <a:pt x="668740" y="204716"/>
                </a:cubicBezTo>
                <a:cubicBezTo>
                  <a:pt x="686937" y="213815"/>
                  <a:pt x="704631" y="223998"/>
                  <a:pt x="723331" y="232012"/>
                </a:cubicBezTo>
                <a:cubicBezTo>
                  <a:pt x="736554" y="237679"/>
                  <a:pt x="751407" y="239226"/>
                  <a:pt x="764274" y="245660"/>
                </a:cubicBezTo>
                <a:cubicBezTo>
                  <a:pt x="778945" y="252995"/>
                  <a:pt x="789860" y="267196"/>
                  <a:pt x="805218" y="272955"/>
                </a:cubicBezTo>
                <a:cubicBezTo>
                  <a:pt x="826938" y="281100"/>
                  <a:pt x="850953" y="280977"/>
                  <a:pt x="873457" y="286603"/>
                </a:cubicBezTo>
                <a:cubicBezTo>
                  <a:pt x="887413" y="290092"/>
                  <a:pt x="900568" y="296299"/>
                  <a:pt x="914400" y="300251"/>
                </a:cubicBezTo>
                <a:cubicBezTo>
                  <a:pt x="932435" y="305404"/>
                  <a:pt x="950794" y="309350"/>
                  <a:pt x="968991" y="313899"/>
                </a:cubicBezTo>
                <a:lnTo>
                  <a:pt x="1050877" y="368490"/>
                </a:lnTo>
                <a:cubicBezTo>
                  <a:pt x="1050885" y="368495"/>
                  <a:pt x="1132757" y="423074"/>
                  <a:pt x="1132764" y="423081"/>
                </a:cubicBezTo>
                <a:lnTo>
                  <a:pt x="1160060" y="450376"/>
                </a:ln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Freeform 11"/>
          <p:cNvSpPr/>
          <p:nvPr/>
        </p:nvSpPr>
        <p:spPr>
          <a:xfrm>
            <a:off x="3202676" y="1431401"/>
            <a:ext cx="1064525" cy="315513"/>
          </a:xfrm>
          <a:custGeom>
            <a:avLst/>
            <a:gdLst>
              <a:gd name="connsiteX0" fmla="*/ 0 w 1064525"/>
              <a:gd name="connsiteY0" fmla="*/ 301866 h 315513"/>
              <a:gd name="connsiteX1" fmla="*/ 68238 w 1064525"/>
              <a:gd name="connsiteY1" fmla="*/ 315513 h 315513"/>
              <a:gd name="connsiteX2" fmla="*/ 191068 w 1064525"/>
              <a:gd name="connsiteY2" fmla="*/ 288218 h 315513"/>
              <a:gd name="connsiteX3" fmla="*/ 232012 w 1064525"/>
              <a:gd name="connsiteY3" fmla="*/ 260922 h 315513"/>
              <a:gd name="connsiteX4" fmla="*/ 300250 w 1064525"/>
              <a:gd name="connsiteY4" fmla="*/ 233627 h 315513"/>
              <a:gd name="connsiteX5" fmla="*/ 395785 w 1064525"/>
              <a:gd name="connsiteY5" fmla="*/ 206331 h 315513"/>
              <a:gd name="connsiteX6" fmla="*/ 477671 w 1064525"/>
              <a:gd name="connsiteY6" fmla="*/ 151740 h 315513"/>
              <a:gd name="connsiteX7" fmla="*/ 559558 w 1064525"/>
              <a:gd name="connsiteY7" fmla="*/ 83501 h 315513"/>
              <a:gd name="connsiteX8" fmla="*/ 600501 w 1064525"/>
              <a:gd name="connsiteY8" fmla="*/ 69854 h 315513"/>
              <a:gd name="connsiteX9" fmla="*/ 655092 w 1064525"/>
              <a:gd name="connsiteY9" fmla="*/ 42558 h 315513"/>
              <a:gd name="connsiteX10" fmla="*/ 750626 w 1064525"/>
              <a:gd name="connsiteY10" fmla="*/ 28910 h 315513"/>
              <a:gd name="connsiteX11" fmla="*/ 846161 w 1064525"/>
              <a:gd name="connsiteY11" fmla="*/ 1615 h 315513"/>
              <a:gd name="connsiteX12" fmla="*/ 1064525 w 1064525"/>
              <a:gd name="connsiteY12" fmla="*/ 1615 h 31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4525" h="315513">
                <a:moveTo>
                  <a:pt x="0" y="301866"/>
                </a:moveTo>
                <a:cubicBezTo>
                  <a:pt x="22746" y="306415"/>
                  <a:pt x="45042" y="315513"/>
                  <a:pt x="68238" y="315513"/>
                </a:cubicBezTo>
                <a:cubicBezTo>
                  <a:pt x="89208" y="315513"/>
                  <a:pt x="162919" y="302293"/>
                  <a:pt x="191068" y="288218"/>
                </a:cubicBezTo>
                <a:cubicBezTo>
                  <a:pt x="205739" y="280882"/>
                  <a:pt x="217341" y="268258"/>
                  <a:pt x="232012" y="260922"/>
                </a:cubicBezTo>
                <a:cubicBezTo>
                  <a:pt x="253924" y="249966"/>
                  <a:pt x="277009" y="241374"/>
                  <a:pt x="300250" y="233627"/>
                </a:cubicBezTo>
                <a:cubicBezTo>
                  <a:pt x="317917" y="227738"/>
                  <a:pt x="376071" y="217283"/>
                  <a:pt x="395785" y="206331"/>
                </a:cubicBezTo>
                <a:cubicBezTo>
                  <a:pt x="424462" y="190399"/>
                  <a:pt x="454474" y="174936"/>
                  <a:pt x="477671" y="151740"/>
                </a:cubicBezTo>
                <a:cubicBezTo>
                  <a:pt x="507852" y="121560"/>
                  <a:pt x="521559" y="102500"/>
                  <a:pt x="559558" y="83501"/>
                </a:cubicBezTo>
                <a:cubicBezTo>
                  <a:pt x="572425" y="77067"/>
                  <a:pt x="587278" y="75521"/>
                  <a:pt x="600501" y="69854"/>
                </a:cubicBezTo>
                <a:cubicBezTo>
                  <a:pt x="619201" y="61840"/>
                  <a:pt x="635464" y="47911"/>
                  <a:pt x="655092" y="42558"/>
                </a:cubicBezTo>
                <a:cubicBezTo>
                  <a:pt x="686126" y="34094"/>
                  <a:pt x="718781" y="33459"/>
                  <a:pt x="750626" y="28910"/>
                </a:cubicBezTo>
                <a:cubicBezTo>
                  <a:pt x="772249" y="21703"/>
                  <a:pt x="826005" y="2623"/>
                  <a:pt x="846161" y="1615"/>
                </a:cubicBezTo>
                <a:cubicBezTo>
                  <a:pt x="918858" y="-2020"/>
                  <a:pt x="991737" y="1615"/>
                  <a:pt x="1064525" y="1615"/>
                </a:cubicBez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Freeform 12"/>
          <p:cNvSpPr/>
          <p:nvPr/>
        </p:nvSpPr>
        <p:spPr>
          <a:xfrm>
            <a:off x="7897507" y="1332550"/>
            <a:ext cx="1869743" cy="266424"/>
          </a:xfrm>
          <a:custGeom>
            <a:avLst/>
            <a:gdLst>
              <a:gd name="connsiteX0" fmla="*/ 0 w 1869743"/>
              <a:gd name="connsiteY0" fmla="*/ 246803 h 266424"/>
              <a:gd name="connsiteX1" fmla="*/ 805218 w 1869743"/>
              <a:gd name="connsiteY1" fmla="*/ 246803 h 266424"/>
              <a:gd name="connsiteX2" fmla="*/ 914400 w 1869743"/>
              <a:gd name="connsiteY2" fmla="*/ 219507 h 266424"/>
              <a:gd name="connsiteX3" fmla="*/ 968991 w 1869743"/>
              <a:gd name="connsiteY3" fmla="*/ 205859 h 266424"/>
              <a:gd name="connsiteX4" fmla="*/ 1023582 w 1869743"/>
              <a:gd name="connsiteY4" fmla="*/ 192212 h 266424"/>
              <a:gd name="connsiteX5" fmla="*/ 1105469 w 1869743"/>
              <a:gd name="connsiteY5" fmla="*/ 164916 h 266424"/>
              <a:gd name="connsiteX6" fmla="*/ 1146412 w 1869743"/>
              <a:gd name="connsiteY6" fmla="*/ 151268 h 266424"/>
              <a:gd name="connsiteX7" fmla="*/ 1228299 w 1869743"/>
              <a:gd name="connsiteY7" fmla="*/ 137621 h 266424"/>
              <a:gd name="connsiteX8" fmla="*/ 1392072 w 1869743"/>
              <a:gd name="connsiteY8" fmla="*/ 83030 h 266424"/>
              <a:gd name="connsiteX9" fmla="*/ 1433015 w 1869743"/>
              <a:gd name="connsiteY9" fmla="*/ 69382 h 266424"/>
              <a:gd name="connsiteX10" fmla="*/ 1473958 w 1869743"/>
              <a:gd name="connsiteY10" fmla="*/ 55734 h 266424"/>
              <a:gd name="connsiteX11" fmla="*/ 1651379 w 1869743"/>
              <a:gd name="connsiteY11" fmla="*/ 42086 h 266424"/>
              <a:gd name="connsiteX12" fmla="*/ 1705970 w 1869743"/>
              <a:gd name="connsiteY12" fmla="*/ 28439 h 266424"/>
              <a:gd name="connsiteX13" fmla="*/ 1774209 w 1869743"/>
              <a:gd name="connsiteY13" fmla="*/ 14791 h 266424"/>
              <a:gd name="connsiteX14" fmla="*/ 1815152 w 1869743"/>
              <a:gd name="connsiteY14" fmla="*/ 1143 h 266424"/>
              <a:gd name="connsiteX15" fmla="*/ 1869743 w 1869743"/>
              <a:gd name="connsiteY15" fmla="*/ 1143 h 26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9743" h="266424">
                <a:moveTo>
                  <a:pt x="0" y="246803"/>
                </a:moveTo>
                <a:cubicBezTo>
                  <a:pt x="338543" y="270985"/>
                  <a:pt x="309298" y="274874"/>
                  <a:pt x="805218" y="246803"/>
                </a:cubicBezTo>
                <a:cubicBezTo>
                  <a:pt x="842672" y="244683"/>
                  <a:pt x="878006" y="228606"/>
                  <a:pt x="914400" y="219507"/>
                </a:cubicBezTo>
                <a:lnTo>
                  <a:pt x="968991" y="205859"/>
                </a:lnTo>
                <a:cubicBezTo>
                  <a:pt x="987188" y="201310"/>
                  <a:pt x="1005788" y="198144"/>
                  <a:pt x="1023582" y="192212"/>
                </a:cubicBezTo>
                <a:lnTo>
                  <a:pt x="1105469" y="164916"/>
                </a:lnTo>
                <a:cubicBezTo>
                  <a:pt x="1119117" y="160367"/>
                  <a:pt x="1132222" y="153633"/>
                  <a:pt x="1146412" y="151268"/>
                </a:cubicBezTo>
                <a:lnTo>
                  <a:pt x="1228299" y="137621"/>
                </a:lnTo>
                <a:lnTo>
                  <a:pt x="1392072" y="83030"/>
                </a:lnTo>
                <a:lnTo>
                  <a:pt x="1433015" y="69382"/>
                </a:lnTo>
                <a:cubicBezTo>
                  <a:pt x="1446663" y="64833"/>
                  <a:pt x="1459614" y="56837"/>
                  <a:pt x="1473958" y="55734"/>
                </a:cubicBezTo>
                <a:lnTo>
                  <a:pt x="1651379" y="42086"/>
                </a:lnTo>
                <a:cubicBezTo>
                  <a:pt x="1669576" y="37537"/>
                  <a:pt x="1687660" y="32508"/>
                  <a:pt x="1705970" y="28439"/>
                </a:cubicBezTo>
                <a:cubicBezTo>
                  <a:pt x="1728614" y="23407"/>
                  <a:pt x="1751705" y="20417"/>
                  <a:pt x="1774209" y="14791"/>
                </a:cubicBezTo>
                <a:cubicBezTo>
                  <a:pt x="1788165" y="11302"/>
                  <a:pt x="1800911" y="3178"/>
                  <a:pt x="1815152" y="1143"/>
                </a:cubicBezTo>
                <a:cubicBezTo>
                  <a:pt x="1833166" y="-1430"/>
                  <a:pt x="1851546" y="1143"/>
                  <a:pt x="1869743" y="1143"/>
                </a:cubicBez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Freeform 13"/>
          <p:cNvSpPr/>
          <p:nvPr/>
        </p:nvSpPr>
        <p:spPr>
          <a:xfrm>
            <a:off x="7897507" y="1746914"/>
            <a:ext cx="1733266" cy="343812"/>
          </a:xfrm>
          <a:custGeom>
            <a:avLst/>
            <a:gdLst>
              <a:gd name="connsiteX0" fmla="*/ 0 w 1719618"/>
              <a:gd name="connsiteY0" fmla="*/ 29914 h 343812"/>
              <a:gd name="connsiteX1" fmla="*/ 696036 w 1719618"/>
              <a:gd name="connsiteY1" fmla="*/ 29914 h 343812"/>
              <a:gd name="connsiteX2" fmla="*/ 777922 w 1719618"/>
              <a:gd name="connsiteY2" fmla="*/ 43562 h 343812"/>
              <a:gd name="connsiteX3" fmla="*/ 859809 w 1719618"/>
              <a:gd name="connsiteY3" fmla="*/ 70857 h 343812"/>
              <a:gd name="connsiteX4" fmla="*/ 900752 w 1719618"/>
              <a:gd name="connsiteY4" fmla="*/ 84505 h 343812"/>
              <a:gd name="connsiteX5" fmla="*/ 982639 w 1719618"/>
              <a:gd name="connsiteY5" fmla="*/ 98153 h 343812"/>
              <a:gd name="connsiteX6" fmla="*/ 1050877 w 1719618"/>
              <a:gd name="connsiteY6" fmla="*/ 111801 h 343812"/>
              <a:gd name="connsiteX7" fmla="*/ 1296537 w 1719618"/>
              <a:gd name="connsiteY7" fmla="*/ 125448 h 343812"/>
              <a:gd name="connsiteX8" fmla="*/ 1419367 w 1719618"/>
              <a:gd name="connsiteY8" fmla="*/ 139096 h 343812"/>
              <a:gd name="connsiteX9" fmla="*/ 1501254 w 1719618"/>
              <a:gd name="connsiteY9" fmla="*/ 166392 h 343812"/>
              <a:gd name="connsiteX10" fmla="*/ 1583140 w 1719618"/>
              <a:gd name="connsiteY10" fmla="*/ 248278 h 343812"/>
              <a:gd name="connsiteX11" fmla="*/ 1705970 w 1719618"/>
              <a:gd name="connsiteY11" fmla="*/ 343812 h 343812"/>
              <a:gd name="connsiteX12" fmla="*/ 1719618 w 1719618"/>
              <a:gd name="connsiteY12" fmla="*/ 343812 h 34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9618" h="343812">
                <a:moveTo>
                  <a:pt x="0" y="29914"/>
                </a:moveTo>
                <a:cubicBezTo>
                  <a:pt x="268430" y="-23773"/>
                  <a:pt x="90699" y="6631"/>
                  <a:pt x="696036" y="29914"/>
                </a:cubicBezTo>
                <a:cubicBezTo>
                  <a:pt x="723687" y="30978"/>
                  <a:pt x="751076" y="36851"/>
                  <a:pt x="777922" y="43562"/>
                </a:cubicBezTo>
                <a:cubicBezTo>
                  <a:pt x="805835" y="50540"/>
                  <a:pt x="832513" y="61759"/>
                  <a:pt x="859809" y="70857"/>
                </a:cubicBezTo>
                <a:cubicBezTo>
                  <a:pt x="873457" y="75406"/>
                  <a:pt x="886562" y="82140"/>
                  <a:pt x="900752" y="84505"/>
                </a:cubicBezTo>
                <a:lnTo>
                  <a:pt x="982639" y="98153"/>
                </a:lnTo>
                <a:cubicBezTo>
                  <a:pt x="1005461" y="102303"/>
                  <a:pt x="1027768" y="109792"/>
                  <a:pt x="1050877" y="111801"/>
                </a:cubicBezTo>
                <a:cubicBezTo>
                  <a:pt x="1132582" y="118906"/>
                  <a:pt x="1214650" y="120899"/>
                  <a:pt x="1296537" y="125448"/>
                </a:cubicBezTo>
                <a:cubicBezTo>
                  <a:pt x="1337480" y="129997"/>
                  <a:pt x="1378972" y="131017"/>
                  <a:pt x="1419367" y="139096"/>
                </a:cubicBezTo>
                <a:cubicBezTo>
                  <a:pt x="1447580" y="144739"/>
                  <a:pt x="1501254" y="166392"/>
                  <a:pt x="1501254" y="166392"/>
                </a:cubicBezTo>
                <a:lnTo>
                  <a:pt x="1583140" y="248278"/>
                </a:lnTo>
                <a:cubicBezTo>
                  <a:pt x="1608863" y="274001"/>
                  <a:pt x="1673321" y="343812"/>
                  <a:pt x="1705970" y="343812"/>
                </a:cubicBezTo>
                <a:lnTo>
                  <a:pt x="1719618" y="343812"/>
                </a:ln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Slide Number Placeholder 1"/>
          <p:cNvSpPr>
            <a:spLocks noGrp="1"/>
          </p:cNvSpPr>
          <p:nvPr>
            <p:ph type="sldNum" sz="quarter" idx="12"/>
          </p:nvPr>
        </p:nvSpPr>
        <p:spPr/>
        <p:txBody>
          <a:bodyPr/>
          <a:lstStyle/>
          <a:p>
            <a:fld id="{C7423574-3613-4BC7-92B6-70EB1B4E1FB3}" type="slidenum">
              <a:rPr lang="lv-LV" smtClean="0"/>
              <a:t>31</a:t>
            </a:fld>
            <a:endParaRPr lang="lv-LV"/>
          </a:p>
        </p:txBody>
      </p:sp>
    </p:spTree>
    <p:extLst>
      <p:ext uri="{BB962C8B-B14F-4D97-AF65-F5344CB8AC3E}">
        <p14:creationId xmlns:p14="http://schemas.microsoft.com/office/powerpoint/2010/main" val="91578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1"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476673"/>
            <a:ext cx="8229600" cy="1487355"/>
          </a:xfrm>
        </p:spPr>
        <p:txBody>
          <a:bodyPr/>
          <a:lstStyle/>
          <a:p>
            <a:pPr marL="0" indent="0">
              <a:buNone/>
            </a:pPr>
            <a:r>
              <a:rPr lang="lv-LV" dirty="0"/>
              <a:t>Dokumenta atvasinājuma vai dokumentu atvasinājumu kopuma pareizību organizācijā apliecina organizācijas vadītājs, cita amatpersona, kas ir tiesīga pārstāvēt organizāciju, vai šo personu pilnvarotā persona.</a:t>
            </a:r>
          </a:p>
        </p:txBody>
      </p:sp>
      <p:sp>
        <p:nvSpPr>
          <p:cNvPr id="4" name="Slide Number Placeholder 3"/>
          <p:cNvSpPr>
            <a:spLocks noGrp="1"/>
          </p:cNvSpPr>
          <p:nvPr>
            <p:ph type="sldNum" sz="quarter" idx="12"/>
          </p:nvPr>
        </p:nvSpPr>
        <p:spPr/>
        <p:txBody>
          <a:bodyPr/>
          <a:lstStyle/>
          <a:p>
            <a:fld id="{C7423574-3613-4BC7-92B6-70EB1B4E1FB3}" type="slidenum">
              <a:rPr lang="lv-LV" smtClean="0"/>
              <a:t>32</a:t>
            </a:fld>
            <a:endParaRPr lang="lv-LV"/>
          </a:p>
        </p:txBody>
      </p:sp>
      <p:sp>
        <p:nvSpPr>
          <p:cNvPr id="5" name="Rectangle 4"/>
          <p:cNvSpPr/>
          <p:nvPr/>
        </p:nvSpPr>
        <p:spPr>
          <a:xfrm>
            <a:off x="2567608" y="3397197"/>
            <a:ext cx="7488832" cy="3046988"/>
          </a:xfrm>
          <a:prstGeom prst="rect">
            <a:avLst/>
          </a:prstGeom>
        </p:spPr>
        <p:txBody>
          <a:bodyPr wrap="square">
            <a:spAutoFit/>
          </a:bodyPr>
          <a:lstStyle/>
          <a:p>
            <a:pPr algn="r"/>
            <a:r>
              <a:rPr lang="lv-LV" sz="2400" dirty="0"/>
              <a:t>KOPIJA</a:t>
            </a:r>
          </a:p>
          <a:p>
            <a:pPr algn="ctr"/>
            <a:r>
              <a:rPr lang="lv-LV" sz="2400" dirty="0"/>
              <a:t>Teksts. Teksts. Teksts. Teksts. [..] Teksts.</a:t>
            </a:r>
          </a:p>
          <a:p>
            <a:pPr algn="ctr"/>
            <a:endParaRPr lang="lv-LV" sz="2400" dirty="0"/>
          </a:p>
          <a:p>
            <a:r>
              <a:rPr lang="lv-LV" sz="2400" dirty="0">
                <a:solidFill>
                  <a:srgbClr val="00B0F0"/>
                </a:solidFill>
              </a:rPr>
              <a:t>DOKUMENTU ATVASINĀJUMU KOPUMS</a:t>
            </a:r>
            <a:r>
              <a:rPr lang="lv-LV" sz="2400" dirty="0"/>
              <a:t> PAREIZS</a:t>
            </a:r>
          </a:p>
          <a:p>
            <a:r>
              <a:rPr lang="lv-LV" sz="2400" dirty="0"/>
              <a:t>Biedrības «Smaidiņš» </a:t>
            </a:r>
          </a:p>
          <a:p>
            <a:r>
              <a:rPr lang="lv-LV" sz="2400" dirty="0"/>
              <a:t>valdes priekšsēdētājs </a:t>
            </a:r>
          </a:p>
          <a:p>
            <a:r>
              <a:rPr lang="lv-LV" sz="2400" dirty="0">
                <a:solidFill>
                  <a:srgbClr val="00B0F0"/>
                </a:solidFill>
              </a:rPr>
              <a:t>V. Uzvārds	</a:t>
            </a:r>
            <a:r>
              <a:rPr lang="lv-LV" sz="2400" i="1" dirty="0">
                <a:solidFill>
                  <a:srgbClr val="00B0F0"/>
                </a:solidFill>
              </a:rPr>
              <a:t>(personiskais parakts) </a:t>
            </a:r>
          </a:p>
          <a:p>
            <a:r>
              <a:rPr lang="lv-LV" sz="2400" dirty="0" err="1">
                <a:solidFill>
                  <a:srgbClr val="00B0F0"/>
                </a:solidFill>
              </a:rPr>
              <a:t>Valstspilsēta</a:t>
            </a:r>
            <a:r>
              <a:rPr lang="lv-LV" sz="2400" dirty="0">
                <a:solidFill>
                  <a:srgbClr val="00B0F0"/>
                </a:solidFill>
              </a:rPr>
              <a:t> </a:t>
            </a:r>
            <a:r>
              <a:rPr lang="lv-LV" sz="2400" strike="sngStrike" dirty="0">
                <a:solidFill>
                  <a:srgbClr val="00B0F0"/>
                </a:solidFill>
              </a:rPr>
              <a:t>Rīgā</a:t>
            </a:r>
            <a:r>
              <a:rPr lang="lv-LV" sz="2400" dirty="0"/>
              <a:t> 2023. gada 11. janvārī</a:t>
            </a:r>
          </a:p>
        </p:txBody>
      </p:sp>
    </p:spTree>
    <p:extLst>
      <p:ext uri="{BB962C8B-B14F-4D97-AF65-F5344CB8AC3E}">
        <p14:creationId xmlns:p14="http://schemas.microsoft.com/office/powerpoint/2010/main" val="3507310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Dublikāta paraugs:</a:t>
            </a:r>
          </a:p>
        </p:txBody>
      </p:sp>
      <p:sp>
        <p:nvSpPr>
          <p:cNvPr id="3" name="Content Placeholder 2"/>
          <p:cNvSpPr>
            <a:spLocks noGrp="1"/>
          </p:cNvSpPr>
          <p:nvPr>
            <p:ph idx="1"/>
          </p:nvPr>
        </p:nvSpPr>
        <p:spPr>
          <a:xfrm>
            <a:off x="1981200" y="1600200"/>
            <a:ext cx="8229600" cy="4925144"/>
          </a:xfrm>
        </p:spPr>
        <p:txBody>
          <a:bodyPr>
            <a:normAutofit/>
          </a:bodyPr>
          <a:lstStyle/>
          <a:p>
            <a:pPr marL="0" indent="0" algn="r">
              <a:buNone/>
            </a:pPr>
            <a:r>
              <a:rPr lang="lv-LV" dirty="0"/>
              <a:t>DUBLIKĀTS</a:t>
            </a:r>
          </a:p>
          <a:p>
            <a:pPr marL="0" indent="0">
              <a:buNone/>
            </a:pPr>
            <a:endParaRPr lang="lv-LV" dirty="0"/>
          </a:p>
          <a:p>
            <a:pPr marL="0" indent="0" algn="ctr">
              <a:buNone/>
            </a:pPr>
            <a:r>
              <a:rPr lang="lv-LV" sz="3900" dirty="0"/>
              <a:t>Latvijas Jauno zinātnieku apvienība</a:t>
            </a:r>
          </a:p>
          <a:p>
            <a:pPr marL="0" indent="0" algn="ctr">
              <a:buNone/>
            </a:pPr>
            <a:r>
              <a:rPr lang="lv-LV" dirty="0" err="1">
                <a:solidFill>
                  <a:srgbClr val="00B0F0"/>
                </a:solidFill>
              </a:rPr>
              <a:t>Valstspilsēta</a:t>
            </a:r>
            <a:r>
              <a:rPr lang="lv-LV" dirty="0">
                <a:solidFill>
                  <a:srgbClr val="00B0F0"/>
                </a:solidFill>
              </a:rPr>
              <a:t> </a:t>
            </a:r>
            <a:r>
              <a:rPr lang="lv-LV" dirty="0"/>
              <a:t>Rīga 			2023.gada 11. janvārī</a:t>
            </a:r>
          </a:p>
          <a:p>
            <a:pPr marL="0" indent="0" algn="ctr">
              <a:buNone/>
            </a:pPr>
            <a:endParaRPr lang="lv-LV" dirty="0"/>
          </a:p>
          <a:p>
            <a:pPr marL="0" indent="0" algn="just">
              <a:buNone/>
            </a:pPr>
            <a:r>
              <a:rPr lang="lv-LV" dirty="0"/>
              <a:t>Apliecinājums, ka Guna Vīksniņa š.g. 5. janvārī apmeklēja semināru «Dokumentu noformēšana»</a:t>
            </a:r>
          </a:p>
          <a:p>
            <a:pPr marL="0" indent="0" algn="just">
              <a:buNone/>
            </a:pPr>
            <a:endParaRPr lang="lv-LV" dirty="0"/>
          </a:p>
          <a:p>
            <a:pPr marL="0" indent="0" algn="just">
              <a:buNone/>
            </a:pPr>
            <a:r>
              <a:rPr lang="lv-LV" dirty="0"/>
              <a:t>LJZA Valdes priekšsēdētājs </a:t>
            </a:r>
            <a:r>
              <a:rPr lang="lv-LV" sz="1900" i="1" dirty="0"/>
              <a:t>(personiskais paraksts</a:t>
            </a:r>
            <a:r>
              <a:rPr lang="lv-LV" dirty="0"/>
              <a:t>) </a:t>
            </a:r>
            <a:r>
              <a:rPr lang="lv-LV" dirty="0" err="1"/>
              <a:t>K.Aizmārša</a:t>
            </a:r>
            <a:endParaRPr lang="lv-LV" dirty="0"/>
          </a:p>
        </p:txBody>
      </p:sp>
      <p:sp>
        <p:nvSpPr>
          <p:cNvPr id="4" name="Slide Number Placeholder 3"/>
          <p:cNvSpPr>
            <a:spLocks noGrp="1"/>
          </p:cNvSpPr>
          <p:nvPr>
            <p:ph type="sldNum" sz="quarter" idx="12"/>
          </p:nvPr>
        </p:nvSpPr>
        <p:spPr/>
        <p:txBody>
          <a:bodyPr/>
          <a:lstStyle/>
          <a:p>
            <a:fld id="{C7423574-3613-4BC7-92B6-70EB1B4E1FB3}" type="slidenum">
              <a:rPr lang="lv-LV" smtClean="0"/>
              <a:t>33</a:t>
            </a:fld>
            <a:endParaRPr lang="lv-LV"/>
          </a:p>
        </p:txBody>
      </p:sp>
    </p:spTree>
    <p:extLst>
      <p:ext uri="{BB962C8B-B14F-4D97-AF65-F5344CB8AC3E}">
        <p14:creationId xmlns:p14="http://schemas.microsoft.com/office/powerpoint/2010/main" val="112521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ircle(in)">
                                      <p:cBhvr>
                                        <p:cTn id="14" dur="2000"/>
                                        <p:tgtEl>
                                          <p:spTgt spid="3">
                                            <p:txEl>
                                              <p:pRg st="2" end="2"/>
                                            </p:txEl>
                                          </p:spTgt>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circle(in)">
                                      <p:cBhvr>
                                        <p:cTn id="2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080A-73BB-4ED0-9BDB-050AAD420863}"/>
              </a:ext>
            </a:extLst>
          </p:cNvPr>
          <p:cNvSpPr>
            <a:spLocks noGrp="1"/>
          </p:cNvSpPr>
          <p:nvPr>
            <p:ph type="title"/>
          </p:nvPr>
        </p:nvSpPr>
        <p:spPr>
          <a:xfrm>
            <a:off x="1069848" y="484632"/>
            <a:ext cx="10058400" cy="1054393"/>
          </a:xfrm>
        </p:spPr>
        <p:txBody>
          <a:bodyPr/>
          <a:lstStyle/>
          <a:p>
            <a:r>
              <a:rPr lang="lv-LV" dirty="0" err="1"/>
              <a:t>Nvo</a:t>
            </a:r>
            <a:r>
              <a:rPr lang="lv-LV" dirty="0"/>
              <a:t> dibināšanas dokumenti</a:t>
            </a:r>
            <a:endParaRPr lang="en-US" dirty="0"/>
          </a:p>
        </p:txBody>
      </p:sp>
      <p:sp>
        <p:nvSpPr>
          <p:cNvPr id="3" name="Content Placeholder 2">
            <a:extLst>
              <a:ext uri="{FF2B5EF4-FFF2-40B4-BE49-F238E27FC236}">
                <a16:creationId xmlns:a16="http://schemas.microsoft.com/office/drawing/2014/main" id="{F508424C-CDA7-46BC-97CA-7BDCDB34B3AE}"/>
              </a:ext>
            </a:extLst>
          </p:cNvPr>
          <p:cNvSpPr>
            <a:spLocks noGrp="1"/>
          </p:cNvSpPr>
          <p:nvPr>
            <p:ph idx="1"/>
          </p:nvPr>
        </p:nvSpPr>
        <p:spPr/>
        <p:txBody>
          <a:bodyPr/>
          <a:lstStyle/>
          <a:p>
            <a:r>
              <a:rPr lang="lv-LV" b="1" dirty="0">
                <a:solidFill>
                  <a:srgbClr val="FF0000"/>
                </a:solidFill>
              </a:rPr>
              <a:t>Satversmes 102.pants. </a:t>
            </a:r>
            <a:r>
              <a:rPr lang="lv-LV" dirty="0"/>
              <a:t>Ikvienam ir tiesības apvienoties biedrībās, politiskās partijās un citās sabiedriskās organizācijās</a:t>
            </a:r>
          </a:p>
          <a:p>
            <a:r>
              <a:rPr lang="lv-LV" b="1" dirty="0">
                <a:solidFill>
                  <a:srgbClr val="FF0000"/>
                </a:solidFill>
              </a:rPr>
              <a:t>Biedrību un nodibinājumu likums</a:t>
            </a:r>
            <a:r>
              <a:rPr lang="lv-LV" dirty="0"/>
              <a:t>. Latvijas Vēstnesis Nr.61, 14.11.2003. Pieejams: </a:t>
            </a:r>
            <a:r>
              <a:rPr lang="lv-LV" dirty="0">
                <a:hlinkClick r:id="rId2"/>
              </a:rPr>
              <a:t>http://likumi.lv/doc.php?id=81050</a:t>
            </a:r>
            <a:endParaRPr lang="lv-LV" dirty="0"/>
          </a:p>
          <a:p>
            <a:r>
              <a:rPr lang="lv-LV" dirty="0"/>
              <a:t>Ministru kabineta noteikumi:</a:t>
            </a:r>
          </a:p>
          <a:p>
            <a:pPr>
              <a:buFontTx/>
              <a:buChar char="-"/>
            </a:pPr>
            <a:r>
              <a:rPr lang="lv-LV" dirty="0"/>
              <a:t>Nr. 779 </a:t>
            </a:r>
            <a:r>
              <a:rPr lang="lv-LV" b="1" dirty="0">
                <a:solidFill>
                  <a:srgbClr val="FF0000"/>
                </a:solidFill>
              </a:rPr>
              <a:t>Biedrību un nodibinājumu klasificēšanas noteikum</a:t>
            </a:r>
            <a:r>
              <a:rPr lang="lv-LV" dirty="0"/>
              <a:t>i. Latvijas Vēstnesis Nr. 252, 28.12.2015. Pieejams: </a:t>
            </a:r>
            <a:r>
              <a:rPr lang="lv-LV" dirty="0">
                <a:hlinkClick r:id="rId3"/>
              </a:rPr>
              <a:t>http://likumi.lv/ta/id/278848-biedribu-un-nodibinajumu-klasificesanas-noteikumi</a:t>
            </a:r>
            <a:r>
              <a:rPr lang="lv-LV" dirty="0"/>
              <a:t> </a:t>
            </a:r>
          </a:p>
          <a:p>
            <a:r>
              <a:rPr lang="lv-LV" dirty="0"/>
              <a:t>Nr.308; </a:t>
            </a:r>
            <a:r>
              <a:rPr lang="lv-LV" b="1" dirty="0">
                <a:solidFill>
                  <a:srgbClr val="FF0000"/>
                </a:solidFill>
              </a:rPr>
              <a:t>Par valsts nodevu ieraksta izdarīšanai biedrību un nodibinājumu reģistrā. </a:t>
            </a:r>
            <a:r>
              <a:rPr lang="lv-LV" dirty="0"/>
              <a:t>Latvijas Vēstnesis Nr.61, 20.04.2004. Pieejams: </a:t>
            </a:r>
            <a:r>
              <a:rPr lang="lv-LV" b="1" dirty="0">
                <a:solidFill>
                  <a:srgbClr val="FF0000"/>
                </a:solidFill>
                <a:hlinkClick r:id="rId4"/>
              </a:rPr>
              <a:t>http://likumi.lv/ta/id/87233-noteikumi-par-valsts-nodevu-ieraksta-izdarisanai-biedribu-un-nodibinajumu-registra</a:t>
            </a:r>
            <a:endParaRPr lang="en-US" dirty="0"/>
          </a:p>
        </p:txBody>
      </p:sp>
      <p:sp>
        <p:nvSpPr>
          <p:cNvPr id="4" name="Slide Number Placeholder 3">
            <a:extLst>
              <a:ext uri="{FF2B5EF4-FFF2-40B4-BE49-F238E27FC236}">
                <a16:creationId xmlns:a16="http://schemas.microsoft.com/office/drawing/2014/main" id="{907324D3-81F2-4AA3-A529-F08370659C4C}"/>
              </a:ext>
            </a:extLst>
          </p:cNvPr>
          <p:cNvSpPr>
            <a:spLocks noGrp="1"/>
          </p:cNvSpPr>
          <p:nvPr>
            <p:ph type="sldNum" sz="quarter" idx="12"/>
          </p:nvPr>
        </p:nvSpPr>
        <p:spPr/>
        <p:txBody>
          <a:bodyPr/>
          <a:lstStyle/>
          <a:p>
            <a:fld id="{EBF4AB40-9E83-4FA7-8074-857ED8D9DFA4}" type="slidenum">
              <a:rPr lang="en-US" smtClean="0"/>
              <a:t>34</a:t>
            </a:fld>
            <a:endParaRPr lang="en-US"/>
          </a:p>
        </p:txBody>
      </p:sp>
    </p:spTree>
    <p:extLst>
      <p:ext uri="{BB962C8B-B14F-4D97-AF65-F5344CB8AC3E}">
        <p14:creationId xmlns:p14="http://schemas.microsoft.com/office/powerpoint/2010/main" val="2855217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3818-2637-4CD7-99EC-584969C69CBF}"/>
              </a:ext>
            </a:extLst>
          </p:cNvPr>
          <p:cNvSpPr>
            <a:spLocks noGrp="1"/>
          </p:cNvSpPr>
          <p:nvPr>
            <p:ph type="title"/>
          </p:nvPr>
        </p:nvSpPr>
        <p:spPr>
          <a:xfrm>
            <a:off x="953938" y="85387"/>
            <a:ext cx="10058400" cy="951362"/>
          </a:xfrm>
        </p:spPr>
        <p:txBody>
          <a:bodyPr/>
          <a:lstStyle/>
          <a:p>
            <a:r>
              <a:rPr lang="lv-LV" dirty="0"/>
              <a:t>Papildu informācija</a:t>
            </a:r>
            <a:endParaRPr lang="en-US" dirty="0"/>
          </a:p>
        </p:txBody>
      </p:sp>
      <p:sp>
        <p:nvSpPr>
          <p:cNvPr id="4" name="Slide Number Placeholder 3">
            <a:extLst>
              <a:ext uri="{FF2B5EF4-FFF2-40B4-BE49-F238E27FC236}">
                <a16:creationId xmlns:a16="http://schemas.microsoft.com/office/drawing/2014/main" id="{6856AD26-A44A-4B0E-8448-E4B90CF4FF25}"/>
              </a:ext>
            </a:extLst>
          </p:cNvPr>
          <p:cNvSpPr>
            <a:spLocks noGrp="1"/>
          </p:cNvSpPr>
          <p:nvPr>
            <p:ph type="sldNum" sz="quarter" idx="12"/>
          </p:nvPr>
        </p:nvSpPr>
        <p:spPr/>
        <p:txBody>
          <a:bodyPr/>
          <a:lstStyle/>
          <a:p>
            <a:fld id="{EBF4AB40-9E83-4FA7-8074-857ED8D9DFA4}" type="slidenum">
              <a:rPr lang="en-US" smtClean="0"/>
              <a:t>35</a:t>
            </a:fld>
            <a:endParaRPr lang="en-US"/>
          </a:p>
        </p:txBody>
      </p:sp>
      <p:pic>
        <p:nvPicPr>
          <p:cNvPr id="5" name="Picture 3">
            <a:extLst>
              <a:ext uri="{FF2B5EF4-FFF2-40B4-BE49-F238E27FC236}">
                <a16:creationId xmlns:a16="http://schemas.microsoft.com/office/drawing/2014/main" id="{7B96F815-245D-45B3-9C17-927EC81EA6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7" t="14693" r="18322" b="4523"/>
          <a:stretch/>
        </p:blipFill>
        <p:spPr bwMode="auto">
          <a:xfrm>
            <a:off x="1676401" y="948520"/>
            <a:ext cx="8789159" cy="5909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861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Biedrības/nodibinājuma statuss</a:t>
            </a:r>
          </a:p>
        </p:txBody>
      </p:sp>
      <p:sp>
        <p:nvSpPr>
          <p:cNvPr id="3" name="Content Placeholder 2"/>
          <p:cNvSpPr>
            <a:spLocks noGrp="1"/>
          </p:cNvSpPr>
          <p:nvPr>
            <p:ph idx="1"/>
          </p:nvPr>
        </p:nvSpPr>
        <p:spPr>
          <a:xfrm>
            <a:off x="558800" y="2459864"/>
            <a:ext cx="10922000" cy="4017135"/>
          </a:xfrm>
        </p:spPr>
        <p:txBody>
          <a:bodyPr>
            <a:normAutofit/>
          </a:bodyPr>
          <a:lstStyle/>
          <a:p>
            <a:r>
              <a:rPr lang="lv-LV" dirty="0"/>
              <a:t>Cik personas var dibināt biedrību?</a:t>
            </a:r>
          </a:p>
          <a:p>
            <a:pPr marL="0" indent="0">
              <a:buNone/>
            </a:pPr>
            <a:r>
              <a:rPr lang="lv-LV" dirty="0">
                <a:solidFill>
                  <a:srgbClr val="FF0000"/>
                </a:solidFill>
              </a:rPr>
              <a:t>Dibinātāju skaits nedrīkst būt mazāks par diviem [BN likums 23.pants otrā daļa]</a:t>
            </a:r>
          </a:p>
          <a:p>
            <a:r>
              <a:rPr lang="lv-LV" i="1" dirty="0"/>
              <a:t>BN iegūst juridiskās personas statusu ar brīdi, kad tie ierakstīti biedrību un nodibinājumu reģistrā </a:t>
            </a:r>
            <a:r>
              <a:rPr lang="lv-LV" dirty="0"/>
              <a:t>[BN likums 3.pants].</a:t>
            </a:r>
          </a:p>
          <a:p>
            <a:pPr marL="0" indent="0">
              <a:buNone/>
            </a:pPr>
            <a:r>
              <a:rPr lang="lv-LV" b="1" dirty="0">
                <a:solidFill>
                  <a:srgbClr val="FF0000"/>
                </a:solidFill>
              </a:rPr>
              <a:t>Secinājums:</a:t>
            </a:r>
            <a:r>
              <a:rPr lang="lv-LV" dirty="0"/>
              <a:t> biedrību var dibināt un tā būs tiesībspējīga, bet tā OBLIGĀTI jāreģistrē, lai iegūtu rīcībspēju!</a:t>
            </a:r>
          </a:p>
          <a:p>
            <a:r>
              <a:rPr lang="lv-LV" dirty="0"/>
              <a:t>Grozījumi, kas notikuši BN, arī ir jāpiereģistrē UR.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29567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384" y="-138207"/>
            <a:ext cx="9541099" cy="944562"/>
          </a:xfrm>
        </p:spPr>
        <p:txBody>
          <a:bodyPr>
            <a:normAutofit fontScale="90000"/>
          </a:bodyPr>
          <a:lstStyle/>
          <a:p>
            <a:r>
              <a:rPr lang="lv-LV" sz="3200" b="1" dirty="0">
                <a:solidFill>
                  <a:srgbClr val="FF0000"/>
                </a:solidFill>
                <a:latin typeface="Times New Roman" panose="02020603050405020304" pitchFamily="18" charset="0"/>
                <a:cs typeface="Times New Roman" panose="02020603050405020304" pitchFamily="18" charset="0"/>
              </a:rPr>
              <a:t>Tiesībspēja</a:t>
            </a:r>
            <a:r>
              <a:rPr lang="lv-LV" sz="3200" b="1" dirty="0">
                <a:latin typeface="Times New Roman" panose="02020603050405020304" pitchFamily="18" charset="0"/>
                <a:cs typeface="Times New Roman" panose="02020603050405020304" pitchFamily="18" charset="0"/>
              </a:rPr>
              <a:t> = tiesību un pienākumu kopums</a:t>
            </a:r>
          </a:p>
        </p:txBody>
      </p:sp>
      <p:sp>
        <p:nvSpPr>
          <p:cNvPr id="3" name="Content Placeholder 2"/>
          <p:cNvSpPr>
            <a:spLocks noGrp="1"/>
          </p:cNvSpPr>
          <p:nvPr>
            <p:ph idx="1"/>
          </p:nvPr>
        </p:nvSpPr>
        <p:spPr>
          <a:xfrm>
            <a:off x="2305334" y="762000"/>
            <a:ext cx="3886200" cy="2590800"/>
          </a:xfrm>
          <a:ln w="6350">
            <a:solidFill>
              <a:schemeClr val="tx1"/>
            </a:solidFill>
          </a:ln>
        </p:spPr>
        <p:txBody>
          <a:bodyPr/>
          <a:lstStyle/>
          <a:p>
            <a:r>
              <a:rPr lang="lv-LV" dirty="0"/>
              <a:t>Fiziskai personai = ar piedzimšanas brīdi, atsevišķos gadījumos pirms piedzimšanas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a:p>
        </p:txBody>
      </p:sp>
      <p:sp>
        <p:nvSpPr>
          <p:cNvPr id="5" name="Content Placeholder 2"/>
          <p:cNvSpPr txBox="1">
            <a:spLocks/>
          </p:cNvSpPr>
          <p:nvPr/>
        </p:nvSpPr>
        <p:spPr>
          <a:xfrm>
            <a:off x="6445155" y="762000"/>
            <a:ext cx="3886200" cy="2590800"/>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dirty="0"/>
              <a:t>Juridiskai personai = ar lēmuma pieņemšanu par dibināšanu</a:t>
            </a:r>
          </a:p>
        </p:txBody>
      </p:sp>
      <p:sp>
        <p:nvSpPr>
          <p:cNvPr id="6" name="Rectangle 5"/>
          <p:cNvSpPr/>
          <p:nvPr/>
        </p:nvSpPr>
        <p:spPr>
          <a:xfrm>
            <a:off x="1848134" y="762000"/>
            <a:ext cx="304800" cy="2514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i="1" dirty="0">
                <a:solidFill>
                  <a:srgbClr val="FF0000"/>
                </a:solidFill>
              </a:rPr>
              <a:t>DE FACTO</a:t>
            </a:r>
          </a:p>
        </p:txBody>
      </p:sp>
      <p:sp>
        <p:nvSpPr>
          <p:cNvPr id="7" name="Rectangle 6"/>
          <p:cNvSpPr/>
          <p:nvPr/>
        </p:nvSpPr>
        <p:spPr>
          <a:xfrm>
            <a:off x="1828800" y="4338851"/>
            <a:ext cx="304800" cy="2514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i="1" dirty="0">
                <a:solidFill>
                  <a:srgbClr val="FF0000"/>
                </a:solidFill>
              </a:rPr>
              <a:t>DE IURE</a:t>
            </a:r>
          </a:p>
        </p:txBody>
      </p:sp>
      <p:sp>
        <p:nvSpPr>
          <p:cNvPr id="8" name="Title 1"/>
          <p:cNvSpPr txBox="1">
            <a:spLocks/>
          </p:cNvSpPr>
          <p:nvPr/>
        </p:nvSpPr>
        <p:spPr>
          <a:xfrm>
            <a:off x="965915" y="3406799"/>
            <a:ext cx="9416619" cy="93205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200" b="1" dirty="0">
                <a:solidFill>
                  <a:srgbClr val="FF0000"/>
                </a:solidFill>
                <a:latin typeface="Times New Roman" panose="02020603050405020304" pitchFamily="18" charset="0"/>
                <a:cs typeface="Times New Roman" panose="02020603050405020304" pitchFamily="18" charset="0"/>
              </a:rPr>
              <a:t>RĪCĪBSPĒJA</a:t>
            </a:r>
            <a:r>
              <a:rPr lang="lv-LV" sz="3200" b="1" dirty="0">
                <a:latin typeface="Times New Roman" panose="02020603050405020304" pitchFamily="18" charset="0"/>
                <a:cs typeface="Times New Roman" panose="02020603050405020304" pitchFamily="18" charset="0"/>
              </a:rPr>
              <a:t> = savu tiesību un pienākumu īstenošana</a:t>
            </a:r>
          </a:p>
        </p:txBody>
      </p:sp>
      <p:sp>
        <p:nvSpPr>
          <p:cNvPr id="9" name="Content Placeholder 2"/>
          <p:cNvSpPr txBox="1">
            <a:spLocks/>
          </p:cNvSpPr>
          <p:nvPr/>
        </p:nvSpPr>
        <p:spPr>
          <a:xfrm>
            <a:off x="2457734" y="4262652"/>
            <a:ext cx="3886200" cy="1985749"/>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dirty="0"/>
              <a:t>Fiziskai personai = pieaug ar bērna vecumu</a:t>
            </a:r>
          </a:p>
        </p:txBody>
      </p:sp>
      <p:sp>
        <p:nvSpPr>
          <p:cNvPr id="10" name="Content Placeholder 2"/>
          <p:cNvSpPr txBox="1">
            <a:spLocks/>
          </p:cNvSpPr>
          <p:nvPr/>
        </p:nvSpPr>
        <p:spPr>
          <a:xfrm>
            <a:off x="6487235" y="4262651"/>
            <a:ext cx="3886200" cy="1985749"/>
          </a:xfrm>
          <a:prstGeom prst="rect">
            <a:avLst/>
          </a:prstGeom>
          <a:ln w="6350">
            <a:solidFill>
              <a:schemeClr val="tx1"/>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dirty="0"/>
              <a:t>Juridiskai personai = ar oficiālu reģistrēšanas brīdi</a:t>
            </a:r>
          </a:p>
        </p:txBody>
      </p:sp>
    </p:spTree>
    <p:extLst>
      <p:ext uri="{BB962C8B-B14F-4D97-AF65-F5344CB8AC3E}">
        <p14:creationId xmlns:p14="http://schemas.microsoft.com/office/powerpoint/2010/main" val="340299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heel(1)">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animBg="1"/>
      <p:bldP spid="6" grpId="0" animBg="1"/>
      <p:bldP spid="7" grpId="0" animBg="1"/>
      <p:bldP spid="8" grpId="0"/>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63752" y="188640"/>
            <a:ext cx="4392488"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b="1" dirty="0">
                <a:solidFill>
                  <a:srgbClr val="FF0000"/>
                </a:solidFill>
              </a:rPr>
              <a:t>BIEDRĪBA</a:t>
            </a:r>
          </a:p>
        </p:txBody>
      </p:sp>
      <p:sp>
        <p:nvSpPr>
          <p:cNvPr id="3" name="Rounded Rectangle 2"/>
          <p:cNvSpPr/>
          <p:nvPr/>
        </p:nvSpPr>
        <p:spPr>
          <a:xfrm>
            <a:off x="1854673" y="1268760"/>
            <a:ext cx="8496944" cy="504056"/>
          </a:xfrm>
          <a:prstGeom prst="round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BIEDRĪBAS DIBINĀTĀJI = NEDRĪKST BŪT MAZĀK PAR DIVIEM</a:t>
            </a:r>
          </a:p>
        </p:txBody>
      </p:sp>
      <p:sp>
        <p:nvSpPr>
          <p:cNvPr id="4" name="Oval 3"/>
          <p:cNvSpPr/>
          <p:nvPr/>
        </p:nvSpPr>
        <p:spPr>
          <a:xfrm>
            <a:off x="1871448" y="2204864"/>
            <a:ext cx="2712384" cy="864096"/>
          </a:xfrm>
          <a:prstGeom prst="ellipse">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FIZISKA PERSONA</a:t>
            </a:r>
          </a:p>
        </p:txBody>
      </p:sp>
      <p:sp>
        <p:nvSpPr>
          <p:cNvPr id="5" name="Oval 4"/>
          <p:cNvSpPr/>
          <p:nvPr/>
        </p:nvSpPr>
        <p:spPr>
          <a:xfrm>
            <a:off x="4601059" y="2237328"/>
            <a:ext cx="2712384" cy="864096"/>
          </a:xfrm>
          <a:prstGeom prst="ellipse">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JURIDISKA PERSONA</a:t>
            </a:r>
          </a:p>
        </p:txBody>
      </p:sp>
      <p:sp>
        <p:nvSpPr>
          <p:cNvPr id="6" name="Oval 5"/>
          <p:cNvSpPr/>
          <p:nvPr/>
        </p:nvSpPr>
        <p:spPr>
          <a:xfrm>
            <a:off x="7255037" y="2204864"/>
            <a:ext cx="3096580" cy="864096"/>
          </a:xfrm>
          <a:prstGeom prst="ellipse">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chemeClr val="tx1"/>
                </a:solidFill>
              </a:rPr>
              <a:t>TIESĪBSPĒJĪGA PERSONĀLSABIEDRĪBA</a:t>
            </a:r>
          </a:p>
        </p:txBody>
      </p:sp>
      <p:sp>
        <p:nvSpPr>
          <p:cNvPr id="7" name="Oval 6"/>
          <p:cNvSpPr/>
          <p:nvPr/>
        </p:nvSpPr>
        <p:spPr>
          <a:xfrm>
            <a:off x="3034659" y="3426303"/>
            <a:ext cx="6057245" cy="1152128"/>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Pieņem </a:t>
            </a:r>
            <a:r>
              <a:rPr lang="lv-LV" b="1" dirty="0">
                <a:solidFill>
                  <a:schemeClr val="tx1"/>
                </a:solidFill>
              </a:rPr>
              <a:t>lēmumu</a:t>
            </a:r>
            <a:r>
              <a:rPr lang="lv-LV" dirty="0">
                <a:solidFill>
                  <a:schemeClr val="tx1"/>
                </a:solidFill>
              </a:rPr>
              <a:t> par biedrības dibināšanu</a:t>
            </a:r>
          </a:p>
        </p:txBody>
      </p:sp>
      <p:sp>
        <p:nvSpPr>
          <p:cNvPr id="8" name="Down Arrow 7"/>
          <p:cNvSpPr/>
          <p:nvPr/>
        </p:nvSpPr>
        <p:spPr>
          <a:xfrm>
            <a:off x="3665956" y="4502162"/>
            <a:ext cx="4968552" cy="1139850"/>
          </a:xfrm>
          <a:prstGeom prst="downArrow">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Rectangle 8"/>
          <p:cNvSpPr/>
          <p:nvPr/>
        </p:nvSpPr>
        <p:spPr>
          <a:xfrm>
            <a:off x="1857531" y="5766868"/>
            <a:ext cx="2326422"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Apstiprina statūtus</a:t>
            </a:r>
          </a:p>
        </p:txBody>
      </p:sp>
      <p:sp>
        <p:nvSpPr>
          <p:cNvPr id="10" name="Rectangle 9"/>
          <p:cNvSpPr/>
          <p:nvPr/>
        </p:nvSpPr>
        <p:spPr>
          <a:xfrm>
            <a:off x="4987021" y="6034533"/>
            <a:ext cx="2326422"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Ievēl izpildinstitūciju </a:t>
            </a:r>
          </a:p>
        </p:txBody>
      </p:sp>
      <p:sp>
        <p:nvSpPr>
          <p:cNvPr id="11" name="Rectangle 10"/>
          <p:cNvSpPr/>
          <p:nvPr/>
        </p:nvSpPr>
        <p:spPr>
          <a:xfrm>
            <a:off x="7839586" y="5710497"/>
            <a:ext cx="2476802"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Ievēl citas institūcijas, ja tās paredzētas statūtos</a:t>
            </a:r>
          </a:p>
        </p:txBody>
      </p:sp>
      <p:sp>
        <p:nvSpPr>
          <p:cNvPr id="12" name="Slide Number Placeholder 11"/>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1220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2000"/>
                                        <p:tgtEl>
                                          <p:spTgt spid="9"/>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heel(1)">
                                      <p:cBhvr>
                                        <p:cTn id="42" dur="2000"/>
                                        <p:tgtEl>
                                          <p:spTgt spid="10"/>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FCE1-2CA4-4527-A603-542526CB0006}"/>
              </a:ext>
            </a:extLst>
          </p:cNvPr>
          <p:cNvSpPr>
            <a:spLocks noGrp="1"/>
          </p:cNvSpPr>
          <p:nvPr>
            <p:ph type="title"/>
          </p:nvPr>
        </p:nvSpPr>
        <p:spPr>
          <a:xfrm>
            <a:off x="914400" y="72508"/>
            <a:ext cx="10058400" cy="1609344"/>
          </a:xfrm>
        </p:spPr>
        <p:txBody>
          <a:bodyPr/>
          <a:lstStyle/>
          <a:p>
            <a:r>
              <a:rPr lang="lv-LV" dirty="0"/>
              <a:t>DOKUMENTI – </a:t>
            </a:r>
            <a:r>
              <a:rPr lang="lv-LV" dirty="0">
                <a:solidFill>
                  <a:schemeClr val="accent1"/>
                </a:solidFill>
              </a:rPr>
              <a:t>LĒMUMS PAR DIBINĀŠANU</a:t>
            </a:r>
            <a:endParaRPr lang="en-US" dirty="0">
              <a:solidFill>
                <a:schemeClr val="accent1"/>
              </a:solidFill>
            </a:endParaRPr>
          </a:p>
        </p:txBody>
      </p:sp>
      <p:sp>
        <p:nvSpPr>
          <p:cNvPr id="4" name="Slide Number Placeholder 3">
            <a:extLst>
              <a:ext uri="{FF2B5EF4-FFF2-40B4-BE49-F238E27FC236}">
                <a16:creationId xmlns:a16="http://schemas.microsoft.com/office/drawing/2014/main" id="{4D6182F8-57DB-41E0-8B1A-DF0CE2630CCD}"/>
              </a:ext>
            </a:extLst>
          </p:cNvPr>
          <p:cNvSpPr>
            <a:spLocks noGrp="1"/>
          </p:cNvSpPr>
          <p:nvPr>
            <p:ph type="sldNum" sz="quarter" idx="12"/>
          </p:nvPr>
        </p:nvSpPr>
        <p:spPr/>
        <p:txBody>
          <a:bodyPr/>
          <a:lstStyle/>
          <a:p>
            <a:fld id="{EBF4AB40-9E83-4FA7-8074-857ED8D9DFA4}" type="slidenum">
              <a:rPr lang="en-US" smtClean="0"/>
              <a:t>39</a:t>
            </a:fld>
            <a:endParaRPr lang="en-US"/>
          </a:p>
        </p:txBody>
      </p:sp>
      <p:sp>
        <p:nvSpPr>
          <p:cNvPr id="5" name="Rectangle 4">
            <a:extLst>
              <a:ext uri="{FF2B5EF4-FFF2-40B4-BE49-F238E27FC236}">
                <a16:creationId xmlns:a16="http://schemas.microsoft.com/office/drawing/2014/main" id="{E7A9A84D-1237-452F-AE09-93D19DAF9F40}"/>
              </a:ext>
            </a:extLst>
          </p:cNvPr>
          <p:cNvSpPr/>
          <p:nvPr/>
        </p:nvSpPr>
        <p:spPr>
          <a:xfrm>
            <a:off x="914400" y="1931031"/>
            <a:ext cx="10058400" cy="4524315"/>
          </a:xfrm>
          <a:prstGeom prst="rect">
            <a:avLst/>
          </a:prstGeom>
        </p:spPr>
        <p:txBody>
          <a:bodyPr wrap="square">
            <a:spAutoFit/>
          </a:bodyPr>
          <a:lstStyle/>
          <a:p>
            <a:pPr marL="457200" indent="-457200">
              <a:buFont typeface="Arial" panose="020B0604020202020204" pitchFamily="34" charset="0"/>
              <a:buChar char="•"/>
            </a:pPr>
            <a:r>
              <a:rPr lang="lv-LV" sz="3200" dirty="0"/>
              <a:t>Lēmumu pieņem biedrības dibinātāji;</a:t>
            </a:r>
          </a:p>
          <a:p>
            <a:pPr marL="457200" indent="-457200">
              <a:buFont typeface="Arial" panose="020B0604020202020204" pitchFamily="34" charset="0"/>
              <a:buChar char="•"/>
            </a:pPr>
            <a:r>
              <a:rPr lang="lv-LV" sz="3200" b="1" dirty="0">
                <a:solidFill>
                  <a:srgbClr val="FF0000"/>
                </a:solidFill>
              </a:rPr>
              <a:t>Lēmumu</a:t>
            </a:r>
            <a:r>
              <a:rPr lang="lv-LV" sz="3200" dirty="0">
                <a:solidFill>
                  <a:srgbClr val="FF0000"/>
                </a:solidFill>
              </a:rPr>
              <a:t> </a:t>
            </a:r>
            <a:r>
              <a:rPr lang="lv-LV" sz="3200" dirty="0"/>
              <a:t>noformē </a:t>
            </a:r>
            <a:r>
              <a:rPr lang="lv-LV" sz="3200" dirty="0" err="1"/>
              <a:t>rakstveidā</a:t>
            </a:r>
            <a:r>
              <a:rPr lang="lv-LV" sz="3200" dirty="0"/>
              <a:t>;</a:t>
            </a:r>
          </a:p>
          <a:p>
            <a:pPr marL="457200" indent="-457200">
              <a:buFont typeface="Arial" panose="020B0604020202020204" pitchFamily="34" charset="0"/>
              <a:buChar char="•"/>
            </a:pPr>
            <a:r>
              <a:rPr lang="lv-LV" sz="3200" dirty="0"/>
              <a:t>Lēmumu paraksta VISI biedrības dibinātāji</a:t>
            </a:r>
          </a:p>
          <a:p>
            <a:pPr marL="457200" indent="-457200">
              <a:buFont typeface="Arial" panose="020B0604020202020204" pitchFamily="34" charset="0"/>
              <a:buChar char="•"/>
            </a:pPr>
            <a:r>
              <a:rPr lang="lv-LV" sz="3200" i="1" dirty="0"/>
              <a:t>- var parakstīt arī dibinātāja pilnvarota persona, kas piedalās lēmuma pieņemšanā (rakstveida pilnvara pievienojama dibināšanas lēmumam);</a:t>
            </a:r>
          </a:p>
          <a:p>
            <a:pPr marL="457200" indent="-457200">
              <a:buFont typeface="Arial" panose="020B0604020202020204" pitchFamily="34" charset="0"/>
              <a:buChar char="•"/>
            </a:pPr>
            <a:r>
              <a:rPr lang="lv-LV" sz="3200" dirty="0"/>
              <a:t>Dibinātāji apstiprina </a:t>
            </a:r>
            <a:r>
              <a:rPr lang="lv-LV" sz="3200" b="1" dirty="0">
                <a:solidFill>
                  <a:srgbClr val="FF0000"/>
                </a:solidFill>
              </a:rPr>
              <a:t>statūtus</a:t>
            </a:r>
            <a:r>
              <a:rPr lang="lv-LV" sz="3200" dirty="0"/>
              <a:t>;</a:t>
            </a:r>
          </a:p>
          <a:p>
            <a:pPr marL="457200" indent="-457200">
              <a:buFont typeface="Arial" panose="020B0604020202020204" pitchFamily="34" charset="0"/>
              <a:buChar char="•"/>
            </a:pPr>
            <a:r>
              <a:rPr lang="lv-LV" sz="3200" dirty="0"/>
              <a:t>Dibinātāji ievēlē </a:t>
            </a:r>
            <a:r>
              <a:rPr lang="lv-LV" sz="3200" b="1" dirty="0">
                <a:solidFill>
                  <a:srgbClr val="FF0000"/>
                </a:solidFill>
              </a:rPr>
              <a:t>biedrības izpildinstitūciju </a:t>
            </a:r>
            <a:r>
              <a:rPr lang="lv-LV" sz="3200" dirty="0"/>
              <a:t>(citas institūcijas saskaņā ar statūtiem);</a:t>
            </a:r>
          </a:p>
        </p:txBody>
      </p:sp>
    </p:spTree>
    <p:extLst>
      <p:ext uri="{BB962C8B-B14F-4D97-AF65-F5344CB8AC3E}">
        <p14:creationId xmlns:p14="http://schemas.microsoft.com/office/powerpoint/2010/main" val="316324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844F-C26A-4517-A19F-FFC8D54B0839}"/>
              </a:ext>
            </a:extLst>
          </p:cNvPr>
          <p:cNvSpPr>
            <a:spLocks noGrp="1"/>
          </p:cNvSpPr>
          <p:nvPr>
            <p:ph type="title"/>
          </p:nvPr>
        </p:nvSpPr>
        <p:spPr>
          <a:xfrm>
            <a:off x="979696" y="278571"/>
            <a:ext cx="10058400" cy="1060833"/>
          </a:xfrm>
        </p:spPr>
        <p:txBody>
          <a:bodyPr/>
          <a:lstStyle/>
          <a:p>
            <a:r>
              <a:rPr lang="lv-LV" dirty="0"/>
              <a:t>Juridiskais pamats:</a:t>
            </a:r>
            <a:endParaRPr lang="en-US" dirty="0"/>
          </a:p>
        </p:txBody>
      </p:sp>
      <p:sp>
        <p:nvSpPr>
          <p:cNvPr id="3" name="Content Placeholder 2">
            <a:extLst>
              <a:ext uri="{FF2B5EF4-FFF2-40B4-BE49-F238E27FC236}">
                <a16:creationId xmlns:a16="http://schemas.microsoft.com/office/drawing/2014/main" id="{8BCC3C32-7459-45FC-B7BE-DCF68D31ADBC}"/>
              </a:ext>
            </a:extLst>
          </p:cNvPr>
          <p:cNvSpPr>
            <a:spLocks noGrp="1"/>
          </p:cNvSpPr>
          <p:nvPr>
            <p:ph idx="1"/>
          </p:nvPr>
        </p:nvSpPr>
        <p:spPr>
          <a:xfrm>
            <a:off x="631065" y="1745087"/>
            <a:ext cx="10497183" cy="4784501"/>
          </a:xfrm>
        </p:spPr>
        <p:txBody>
          <a:bodyPr>
            <a:normAutofit lnSpcReduction="10000"/>
          </a:bodyPr>
          <a:lstStyle/>
          <a:p>
            <a:r>
              <a:rPr lang="lv-LV" dirty="0"/>
              <a:t>Dokumenta juridiskā spēka likums </a:t>
            </a:r>
            <a:r>
              <a:rPr lang="lv-LV" dirty="0">
                <a:hlinkClick r:id="rId2"/>
              </a:rPr>
              <a:t>https://likumi.lv/ta/id/210205-dokumentu-juridiska-speka-likums</a:t>
            </a:r>
            <a:endParaRPr lang="lv-LV" dirty="0"/>
          </a:p>
          <a:p>
            <a:r>
              <a:rPr lang="lv-LV" dirty="0"/>
              <a:t>Dokumentu izstrādāšanas un noformēšanas noteikumi </a:t>
            </a:r>
            <a:r>
              <a:rPr lang="lv-LV" dirty="0">
                <a:hlinkClick r:id="rId3"/>
              </a:rPr>
              <a:t>https://likumi.lv/ta/id/301436-dokumentu-izstradasanas-un-noformesanas-kartiba</a:t>
            </a:r>
            <a:endParaRPr lang="lv-LV" dirty="0"/>
          </a:p>
          <a:p>
            <a:r>
              <a:rPr lang="lv-LV" dirty="0"/>
              <a:t>Elektronisko dokumentu likums </a:t>
            </a:r>
            <a:r>
              <a:rPr lang="en-GB" dirty="0">
                <a:hlinkClick r:id="rId4"/>
              </a:rPr>
              <a:t>https://likumi.lv/ta/id/68521-elektronisko-dokumentu-likums</a:t>
            </a:r>
            <a:endParaRPr lang="lv-LV" dirty="0"/>
          </a:p>
          <a:p>
            <a:r>
              <a:rPr lang="lv-LV" dirty="0"/>
              <a:t>MKN Nr. 117 </a:t>
            </a:r>
            <a:r>
              <a:rPr lang="en-GB" dirty="0" err="1"/>
              <a:t>Noteikumi</a:t>
            </a:r>
            <a:r>
              <a:rPr lang="en-GB" dirty="0"/>
              <a:t> par </a:t>
            </a:r>
            <a:r>
              <a:rPr lang="en-GB" dirty="0" err="1"/>
              <a:t>elektronisko</a:t>
            </a:r>
            <a:r>
              <a:rPr lang="en-GB" dirty="0"/>
              <a:t> </a:t>
            </a:r>
            <a:r>
              <a:rPr lang="en-GB" dirty="0" err="1"/>
              <a:t>dokumentu</a:t>
            </a:r>
            <a:r>
              <a:rPr lang="en-GB" dirty="0"/>
              <a:t> </a:t>
            </a:r>
            <a:r>
              <a:rPr lang="en-GB" dirty="0" err="1"/>
              <a:t>izvērtēšanas</a:t>
            </a:r>
            <a:r>
              <a:rPr lang="en-GB" dirty="0"/>
              <a:t> </a:t>
            </a:r>
            <a:r>
              <a:rPr lang="en-GB" dirty="0" err="1"/>
              <a:t>veidu</a:t>
            </a:r>
            <a:r>
              <a:rPr lang="en-GB" dirty="0"/>
              <a:t>, </a:t>
            </a:r>
            <a:r>
              <a:rPr lang="en-GB" dirty="0" err="1"/>
              <a:t>saglabāšanas</a:t>
            </a:r>
            <a:r>
              <a:rPr lang="en-GB" dirty="0"/>
              <a:t> </a:t>
            </a:r>
            <a:r>
              <a:rPr lang="en-GB" dirty="0" err="1"/>
              <a:t>kārtību</a:t>
            </a:r>
            <a:r>
              <a:rPr lang="en-GB" dirty="0"/>
              <a:t> un </a:t>
            </a:r>
            <a:r>
              <a:rPr lang="en-GB" dirty="0" err="1"/>
              <a:t>nodošanu</a:t>
            </a:r>
            <a:r>
              <a:rPr lang="en-GB" dirty="0"/>
              <a:t> </a:t>
            </a:r>
            <a:r>
              <a:rPr lang="en-GB" dirty="0" err="1"/>
              <a:t>valsts</a:t>
            </a:r>
            <a:r>
              <a:rPr lang="en-GB" dirty="0"/>
              <a:t> </a:t>
            </a:r>
            <a:r>
              <a:rPr lang="en-GB" dirty="0" err="1"/>
              <a:t>arhīvam</a:t>
            </a:r>
            <a:r>
              <a:rPr lang="en-GB" dirty="0"/>
              <a:t> </a:t>
            </a:r>
            <a:r>
              <a:rPr lang="en-GB" dirty="0" err="1"/>
              <a:t>glabāšanā</a:t>
            </a:r>
            <a:r>
              <a:rPr lang="lv-LV" dirty="0"/>
              <a:t> </a:t>
            </a:r>
            <a:br>
              <a:rPr lang="lv-LV" b="1" dirty="0"/>
            </a:br>
            <a:r>
              <a:rPr lang="en-GB" dirty="0">
                <a:hlinkClick r:id="rId5"/>
              </a:rPr>
              <a:t>https://likumi.lv/ta/id/85206-noteikumi-par-elektronisko-dokumentu-izvertesanas-veidu-saglabasanas-kartibu-un-nodosanu-valsts-arhivam-glabasana</a:t>
            </a:r>
            <a:endParaRPr lang="lv-LV" dirty="0"/>
          </a:p>
          <a:p>
            <a:r>
              <a:rPr lang="lv-LV" dirty="0"/>
              <a:t>Eiropas Parlamenta un Padomes 2014. gada 23. jūlija regulas (ES) Nr.  </a:t>
            </a:r>
            <a:r>
              <a:rPr lang="lv-LV" dirty="0">
                <a:hlinkClick r:id="rId6"/>
              </a:rPr>
              <a:t>910/2014</a:t>
            </a:r>
            <a:r>
              <a:rPr lang="lv-LV" dirty="0"/>
              <a:t> par elektronisko identifikāciju un uzticamības pakalpojumiem elektronisko darījumu veikšanai iekšējā tirgū un ar ko atceļ direktīvu </a:t>
            </a:r>
            <a:r>
              <a:rPr lang="lv-LV" dirty="0">
                <a:hlinkClick r:id="rId7"/>
              </a:rPr>
              <a:t>1999/93/EK</a:t>
            </a:r>
            <a:r>
              <a:rPr lang="lv-LV" dirty="0"/>
              <a:t> (turpmāk — Regula Nr.  </a:t>
            </a:r>
            <a:r>
              <a:rPr lang="lv-LV" dirty="0">
                <a:hlinkClick r:id="rId6"/>
              </a:rPr>
              <a:t>910/2014</a:t>
            </a:r>
            <a:r>
              <a:rPr lang="lv-LV" dirty="0"/>
              <a:t>/ES) </a:t>
            </a:r>
            <a:r>
              <a:rPr lang="en-GB" dirty="0">
                <a:hlinkClick r:id="rId8"/>
              </a:rPr>
              <a:t>https://eur-lex.europa.eu/legal-content/LV/TXT/?uri=CELEX:32014R0910</a:t>
            </a:r>
            <a:r>
              <a:rPr lang="lv-LV" dirty="0"/>
              <a:t> </a:t>
            </a:r>
            <a:endParaRPr lang="en-US" dirty="0"/>
          </a:p>
        </p:txBody>
      </p:sp>
      <p:sp>
        <p:nvSpPr>
          <p:cNvPr id="4" name="Slide Number Placeholder 3">
            <a:extLst>
              <a:ext uri="{FF2B5EF4-FFF2-40B4-BE49-F238E27FC236}">
                <a16:creationId xmlns:a16="http://schemas.microsoft.com/office/drawing/2014/main" id="{349649D4-7245-4B7A-B70E-91366A6A3514}"/>
              </a:ext>
            </a:extLst>
          </p:cNvPr>
          <p:cNvSpPr>
            <a:spLocks noGrp="1"/>
          </p:cNvSpPr>
          <p:nvPr>
            <p:ph type="sldNum" sz="quarter" idx="12"/>
          </p:nvPr>
        </p:nvSpPr>
        <p:spPr/>
        <p:txBody>
          <a:bodyPr/>
          <a:lstStyle/>
          <a:p>
            <a:fld id="{EBF4AB40-9E83-4FA7-8074-857ED8D9DFA4}" type="slidenum">
              <a:rPr lang="en-US" smtClean="0"/>
              <a:t>4</a:t>
            </a:fld>
            <a:endParaRPr lang="en-US"/>
          </a:p>
        </p:txBody>
      </p:sp>
    </p:spTree>
    <p:extLst>
      <p:ext uri="{BB962C8B-B14F-4D97-AF65-F5344CB8AC3E}">
        <p14:creationId xmlns:p14="http://schemas.microsoft.com/office/powerpoint/2010/main" val="989895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50678-33DB-4323-8D90-9BDCB3FA9999}"/>
              </a:ext>
            </a:extLst>
          </p:cNvPr>
          <p:cNvSpPr>
            <a:spLocks noGrp="1"/>
          </p:cNvSpPr>
          <p:nvPr>
            <p:ph type="title"/>
          </p:nvPr>
        </p:nvSpPr>
        <p:spPr>
          <a:xfrm>
            <a:off x="141668" y="484632"/>
            <a:ext cx="12050332" cy="1609344"/>
          </a:xfrm>
        </p:spPr>
        <p:txBody>
          <a:bodyPr/>
          <a:lstStyle/>
          <a:p>
            <a:r>
              <a:rPr lang="lv-LV" dirty="0"/>
              <a:t>Dibināšanas LĒMUMĀ NORĀDA [</a:t>
            </a:r>
            <a:r>
              <a:rPr lang="lv-LV" dirty="0" err="1"/>
              <a:t>bnl</a:t>
            </a:r>
            <a:r>
              <a:rPr lang="lv-LV" dirty="0"/>
              <a:t> 24. PANTS]: </a:t>
            </a:r>
            <a:endParaRPr lang="en-US" dirty="0"/>
          </a:p>
        </p:txBody>
      </p:sp>
      <p:sp>
        <p:nvSpPr>
          <p:cNvPr id="3" name="Content Placeholder 2">
            <a:extLst>
              <a:ext uri="{FF2B5EF4-FFF2-40B4-BE49-F238E27FC236}">
                <a16:creationId xmlns:a16="http://schemas.microsoft.com/office/drawing/2014/main" id="{3A02BF3B-7EA9-425D-9373-657403D8E568}"/>
              </a:ext>
            </a:extLst>
          </p:cNvPr>
          <p:cNvSpPr>
            <a:spLocks noGrp="1"/>
          </p:cNvSpPr>
          <p:nvPr>
            <p:ph idx="1"/>
          </p:nvPr>
        </p:nvSpPr>
        <p:spPr/>
        <p:txBody>
          <a:bodyPr/>
          <a:lstStyle/>
          <a:p>
            <a:pPr marL="514350" indent="-514350">
              <a:buFont typeface="+mj-lt"/>
              <a:buAutoNum type="arabicPeriod"/>
            </a:pPr>
            <a:r>
              <a:rPr lang="lv-LV" dirty="0"/>
              <a:t>Nosaukumu;</a:t>
            </a:r>
          </a:p>
          <a:p>
            <a:pPr marL="514350" indent="-514350">
              <a:buFont typeface="+mj-lt"/>
              <a:buAutoNum type="arabicPeriod"/>
            </a:pPr>
            <a:r>
              <a:rPr lang="lv-LV" dirty="0"/>
              <a:t>Mērķi;</a:t>
            </a:r>
          </a:p>
          <a:p>
            <a:pPr marL="514350" indent="-514350">
              <a:buFont typeface="+mj-lt"/>
              <a:buAutoNum type="arabicPeriod"/>
            </a:pPr>
            <a:r>
              <a:rPr lang="lv-LV" dirty="0"/>
              <a:t>Dibinātāju vārdu, uzvārdu un personas kodu;</a:t>
            </a:r>
          </a:p>
          <a:p>
            <a:pPr marL="0" indent="0">
              <a:buNone/>
            </a:pPr>
            <a:r>
              <a:rPr lang="lv-LV" i="1" dirty="0"/>
              <a:t>- juridiskai personai un personālsabiedrībai – nosaukumu, reģistrācijas numuru un juridisko adresi</a:t>
            </a:r>
          </a:p>
          <a:p>
            <a:pPr marL="0" indent="0">
              <a:buNone/>
            </a:pPr>
            <a:r>
              <a:rPr lang="lv-LV" dirty="0"/>
              <a:t>4.   Dibinātāju tiesības un pienākumus, ja dibinātāji par to vienojas;</a:t>
            </a:r>
          </a:p>
          <a:p>
            <a:pPr marL="0" indent="0">
              <a:buNone/>
            </a:pPr>
            <a:r>
              <a:rPr lang="lv-LV" dirty="0"/>
              <a:t>5.   Pilnvarojumu atsevišķiem dibinātājiem parakstīt statūtus un pieteikumu reģistra iestādei;</a:t>
            </a:r>
          </a:p>
          <a:p>
            <a:pPr marL="0" indent="0">
              <a:buNone/>
            </a:pPr>
            <a:r>
              <a:rPr lang="lv-LV" dirty="0"/>
              <a:t>6.   Citas ziņas, kas dibinātājiem ir svarīgas.</a:t>
            </a:r>
          </a:p>
        </p:txBody>
      </p:sp>
      <p:sp>
        <p:nvSpPr>
          <p:cNvPr id="4" name="Slide Number Placeholder 3">
            <a:extLst>
              <a:ext uri="{FF2B5EF4-FFF2-40B4-BE49-F238E27FC236}">
                <a16:creationId xmlns:a16="http://schemas.microsoft.com/office/drawing/2014/main" id="{AE5B531B-761B-4ED3-B343-A568166034BD}"/>
              </a:ext>
            </a:extLst>
          </p:cNvPr>
          <p:cNvSpPr>
            <a:spLocks noGrp="1"/>
          </p:cNvSpPr>
          <p:nvPr>
            <p:ph type="sldNum" sz="quarter" idx="12"/>
          </p:nvPr>
        </p:nvSpPr>
        <p:spPr/>
        <p:txBody>
          <a:bodyPr/>
          <a:lstStyle/>
          <a:p>
            <a:fld id="{EBF4AB40-9E83-4FA7-8074-857ED8D9DFA4}" type="slidenum">
              <a:rPr lang="en-US" smtClean="0"/>
              <a:t>40</a:t>
            </a:fld>
            <a:endParaRPr lang="en-US"/>
          </a:p>
        </p:txBody>
      </p:sp>
    </p:spTree>
    <p:extLst>
      <p:ext uri="{BB962C8B-B14F-4D97-AF65-F5344CB8AC3E}">
        <p14:creationId xmlns:p14="http://schemas.microsoft.com/office/powerpoint/2010/main" val="1556922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38E8-9014-4F25-9C1E-3FFD8A26B0F4}"/>
              </a:ext>
            </a:extLst>
          </p:cNvPr>
          <p:cNvSpPr>
            <a:spLocks noGrp="1"/>
          </p:cNvSpPr>
          <p:nvPr>
            <p:ph type="title"/>
          </p:nvPr>
        </p:nvSpPr>
        <p:spPr/>
        <p:txBody>
          <a:bodyPr/>
          <a:lstStyle/>
          <a:p>
            <a:r>
              <a:rPr lang="lv-LV" dirty="0"/>
              <a:t>STATŪTI</a:t>
            </a:r>
            <a:endParaRPr lang="en-US" dirty="0"/>
          </a:p>
        </p:txBody>
      </p:sp>
      <p:sp>
        <p:nvSpPr>
          <p:cNvPr id="3" name="Content Placeholder 2">
            <a:extLst>
              <a:ext uri="{FF2B5EF4-FFF2-40B4-BE49-F238E27FC236}">
                <a16:creationId xmlns:a16="http://schemas.microsoft.com/office/drawing/2014/main" id="{A57718D0-AFB4-4933-9B14-13B3A7127619}"/>
              </a:ext>
            </a:extLst>
          </p:cNvPr>
          <p:cNvSpPr>
            <a:spLocks noGrp="1"/>
          </p:cNvSpPr>
          <p:nvPr>
            <p:ph idx="1"/>
          </p:nvPr>
        </p:nvSpPr>
        <p:spPr/>
        <p:txBody>
          <a:bodyPr/>
          <a:lstStyle/>
          <a:p>
            <a:r>
              <a:rPr lang="lv-LV" dirty="0"/>
              <a:t>Rakstiska vienošanās par biedrības biedru turpmāko darbību, tiesībām un pienākumiem.</a:t>
            </a:r>
          </a:p>
          <a:p>
            <a:r>
              <a:rPr lang="lv-LV" dirty="0"/>
              <a:t>Respektīvi – vienošanās par noteikumiem biedrībā.</a:t>
            </a:r>
          </a:p>
          <a:p>
            <a:r>
              <a:rPr lang="lv-LV" dirty="0"/>
              <a:t>Juridiski statūtus raksta pēc lēmuma par biedrības dibināšanas pieņemšanu.</a:t>
            </a:r>
          </a:p>
          <a:p>
            <a:r>
              <a:rPr lang="lv-LV" dirty="0"/>
              <a:t>Faktiski, ja nereģistrē biedrību, statūti var tikt rakstīti vai notikt mutiska vienošanās par sadarbības noteikumiem.</a:t>
            </a:r>
          </a:p>
          <a:p>
            <a:pPr marL="0" indent="0">
              <a:buNone/>
            </a:pPr>
            <a:endParaRPr lang="en-US" dirty="0"/>
          </a:p>
        </p:txBody>
      </p:sp>
      <p:sp>
        <p:nvSpPr>
          <p:cNvPr id="4" name="Slide Number Placeholder 3">
            <a:extLst>
              <a:ext uri="{FF2B5EF4-FFF2-40B4-BE49-F238E27FC236}">
                <a16:creationId xmlns:a16="http://schemas.microsoft.com/office/drawing/2014/main" id="{197041F6-34E9-416D-94A2-15FB566EC9B6}"/>
              </a:ext>
            </a:extLst>
          </p:cNvPr>
          <p:cNvSpPr>
            <a:spLocks noGrp="1"/>
          </p:cNvSpPr>
          <p:nvPr>
            <p:ph type="sldNum" sz="quarter" idx="12"/>
          </p:nvPr>
        </p:nvSpPr>
        <p:spPr/>
        <p:txBody>
          <a:bodyPr/>
          <a:lstStyle/>
          <a:p>
            <a:fld id="{EBF4AB40-9E83-4FA7-8074-857ED8D9DFA4}" type="slidenum">
              <a:rPr lang="en-US" smtClean="0"/>
              <a:t>41</a:t>
            </a:fld>
            <a:endParaRPr lang="en-US"/>
          </a:p>
        </p:txBody>
      </p:sp>
    </p:spTree>
    <p:extLst>
      <p:ext uri="{BB962C8B-B14F-4D97-AF65-F5344CB8AC3E}">
        <p14:creationId xmlns:p14="http://schemas.microsoft.com/office/powerpoint/2010/main" val="2890142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Kāpēc statūti jāfiksē rakstiski?</a:t>
            </a:r>
          </a:p>
        </p:txBody>
      </p:sp>
      <p:sp>
        <p:nvSpPr>
          <p:cNvPr id="3" name="Content Placeholder 2"/>
          <p:cNvSpPr>
            <a:spLocks noGrp="1"/>
          </p:cNvSpPr>
          <p:nvPr>
            <p:ph idx="1"/>
          </p:nvPr>
        </p:nvSpPr>
        <p:spPr>
          <a:xfrm>
            <a:off x="960378" y="2575397"/>
            <a:ext cx="10058400" cy="4050792"/>
          </a:xfrm>
        </p:spPr>
        <p:txBody>
          <a:bodyPr/>
          <a:lstStyle/>
          <a:p>
            <a:r>
              <a:rPr lang="lv-LV" dirty="0"/>
              <a:t>Ja biedri vienojas par idejas realizāciju, tā nav obligāti oficiāli jāfiksē. Tā ir savstarpēja vienošanās;</a:t>
            </a:r>
          </a:p>
          <a:p>
            <a:r>
              <a:rPr lang="lv-LV" dirty="0"/>
              <a:t>Ja vēlas, lai noteikumi būtu saistoši trešajām personām – tie jāfiksē un jāreģistrē UR.</a:t>
            </a:r>
          </a:p>
          <a:p>
            <a:r>
              <a:rPr lang="lv-LV" dirty="0"/>
              <a:t>Statūti jāparaksta VISIEM dibinātājiem vai vismaz 2 viņu pilnvarotiem pārstāvjiem;</a:t>
            </a:r>
          </a:p>
          <a:p>
            <a:r>
              <a:rPr lang="lv-LV" dirty="0"/>
              <a:t>Statūtos jānorāda to apstiprināšanas datums.</a:t>
            </a:r>
          </a:p>
          <a:p>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spTree>
    <p:extLst>
      <p:ext uri="{BB962C8B-B14F-4D97-AF65-F5344CB8AC3E}">
        <p14:creationId xmlns:p14="http://schemas.microsoft.com/office/powerpoint/2010/main" val="119702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Statūtos obligāti norāda [BNL 25. pants]:</a:t>
            </a:r>
          </a:p>
        </p:txBody>
      </p:sp>
      <p:sp>
        <p:nvSpPr>
          <p:cNvPr id="3" name="Content Placeholder 2"/>
          <p:cNvSpPr>
            <a:spLocks noGrp="1"/>
          </p:cNvSpPr>
          <p:nvPr>
            <p:ph idx="1"/>
          </p:nvPr>
        </p:nvSpPr>
        <p:spPr>
          <a:xfrm>
            <a:off x="1478780" y="2400513"/>
            <a:ext cx="8950960" cy="4727024"/>
          </a:xfrm>
        </p:spPr>
        <p:txBody>
          <a:bodyPr>
            <a:normAutofit/>
          </a:bodyPr>
          <a:lstStyle/>
          <a:p>
            <a:pPr marL="514350" indent="-514350">
              <a:buFont typeface="+mj-lt"/>
              <a:buAutoNum type="arabicPeriod"/>
            </a:pPr>
            <a:r>
              <a:rPr lang="lv-LV" dirty="0"/>
              <a:t>Biedrības nosaukumu;</a:t>
            </a:r>
          </a:p>
          <a:p>
            <a:pPr marL="514350" indent="-514350">
              <a:buFont typeface="+mj-lt"/>
              <a:buAutoNum type="arabicPeriod"/>
            </a:pPr>
            <a:r>
              <a:rPr lang="lv-LV" dirty="0"/>
              <a:t>Biedrības mērķi;</a:t>
            </a:r>
          </a:p>
          <a:p>
            <a:pPr marL="514350" indent="-514350">
              <a:buFont typeface="+mj-lt"/>
              <a:buAutoNum type="arabicPeriod"/>
            </a:pPr>
            <a:r>
              <a:rPr lang="lv-LV" dirty="0"/>
              <a:t>Biedrības darbības termiņu (ja biedrība tiek dibināta uz laiku);</a:t>
            </a:r>
          </a:p>
          <a:p>
            <a:pPr marL="514350" indent="-514350">
              <a:buFont typeface="+mj-lt"/>
              <a:buAutoNum type="arabicPeriod"/>
            </a:pPr>
            <a:r>
              <a:rPr lang="lv-LV" dirty="0"/>
              <a:t>Biedru iestāšanās un izstāšanās priekšnoteikumus:</a:t>
            </a:r>
          </a:p>
          <a:p>
            <a:pPr>
              <a:buFontTx/>
              <a:buChar char="-"/>
            </a:pPr>
            <a:r>
              <a:rPr lang="lv-LV" i="1" dirty="0"/>
              <a:t>fiziskas personas;</a:t>
            </a:r>
          </a:p>
          <a:p>
            <a:pPr>
              <a:buFontTx/>
              <a:buChar char="-"/>
            </a:pPr>
            <a:r>
              <a:rPr lang="lv-LV" i="1" dirty="0"/>
              <a:t>juridiskas personas;</a:t>
            </a:r>
          </a:p>
          <a:p>
            <a:pPr>
              <a:buFontTx/>
              <a:buChar char="-"/>
            </a:pPr>
            <a:r>
              <a:rPr lang="lv-LV" i="1" dirty="0"/>
              <a:t>fiziskas un juridiskas personas;</a:t>
            </a:r>
          </a:p>
          <a:p>
            <a:pPr marL="0" indent="0">
              <a:buNone/>
            </a:pPr>
            <a:r>
              <a:rPr lang="lv-LV" dirty="0"/>
              <a:t>5. Biedru tiesības un pienākumus;</a:t>
            </a:r>
          </a:p>
          <a:p>
            <a:pPr marL="514350" indent="-514350">
              <a:buFont typeface="+mj-lt"/>
              <a:buAutoNum type="arabicPeriod"/>
            </a:pP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val="29896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528" y="563666"/>
            <a:ext cx="10515600" cy="4227275"/>
          </a:xfrm>
        </p:spPr>
        <p:txBody>
          <a:bodyPr>
            <a:noAutofit/>
          </a:bodyPr>
          <a:lstStyle/>
          <a:p>
            <a:pPr marL="0" indent="0">
              <a:buNone/>
            </a:pPr>
            <a:r>
              <a:rPr lang="lv-LV" sz="2800" dirty="0"/>
              <a:t>6. kārtību, kādā var notikt biedrības teritoriālo u.c. struktūrvienību (ja tādas tiek dibinātas) tiesības un pienākumus;</a:t>
            </a:r>
          </a:p>
          <a:p>
            <a:pPr marL="0" indent="0">
              <a:buNone/>
            </a:pPr>
            <a:r>
              <a:rPr lang="lv-LV" sz="2800" dirty="0"/>
              <a:t>7. Biedru sapulces sasaukšanas un lēmumu pieņemšanas kārtību;</a:t>
            </a:r>
          </a:p>
          <a:p>
            <a:pPr marL="0" indent="0">
              <a:buNone/>
            </a:pPr>
            <a:r>
              <a:rPr lang="lv-LV" sz="2800" dirty="0"/>
              <a:t>8. Izpildinstitūcijas nosaukumu, tās skaitlisko sastāvu, nosakot izpildinstitūcijas locekļu tiesības pārstāvēt biedrību atsevišķi vai kopīgi;</a:t>
            </a:r>
          </a:p>
          <a:p>
            <a:pPr marL="0" indent="0">
              <a:buNone/>
            </a:pPr>
            <a:r>
              <a:rPr lang="lv-LV" sz="2800" dirty="0"/>
              <a:t>9. Saimnieciskās un finansiālās darbības revīzijas institūcijas uzbūvi, ievēlēšanas kārtību, kompetenci, lēmumu pieņemšanas kārtību un pilnvaru termiņus vai zvērināta revidenta iecelšanas kārtību un pilnvaru laiku.</a:t>
            </a:r>
          </a:p>
          <a:p>
            <a:pPr marL="461645" indent="-461645" defTabSz="508000">
              <a:lnSpc>
                <a:spcPct val="104000"/>
              </a:lnSpc>
              <a:spcBef>
                <a:spcPts val="0"/>
              </a:spcBef>
              <a:buClr>
                <a:srgbClr val="000000"/>
              </a:buClr>
              <a:buFont typeface="Wingdings"/>
              <a:buChar char="Ø"/>
            </a:pPr>
            <a:r>
              <a:rPr lang="en-US" altLang="ko-KR" sz="2800" dirty="0" err="1">
                <a:solidFill>
                  <a:srgbClr val="000000"/>
                </a:solidFill>
                <a:latin typeface="Times New Roman" charset="0"/>
              </a:rPr>
              <a:t>Statūtos</a:t>
            </a:r>
            <a:r>
              <a:rPr lang="en-US" altLang="ko-KR" sz="2800" dirty="0">
                <a:solidFill>
                  <a:srgbClr val="000000"/>
                </a:solidFill>
                <a:latin typeface="Times New Roman" charset="0"/>
              </a:rPr>
              <a:t> var </a:t>
            </a:r>
            <a:r>
              <a:rPr lang="en-US" altLang="ko-KR" sz="2800" dirty="0" err="1">
                <a:solidFill>
                  <a:srgbClr val="000000"/>
                </a:solidFill>
                <a:latin typeface="Times New Roman" charset="0"/>
              </a:rPr>
              <a:t>paredzēt</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citus</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noteikumus</a:t>
            </a:r>
            <a:r>
              <a:rPr lang="en-US" altLang="ko-KR" sz="2800" dirty="0">
                <a:solidFill>
                  <a:srgbClr val="000000"/>
                </a:solidFill>
                <a:latin typeface="Times New Roman" charset="0"/>
              </a:rPr>
              <a:t>, kas nav </a:t>
            </a:r>
            <a:r>
              <a:rPr lang="en-US" altLang="ko-KR" sz="2800" dirty="0" err="1">
                <a:solidFill>
                  <a:srgbClr val="000000"/>
                </a:solidFill>
                <a:latin typeface="Times New Roman" charset="0"/>
              </a:rPr>
              <a:t>pretrunā</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ar</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likumu</a:t>
            </a:r>
            <a:r>
              <a:rPr lang="en-US" altLang="ko-KR" sz="2800" dirty="0">
                <a:solidFill>
                  <a:srgbClr val="000000"/>
                </a:solidFill>
                <a:latin typeface="Times New Roman" charset="0"/>
              </a:rPr>
              <a:t>.</a:t>
            </a:r>
            <a:endParaRPr lang="ko-KR" altLang="en-US" sz="2800" dirty="0">
              <a:latin typeface="Times New Roman" charset="0"/>
            </a:endParaRPr>
          </a:p>
          <a:p>
            <a:pPr marL="461645" indent="-461645" defTabSz="508000">
              <a:lnSpc>
                <a:spcPct val="104000"/>
              </a:lnSpc>
              <a:spcBef>
                <a:spcPts val="0"/>
              </a:spcBef>
              <a:buClr>
                <a:srgbClr val="000000"/>
              </a:buClr>
              <a:buFont typeface="Wingdings"/>
              <a:buChar char="Ø"/>
            </a:pPr>
            <a:r>
              <a:rPr lang="en-US" altLang="ko-KR" sz="2800" dirty="0">
                <a:solidFill>
                  <a:srgbClr val="000000"/>
                </a:solidFill>
                <a:latin typeface="Times New Roman" charset="0"/>
              </a:rPr>
              <a:t>Ja </a:t>
            </a:r>
            <a:r>
              <a:rPr lang="en-US" altLang="ko-KR" sz="2800" dirty="0" err="1">
                <a:solidFill>
                  <a:srgbClr val="000000"/>
                </a:solidFill>
                <a:latin typeface="Times New Roman" charset="0"/>
              </a:rPr>
              <a:t>statūti</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ir</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pretrunā</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ar</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likumu</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piemērojami</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likuma</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noteikumi</a:t>
            </a:r>
            <a:r>
              <a:rPr lang="en-US" altLang="ko-KR" sz="2800" dirty="0">
                <a:solidFill>
                  <a:srgbClr val="000000"/>
                </a:solidFill>
                <a:latin typeface="Times New Roman" charset="0"/>
              </a:rPr>
              <a:t>.</a:t>
            </a:r>
            <a:endParaRPr lang="ko-KR" altLang="en-US" sz="2800" dirty="0">
              <a:latin typeface="Times New Roman" charset="0"/>
            </a:endParaRPr>
          </a:p>
          <a:p>
            <a:pPr marL="0" indent="0">
              <a:buNone/>
            </a:pPr>
            <a:endParaRPr lang="lv-LV" sz="28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dirty="0"/>
          </a:p>
        </p:txBody>
      </p:sp>
    </p:spTree>
    <p:extLst>
      <p:ext uri="{BB962C8B-B14F-4D97-AF65-F5344CB8AC3E}">
        <p14:creationId xmlns:p14="http://schemas.microsoft.com/office/powerpoint/2010/main" val="359168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47" y="74270"/>
            <a:ext cx="10058400" cy="1609344"/>
          </a:xfrm>
        </p:spPr>
        <p:txBody>
          <a:bodyPr>
            <a:normAutofit/>
          </a:bodyPr>
          <a:lstStyle/>
          <a:p>
            <a:r>
              <a:rPr lang="lv-LV" sz="4800" b="1" dirty="0"/>
              <a:t>Biedrības dibināšana</a:t>
            </a:r>
          </a:p>
        </p:txBody>
      </p:sp>
      <p:sp>
        <p:nvSpPr>
          <p:cNvPr id="4" name="Oval 3"/>
          <p:cNvSpPr/>
          <p:nvPr/>
        </p:nvSpPr>
        <p:spPr>
          <a:xfrm>
            <a:off x="2135560" y="1700808"/>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pieņem lēmumu par biedrības dibināšanu</a:t>
            </a:r>
          </a:p>
        </p:txBody>
      </p:sp>
      <p:sp>
        <p:nvSpPr>
          <p:cNvPr id="5" name="Oval 4"/>
          <p:cNvSpPr/>
          <p:nvPr/>
        </p:nvSpPr>
        <p:spPr>
          <a:xfrm>
            <a:off x="6312024" y="2564904"/>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apstiprina biedrības statūtus</a:t>
            </a:r>
          </a:p>
        </p:txBody>
      </p:sp>
      <p:sp>
        <p:nvSpPr>
          <p:cNvPr id="6" name="Oval 5"/>
          <p:cNvSpPr/>
          <p:nvPr/>
        </p:nvSpPr>
        <p:spPr>
          <a:xfrm>
            <a:off x="2214589" y="3861048"/>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ievēl izpildinstitūciju</a:t>
            </a:r>
          </a:p>
        </p:txBody>
      </p:sp>
      <p:sp>
        <p:nvSpPr>
          <p:cNvPr id="8" name="Oval 7"/>
          <p:cNvSpPr/>
          <p:nvPr/>
        </p:nvSpPr>
        <p:spPr>
          <a:xfrm>
            <a:off x="6858000" y="5009128"/>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reģistrē biedrību UR.</a:t>
            </a:r>
          </a:p>
        </p:txBody>
      </p:sp>
      <p:sp>
        <p:nvSpPr>
          <p:cNvPr id="9" name="Curved Down Arrow 8"/>
          <p:cNvSpPr/>
          <p:nvPr/>
        </p:nvSpPr>
        <p:spPr>
          <a:xfrm rot="718744">
            <a:off x="5306478" y="1786107"/>
            <a:ext cx="2700300" cy="504056"/>
          </a:xfrm>
          <a:prstGeom prst="curvedDown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11" name="Curved Up Arrow 10"/>
          <p:cNvSpPr/>
          <p:nvPr/>
        </p:nvSpPr>
        <p:spPr>
          <a:xfrm rot="20650894" flipH="1">
            <a:off x="5493034" y="4004423"/>
            <a:ext cx="3433959" cy="540060"/>
          </a:xfrm>
          <a:prstGeom prst="curvedUp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12" name="Curved Up Arrow 11"/>
          <p:cNvSpPr/>
          <p:nvPr/>
        </p:nvSpPr>
        <p:spPr>
          <a:xfrm rot="453302">
            <a:off x="2880519" y="5175523"/>
            <a:ext cx="4083789" cy="648072"/>
          </a:xfrm>
          <a:prstGeom prst="curvedUp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dirty="0"/>
          </a:p>
        </p:txBody>
      </p:sp>
    </p:spTree>
    <p:extLst>
      <p:ext uri="{BB962C8B-B14F-4D97-AF65-F5344CB8AC3E}">
        <p14:creationId xmlns:p14="http://schemas.microsoft.com/office/powerpoint/2010/main" val="205181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animBg="1"/>
      <p:bldP spid="9" grpId="0" animBg="1"/>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1BB4-AE9A-4E9F-B40D-C56D47B5E32E}"/>
              </a:ext>
            </a:extLst>
          </p:cNvPr>
          <p:cNvSpPr>
            <a:spLocks noGrp="1"/>
          </p:cNvSpPr>
          <p:nvPr>
            <p:ph type="title"/>
          </p:nvPr>
        </p:nvSpPr>
        <p:spPr>
          <a:xfrm>
            <a:off x="1069848" y="484632"/>
            <a:ext cx="10058400" cy="1234698"/>
          </a:xfrm>
        </p:spPr>
        <p:txBody>
          <a:bodyPr>
            <a:normAutofit fontScale="90000"/>
          </a:bodyPr>
          <a:lstStyle/>
          <a:p>
            <a:r>
              <a:rPr lang="lv-LV" dirty="0"/>
              <a:t>Ziņas reģistrēšanai </a:t>
            </a:r>
            <a:r>
              <a:rPr lang="lv-LV" dirty="0" err="1"/>
              <a:t>ur</a:t>
            </a:r>
            <a:r>
              <a:rPr lang="lv-LV" dirty="0"/>
              <a:t> [BNL 15. pants]:</a:t>
            </a:r>
            <a:endParaRPr lang="en-US" dirty="0"/>
          </a:p>
        </p:txBody>
      </p:sp>
      <p:sp>
        <p:nvSpPr>
          <p:cNvPr id="3" name="Content Placeholder 2">
            <a:extLst>
              <a:ext uri="{FF2B5EF4-FFF2-40B4-BE49-F238E27FC236}">
                <a16:creationId xmlns:a16="http://schemas.microsoft.com/office/drawing/2014/main" id="{6F73E61D-EA23-4925-8814-F0E4EA5298EB}"/>
              </a:ext>
            </a:extLst>
          </p:cNvPr>
          <p:cNvSpPr>
            <a:spLocks noGrp="1"/>
          </p:cNvSpPr>
          <p:nvPr>
            <p:ph idx="1"/>
          </p:nvPr>
        </p:nvSpPr>
        <p:spPr>
          <a:xfrm>
            <a:off x="947499" y="1642056"/>
            <a:ext cx="10058400" cy="4884313"/>
          </a:xfrm>
        </p:spPr>
        <p:txBody>
          <a:bodyPr>
            <a:normAutofit fontScale="92500" lnSpcReduction="20000"/>
          </a:bodyPr>
          <a:lstStyle/>
          <a:p>
            <a:r>
              <a:rPr lang="lv-LV" b="1" dirty="0">
                <a:solidFill>
                  <a:srgbClr val="FF0000"/>
                </a:solidFill>
              </a:rPr>
              <a:t>Nosaukums,</a:t>
            </a:r>
          </a:p>
          <a:p>
            <a:r>
              <a:rPr lang="lv-LV" b="1" dirty="0">
                <a:solidFill>
                  <a:srgbClr val="FF0000"/>
                </a:solidFill>
              </a:rPr>
              <a:t>Juridiskā adrese,</a:t>
            </a:r>
          </a:p>
          <a:p>
            <a:r>
              <a:rPr lang="lv-LV" b="1" dirty="0">
                <a:solidFill>
                  <a:srgbClr val="FF0000"/>
                </a:solidFill>
              </a:rPr>
              <a:t>BN mērķi,</a:t>
            </a:r>
          </a:p>
          <a:p>
            <a:r>
              <a:rPr lang="lv-LV" b="1" dirty="0">
                <a:solidFill>
                  <a:srgbClr val="FF0000"/>
                </a:solidFill>
              </a:rPr>
              <a:t>Datums, kad pieņemts lēmums par dibināšanu,</a:t>
            </a:r>
          </a:p>
          <a:p>
            <a:r>
              <a:rPr lang="lv-LV" b="1" dirty="0">
                <a:solidFill>
                  <a:srgbClr val="FF0000"/>
                </a:solidFill>
              </a:rPr>
              <a:t>Valdes locekļu vārds, uzvārds, personas kods,</a:t>
            </a:r>
          </a:p>
          <a:p>
            <a:r>
              <a:rPr lang="lv-LV" b="1" dirty="0">
                <a:solidFill>
                  <a:srgbClr val="FF0000"/>
                </a:solidFill>
              </a:rPr>
              <a:t>Valdes locekļu BN pārstāvniecības tiesības,</a:t>
            </a:r>
          </a:p>
          <a:p>
            <a:r>
              <a:rPr lang="lv-LV" b="1" dirty="0">
                <a:solidFill>
                  <a:srgbClr val="FF0000"/>
                </a:solidFill>
              </a:rPr>
              <a:t>BN termiņš (ja dibināts uz laiku),</a:t>
            </a:r>
          </a:p>
          <a:p>
            <a:r>
              <a:rPr lang="lv-LV" b="1" dirty="0">
                <a:solidFill>
                  <a:srgbClr val="7030A0"/>
                </a:solidFill>
              </a:rPr>
              <a:t>Ziņas par BN publiskās/cita veida darbības aizliegumu, darbības izbeigšanu, turpināšanu, BN maksātnespējas procesa pasludināšanu, izbeigšanu, likvidāciju un reorganizāciju,</a:t>
            </a:r>
          </a:p>
          <a:p>
            <a:r>
              <a:rPr lang="lv-LV" b="1" dirty="0">
                <a:solidFill>
                  <a:srgbClr val="7030A0"/>
                </a:solidFill>
              </a:rPr>
              <a:t>Ziņas par likvidatora iecelšanu un pārstāvniecības tiesības,</a:t>
            </a:r>
          </a:p>
          <a:p>
            <a:r>
              <a:rPr lang="lv-LV" b="1" dirty="0">
                <a:solidFill>
                  <a:srgbClr val="7030A0"/>
                </a:solidFill>
              </a:rPr>
              <a:t>Ziņas par administratora iecelšanu maksātnespējas procesa laikā,</a:t>
            </a:r>
          </a:p>
          <a:p>
            <a:r>
              <a:rPr lang="lv-LV" b="1" dirty="0">
                <a:solidFill>
                  <a:srgbClr val="FF0000"/>
                </a:solidFill>
              </a:rPr>
              <a:t>Ieraksta izdarīšanas datums,</a:t>
            </a:r>
          </a:p>
          <a:p>
            <a:r>
              <a:rPr lang="lv-LV" b="1" dirty="0">
                <a:solidFill>
                  <a:srgbClr val="FF0000"/>
                </a:solidFill>
              </a:rPr>
              <a:t>Citas ziņas, ja to tieši paredz likums</a:t>
            </a:r>
            <a:r>
              <a:rPr lang="lv-LV" b="1" dirty="0">
                <a:solidFill>
                  <a:srgbClr val="7030A0"/>
                </a:solidFill>
              </a:rPr>
              <a:t>.</a:t>
            </a:r>
          </a:p>
        </p:txBody>
      </p:sp>
      <p:sp>
        <p:nvSpPr>
          <p:cNvPr id="4" name="Slide Number Placeholder 3">
            <a:extLst>
              <a:ext uri="{FF2B5EF4-FFF2-40B4-BE49-F238E27FC236}">
                <a16:creationId xmlns:a16="http://schemas.microsoft.com/office/drawing/2014/main" id="{3F561367-3AC1-41F5-BE28-54F243DCE311}"/>
              </a:ext>
            </a:extLst>
          </p:cNvPr>
          <p:cNvSpPr>
            <a:spLocks noGrp="1"/>
          </p:cNvSpPr>
          <p:nvPr>
            <p:ph type="sldNum" sz="quarter" idx="12"/>
          </p:nvPr>
        </p:nvSpPr>
        <p:spPr/>
        <p:txBody>
          <a:bodyPr/>
          <a:lstStyle/>
          <a:p>
            <a:fld id="{EBF4AB40-9E83-4FA7-8074-857ED8D9DFA4}" type="slidenum">
              <a:rPr lang="en-US" smtClean="0"/>
              <a:t>46</a:t>
            </a:fld>
            <a:endParaRPr lang="en-US"/>
          </a:p>
        </p:txBody>
      </p:sp>
    </p:spTree>
    <p:extLst>
      <p:ext uri="{BB962C8B-B14F-4D97-AF65-F5344CB8AC3E}">
        <p14:creationId xmlns:p14="http://schemas.microsoft.com/office/powerpoint/2010/main" val="407963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D229-4B1F-4562-B0EA-FD6CBB78B004}"/>
              </a:ext>
            </a:extLst>
          </p:cNvPr>
          <p:cNvSpPr>
            <a:spLocks noGrp="1"/>
          </p:cNvSpPr>
          <p:nvPr>
            <p:ph type="title"/>
          </p:nvPr>
        </p:nvSpPr>
        <p:spPr>
          <a:xfrm>
            <a:off x="1069848" y="484632"/>
            <a:ext cx="10058400" cy="1266895"/>
          </a:xfrm>
        </p:spPr>
        <p:txBody>
          <a:bodyPr/>
          <a:lstStyle/>
          <a:p>
            <a:r>
              <a:rPr lang="lv-LV" dirty="0"/>
              <a:t>Pieteikuma reģistrēšana</a:t>
            </a:r>
            <a:endParaRPr lang="en-US" dirty="0"/>
          </a:p>
        </p:txBody>
      </p:sp>
      <p:sp>
        <p:nvSpPr>
          <p:cNvPr id="3" name="Content Placeholder 2">
            <a:extLst>
              <a:ext uri="{FF2B5EF4-FFF2-40B4-BE49-F238E27FC236}">
                <a16:creationId xmlns:a16="http://schemas.microsoft.com/office/drawing/2014/main" id="{A2975A90-FA5C-43E4-A661-DB4A69E8DC9E}"/>
              </a:ext>
            </a:extLst>
          </p:cNvPr>
          <p:cNvSpPr>
            <a:spLocks noGrp="1"/>
          </p:cNvSpPr>
          <p:nvPr>
            <p:ph idx="1"/>
          </p:nvPr>
        </p:nvSpPr>
        <p:spPr/>
        <p:txBody>
          <a:bodyPr/>
          <a:lstStyle/>
          <a:p>
            <a:pPr marL="0" indent="0">
              <a:buNone/>
            </a:pPr>
            <a:r>
              <a:rPr lang="lv-LV" dirty="0"/>
              <a:t>1. </a:t>
            </a:r>
            <a:r>
              <a:rPr lang="lv-LV" b="1" dirty="0"/>
              <a:t>Dibinātāji iesniedz UR pieteikumu par biedrības ierakstīšanu reģistrā</a:t>
            </a:r>
            <a:r>
              <a:rPr lang="lv-LV" dirty="0"/>
              <a:t>; </a:t>
            </a:r>
            <a:r>
              <a:rPr lang="lv-LV" dirty="0">
                <a:solidFill>
                  <a:srgbClr val="FF0000"/>
                </a:solidFill>
              </a:rPr>
              <a:t>B2 veidlapa</a:t>
            </a:r>
            <a:endParaRPr lang="lv-LV" dirty="0"/>
          </a:p>
          <a:p>
            <a:r>
              <a:rPr lang="lv-LV" dirty="0"/>
              <a:t>Veidlapu paraksta VISI dibinātāji vai vismaz divi viņu pilnvaroti pārstāvji;</a:t>
            </a:r>
          </a:p>
          <a:p>
            <a:pPr marL="0" indent="0">
              <a:buNone/>
            </a:pPr>
            <a:r>
              <a:rPr lang="lv-LV" dirty="0"/>
              <a:t>2. </a:t>
            </a:r>
            <a:r>
              <a:rPr lang="lv-LV" b="1" dirty="0"/>
              <a:t>Dibinātāji pieteikumam pievieno</a:t>
            </a:r>
            <a:r>
              <a:rPr lang="lv-LV" dirty="0"/>
              <a:t>:</a:t>
            </a:r>
          </a:p>
          <a:p>
            <a:r>
              <a:rPr lang="lv-LV" dirty="0"/>
              <a:t>lēmumu par biedrības dibināšanu;</a:t>
            </a:r>
          </a:p>
          <a:p>
            <a:r>
              <a:rPr lang="lv-LV" dirty="0"/>
              <a:t>statūtus</a:t>
            </a:r>
          </a:p>
          <a:p>
            <a:r>
              <a:rPr lang="lv-LV" dirty="0"/>
              <a:t>katra valdes locekļa piekrišanu būt par valdes locekli.</a:t>
            </a:r>
          </a:p>
        </p:txBody>
      </p:sp>
      <p:sp>
        <p:nvSpPr>
          <p:cNvPr id="4" name="Slide Number Placeholder 3">
            <a:extLst>
              <a:ext uri="{FF2B5EF4-FFF2-40B4-BE49-F238E27FC236}">
                <a16:creationId xmlns:a16="http://schemas.microsoft.com/office/drawing/2014/main" id="{0978EDBD-BABB-496A-ADE7-A09E14467112}"/>
              </a:ext>
            </a:extLst>
          </p:cNvPr>
          <p:cNvSpPr>
            <a:spLocks noGrp="1"/>
          </p:cNvSpPr>
          <p:nvPr>
            <p:ph type="sldNum" sz="quarter" idx="12"/>
          </p:nvPr>
        </p:nvSpPr>
        <p:spPr/>
        <p:txBody>
          <a:bodyPr/>
          <a:lstStyle/>
          <a:p>
            <a:fld id="{EBF4AB40-9E83-4FA7-8074-857ED8D9DFA4}" type="slidenum">
              <a:rPr lang="en-US" smtClean="0"/>
              <a:t>47</a:t>
            </a:fld>
            <a:endParaRPr lang="en-US"/>
          </a:p>
        </p:txBody>
      </p:sp>
      <p:sp>
        <p:nvSpPr>
          <p:cNvPr id="5" name="Oval 4">
            <a:extLst>
              <a:ext uri="{FF2B5EF4-FFF2-40B4-BE49-F238E27FC236}">
                <a16:creationId xmlns:a16="http://schemas.microsoft.com/office/drawing/2014/main" id="{2AB155AF-A59A-4A30-AEAA-09DF64C4DCA5}"/>
              </a:ext>
            </a:extLst>
          </p:cNvPr>
          <p:cNvSpPr/>
          <p:nvPr/>
        </p:nvSpPr>
        <p:spPr>
          <a:xfrm>
            <a:off x="2446986" y="5190187"/>
            <a:ext cx="6651938" cy="118318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Uzņēmuma e-adrese </a:t>
            </a:r>
            <a:r>
              <a:rPr lang="lv-LV" dirty="0">
                <a:hlinkClick r:id="rId2"/>
              </a:rPr>
              <a:t>https://www.youtube.com/watch?v=6R8aiB3dNhM</a:t>
            </a:r>
            <a:r>
              <a:rPr lang="lv-LV" dirty="0"/>
              <a:t> </a:t>
            </a:r>
            <a:endParaRPr lang="en-US" dirty="0"/>
          </a:p>
        </p:txBody>
      </p:sp>
    </p:spTree>
    <p:extLst>
      <p:ext uri="{BB962C8B-B14F-4D97-AF65-F5344CB8AC3E}">
        <p14:creationId xmlns:p14="http://schemas.microsoft.com/office/powerpoint/2010/main" val="2888597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EEBF-39D1-4ECD-AF2C-8947294DA662}"/>
              </a:ext>
            </a:extLst>
          </p:cNvPr>
          <p:cNvSpPr>
            <a:spLocks noGrp="1"/>
          </p:cNvSpPr>
          <p:nvPr>
            <p:ph type="title"/>
          </p:nvPr>
        </p:nvSpPr>
        <p:spPr>
          <a:xfrm>
            <a:off x="1069848" y="484632"/>
            <a:ext cx="10058400" cy="1208940"/>
          </a:xfrm>
        </p:spPr>
        <p:txBody>
          <a:bodyPr/>
          <a:lstStyle/>
          <a:p>
            <a:r>
              <a:rPr lang="lv-LV" dirty="0"/>
              <a:t>Dokumentu nosūtīšana </a:t>
            </a:r>
            <a:r>
              <a:rPr lang="lv-LV" dirty="0" err="1"/>
              <a:t>ur</a:t>
            </a:r>
            <a:endParaRPr lang="en-US" dirty="0"/>
          </a:p>
        </p:txBody>
      </p:sp>
      <p:sp>
        <p:nvSpPr>
          <p:cNvPr id="3" name="Content Placeholder 2">
            <a:extLst>
              <a:ext uri="{FF2B5EF4-FFF2-40B4-BE49-F238E27FC236}">
                <a16:creationId xmlns:a16="http://schemas.microsoft.com/office/drawing/2014/main" id="{AE330BE3-1631-41EE-9EC6-B0C7DD187058}"/>
              </a:ext>
            </a:extLst>
          </p:cNvPr>
          <p:cNvSpPr>
            <a:spLocks noGrp="1"/>
          </p:cNvSpPr>
          <p:nvPr>
            <p:ph idx="1"/>
          </p:nvPr>
        </p:nvSpPr>
        <p:spPr/>
        <p:txBody>
          <a:bodyPr/>
          <a:lstStyle/>
          <a:p>
            <a:r>
              <a:rPr lang="lv-LV" dirty="0" err="1">
                <a:hlinkClick r:id="rId2"/>
              </a:rPr>
              <a:t>Elektronisi</a:t>
            </a:r>
            <a:r>
              <a:rPr lang="lv-LV" dirty="0">
                <a:hlinkClick r:id="rId2"/>
              </a:rPr>
              <a:t> - </a:t>
            </a:r>
            <a:r>
              <a:rPr lang="en-US" dirty="0">
                <a:hlinkClick r:id="rId2"/>
              </a:rPr>
              <a:t>https://www.ur.gov.lv/lv/kontakti/ka-iesniegt-dokumentus-elektroniski/</a:t>
            </a:r>
            <a:r>
              <a:rPr lang="lv-LV" dirty="0"/>
              <a:t> </a:t>
            </a:r>
          </a:p>
          <a:p>
            <a:r>
              <a:rPr lang="lv-LV" dirty="0"/>
              <a:t>Pa pastu</a:t>
            </a:r>
          </a:p>
          <a:p>
            <a:endParaRPr lang="lv-LV" dirty="0"/>
          </a:p>
          <a:p>
            <a:r>
              <a:rPr lang="lv-LV" dirty="0"/>
              <a:t>PAR VISU DETALIZĒTI BIEDRĪBĀM </a:t>
            </a:r>
            <a:r>
              <a:rPr lang="lv-LV" dirty="0">
                <a:hlinkClick r:id="rId3"/>
              </a:rPr>
              <a:t>https://www.ur.gov.lv/lv/registre/organizaciju/biedriba/dibinasana/registracija-uznemumu-registra/iesniedz-dokumentus/</a:t>
            </a:r>
            <a:r>
              <a:rPr lang="lv-LV" dirty="0"/>
              <a:t> </a:t>
            </a:r>
          </a:p>
          <a:p>
            <a:endParaRPr lang="en-US" dirty="0"/>
          </a:p>
        </p:txBody>
      </p:sp>
      <p:sp>
        <p:nvSpPr>
          <p:cNvPr id="4" name="Slide Number Placeholder 3">
            <a:extLst>
              <a:ext uri="{FF2B5EF4-FFF2-40B4-BE49-F238E27FC236}">
                <a16:creationId xmlns:a16="http://schemas.microsoft.com/office/drawing/2014/main" id="{62D7ECC8-97F0-4786-B7E5-8C3EB345F098}"/>
              </a:ext>
            </a:extLst>
          </p:cNvPr>
          <p:cNvSpPr>
            <a:spLocks noGrp="1"/>
          </p:cNvSpPr>
          <p:nvPr>
            <p:ph type="sldNum" sz="quarter" idx="12"/>
          </p:nvPr>
        </p:nvSpPr>
        <p:spPr/>
        <p:txBody>
          <a:bodyPr/>
          <a:lstStyle/>
          <a:p>
            <a:fld id="{EBF4AB40-9E83-4FA7-8074-857ED8D9DFA4}" type="slidenum">
              <a:rPr lang="en-US" smtClean="0"/>
              <a:t>48</a:t>
            </a:fld>
            <a:endParaRPr lang="en-US"/>
          </a:p>
        </p:txBody>
      </p:sp>
    </p:spTree>
    <p:extLst>
      <p:ext uri="{BB962C8B-B14F-4D97-AF65-F5344CB8AC3E}">
        <p14:creationId xmlns:p14="http://schemas.microsoft.com/office/powerpoint/2010/main" val="2247113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D2D1-9425-422A-8E6B-FE95C27B8193}"/>
              </a:ext>
            </a:extLst>
          </p:cNvPr>
          <p:cNvSpPr>
            <a:spLocks noGrp="1"/>
          </p:cNvSpPr>
          <p:nvPr>
            <p:ph type="title"/>
          </p:nvPr>
        </p:nvSpPr>
        <p:spPr>
          <a:xfrm>
            <a:off x="1069848" y="484632"/>
            <a:ext cx="10058400" cy="951362"/>
          </a:xfrm>
        </p:spPr>
        <p:txBody>
          <a:bodyPr/>
          <a:lstStyle/>
          <a:p>
            <a:r>
              <a:rPr lang="lv-LV" dirty="0"/>
              <a:t>Valdes darbs</a:t>
            </a:r>
            <a:endParaRPr lang="en-US" dirty="0"/>
          </a:p>
        </p:txBody>
      </p:sp>
      <p:sp>
        <p:nvSpPr>
          <p:cNvPr id="3" name="Content Placeholder 2">
            <a:extLst>
              <a:ext uri="{FF2B5EF4-FFF2-40B4-BE49-F238E27FC236}">
                <a16:creationId xmlns:a16="http://schemas.microsoft.com/office/drawing/2014/main" id="{F669596C-81AF-4ADE-A751-EE830153C823}"/>
              </a:ext>
            </a:extLst>
          </p:cNvPr>
          <p:cNvSpPr>
            <a:spLocks noGrp="1"/>
          </p:cNvSpPr>
          <p:nvPr>
            <p:ph idx="1"/>
          </p:nvPr>
        </p:nvSpPr>
        <p:spPr>
          <a:xfrm>
            <a:off x="631965" y="1729761"/>
            <a:ext cx="10785155" cy="4543023"/>
          </a:xfrm>
        </p:spPr>
        <p:txBody>
          <a:bodyPr>
            <a:normAutofit/>
          </a:bodyPr>
          <a:lstStyle/>
          <a:p>
            <a:r>
              <a:rPr lang="lv-LV" b="1" dirty="0"/>
              <a:t>42.pants. Valde</a:t>
            </a:r>
            <a:endParaRPr lang="lv-LV" dirty="0"/>
          </a:p>
          <a:p>
            <a:r>
              <a:rPr lang="lv-LV" dirty="0"/>
              <a:t>(1) Valde vada un pārstāv biedrību.</a:t>
            </a:r>
          </a:p>
          <a:p>
            <a:r>
              <a:rPr lang="lv-LV" dirty="0"/>
              <a:t>(2) Valdē var būt viens loceklis vai vairāki locekļi.</a:t>
            </a:r>
          </a:p>
          <a:p>
            <a:r>
              <a:rPr lang="lv-LV" dirty="0"/>
              <a:t>(3) Par valdes locekļiem var būt pilngadīgas fiziskās personas, kuru rīcībspēju nav ierobežojusi tiesa.</a:t>
            </a:r>
          </a:p>
          <a:p>
            <a:r>
              <a:rPr lang="lv-LV" b="1" dirty="0"/>
              <a:t>43.pants. Valdes kompetence</a:t>
            </a:r>
            <a:endParaRPr lang="lv-LV" dirty="0"/>
          </a:p>
          <a:p>
            <a:r>
              <a:rPr lang="lv-LV" dirty="0"/>
              <a:t>(1) Valde pārzina un vada biedrības lietas. Tā pārvalda biedrības mantu un rīkojas ar tās līdzekļiem atbilstoši likumiem, statūtiem, biedru sapulces vai citu institūciju lēmumiem.</a:t>
            </a:r>
          </a:p>
          <a:p>
            <a:r>
              <a:rPr lang="lv-LV" dirty="0"/>
              <a:t>(2) Valde organizē biedrības grāmatvedības uzskaiti saskaņā ar normatīvajiem aktiem un veic citus pienākumus saskaņā ar statūtos noteikto kompetenci.</a:t>
            </a:r>
          </a:p>
          <a:p>
            <a:pPr marL="0" indent="0">
              <a:buNone/>
            </a:pPr>
            <a:endParaRPr lang="en-US" dirty="0"/>
          </a:p>
        </p:txBody>
      </p:sp>
      <p:sp>
        <p:nvSpPr>
          <p:cNvPr id="4" name="Slide Number Placeholder 3">
            <a:extLst>
              <a:ext uri="{FF2B5EF4-FFF2-40B4-BE49-F238E27FC236}">
                <a16:creationId xmlns:a16="http://schemas.microsoft.com/office/drawing/2014/main" id="{938E0D67-BB04-4A50-BC43-2567AF4366E0}"/>
              </a:ext>
            </a:extLst>
          </p:cNvPr>
          <p:cNvSpPr>
            <a:spLocks noGrp="1"/>
          </p:cNvSpPr>
          <p:nvPr>
            <p:ph type="sldNum" sz="quarter" idx="12"/>
          </p:nvPr>
        </p:nvSpPr>
        <p:spPr/>
        <p:txBody>
          <a:bodyPr/>
          <a:lstStyle/>
          <a:p>
            <a:fld id="{EBF4AB40-9E83-4FA7-8074-857ED8D9DFA4}" type="slidenum">
              <a:rPr lang="en-US" smtClean="0"/>
              <a:t>49</a:t>
            </a:fld>
            <a:endParaRPr lang="en-US"/>
          </a:p>
        </p:txBody>
      </p:sp>
    </p:spTree>
    <p:extLst>
      <p:ext uri="{BB962C8B-B14F-4D97-AF65-F5344CB8AC3E}">
        <p14:creationId xmlns:p14="http://schemas.microsoft.com/office/powerpoint/2010/main" val="420104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1981200" y="158432"/>
            <a:ext cx="8229600" cy="1144905"/>
          </a:xfrm>
          <a:prstGeom prst="rect">
            <a:avLst/>
          </a:prstGeom>
          <a:noFill/>
          <a:ln w="0" cap="flat" cmpd="sng">
            <a:noFill/>
            <a:prstDash/>
          </a:ln>
        </p:spPr>
        <p:txBody>
          <a:bodyPr vert="horz" wrap="square" lIns="91440" tIns="45720" rIns="91440" bIns="45720" rtlCol="0" anchor="ctr">
            <a:normAutofit fontScale="90000"/>
          </a:bodyPr>
          <a:lstStyle/>
          <a:p>
            <a:pPr algn="ctr" defTabSz="508000">
              <a:lnSpc>
                <a:spcPct val="104000"/>
              </a:lnSpc>
              <a:spcBef>
                <a:spcPts val="0"/>
              </a:spcBef>
            </a:pPr>
            <a:r>
              <a:rPr lang="en-US" altLang="ko-KR" sz="4300" dirty="0">
                <a:solidFill>
                  <a:srgbClr val="000000"/>
                </a:solidFill>
                <a:latin typeface="Times New Roman" charset="0"/>
              </a:rPr>
              <a:t>Dokumenta juridiskais spēks</a:t>
            </a:r>
            <a:endParaRPr lang="ko-KR" altLang="en-US" sz="4300" dirty="0">
              <a:latin typeface="Times New Roman" charset="0"/>
            </a:endParaRPr>
          </a:p>
        </p:txBody>
      </p:sp>
      <p:sp>
        <p:nvSpPr>
          <p:cNvPr id="2" name="Rect 3"/>
          <p:cNvSpPr>
            <a:spLocks noGrp="1" noChangeArrowheads="1"/>
          </p:cNvSpPr>
          <p:nvPr>
            <p:ph type="body"/>
          </p:nvPr>
        </p:nvSpPr>
        <p:spPr>
          <a:xfrm>
            <a:off x="553791" y="1929066"/>
            <a:ext cx="10757337" cy="4526280"/>
          </a:xfrm>
          <a:prstGeom prst="rect">
            <a:avLst/>
          </a:prstGeom>
          <a:noFill/>
          <a:ln w="0" cap="flat" cmpd="sng">
            <a:noFill/>
            <a:prstDash/>
          </a:ln>
        </p:spPr>
        <p:txBody>
          <a:bodyPr vert="horz" wrap="square" lIns="91440" tIns="45720" rIns="91440" bIns="45720" rtlCol="0" anchor="t">
            <a:normAutofit fontScale="92500" lnSpcReduction="20000"/>
          </a:bodyPr>
          <a:lstStyle/>
          <a:p>
            <a:pPr defTabSz="508000">
              <a:lnSpc>
                <a:spcPct val="104000"/>
              </a:lnSpc>
              <a:spcBef>
                <a:spcPts val="0"/>
              </a:spcBef>
            </a:pPr>
            <a:r>
              <a:rPr lang="en-US" altLang="ko-KR" sz="3100" dirty="0">
                <a:solidFill>
                  <a:srgbClr val="000000"/>
                </a:solidFill>
                <a:latin typeface="Times New Roman" charset="0"/>
              </a:rPr>
              <a:t>Nodrošina iespēju izmantot attiecīgo dokumentu:</a:t>
            </a:r>
            <a:endParaRPr lang="ko-KR" altLang="en-US" sz="3100" dirty="0">
              <a:latin typeface="Times New Roman" charset="0"/>
            </a:endParaRPr>
          </a:p>
          <a:p>
            <a:pPr marL="461645" indent="-461645" defTabSz="508000">
              <a:lnSpc>
                <a:spcPct val="104000"/>
              </a:lnSpc>
              <a:spcBef>
                <a:spcPts val="0"/>
              </a:spcBef>
              <a:buClr>
                <a:srgbClr val="000000"/>
              </a:buClr>
              <a:buFont typeface="Wingdings"/>
              <a:buChar char="ü"/>
            </a:pPr>
            <a:r>
              <a:rPr lang="en-US" altLang="ko-KR" sz="3100" dirty="0">
                <a:solidFill>
                  <a:srgbClr val="000000"/>
                </a:solidFill>
                <a:latin typeface="Times New Roman" charset="0"/>
              </a:rPr>
              <a:t>tiesību īstenošanai,</a:t>
            </a:r>
            <a:endParaRPr lang="ko-KR" altLang="en-US" sz="3100" dirty="0">
              <a:latin typeface="Times New Roman" charset="0"/>
            </a:endParaRPr>
          </a:p>
          <a:p>
            <a:pPr marL="461645" indent="-461645" defTabSz="508000">
              <a:lnSpc>
                <a:spcPct val="104000"/>
              </a:lnSpc>
              <a:spcBef>
                <a:spcPts val="0"/>
              </a:spcBef>
              <a:buClr>
                <a:srgbClr val="000000"/>
              </a:buClr>
              <a:buFont typeface="Wingdings"/>
              <a:buChar char="ü"/>
            </a:pPr>
            <a:r>
              <a:rPr lang="en-US" altLang="ko-KR" sz="3100" dirty="0">
                <a:solidFill>
                  <a:srgbClr val="000000"/>
                </a:solidFill>
                <a:latin typeface="Times New Roman" charset="0"/>
              </a:rPr>
              <a:t>likumisko interešu aizstāvībai.</a:t>
            </a:r>
            <a:endParaRPr lang="ko-KR" altLang="en-US" sz="3100" dirty="0">
              <a:latin typeface="Times New Roman" charset="0"/>
            </a:endParaRPr>
          </a:p>
          <a:p>
            <a:pPr defTabSz="508000">
              <a:lnSpc>
                <a:spcPct val="104000"/>
              </a:lnSpc>
              <a:spcBef>
                <a:spcPts val="0"/>
              </a:spcBef>
            </a:pPr>
            <a:endParaRPr lang="ko-KR" altLang="en-US" sz="3100" dirty="0">
              <a:latin typeface="Times New Roman" charset="0"/>
            </a:endParaRPr>
          </a:p>
          <a:p>
            <a:pPr defTabSz="508000">
              <a:lnSpc>
                <a:spcPct val="104000"/>
              </a:lnSpc>
              <a:spcBef>
                <a:spcPts val="0"/>
              </a:spcBef>
            </a:pPr>
            <a:r>
              <a:rPr lang="en-US" altLang="ko-KR" sz="3100" dirty="0">
                <a:solidFill>
                  <a:srgbClr val="000000"/>
                </a:solidFill>
                <a:latin typeface="Times New Roman" charset="0"/>
              </a:rPr>
              <a:t>Dokuments bez juridiskā spēka nav saistošs nevienam, izņemot dokumenta </a:t>
            </a:r>
            <a:r>
              <a:rPr lang="en-US" altLang="ko-KR" sz="3100" dirty="0" err="1">
                <a:solidFill>
                  <a:srgbClr val="000000"/>
                </a:solidFill>
                <a:latin typeface="Times New Roman" charset="0"/>
              </a:rPr>
              <a:t>autoru</a:t>
            </a:r>
            <a:r>
              <a:rPr lang="en-US" altLang="ko-KR" sz="3100" dirty="0">
                <a:solidFill>
                  <a:srgbClr val="000000"/>
                </a:solidFill>
                <a:latin typeface="Times New Roman" charset="0"/>
              </a:rPr>
              <a:t>.</a:t>
            </a:r>
            <a:endParaRPr lang="lv-LV" altLang="ko-KR" sz="3100" dirty="0">
              <a:solidFill>
                <a:srgbClr val="000000"/>
              </a:solidFill>
              <a:latin typeface="Times New Roman" charset="0"/>
            </a:endParaRPr>
          </a:p>
          <a:p>
            <a:pPr defTabSz="508000">
              <a:lnSpc>
                <a:spcPct val="104000"/>
              </a:lnSpc>
              <a:spcBef>
                <a:spcPts val="0"/>
              </a:spcBef>
            </a:pPr>
            <a:endParaRPr lang="lv-LV" altLang="ko-KR" sz="3100" dirty="0">
              <a:solidFill>
                <a:srgbClr val="000000"/>
              </a:solidFill>
              <a:latin typeface="Times New Roman" charset="0"/>
            </a:endParaRPr>
          </a:p>
          <a:p>
            <a:pPr defTabSz="508000">
              <a:lnSpc>
                <a:spcPct val="104000"/>
              </a:lnSpc>
              <a:spcBef>
                <a:spcPts val="0"/>
              </a:spcBef>
            </a:pPr>
            <a:r>
              <a:rPr lang="lv-LV" altLang="ko-KR" sz="3100" dirty="0">
                <a:solidFill>
                  <a:srgbClr val="000000"/>
                </a:solidFill>
                <a:latin typeface="Times New Roman" charset="0"/>
              </a:rPr>
              <a:t>Dokumentu izstrādā tā, lai visā tā glabāšanas laikā nodrošinātu dokumenta juridisko spēku un informatīvo funkciju, kā arī iespēju radīt dokumenta atvasinājumu.</a:t>
            </a:r>
            <a:endParaRPr lang="ko-KR" altLang="en-US" sz="3100" dirty="0">
              <a:solidFill>
                <a:srgbClr val="FF0000"/>
              </a:solidFill>
              <a:latin typeface="Times New Roman" charset="0"/>
            </a:endParaRPr>
          </a:p>
          <a:p>
            <a:pPr defTabSz="508000">
              <a:lnSpc>
                <a:spcPct val="104000"/>
              </a:lnSpc>
              <a:spcBef>
                <a:spcPts val="0"/>
              </a:spcBef>
            </a:pPr>
            <a:endParaRPr lang="ko-KR" altLang="en-US" sz="3100" dirty="0">
              <a:latin typeface="Times New Roman" charset="0"/>
            </a:endParaRPr>
          </a:p>
          <a:p>
            <a:pPr defTabSz="508000">
              <a:lnSpc>
                <a:spcPct val="104000"/>
              </a:lnSpc>
              <a:spcBef>
                <a:spcPts val="0"/>
              </a:spcBef>
            </a:pPr>
            <a:endParaRPr lang="ko-KR" altLang="en-US" sz="31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5</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circle(in)">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ircle(in)">
                                      <p:cBhvr>
                                        <p:cTn id="15" dur="20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circle(in)">
                                      <p:cBhvr>
                                        <p:cTn id="20" dur="2000"/>
                                        <p:tgtEl>
                                          <p:spTgt spid="2">
                                            <p:txEl>
                                              <p:pRg st="2" end="2"/>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circle(in)">
                                      <p:cBhvr>
                                        <p:cTn id="23" dur="20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circle(in)">
                                      <p:cBhvr>
                                        <p:cTn id="28"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D907D-7611-44D9-A11D-6BBEC29DB28B}"/>
              </a:ext>
            </a:extLst>
          </p:cNvPr>
          <p:cNvSpPr>
            <a:spLocks noGrp="1"/>
          </p:cNvSpPr>
          <p:nvPr>
            <p:ph idx="1"/>
          </p:nvPr>
        </p:nvSpPr>
        <p:spPr>
          <a:xfrm>
            <a:off x="1069848" y="669701"/>
            <a:ext cx="10058400" cy="5502499"/>
          </a:xfrm>
        </p:spPr>
        <p:txBody>
          <a:bodyPr/>
          <a:lstStyle/>
          <a:p>
            <a:r>
              <a:rPr lang="lv-LV" b="1" dirty="0"/>
              <a:t>46.pants. Valdes lēmumu pieņemšana</a:t>
            </a:r>
            <a:endParaRPr lang="lv-LV" dirty="0"/>
          </a:p>
          <a:p>
            <a:r>
              <a:rPr lang="lv-LV" dirty="0"/>
              <a:t>(1) Valde ir lemttiesīga, ja tās sēdē piedalās vairāk nekā puse no valdes locekļiem un ja statūtos nav noteikts lielāks kvorums.</a:t>
            </a:r>
          </a:p>
          <a:p>
            <a:r>
              <a:rPr lang="lv-LV" dirty="0"/>
              <a:t>(2) Ja valdē ir vairāki locekļi, lēmumu pieņem ar klātesošo valdes locekļu vienkāršu balsu vairākumu, ja statūtos nav noteikts lielāks balsu vairākums.</a:t>
            </a:r>
          </a:p>
          <a:p>
            <a:r>
              <a:rPr lang="lv-LV" dirty="0"/>
              <a:t>(3) Neatkarīgi no šā panta pirmās un otrās daļas noteikumiem valde ir tiesīga pieņemt lēmumus bez sēdes sasaukšanas, ja visi valdes locekļi </a:t>
            </a:r>
            <a:r>
              <a:rPr lang="lv-LV" dirty="0" err="1"/>
              <a:t>rakstveidā</a:t>
            </a:r>
            <a:r>
              <a:rPr lang="lv-LV" dirty="0"/>
              <a:t> nobalso par lēmuma pieņemšanu un ja statūtos nav noteikts citādi.</a:t>
            </a:r>
          </a:p>
          <a:p>
            <a:r>
              <a:rPr lang="lv-LV" dirty="0"/>
              <a:t>(4) Biedrības valdes sēdes tiek protokolētas. Protokolā obligāti ieraksta pieņemtos lēmumus, norādot katra valdes locekļa balsojumu "</a:t>
            </a:r>
            <a:r>
              <a:rPr lang="lv-LV" b="1" dirty="0">
                <a:solidFill>
                  <a:schemeClr val="accent2"/>
                </a:solidFill>
              </a:rPr>
              <a:t>par" vai "pret" </a:t>
            </a:r>
            <a:r>
              <a:rPr lang="lv-LV" dirty="0"/>
              <a:t>par katru lēmumu.</a:t>
            </a:r>
          </a:p>
        </p:txBody>
      </p:sp>
      <p:sp>
        <p:nvSpPr>
          <p:cNvPr id="4" name="Slide Number Placeholder 3">
            <a:extLst>
              <a:ext uri="{FF2B5EF4-FFF2-40B4-BE49-F238E27FC236}">
                <a16:creationId xmlns:a16="http://schemas.microsoft.com/office/drawing/2014/main" id="{6C8B71FB-B499-4F5A-A4F2-CF311D5CA496}"/>
              </a:ext>
            </a:extLst>
          </p:cNvPr>
          <p:cNvSpPr>
            <a:spLocks noGrp="1"/>
          </p:cNvSpPr>
          <p:nvPr>
            <p:ph type="sldNum" sz="quarter" idx="12"/>
          </p:nvPr>
        </p:nvSpPr>
        <p:spPr/>
        <p:txBody>
          <a:bodyPr/>
          <a:lstStyle/>
          <a:p>
            <a:fld id="{EBF4AB40-9E83-4FA7-8074-857ED8D9DFA4}" type="slidenum">
              <a:rPr lang="en-US" smtClean="0"/>
              <a:t>50</a:t>
            </a:fld>
            <a:endParaRPr lang="en-US"/>
          </a:p>
        </p:txBody>
      </p:sp>
    </p:spTree>
    <p:extLst>
      <p:ext uri="{BB962C8B-B14F-4D97-AF65-F5344CB8AC3E}">
        <p14:creationId xmlns:p14="http://schemas.microsoft.com/office/powerpoint/2010/main" val="4007595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type="body"/>
          </p:nvPr>
        </p:nvSpPr>
        <p:spPr>
          <a:xfrm>
            <a:off x="86547" y="1622856"/>
            <a:ext cx="12234930" cy="1252101"/>
          </a:xfrm>
          <a:prstGeom prst="rect">
            <a:avLst/>
          </a:prstGeom>
          <a:noFill/>
          <a:ln w="0" cap="flat" cmpd="sng">
            <a:noFill/>
            <a:prstDash/>
          </a:ln>
        </p:spPr>
        <p:txBody>
          <a:bodyPr vert="horz" wrap="square" lIns="91440" tIns="45720" rIns="91440" bIns="45720" rtlCol="0" anchor="t">
            <a:normAutofit/>
          </a:bodyPr>
          <a:lstStyle/>
          <a:p>
            <a:pPr defTabSz="508000">
              <a:lnSpc>
                <a:spcPct val="104000"/>
              </a:lnSpc>
              <a:spcBef>
                <a:spcPts val="0"/>
              </a:spcBef>
            </a:pPr>
            <a:r>
              <a:rPr lang="lv-LV" altLang="ko-KR" sz="2400" dirty="0">
                <a:solidFill>
                  <a:srgbClr val="000000"/>
                </a:solidFill>
                <a:latin typeface="Times New Roman" charset="0"/>
              </a:rPr>
              <a:t>Pārvaldes dokumenti - Dokumentu kopums, kas nosaka organizācijas</a:t>
            </a:r>
            <a:endParaRPr lang="ko-KR" altLang="en-US" sz="2400" dirty="0">
              <a:latin typeface="Times New Roman" charset="0"/>
            </a:endParaRPr>
          </a:p>
        </p:txBody>
      </p:sp>
      <p:sp>
        <p:nvSpPr>
          <p:cNvPr id="4" name="Rounded Rectangle 3"/>
          <p:cNvSpPr/>
          <p:nvPr/>
        </p:nvSpPr>
        <p:spPr>
          <a:xfrm>
            <a:off x="1775520" y="2348880"/>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Statusu vai darbības kārtību</a:t>
            </a:r>
          </a:p>
        </p:txBody>
      </p:sp>
      <p:sp>
        <p:nvSpPr>
          <p:cNvPr id="5" name="Rounded Rectangle 4"/>
          <p:cNvSpPr/>
          <p:nvPr/>
        </p:nvSpPr>
        <p:spPr>
          <a:xfrm>
            <a:off x="2999656" y="3356992"/>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Pasākumu norises kārtību</a:t>
            </a:r>
          </a:p>
        </p:txBody>
      </p:sp>
      <p:sp>
        <p:nvSpPr>
          <p:cNvPr id="6" name="Rounded Rectangle 5"/>
          <p:cNvSpPr/>
          <p:nvPr/>
        </p:nvSpPr>
        <p:spPr>
          <a:xfrm>
            <a:off x="5231904" y="5373216"/>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Veic korespondenci</a:t>
            </a:r>
          </a:p>
        </p:txBody>
      </p:sp>
      <p:sp>
        <p:nvSpPr>
          <p:cNvPr id="7" name="Rounded Rectangle 6"/>
          <p:cNvSpPr/>
          <p:nvPr/>
        </p:nvSpPr>
        <p:spPr>
          <a:xfrm>
            <a:off x="7369001" y="5823877"/>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Organizē sadarbību</a:t>
            </a:r>
          </a:p>
        </p:txBody>
      </p:sp>
      <p:sp>
        <p:nvSpPr>
          <p:cNvPr id="8" name="Rounded Rectangle 7"/>
          <p:cNvSpPr/>
          <p:nvPr/>
        </p:nvSpPr>
        <p:spPr>
          <a:xfrm>
            <a:off x="4079776" y="4365104"/>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Fiksē vai apkopo [..] faktus</a:t>
            </a:r>
          </a:p>
        </p:txBody>
      </p:sp>
      <p:sp>
        <p:nvSpPr>
          <p:cNvPr id="9" name="TextBox 8"/>
          <p:cNvSpPr txBox="1"/>
          <p:nvPr/>
        </p:nvSpPr>
        <p:spPr>
          <a:xfrm>
            <a:off x="6828941" y="2550384"/>
            <a:ext cx="3024336" cy="2246769"/>
          </a:xfrm>
          <a:prstGeom prst="rect">
            <a:avLst/>
          </a:prstGeom>
          <a:noFill/>
        </p:spPr>
        <p:txBody>
          <a:bodyPr wrap="square" rtlCol="0">
            <a:spAutoFit/>
          </a:bodyPr>
          <a:lstStyle/>
          <a:p>
            <a:r>
              <a:rPr lang="lv-LV" sz="2800" b="1" dirty="0">
                <a:solidFill>
                  <a:srgbClr val="FF0000"/>
                </a:solidFill>
                <a:latin typeface="Arial Narrow" panose="020B0606020202030204" pitchFamily="34" charset="0"/>
              </a:rPr>
              <a:t>Nevalstiskā organizācija arī izmanto savā darbībā pārvaldes dokumentus.</a:t>
            </a:r>
          </a:p>
        </p:txBody>
      </p:sp>
      <p:sp>
        <p:nvSpPr>
          <p:cNvPr id="10" name="Slide Number Placeholder 9"/>
          <p:cNvSpPr>
            <a:spLocks noGrp="1"/>
          </p:cNvSpPr>
          <p:nvPr>
            <p:ph type="sldNum" sz="quarter" idx="12"/>
          </p:nvPr>
        </p:nvSpPr>
        <p:spPr/>
        <p:txBody>
          <a:bodyPr/>
          <a:lstStyle/>
          <a:p>
            <a:fld id="{C7423574-3613-4BC7-92B6-70EB1B4E1FB3}" type="slidenum">
              <a:rPr lang="lv-LV" smtClean="0"/>
              <a:t>51</a:t>
            </a:fld>
            <a:endParaRPr lang="lv-LV"/>
          </a:p>
        </p:txBody>
      </p:sp>
      <p:sp>
        <p:nvSpPr>
          <p:cNvPr id="12" name="Title 11">
            <a:extLst>
              <a:ext uri="{FF2B5EF4-FFF2-40B4-BE49-F238E27FC236}">
                <a16:creationId xmlns:a16="http://schemas.microsoft.com/office/drawing/2014/main" id="{524E7E97-C30C-4EF9-BFF9-FAE82310FB52}"/>
              </a:ext>
            </a:extLst>
          </p:cNvPr>
          <p:cNvSpPr>
            <a:spLocks noGrp="1"/>
          </p:cNvSpPr>
          <p:nvPr>
            <p:ph type="title"/>
          </p:nvPr>
        </p:nvSpPr>
        <p:spPr>
          <a:xfrm>
            <a:off x="1069848" y="484632"/>
            <a:ext cx="10058400" cy="972188"/>
          </a:xfrm>
        </p:spPr>
        <p:txBody>
          <a:bodyPr/>
          <a:lstStyle/>
          <a:p>
            <a:r>
              <a:rPr lang="lv-LV" dirty="0" err="1"/>
              <a:t>Nvo</a:t>
            </a:r>
            <a:r>
              <a:rPr lang="lv-LV" dirty="0"/>
              <a:t> dokumenti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7" grpId="0" animBg="1"/>
      <p:bldP spid="8" grpId="0" animBg="1"/>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5542-C6AB-4B82-94AE-AD7C33842630}"/>
              </a:ext>
            </a:extLst>
          </p:cNvPr>
          <p:cNvSpPr>
            <a:spLocks noGrp="1"/>
          </p:cNvSpPr>
          <p:nvPr>
            <p:ph type="title"/>
          </p:nvPr>
        </p:nvSpPr>
        <p:spPr>
          <a:xfrm>
            <a:off x="1069848" y="484632"/>
            <a:ext cx="10058400" cy="1150985"/>
          </a:xfrm>
        </p:spPr>
        <p:txBody>
          <a:bodyPr/>
          <a:lstStyle/>
          <a:p>
            <a:r>
              <a:rPr lang="lv-LV" dirty="0"/>
              <a:t>Pārvaldes dokumenti</a:t>
            </a:r>
            <a:endParaRPr lang="en-US" dirty="0"/>
          </a:p>
        </p:txBody>
      </p:sp>
      <p:sp>
        <p:nvSpPr>
          <p:cNvPr id="3" name="Content Placeholder 2">
            <a:extLst>
              <a:ext uri="{FF2B5EF4-FFF2-40B4-BE49-F238E27FC236}">
                <a16:creationId xmlns:a16="http://schemas.microsoft.com/office/drawing/2014/main" id="{8CA7FA83-1475-4D38-9D39-442C7CCF5E69}"/>
              </a:ext>
            </a:extLst>
          </p:cNvPr>
          <p:cNvSpPr>
            <a:spLocks noGrp="1"/>
          </p:cNvSpPr>
          <p:nvPr>
            <p:ph idx="1"/>
          </p:nvPr>
        </p:nvSpPr>
        <p:spPr/>
        <p:txBody>
          <a:bodyPr>
            <a:normAutofit fontScale="92500"/>
          </a:bodyPr>
          <a:lstStyle/>
          <a:p>
            <a:pPr marL="461645" lvl="0" indent="-461645" defTabSz="508000">
              <a:lnSpc>
                <a:spcPct val="104000"/>
              </a:lnSpc>
              <a:spcBef>
                <a:spcPts val="0"/>
              </a:spcBef>
              <a:buClr>
                <a:srgbClr val="000000"/>
              </a:buClr>
              <a:buFont typeface="Wingdings"/>
              <a:buChar char="ü"/>
            </a:pPr>
            <a:r>
              <a:rPr lang="en-US" altLang="ko-KR" dirty="0" err="1">
                <a:solidFill>
                  <a:srgbClr val="BC0000"/>
                </a:solidFill>
                <a:latin typeface="Times New Roman" charset="0"/>
              </a:rPr>
              <a:t>organizatoriskie</a:t>
            </a:r>
            <a:r>
              <a:rPr lang="en-US" altLang="ko-KR" dirty="0">
                <a:solidFill>
                  <a:srgbClr val="BC0000"/>
                </a:solidFill>
                <a:latin typeface="Times New Roman" charset="0"/>
              </a:rPr>
              <a:t> </a:t>
            </a:r>
            <a:r>
              <a:rPr lang="en-US" altLang="ko-KR" dirty="0" err="1">
                <a:solidFill>
                  <a:srgbClr val="BC0000"/>
                </a:solidFill>
                <a:latin typeface="Times New Roman" charset="0"/>
              </a:rPr>
              <a:t>dokumenti</a:t>
            </a:r>
            <a:r>
              <a:rPr lang="en-US" altLang="ko-KR" dirty="0">
                <a:solidFill>
                  <a:srgbClr val="BC0000"/>
                </a:solidFill>
                <a:latin typeface="Times New Roman" charset="0"/>
              </a:rPr>
              <a:t> </a:t>
            </a:r>
            <a:r>
              <a:rPr lang="en-US" altLang="ko-KR" dirty="0">
                <a:solidFill>
                  <a:srgbClr val="000000"/>
                </a:solidFill>
                <a:latin typeface="Times New Roman" charset="0"/>
              </a:rPr>
              <a:t>- </a:t>
            </a:r>
            <a:r>
              <a:rPr lang="en-US" altLang="ko-KR" dirty="0" err="1">
                <a:solidFill>
                  <a:srgbClr val="000000"/>
                </a:solidFill>
                <a:latin typeface="Times New Roman" charset="0"/>
              </a:rPr>
              <a:t>nosaka</a:t>
            </a:r>
            <a:r>
              <a:rPr lang="en-US" altLang="ko-KR" dirty="0">
                <a:solidFill>
                  <a:srgbClr val="000000"/>
                </a:solidFill>
                <a:latin typeface="Times New Roman" charset="0"/>
              </a:rPr>
              <a:t> </a:t>
            </a:r>
            <a:r>
              <a:rPr lang="en-US" altLang="ko-KR" dirty="0" err="1">
                <a:solidFill>
                  <a:srgbClr val="000000"/>
                </a:solidFill>
                <a:latin typeface="Times New Roman" charset="0"/>
              </a:rPr>
              <a:t>organizācijas</a:t>
            </a:r>
            <a:r>
              <a:rPr lang="en-US" altLang="ko-KR" dirty="0">
                <a:solidFill>
                  <a:srgbClr val="000000"/>
                </a:solidFill>
                <a:latin typeface="Times New Roman" charset="0"/>
              </a:rPr>
              <a:t>/</a:t>
            </a:r>
            <a:r>
              <a:rPr lang="en-US" altLang="ko-KR" dirty="0" err="1">
                <a:solidFill>
                  <a:srgbClr val="000000"/>
                </a:solidFill>
                <a:latin typeface="Times New Roman" charset="0"/>
              </a:rPr>
              <a:t>tās</a:t>
            </a:r>
            <a:r>
              <a:rPr lang="en-US" altLang="ko-KR" dirty="0">
                <a:solidFill>
                  <a:srgbClr val="000000"/>
                </a:solidFill>
                <a:latin typeface="Times New Roman" charset="0"/>
              </a:rPr>
              <a:t> </a:t>
            </a:r>
            <a:r>
              <a:rPr lang="en-US" altLang="ko-KR" dirty="0" err="1">
                <a:solidFill>
                  <a:srgbClr val="000000"/>
                </a:solidFill>
                <a:latin typeface="Times New Roman" charset="0"/>
              </a:rPr>
              <a:t>struktūrvienības</a:t>
            </a:r>
            <a:r>
              <a:rPr lang="en-US" altLang="ko-KR" dirty="0">
                <a:solidFill>
                  <a:srgbClr val="000000"/>
                </a:solidFill>
                <a:latin typeface="Times New Roman" charset="0"/>
              </a:rPr>
              <a:t> </a:t>
            </a:r>
            <a:r>
              <a:rPr lang="en-US" altLang="ko-KR" dirty="0" err="1">
                <a:solidFill>
                  <a:srgbClr val="000000"/>
                </a:solidFill>
                <a:latin typeface="Times New Roman" charset="0"/>
              </a:rPr>
              <a:t>statusu</a:t>
            </a:r>
            <a:r>
              <a:rPr lang="en-US" altLang="ko-KR" dirty="0">
                <a:solidFill>
                  <a:srgbClr val="000000"/>
                </a:solidFill>
                <a:latin typeface="Times New Roman" charset="0"/>
              </a:rPr>
              <a:t> </a:t>
            </a:r>
            <a:r>
              <a:rPr lang="en-US" altLang="ko-KR" dirty="0" err="1">
                <a:solidFill>
                  <a:srgbClr val="000000"/>
                </a:solidFill>
                <a:latin typeface="Times New Roman" charset="0"/>
              </a:rPr>
              <a:t>vai</a:t>
            </a:r>
            <a:r>
              <a:rPr lang="en-US" altLang="ko-KR" dirty="0">
                <a:solidFill>
                  <a:srgbClr val="000000"/>
                </a:solidFill>
                <a:latin typeface="Times New Roman" charset="0"/>
              </a:rPr>
              <a:t> </a:t>
            </a:r>
            <a:r>
              <a:rPr lang="en-US" altLang="ko-KR" dirty="0" err="1">
                <a:solidFill>
                  <a:srgbClr val="000000"/>
                </a:solidFill>
                <a:latin typeface="Times New Roman" charset="0"/>
              </a:rPr>
              <a:t>pasākumu</a:t>
            </a:r>
            <a:r>
              <a:rPr lang="en-US" altLang="ko-KR" dirty="0">
                <a:solidFill>
                  <a:srgbClr val="000000"/>
                </a:solidFill>
                <a:latin typeface="Times New Roman" charset="0"/>
              </a:rPr>
              <a:t> </a:t>
            </a:r>
            <a:r>
              <a:rPr lang="en-US" altLang="ko-KR" dirty="0" err="1">
                <a:solidFill>
                  <a:srgbClr val="000000"/>
                </a:solidFill>
                <a:latin typeface="Times New Roman" charset="0"/>
              </a:rPr>
              <a:t>norises</a:t>
            </a:r>
            <a:r>
              <a:rPr lang="en-US" altLang="ko-KR" dirty="0">
                <a:solidFill>
                  <a:srgbClr val="000000"/>
                </a:solidFill>
                <a:latin typeface="Times New Roman" charset="0"/>
              </a:rPr>
              <a:t> </a:t>
            </a:r>
            <a:r>
              <a:rPr lang="en-US" altLang="ko-KR" dirty="0" err="1">
                <a:solidFill>
                  <a:srgbClr val="000000"/>
                </a:solidFill>
                <a:latin typeface="Times New Roman" charset="0"/>
              </a:rPr>
              <a:t>kārtību</a:t>
            </a:r>
            <a:r>
              <a:rPr lang="en-US" altLang="ko-KR" dirty="0">
                <a:solidFill>
                  <a:srgbClr val="000000"/>
                </a:solidFill>
                <a:latin typeface="Times New Roman" charset="0"/>
              </a:rPr>
              <a:t>, </a:t>
            </a:r>
            <a:r>
              <a:rPr lang="en-US" altLang="ko-KR" dirty="0" err="1">
                <a:solidFill>
                  <a:srgbClr val="000000"/>
                </a:solidFill>
                <a:latin typeface="Times New Roman" charset="0"/>
              </a:rPr>
              <a:t>pārvaldes</a:t>
            </a:r>
            <a:r>
              <a:rPr lang="en-US" altLang="ko-KR" dirty="0">
                <a:solidFill>
                  <a:srgbClr val="000000"/>
                </a:solidFill>
                <a:latin typeface="Times New Roman" charset="0"/>
              </a:rPr>
              <a:t> </a:t>
            </a:r>
            <a:r>
              <a:rPr lang="en-US" altLang="ko-KR" dirty="0" err="1">
                <a:solidFill>
                  <a:srgbClr val="000000"/>
                </a:solidFill>
                <a:latin typeface="Times New Roman" charset="0"/>
              </a:rPr>
              <a:t>institūciju</a:t>
            </a:r>
            <a:r>
              <a:rPr lang="en-US" altLang="ko-KR" dirty="0">
                <a:solidFill>
                  <a:srgbClr val="000000"/>
                </a:solidFill>
                <a:latin typeface="Times New Roman" charset="0"/>
              </a:rPr>
              <a:t> </a:t>
            </a:r>
            <a:r>
              <a:rPr lang="en-US" altLang="ko-KR" dirty="0" err="1">
                <a:solidFill>
                  <a:srgbClr val="000000"/>
                </a:solidFill>
                <a:latin typeface="Times New Roman" charset="0"/>
              </a:rPr>
              <a:t>kompetenci</a:t>
            </a:r>
            <a:r>
              <a:rPr lang="en-US" altLang="ko-KR" dirty="0">
                <a:solidFill>
                  <a:srgbClr val="000000"/>
                </a:solidFill>
                <a:latin typeface="Times New Roman" charset="0"/>
              </a:rPr>
              <a:t> (</a:t>
            </a:r>
            <a:r>
              <a:rPr lang="en-US" altLang="ko-KR" dirty="0" err="1">
                <a:solidFill>
                  <a:srgbClr val="BC0000"/>
                </a:solidFill>
                <a:latin typeface="Times New Roman" charset="0"/>
              </a:rPr>
              <a:t>statūti</a:t>
            </a:r>
            <a:r>
              <a:rPr lang="en-US" altLang="ko-KR" dirty="0">
                <a:solidFill>
                  <a:srgbClr val="BC0000"/>
                </a:solidFill>
                <a:latin typeface="Times New Roman" charset="0"/>
              </a:rPr>
              <a:t>, </a:t>
            </a:r>
            <a:r>
              <a:rPr lang="en-US" altLang="ko-KR" dirty="0" err="1">
                <a:solidFill>
                  <a:srgbClr val="BC0000"/>
                </a:solidFill>
                <a:latin typeface="Times New Roman" charset="0"/>
              </a:rPr>
              <a:t>dibināšanas</a:t>
            </a:r>
            <a:r>
              <a:rPr lang="en-US" altLang="ko-KR" dirty="0">
                <a:solidFill>
                  <a:srgbClr val="BC0000"/>
                </a:solidFill>
                <a:latin typeface="Times New Roman" charset="0"/>
              </a:rPr>
              <a:t> </a:t>
            </a:r>
            <a:r>
              <a:rPr lang="en-US" altLang="ko-KR" dirty="0" err="1">
                <a:solidFill>
                  <a:srgbClr val="BC0000"/>
                </a:solidFill>
                <a:latin typeface="Times New Roman" charset="0"/>
              </a:rPr>
              <a:t>līgums</a:t>
            </a:r>
            <a:r>
              <a:rPr lang="en-US" altLang="ko-KR" dirty="0">
                <a:solidFill>
                  <a:srgbClr val="BC0000"/>
                </a:solidFill>
                <a:latin typeface="Times New Roman" charset="0"/>
              </a:rPr>
              <a:t>, </a:t>
            </a:r>
            <a:r>
              <a:rPr lang="en-US" altLang="ko-KR" dirty="0" err="1">
                <a:solidFill>
                  <a:srgbClr val="BC0000"/>
                </a:solidFill>
                <a:latin typeface="Times New Roman" charset="0"/>
              </a:rPr>
              <a:t>nolikums</a:t>
            </a:r>
            <a:r>
              <a:rPr lang="en-US" altLang="ko-KR" dirty="0">
                <a:solidFill>
                  <a:srgbClr val="BC0000"/>
                </a:solidFill>
                <a:latin typeface="Times New Roman" charset="0"/>
              </a:rPr>
              <a:t>, </a:t>
            </a:r>
            <a:r>
              <a:rPr lang="en-US" altLang="ko-KR" dirty="0" err="1">
                <a:solidFill>
                  <a:srgbClr val="BC0000"/>
                </a:solidFill>
                <a:latin typeface="Times New Roman" charset="0"/>
              </a:rPr>
              <a:t>reglaments</a:t>
            </a:r>
            <a:r>
              <a:rPr lang="en-US" altLang="ko-KR" dirty="0">
                <a:solidFill>
                  <a:srgbClr val="BC0000"/>
                </a:solidFill>
                <a:latin typeface="Times New Roman" charset="0"/>
              </a:rPr>
              <a:t>, </a:t>
            </a:r>
            <a:r>
              <a:rPr lang="en-US" altLang="ko-KR" dirty="0" err="1">
                <a:solidFill>
                  <a:srgbClr val="BC0000"/>
                </a:solidFill>
                <a:latin typeface="Times New Roman" charset="0"/>
              </a:rPr>
              <a:t>instrukcija</a:t>
            </a:r>
            <a:r>
              <a:rPr lang="en-US" altLang="ko-KR" dirty="0">
                <a:solidFill>
                  <a:srgbClr val="000000"/>
                </a:solidFill>
                <a:latin typeface="Times New Roman" charset="0"/>
              </a:rPr>
              <a:t>),</a:t>
            </a:r>
            <a:endParaRPr lang="ko-KR" altLang="en-US" dirty="0">
              <a:latin typeface="Times New Roman" charset="0"/>
            </a:endParaRPr>
          </a:p>
          <a:p>
            <a:pPr marL="461645" lvl="0" indent="-461645" defTabSz="508000">
              <a:lnSpc>
                <a:spcPct val="104000"/>
              </a:lnSpc>
              <a:spcBef>
                <a:spcPts val="0"/>
              </a:spcBef>
              <a:buClr>
                <a:srgbClr val="000000"/>
              </a:buClr>
              <a:buFont typeface="Wingdings"/>
              <a:buChar char="ü"/>
            </a:pPr>
            <a:r>
              <a:rPr lang="en-US" altLang="ko-KR" dirty="0" err="1">
                <a:solidFill>
                  <a:srgbClr val="BC0000"/>
                </a:solidFill>
                <a:latin typeface="Times New Roman" charset="0"/>
              </a:rPr>
              <a:t>rīkojuma</a:t>
            </a:r>
            <a:r>
              <a:rPr lang="en-US" altLang="ko-KR" dirty="0">
                <a:solidFill>
                  <a:srgbClr val="BC0000"/>
                </a:solidFill>
                <a:latin typeface="Times New Roman" charset="0"/>
              </a:rPr>
              <a:t> </a:t>
            </a:r>
            <a:r>
              <a:rPr lang="en-US" altLang="ko-KR" dirty="0" err="1">
                <a:solidFill>
                  <a:srgbClr val="BC0000"/>
                </a:solidFill>
                <a:latin typeface="Times New Roman" charset="0"/>
              </a:rPr>
              <a:t>dokumenti</a:t>
            </a:r>
            <a:r>
              <a:rPr lang="en-US" altLang="ko-KR" dirty="0">
                <a:solidFill>
                  <a:srgbClr val="000000"/>
                </a:solidFill>
                <a:latin typeface="Times New Roman" charset="0"/>
              </a:rPr>
              <a:t>- </a:t>
            </a:r>
            <a:r>
              <a:rPr lang="en-US" altLang="ko-KR" dirty="0" err="1">
                <a:solidFill>
                  <a:srgbClr val="000000"/>
                </a:solidFill>
                <a:latin typeface="Times New Roman" charset="0"/>
              </a:rPr>
              <a:t>vienpersoniska</a:t>
            </a:r>
            <a:r>
              <a:rPr lang="en-US" altLang="ko-KR" dirty="0">
                <a:solidFill>
                  <a:srgbClr val="000000"/>
                </a:solidFill>
                <a:latin typeface="Times New Roman" charset="0"/>
              </a:rPr>
              <a:t> </a:t>
            </a:r>
            <a:r>
              <a:rPr lang="en-US" altLang="ko-KR" dirty="0" err="1">
                <a:solidFill>
                  <a:srgbClr val="000000"/>
                </a:solidFill>
                <a:latin typeface="Times New Roman" charset="0"/>
              </a:rPr>
              <a:t>vai</a:t>
            </a:r>
            <a:r>
              <a:rPr lang="en-US" altLang="ko-KR" dirty="0">
                <a:solidFill>
                  <a:srgbClr val="000000"/>
                </a:solidFill>
                <a:latin typeface="Times New Roman" charset="0"/>
              </a:rPr>
              <a:t> </a:t>
            </a:r>
            <a:r>
              <a:rPr lang="en-US" altLang="ko-KR" dirty="0" err="1">
                <a:solidFill>
                  <a:srgbClr val="000000"/>
                </a:solidFill>
                <a:latin typeface="Times New Roman" charset="0"/>
              </a:rPr>
              <a:t>koleģiāla</a:t>
            </a:r>
            <a:r>
              <a:rPr lang="en-US" altLang="ko-KR" dirty="0">
                <a:solidFill>
                  <a:srgbClr val="000000"/>
                </a:solidFill>
                <a:latin typeface="Times New Roman" charset="0"/>
              </a:rPr>
              <a:t> </a:t>
            </a:r>
            <a:r>
              <a:rPr lang="en-US" altLang="ko-KR" dirty="0" err="1">
                <a:solidFill>
                  <a:srgbClr val="000000"/>
                </a:solidFill>
                <a:latin typeface="Times New Roman" charset="0"/>
              </a:rPr>
              <a:t>organizācijas</a:t>
            </a:r>
            <a:r>
              <a:rPr lang="en-US" altLang="ko-KR" dirty="0">
                <a:solidFill>
                  <a:srgbClr val="000000"/>
                </a:solidFill>
                <a:latin typeface="Times New Roman" charset="0"/>
              </a:rPr>
              <a:t> </a:t>
            </a:r>
            <a:r>
              <a:rPr lang="en-US" altLang="ko-KR" dirty="0" err="1">
                <a:solidFill>
                  <a:srgbClr val="000000"/>
                </a:solidFill>
                <a:latin typeface="Times New Roman" charset="0"/>
              </a:rPr>
              <a:t>vai</a:t>
            </a:r>
            <a:r>
              <a:rPr lang="en-US" altLang="ko-KR" dirty="0">
                <a:solidFill>
                  <a:srgbClr val="000000"/>
                </a:solidFill>
                <a:latin typeface="Times New Roman" charset="0"/>
              </a:rPr>
              <a:t> </a:t>
            </a:r>
            <a:r>
              <a:rPr lang="en-US" altLang="ko-KR" dirty="0" err="1">
                <a:solidFill>
                  <a:srgbClr val="000000"/>
                </a:solidFill>
                <a:latin typeface="Times New Roman" charset="0"/>
              </a:rPr>
              <a:t>pasākuma</a:t>
            </a:r>
            <a:r>
              <a:rPr lang="en-US" altLang="ko-KR" dirty="0">
                <a:solidFill>
                  <a:srgbClr val="000000"/>
                </a:solidFill>
                <a:latin typeface="Times New Roman" charset="0"/>
              </a:rPr>
              <a:t> </a:t>
            </a:r>
            <a:r>
              <a:rPr lang="en-US" altLang="ko-KR" dirty="0" err="1">
                <a:solidFill>
                  <a:srgbClr val="000000"/>
                </a:solidFill>
                <a:latin typeface="Times New Roman" charset="0"/>
              </a:rPr>
              <a:t>vadība</a:t>
            </a:r>
            <a:r>
              <a:rPr lang="en-US" altLang="ko-KR" dirty="0">
                <a:solidFill>
                  <a:srgbClr val="000000"/>
                </a:solidFill>
                <a:latin typeface="Times New Roman" charset="0"/>
              </a:rPr>
              <a:t> (</a:t>
            </a:r>
            <a:r>
              <a:rPr lang="en-US" altLang="ko-KR" dirty="0" err="1">
                <a:solidFill>
                  <a:srgbClr val="BC0000"/>
                </a:solidFill>
                <a:latin typeface="Times New Roman" charset="0"/>
              </a:rPr>
              <a:t>pavēle</a:t>
            </a:r>
            <a:r>
              <a:rPr lang="en-US" altLang="ko-KR" dirty="0">
                <a:solidFill>
                  <a:srgbClr val="BC0000"/>
                </a:solidFill>
                <a:latin typeface="Times New Roman" charset="0"/>
              </a:rPr>
              <a:t>, </a:t>
            </a:r>
            <a:r>
              <a:rPr lang="en-US" altLang="ko-KR" dirty="0" err="1">
                <a:solidFill>
                  <a:srgbClr val="BC0000"/>
                </a:solidFill>
                <a:latin typeface="Times New Roman" charset="0"/>
              </a:rPr>
              <a:t>rīkojums</a:t>
            </a:r>
            <a:r>
              <a:rPr lang="en-US" altLang="ko-KR" dirty="0">
                <a:solidFill>
                  <a:srgbClr val="BC0000"/>
                </a:solidFill>
                <a:latin typeface="Times New Roman" charset="0"/>
              </a:rPr>
              <a:t>, </a:t>
            </a:r>
            <a:r>
              <a:rPr lang="en-US" altLang="ko-KR" dirty="0" err="1">
                <a:solidFill>
                  <a:srgbClr val="BC0000"/>
                </a:solidFill>
                <a:latin typeface="Times New Roman" charset="0"/>
              </a:rPr>
              <a:t>lēmums</a:t>
            </a:r>
            <a:r>
              <a:rPr lang="en-US" altLang="ko-KR" dirty="0">
                <a:solidFill>
                  <a:srgbClr val="BC0000"/>
                </a:solidFill>
                <a:latin typeface="Times New Roman" charset="0"/>
              </a:rPr>
              <a:t>, </a:t>
            </a:r>
            <a:r>
              <a:rPr lang="en-US" altLang="ko-KR" dirty="0" err="1">
                <a:solidFill>
                  <a:srgbClr val="BC0000"/>
                </a:solidFill>
                <a:latin typeface="Times New Roman" charset="0"/>
              </a:rPr>
              <a:t>norādījums</a:t>
            </a:r>
            <a:r>
              <a:rPr lang="en-US" altLang="ko-KR" dirty="0">
                <a:solidFill>
                  <a:srgbClr val="000000"/>
                </a:solidFill>
                <a:latin typeface="Times New Roman" charset="0"/>
              </a:rPr>
              <a:t>),</a:t>
            </a:r>
            <a:endParaRPr lang="ko-KR" altLang="en-US" dirty="0">
              <a:latin typeface="Times New Roman" charset="0"/>
            </a:endParaRPr>
          </a:p>
          <a:p>
            <a:pPr marL="461645" lvl="0" indent="-461645" defTabSz="508000">
              <a:lnSpc>
                <a:spcPct val="104000"/>
              </a:lnSpc>
              <a:spcBef>
                <a:spcPts val="0"/>
              </a:spcBef>
              <a:buClr>
                <a:srgbClr val="000000"/>
              </a:buClr>
              <a:buFont typeface="Wingdings"/>
              <a:buChar char="ü"/>
            </a:pPr>
            <a:r>
              <a:rPr lang="en-US" altLang="ko-KR" dirty="0" err="1">
                <a:solidFill>
                  <a:srgbClr val="BC0000"/>
                </a:solidFill>
                <a:latin typeface="Times New Roman" charset="0"/>
              </a:rPr>
              <a:t>publisko</a:t>
            </a:r>
            <a:r>
              <a:rPr lang="en-US" altLang="ko-KR" dirty="0">
                <a:solidFill>
                  <a:srgbClr val="BC0000"/>
                </a:solidFill>
                <a:latin typeface="Times New Roman" charset="0"/>
              </a:rPr>
              <a:t> </a:t>
            </a:r>
            <a:r>
              <a:rPr lang="en-US" altLang="ko-KR" dirty="0" err="1">
                <a:solidFill>
                  <a:srgbClr val="BC0000"/>
                </a:solidFill>
                <a:latin typeface="Times New Roman" charset="0"/>
              </a:rPr>
              <a:t>tiesību</a:t>
            </a:r>
            <a:r>
              <a:rPr lang="en-US" altLang="ko-KR" dirty="0">
                <a:solidFill>
                  <a:srgbClr val="BC0000"/>
                </a:solidFill>
                <a:latin typeface="Times New Roman" charset="0"/>
              </a:rPr>
              <a:t> </a:t>
            </a:r>
            <a:r>
              <a:rPr lang="en-US" altLang="ko-KR" dirty="0" err="1">
                <a:solidFill>
                  <a:srgbClr val="BC0000"/>
                </a:solidFill>
                <a:latin typeface="Times New Roman" charset="0"/>
              </a:rPr>
              <a:t>līgumi</a:t>
            </a:r>
            <a:r>
              <a:rPr lang="en-US" altLang="ko-KR" dirty="0">
                <a:solidFill>
                  <a:srgbClr val="BC0000"/>
                </a:solidFill>
                <a:latin typeface="Times New Roman" charset="0"/>
              </a:rPr>
              <a:t> </a:t>
            </a:r>
            <a:r>
              <a:rPr lang="en-US" altLang="ko-KR" dirty="0">
                <a:solidFill>
                  <a:srgbClr val="000000"/>
                </a:solidFill>
                <a:latin typeface="Times New Roman" charset="0"/>
              </a:rPr>
              <a:t>- </a:t>
            </a:r>
            <a:r>
              <a:rPr lang="en-US" altLang="ko-KR" dirty="0" err="1">
                <a:solidFill>
                  <a:srgbClr val="000000"/>
                </a:solidFill>
                <a:latin typeface="Times New Roman" charset="0"/>
              </a:rPr>
              <a:t>vienošanās</a:t>
            </a:r>
            <a:r>
              <a:rPr lang="en-US" altLang="ko-KR" dirty="0">
                <a:solidFill>
                  <a:srgbClr val="000000"/>
                </a:solidFill>
                <a:latin typeface="Times New Roman" charset="0"/>
              </a:rPr>
              <a:t>, ko VPIL </a:t>
            </a:r>
            <a:r>
              <a:rPr lang="en-US" altLang="ko-KR" dirty="0" err="1">
                <a:solidFill>
                  <a:srgbClr val="000000"/>
                </a:solidFill>
                <a:latin typeface="Times New Roman" charset="0"/>
              </a:rPr>
              <a:t>ietvaros</a:t>
            </a:r>
            <a:r>
              <a:rPr lang="en-US" altLang="ko-KR" dirty="0">
                <a:solidFill>
                  <a:srgbClr val="000000"/>
                </a:solidFill>
                <a:latin typeface="Times New Roman" charset="0"/>
              </a:rPr>
              <a:t> </a:t>
            </a:r>
            <a:r>
              <a:rPr lang="en-US" altLang="ko-KR" dirty="0" err="1">
                <a:solidFill>
                  <a:srgbClr val="000000"/>
                </a:solidFill>
                <a:latin typeface="Times New Roman" charset="0"/>
              </a:rPr>
              <a:t>slēdz</a:t>
            </a:r>
            <a:r>
              <a:rPr lang="en-US" altLang="ko-KR" dirty="0">
                <a:solidFill>
                  <a:srgbClr val="000000"/>
                </a:solidFill>
                <a:latin typeface="Times New Roman" charset="0"/>
              </a:rPr>
              <a:t> par </a:t>
            </a:r>
            <a:r>
              <a:rPr lang="en-US" altLang="ko-KR" dirty="0" err="1">
                <a:solidFill>
                  <a:srgbClr val="000000"/>
                </a:solidFill>
                <a:latin typeface="Times New Roman" charset="0"/>
              </a:rPr>
              <a:t>valsts</a:t>
            </a:r>
            <a:r>
              <a:rPr lang="en-US" altLang="ko-KR" dirty="0">
                <a:solidFill>
                  <a:srgbClr val="000000"/>
                </a:solidFill>
                <a:latin typeface="Times New Roman" charset="0"/>
              </a:rPr>
              <a:t> </a:t>
            </a:r>
            <a:r>
              <a:rPr lang="en-US" altLang="ko-KR" dirty="0" err="1">
                <a:solidFill>
                  <a:srgbClr val="000000"/>
                </a:solidFill>
                <a:latin typeface="Times New Roman" charset="0"/>
              </a:rPr>
              <a:t>pārvaldes</a:t>
            </a:r>
            <a:r>
              <a:rPr lang="en-US" altLang="ko-KR" dirty="0">
                <a:solidFill>
                  <a:srgbClr val="000000"/>
                </a:solidFill>
                <a:latin typeface="Times New Roman" charset="0"/>
              </a:rPr>
              <a:t> </a:t>
            </a:r>
            <a:r>
              <a:rPr lang="en-US" altLang="ko-KR" dirty="0" err="1">
                <a:solidFill>
                  <a:srgbClr val="000000"/>
                </a:solidFill>
                <a:latin typeface="Times New Roman" charset="0"/>
              </a:rPr>
              <a:t>funkciju</a:t>
            </a:r>
            <a:r>
              <a:rPr lang="en-US" altLang="ko-KR" dirty="0">
                <a:solidFill>
                  <a:srgbClr val="000000"/>
                </a:solidFill>
                <a:latin typeface="Times New Roman" charset="0"/>
              </a:rPr>
              <a:t> </a:t>
            </a:r>
            <a:r>
              <a:rPr lang="en-US" altLang="ko-KR" dirty="0" err="1">
                <a:solidFill>
                  <a:srgbClr val="000000"/>
                </a:solidFill>
                <a:latin typeface="Times New Roman" charset="0"/>
              </a:rPr>
              <a:t>efektīvu</a:t>
            </a:r>
            <a:r>
              <a:rPr lang="en-US" altLang="ko-KR" dirty="0">
                <a:solidFill>
                  <a:srgbClr val="000000"/>
                </a:solidFill>
                <a:latin typeface="Times New Roman" charset="0"/>
              </a:rPr>
              <a:t> </a:t>
            </a:r>
            <a:r>
              <a:rPr lang="en-US" altLang="ko-KR" dirty="0" err="1">
                <a:solidFill>
                  <a:srgbClr val="000000"/>
                </a:solidFill>
                <a:latin typeface="Times New Roman" charset="0"/>
              </a:rPr>
              <a:t>izpildi</a:t>
            </a:r>
            <a:r>
              <a:rPr lang="en-US" altLang="ko-KR" dirty="0">
                <a:solidFill>
                  <a:srgbClr val="000000"/>
                </a:solidFill>
                <a:latin typeface="Times New Roman" charset="0"/>
              </a:rPr>
              <a:t> (</a:t>
            </a:r>
            <a:r>
              <a:rPr lang="en-US" altLang="ko-KR" dirty="0" err="1">
                <a:solidFill>
                  <a:srgbClr val="BC0000"/>
                </a:solidFill>
                <a:latin typeface="Times New Roman" charset="0"/>
              </a:rPr>
              <a:t>starpresoru</a:t>
            </a:r>
            <a:r>
              <a:rPr lang="en-US" altLang="ko-KR" dirty="0">
                <a:solidFill>
                  <a:srgbClr val="BC0000"/>
                </a:solidFill>
                <a:latin typeface="Times New Roman" charset="0"/>
              </a:rPr>
              <a:t> </a:t>
            </a:r>
            <a:r>
              <a:rPr lang="en-US" altLang="ko-KR" dirty="0" err="1">
                <a:solidFill>
                  <a:srgbClr val="BC0000"/>
                </a:solidFill>
                <a:latin typeface="Times New Roman" charset="0"/>
              </a:rPr>
              <a:t>vienošanās</a:t>
            </a:r>
            <a:r>
              <a:rPr lang="en-US" altLang="ko-KR" dirty="0">
                <a:solidFill>
                  <a:srgbClr val="BC0000"/>
                </a:solidFill>
                <a:latin typeface="Times New Roman" charset="0"/>
              </a:rPr>
              <a:t>, </a:t>
            </a:r>
            <a:r>
              <a:rPr lang="en-US" altLang="ko-KR" dirty="0" err="1">
                <a:solidFill>
                  <a:srgbClr val="BC0000"/>
                </a:solidFill>
                <a:latin typeface="Times New Roman" charset="0"/>
              </a:rPr>
              <a:t>sadarbības</a:t>
            </a:r>
            <a:r>
              <a:rPr lang="en-US" altLang="ko-KR" dirty="0">
                <a:solidFill>
                  <a:srgbClr val="BC0000"/>
                </a:solidFill>
                <a:latin typeface="Times New Roman" charset="0"/>
              </a:rPr>
              <a:t> </a:t>
            </a:r>
            <a:r>
              <a:rPr lang="en-US" altLang="ko-KR" dirty="0" err="1">
                <a:solidFill>
                  <a:srgbClr val="BC0000"/>
                </a:solidFill>
                <a:latin typeface="Times New Roman" charset="0"/>
              </a:rPr>
              <a:t>līgums</a:t>
            </a:r>
            <a:r>
              <a:rPr lang="en-US" altLang="ko-KR" dirty="0">
                <a:solidFill>
                  <a:srgbClr val="BC0000"/>
                </a:solidFill>
                <a:latin typeface="Times New Roman" charset="0"/>
              </a:rPr>
              <a:t>, </a:t>
            </a:r>
            <a:r>
              <a:rPr lang="en-US" altLang="ko-KR" dirty="0" err="1">
                <a:solidFill>
                  <a:srgbClr val="BC0000"/>
                </a:solidFill>
                <a:latin typeface="Times New Roman" charset="0"/>
              </a:rPr>
              <a:t>deleģēšanas</a:t>
            </a:r>
            <a:r>
              <a:rPr lang="en-US" altLang="ko-KR" dirty="0">
                <a:solidFill>
                  <a:srgbClr val="BC0000"/>
                </a:solidFill>
                <a:latin typeface="Times New Roman" charset="0"/>
              </a:rPr>
              <a:t> </a:t>
            </a:r>
            <a:r>
              <a:rPr lang="en-US" altLang="ko-KR" dirty="0" err="1">
                <a:solidFill>
                  <a:srgbClr val="BC0000"/>
                </a:solidFill>
                <a:latin typeface="Times New Roman" charset="0"/>
              </a:rPr>
              <a:t>līgums</a:t>
            </a:r>
            <a:r>
              <a:rPr lang="en-US" altLang="ko-KR" dirty="0">
                <a:solidFill>
                  <a:srgbClr val="BC0000"/>
                </a:solidFill>
                <a:latin typeface="Times New Roman" charset="0"/>
              </a:rPr>
              <a:t>, </a:t>
            </a:r>
            <a:r>
              <a:rPr lang="en-US" altLang="ko-KR" dirty="0" err="1">
                <a:solidFill>
                  <a:srgbClr val="BC0000"/>
                </a:solidFill>
                <a:latin typeface="Times New Roman" charset="0"/>
              </a:rPr>
              <a:t>līdzdarbības</a:t>
            </a:r>
            <a:r>
              <a:rPr lang="en-US" altLang="ko-KR" dirty="0">
                <a:solidFill>
                  <a:srgbClr val="BC0000"/>
                </a:solidFill>
                <a:latin typeface="Times New Roman" charset="0"/>
              </a:rPr>
              <a:t> </a:t>
            </a:r>
            <a:r>
              <a:rPr lang="en-US" altLang="ko-KR" dirty="0" err="1">
                <a:solidFill>
                  <a:srgbClr val="BC0000"/>
                </a:solidFill>
                <a:latin typeface="Times New Roman" charset="0"/>
              </a:rPr>
              <a:t>līgums</a:t>
            </a:r>
            <a:r>
              <a:rPr lang="en-US" altLang="ko-KR" dirty="0">
                <a:solidFill>
                  <a:srgbClr val="000000"/>
                </a:solidFill>
                <a:latin typeface="Times New Roman" charset="0"/>
              </a:rPr>
              <a:t>),</a:t>
            </a:r>
            <a:endParaRPr lang="ko-KR" altLang="en-US" dirty="0">
              <a:latin typeface="Times New Roman" charset="0"/>
            </a:endParaRPr>
          </a:p>
          <a:p>
            <a:pPr marL="461645" lvl="0" indent="-461645" defTabSz="508000">
              <a:lnSpc>
                <a:spcPct val="104000"/>
              </a:lnSpc>
              <a:spcBef>
                <a:spcPts val="0"/>
              </a:spcBef>
              <a:buClr>
                <a:srgbClr val="000000"/>
              </a:buClr>
              <a:buFont typeface="Wingdings"/>
              <a:buChar char="ü"/>
            </a:pPr>
            <a:r>
              <a:rPr lang="en-US" altLang="ko-KR" dirty="0" err="1">
                <a:solidFill>
                  <a:srgbClr val="BC0000"/>
                </a:solidFill>
                <a:latin typeface="Times New Roman" charset="0"/>
              </a:rPr>
              <a:t>personāla</a:t>
            </a:r>
            <a:r>
              <a:rPr lang="en-US" altLang="ko-KR" dirty="0">
                <a:solidFill>
                  <a:srgbClr val="BC0000"/>
                </a:solidFill>
                <a:latin typeface="Times New Roman" charset="0"/>
              </a:rPr>
              <a:t> </a:t>
            </a:r>
            <a:r>
              <a:rPr lang="en-US" altLang="ko-KR" dirty="0" err="1">
                <a:solidFill>
                  <a:srgbClr val="BC0000"/>
                </a:solidFill>
                <a:latin typeface="Times New Roman" charset="0"/>
              </a:rPr>
              <a:t>dokumenti</a:t>
            </a:r>
            <a:r>
              <a:rPr lang="en-US" altLang="ko-KR" dirty="0">
                <a:solidFill>
                  <a:srgbClr val="000000"/>
                </a:solidFill>
                <a:latin typeface="Times New Roman" charset="0"/>
              </a:rPr>
              <a:t> - </a:t>
            </a:r>
            <a:r>
              <a:rPr lang="en-US" altLang="ko-KR" dirty="0" err="1">
                <a:solidFill>
                  <a:srgbClr val="000000"/>
                </a:solidFill>
                <a:latin typeface="Times New Roman" charset="0"/>
              </a:rPr>
              <a:t>kārto</a:t>
            </a:r>
            <a:r>
              <a:rPr lang="en-US" altLang="ko-KR" dirty="0">
                <a:solidFill>
                  <a:srgbClr val="000000"/>
                </a:solidFill>
                <a:latin typeface="Times New Roman" charset="0"/>
              </a:rPr>
              <a:t> un </a:t>
            </a:r>
            <a:r>
              <a:rPr lang="en-US" altLang="ko-KR" dirty="0" err="1">
                <a:solidFill>
                  <a:srgbClr val="000000"/>
                </a:solidFill>
                <a:latin typeface="Times New Roman" charset="0"/>
              </a:rPr>
              <a:t>noformē</a:t>
            </a:r>
            <a:r>
              <a:rPr lang="en-US" altLang="ko-KR" dirty="0">
                <a:solidFill>
                  <a:srgbClr val="000000"/>
                </a:solidFill>
                <a:latin typeface="Times New Roman" charset="0"/>
              </a:rPr>
              <a:t> </a:t>
            </a:r>
            <a:r>
              <a:rPr lang="en-US" altLang="ko-KR" dirty="0" err="1">
                <a:solidFill>
                  <a:srgbClr val="000000"/>
                </a:solidFill>
                <a:latin typeface="Times New Roman" charset="0"/>
              </a:rPr>
              <a:t>darba</a:t>
            </a:r>
            <a:r>
              <a:rPr lang="en-US" altLang="ko-KR" dirty="0">
                <a:solidFill>
                  <a:srgbClr val="000000"/>
                </a:solidFill>
                <a:latin typeface="Times New Roman" charset="0"/>
              </a:rPr>
              <a:t> </a:t>
            </a:r>
            <a:r>
              <a:rPr lang="en-US" altLang="ko-KR" dirty="0" err="1">
                <a:solidFill>
                  <a:srgbClr val="000000"/>
                </a:solidFill>
                <a:latin typeface="Times New Roman" charset="0"/>
              </a:rPr>
              <a:t>vai</a:t>
            </a:r>
            <a:r>
              <a:rPr lang="en-US" altLang="ko-KR" dirty="0">
                <a:solidFill>
                  <a:srgbClr val="000000"/>
                </a:solidFill>
                <a:latin typeface="Times New Roman" charset="0"/>
              </a:rPr>
              <a:t> </a:t>
            </a:r>
            <a:r>
              <a:rPr lang="en-US" altLang="ko-KR" dirty="0" err="1">
                <a:solidFill>
                  <a:srgbClr val="000000"/>
                </a:solidFill>
                <a:latin typeface="Times New Roman" charset="0"/>
              </a:rPr>
              <a:t>dienesta</a:t>
            </a:r>
            <a:r>
              <a:rPr lang="en-US" altLang="ko-KR" dirty="0">
                <a:solidFill>
                  <a:srgbClr val="000000"/>
                </a:solidFill>
                <a:latin typeface="Times New Roman" charset="0"/>
              </a:rPr>
              <a:t> </a:t>
            </a:r>
            <a:r>
              <a:rPr lang="en-US" altLang="ko-KR" dirty="0" err="1">
                <a:solidFill>
                  <a:srgbClr val="000000"/>
                </a:solidFill>
                <a:latin typeface="Times New Roman" charset="0"/>
              </a:rPr>
              <a:t>attiecības</a:t>
            </a:r>
            <a:r>
              <a:rPr lang="en-US" altLang="ko-KR" dirty="0">
                <a:solidFill>
                  <a:srgbClr val="000000"/>
                </a:solidFill>
                <a:latin typeface="Times New Roman" charset="0"/>
              </a:rPr>
              <a:t> (</a:t>
            </a:r>
            <a:r>
              <a:rPr lang="en-US" altLang="ko-KR" dirty="0" err="1">
                <a:solidFill>
                  <a:srgbClr val="BC0000"/>
                </a:solidFill>
                <a:latin typeface="Times New Roman" charset="0"/>
              </a:rPr>
              <a:t>darba</a:t>
            </a:r>
            <a:r>
              <a:rPr lang="en-US" altLang="ko-KR" dirty="0">
                <a:solidFill>
                  <a:srgbClr val="BC0000"/>
                </a:solidFill>
                <a:latin typeface="Times New Roman" charset="0"/>
              </a:rPr>
              <a:t> </a:t>
            </a:r>
            <a:r>
              <a:rPr lang="en-US" altLang="ko-KR" dirty="0" err="1">
                <a:solidFill>
                  <a:srgbClr val="BC0000"/>
                </a:solidFill>
                <a:latin typeface="Times New Roman" charset="0"/>
              </a:rPr>
              <a:t>līgums</a:t>
            </a:r>
            <a:r>
              <a:rPr lang="en-US" altLang="ko-KR" dirty="0">
                <a:solidFill>
                  <a:srgbClr val="BC0000"/>
                </a:solidFill>
                <a:latin typeface="Times New Roman" charset="0"/>
              </a:rPr>
              <a:t>, </a:t>
            </a:r>
            <a:r>
              <a:rPr lang="en-US" altLang="ko-KR" dirty="0" err="1">
                <a:solidFill>
                  <a:srgbClr val="BC0000"/>
                </a:solidFill>
                <a:latin typeface="Times New Roman" charset="0"/>
              </a:rPr>
              <a:t>rīkojums</a:t>
            </a:r>
            <a:r>
              <a:rPr lang="en-US" altLang="ko-KR" dirty="0">
                <a:solidFill>
                  <a:srgbClr val="BC0000"/>
                </a:solidFill>
                <a:latin typeface="Times New Roman" charset="0"/>
              </a:rPr>
              <a:t> par </a:t>
            </a:r>
            <a:r>
              <a:rPr lang="en-US" altLang="ko-KR" dirty="0" err="1">
                <a:solidFill>
                  <a:srgbClr val="BC0000"/>
                </a:solidFill>
                <a:latin typeface="Times New Roman" charset="0"/>
              </a:rPr>
              <a:t>personālu</a:t>
            </a:r>
            <a:r>
              <a:rPr lang="en-US" altLang="ko-KR" dirty="0">
                <a:solidFill>
                  <a:srgbClr val="BC0000"/>
                </a:solidFill>
                <a:latin typeface="Times New Roman" charset="0"/>
              </a:rPr>
              <a:t>, </a:t>
            </a:r>
            <a:r>
              <a:rPr lang="en-US" altLang="ko-KR" dirty="0" err="1">
                <a:solidFill>
                  <a:srgbClr val="BC0000"/>
                </a:solidFill>
                <a:latin typeface="Times New Roman" charset="0"/>
              </a:rPr>
              <a:t>atvaļinājuma</a:t>
            </a:r>
            <a:r>
              <a:rPr lang="en-US" altLang="ko-KR" dirty="0">
                <a:solidFill>
                  <a:srgbClr val="BC0000"/>
                </a:solidFill>
                <a:latin typeface="Times New Roman" charset="0"/>
              </a:rPr>
              <a:t> </a:t>
            </a:r>
            <a:r>
              <a:rPr lang="en-US" altLang="ko-KR" dirty="0" err="1">
                <a:solidFill>
                  <a:srgbClr val="BC0000"/>
                </a:solidFill>
                <a:latin typeface="Times New Roman" charset="0"/>
              </a:rPr>
              <a:t>grafiks</a:t>
            </a:r>
            <a:r>
              <a:rPr lang="en-US" altLang="ko-KR" dirty="0">
                <a:solidFill>
                  <a:srgbClr val="BC0000"/>
                </a:solidFill>
                <a:latin typeface="Times New Roman" charset="0"/>
              </a:rPr>
              <a:t>, </a:t>
            </a:r>
            <a:r>
              <a:rPr lang="en-US" altLang="ko-KR" dirty="0" err="1">
                <a:solidFill>
                  <a:srgbClr val="BC0000"/>
                </a:solidFill>
                <a:latin typeface="Times New Roman" charset="0"/>
              </a:rPr>
              <a:t>amata</a:t>
            </a:r>
            <a:r>
              <a:rPr lang="en-US" altLang="ko-KR" dirty="0">
                <a:solidFill>
                  <a:srgbClr val="BC0000"/>
                </a:solidFill>
                <a:latin typeface="Times New Roman" charset="0"/>
              </a:rPr>
              <a:t> </a:t>
            </a:r>
            <a:r>
              <a:rPr lang="en-US" altLang="ko-KR" dirty="0" err="1">
                <a:solidFill>
                  <a:srgbClr val="BC0000"/>
                </a:solidFill>
                <a:latin typeface="Times New Roman" charset="0"/>
              </a:rPr>
              <a:t>apraksts</a:t>
            </a:r>
            <a:r>
              <a:rPr lang="en-US" altLang="ko-KR" dirty="0">
                <a:solidFill>
                  <a:srgbClr val="000000"/>
                </a:solidFill>
                <a:latin typeface="Times New Roman" charset="0"/>
              </a:rPr>
              <a:t>),</a:t>
            </a:r>
            <a:endParaRPr lang="ko-KR" altLang="en-US" dirty="0">
              <a:latin typeface="Times New Roman" charset="0"/>
            </a:endParaRPr>
          </a:p>
          <a:p>
            <a:pPr marL="461645" lvl="0" indent="-461645" defTabSz="508000">
              <a:lnSpc>
                <a:spcPct val="104000"/>
              </a:lnSpc>
              <a:spcBef>
                <a:spcPts val="0"/>
              </a:spcBef>
              <a:buClr>
                <a:srgbClr val="000000"/>
              </a:buClr>
              <a:buFont typeface="Wingdings"/>
              <a:buChar char="ü"/>
            </a:pPr>
            <a:r>
              <a:rPr lang="en-US" altLang="ko-KR" dirty="0" err="1">
                <a:solidFill>
                  <a:srgbClr val="BC0000"/>
                </a:solidFill>
                <a:latin typeface="Times New Roman" charset="0"/>
              </a:rPr>
              <a:t>sarakstes</a:t>
            </a:r>
            <a:r>
              <a:rPr lang="en-US" altLang="ko-KR" dirty="0">
                <a:solidFill>
                  <a:srgbClr val="BC0000"/>
                </a:solidFill>
                <a:latin typeface="Times New Roman" charset="0"/>
              </a:rPr>
              <a:t> </a:t>
            </a:r>
            <a:r>
              <a:rPr lang="en-US" altLang="ko-KR" dirty="0" err="1">
                <a:solidFill>
                  <a:srgbClr val="BC0000"/>
                </a:solidFill>
                <a:latin typeface="Times New Roman" charset="0"/>
              </a:rPr>
              <a:t>dokumenti</a:t>
            </a:r>
            <a:r>
              <a:rPr lang="en-US" altLang="ko-KR" dirty="0">
                <a:solidFill>
                  <a:srgbClr val="BC0000"/>
                </a:solidFill>
                <a:latin typeface="Times New Roman" charset="0"/>
              </a:rPr>
              <a:t> </a:t>
            </a:r>
            <a:r>
              <a:rPr lang="en-US" altLang="ko-KR" dirty="0">
                <a:solidFill>
                  <a:srgbClr val="000000"/>
                </a:solidFill>
                <a:latin typeface="Times New Roman" charset="0"/>
              </a:rPr>
              <a:t>- </a:t>
            </a:r>
            <a:r>
              <a:rPr lang="en-US" altLang="ko-KR" dirty="0" err="1">
                <a:solidFill>
                  <a:srgbClr val="000000"/>
                </a:solidFill>
                <a:latin typeface="Times New Roman" charset="0"/>
              </a:rPr>
              <a:t>organizācijas</a:t>
            </a:r>
            <a:r>
              <a:rPr lang="en-US" altLang="ko-KR" dirty="0">
                <a:solidFill>
                  <a:srgbClr val="000000"/>
                </a:solidFill>
                <a:latin typeface="Times New Roman" charset="0"/>
              </a:rPr>
              <a:t> </a:t>
            </a:r>
            <a:r>
              <a:rPr lang="en-US" altLang="ko-KR" dirty="0" err="1">
                <a:solidFill>
                  <a:srgbClr val="000000"/>
                </a:solidFill>
                <a:latin typeface="Times New Roman" charset="0"/>
              </a:rPr>
              <a:t>korespodence</a:t>
            </a:r>
            <a:r>
              <a:rPr lang="en-US" altLang="ko-KR" dirty="0">
                <a:solidFill>
                  <a:srgbClr val="000000"/>
                </a:solidFill>
                <a:latin typeface="Times New Roman" charset="0"/>
              </a:rPr>
              <a:t> (</a:t>
            </a:r>
            <a:r>
              <a:rPr lang="en-US" altLang="ko-KR" dirty="0" err="1">
                <a:solidFill>
                  <a:srgbClr val="BC0000"/>
                </a:solidFill>
                <a:latin typeface="Times New Roman" charset="0"/>
              </a:rPr>
              <a:t>vēstules</a:t>
            </a:r>
            <a:r>
              <a:rPr lang="en-US" altLang="ko-KR" dirty="0">
                <a:solidFill>
                  <a:srgbClr val="BC0000"/>
                </a:solidFill>
                <a:latin typeface="Times New Roman" charset="0"/>
              </a:rPr>
              <a:t>, </a:t>
            </a:r>
            <a:r>
              <a:rPr lang="en-US" altLang="ko-KR" dirty="0" err="1">
                <a:solidFill>
                  <a:srgbClr val="BC0000"/>
                </a:solidFill>
                <a:latin typeface="Times New Roman" charset="0"/>
              </a:rPr>
              <a:t>faksogrammas</a:t>
            </a:r>
            <a:r>
              <a:rPr lang="en-US" altLang="ko-KR" dirty="0">
                <a:solidFill>
                  <a:srgbClr val="BC0000"/>
                </a:solidFill>
                <a:latin typeface="Times New Roman" charset="0"/>
              </a:rPr>
              <a:t>, e-pasta </a:t>
            </a:r>
            <a:r>
              <a:rPr lang="en-US" altLang="ko-KR" dirty="0" err="1">
                <a:solidFill>
                  <a:srgbClr val="BC0000"/>
                </a:solidFill>
                <a:latin typeface="Times New Roman" charset="0"/>
              </a:rPr>
              <a:t>vēstules</a:t>
            </a:r>
            <a:r>
              <a:rPr lang="en-US" altLang="ko-KR" dirty="0">
                <a:solidFill>
                  <a:srgbClr val="000000"/>
                </a:solidFill>
                <a:latin typeface="Times New Roman" charset="0"/>
              </a:rPr>
              <a:t>),</a:t>
            </a:r>
            <a:endParaRPr lang="ko-KR" altLang="en-US" dirty="0">
              <a:latin typeface="Times New Roman" charset="0"/>
            </a:endParaRPr>
          </a:p>
          <a:p>
            <a:pPr marL="461645" lvl="0" indent="-461645" defTabSz="508000">
              <a:lnSpc>
                <a:spcPct val="104000"/>
              </a:lnSpc>
              <a:spcBef>
                <a:spcPts val="0"/>
              </a:spcBef>
              <a:buClr>
                <a:srgbClr val="000000"/>
              </a:buClr>
              <a:buFont typeface="Wingdings"/>
              <a:buChar char="ü"/>
            </a:pPr>
            <a:r>
              <a:rPr lang="en-US" altLang="ko-KR" dirty="0" err="1">
                <a:solidFill>
                  <a:srgbClr val="BC0000"/>
                </a:solidFill>
                <a:latin typeface="Times New Roman" charset="0"/>
              </a:rPr>
              <a:t>faktus</a:t>
            </a:r>
            <a:r>
              <a:rPr lang="en-US" altLang="ko-KR" dirty="0">
                <a:solidFill>
                  <a:srgbClr val="BC0000"/>
                </a:solidFill>
                <a:latin typeface="Times New Roman" charset="0"/>
              </a:rPr>
              <a:t> </a:t>
            </a:r>
            <a:r>
              <a:rPr lang="en-US" altLang="ko-KR" dirty="0" err="1">
                <a:solidFill>
                  <a:srgbClr val="BC0000"/>
                </a:solidFill>
                <a:latin typeface="Times New Roman" charset="0"/>
              </a:rPr>
              <a:t>fiksējoši</a:t>
            </a:r>
            <a:r>
              <a:rPr lang="en-US" altLang="ko-KR" dirty="0">
                <a:solidFill>
                  <a:srgbClr val="BC0000"/>
                </a:solidFill>
                <a:latin typeface="Times New Roman" charset="0"/>
              </a:rPr>
              <a:t> </a:t>
            </a:r>
            <a:r>
              <a:rPr lang="en-US" altLang="ko-KR" dirty="0" err="1">
                <a:solidFill>
                  <a:srgbClr val="BC0000"/>
                </a:solidFill>
                <a:latin typeface="Times New Roman" charset="0"/>
              </a:rPr>
              <a:t>dokumenti</a:t>
            </a:r>
            <a:r>
              <a:rPr lang="en-US" altLang="ko-KR" dirty="0">
                <a:solidFill>
                  <a:srgbClr val="BC0000"/>
                </a:solidFill>
                <a:latin typeface="Times New Roman" charset="0"/>
              </a:rPr>
              <a:t> </a:t>
            </a:r>
            <a:r>
              <a:rPr lang="en-US" altLang="ko-KR" dirty="0">
                <a:solidFill>
                  <a:srgbClr val="000000"/>
                </a:solidFill>
                <a:latin typeface="Times New Roman" charset="0"/>
              </a:rPr>
              <a:t>- </a:t>
            </a:r>
            <a:r>
              <a:rPr lang="en-US" altLang="ko-KR" dirty="0" err="1">
                <a:solidFill>
                  <a:srgbClr val="000000"/>
                </a:solidFill>
                <a:latin typeface="Times New Roman" charset="0"/>
              </a:rPr>
              <a:t>atspoguļo</a:t>
            </a:r>
            <a:r>
              <a:rPr lang="en-US" altLang="ko-KR" dirty="0">
                <a:solidFill>
                  <a:srgbClr val="000000"/>
                </a:solidFill>
                <a:latin typeface="Times New Roman" charset="0"/>
              </a:rPr>
              <a:t> </a:t>
            </a:r>
            <a:r>
              <a:rPr lang="en-US" altLang="ko-KR" dirty="0" err="1">
                <a:solidFill>
                  <a:srgbClr val="000000"/>
                </a:solidFill>
                <a:latin typeface="Times New Roman" charset="0"/>
              </a:rPr>
              <a:t>datus</a:t>
            </a:r>
            <a:r>
              <a:rPr lang="en-US" altLang="ko-KR" dirty="0">
                <a:solidFill>
                  <a:srgbClr val="000000"/>
                </a:solidFill>
                <a:latin typeface="Times New Roman" charset="0"/>
              </a:rPr>
              <a:t> par </a:t>
            </a:r>
            <a:r>
              <a:rPr lang="en-US" altLang="ko-KR" dirty="0" err="1">
                <a:solidFill>
                  <a:srgbClr val="000000"/>
                </a:solidFill>
                <a:latin typeface="Times New Roman" charset="0"/>
              </a:rPr>
              <a:t>organizācijas</a:t>
            </a:r>
            <a:r>
              <a:rPr lang="en-US" altLang="ko-KR" dirty="0">
                <a:solidFill>
                  <a:srgbClr val="000000"/>
                </a:solidFill>
                <a:latin typeface="Times New Roman" charset="0"/>
              </a:rPr>
              <a:t> </a:t>
            </a:r>
            <a:r>
              <a:rPr lang="en-US" altLang="ko-KR" dirty="0" err="1">
                <a:solidFill>
                  <a:srgbClr val="000000"/>
                </a:solidFill>
                <a:latin typeface="Times New Roman" charset="0"/>
              </a:rPr>
              <a:t>darbību</a:t>
            </a:r>
            <a:r>
              <a:rPr lang="en-US" altLang="ko-KR" dirty="0">
                <a:solidFill>
                  <a:srgbClr val="000000"/>
                </a:solidFill>
                <a:latin typeface="Times New Roman" charset="0"/>
              </a:rPr>
              <a:t> </a:t>
            </a:r>
            <a:r>
              <a:rPr lang="en-US" altLang="ko-KR" dirty="0" err="1">
                <a:solidFill>
                  <a:srgbClr val="000000"/>
                </a:solidFill>
                <a:latin typeface="Times New Roman" charset="0"/>
              </a:rPr>
              <a:t>vai</a:t>
            </a:r>
            <a:r>
              <a:rPr lang="en-US" altLang="ko-KR" dirty="0">
                <a:solidFill>
                  <a:srgbClr val="000000"/>
                </a:solidFill>
                <a:latin typeface="Times New Roman" charset="0"/>
              </a:rPr>
              <a:t> </a:t>
            </a:r>
            <a:r>
              <a:rPr lang="en-US" altLang="ko-KR" dirty="0" err="1">
                <a:solidFill>
                  <a:srgbClr val="000000"/>
                </a:solidFill>
                <a:latin typeface="Times New Roman" charset="0"/>
              </a:rPr>
              <a:t>faktiem</a:t>
            </a:r>
            <a:r>
              <a:rPr lang="en-US" altLang="ko-KR" dirty="0">
                <a:solidFill>
                  <a:srgbClr val="000000"/>
                </a:solidFill>
                <a:latin typeface="Times New Roman" charset="0"/>
              </a:rPr>
              <a:t> (</a:t>
            </a:r>
            <a:r>
              <a:rPr lang="en-US" altLang="ko-KR" dirty="0" err="1">
                <a:solidFill>
                  <a:srgbClr val="BC0000"/>
                </a:solidFill>
                <a:latin typeface="Times New Roman" charset="0"/>
              </a:rPr>
              <a:t>protokoli</a:t>
            </a:r>
            <a:r>
              <a:rPr lang="en-US" altLang="ko-KR" dirty="0">
                <a:solidFill>
                  <a:srgbClr val="BC0000"/>
                </a:solidFill>
                <a:latin typeface="Times New Roman" charset="0"/>
              </a:rPr>
              <a:t>, </a:t>
            </a:r>
            <a:r>
              <a:rPr lang="en-US" altLang="ko-KR" dirty="0" err="1">
                <a:solidFill>
                  <a:srgbClr val="BC0000"/>
                </a:solidFill>
                <a:latin typeface="Times New Roman" charset="0"/>
              </a:rPr>
              <a:t>akti</a:t>
            </a:r>
            <a:r>
              <a:rPr lang="en-US" altLang="ko-KR" dirty="0">
                <a:solidFill>
                  <a:srgbClr val="BC0000"/>
                </a:solidFill>
                <a:latin typeface="Times New Roman" charset="0"/>
              </a:rPr>
              <a:t>, </a:t>
            </a:r>
            <a:r>
              <a:rPr lang="en-US" altLang="ko-KR" dirty="0" err="1">
                <a:solidFill>
                  <a:srgbClr val="BC0000"/>
                </a:solidFill>
                <a:latin typeface="Times New Roman" charset="0"/>
              </a:rPr>
              <a:t>izziņas</a:t>
            </a:r>
            <a:r>
              <a:rPr lang="en-US" altLang="ko-KR" dirty="0">
                <a:solidFill>
                  <a:srgbClr val="BC0000"/>
                </a:solidFill>
                <a:latin typeface="Times New Roman" charset="0"/>
              </a:rPr>
              <a:t>, </a:t>
            </a:r>
            <a:r>
              <a:rPr lang="en-US" altLang="ko-KR" dirty="0" err="1">
                <a:solidFill>
                  <a:srgbClr val="BC0000"/>
                </a:solidFill>
                <a:latin typeface="Times New Roman" charset="0"/>
              </a:rPr>
              <a:t>pārskati</a:t>
            </a:r>
            <a:r>
              <a:rPr lang="en-US" altLang="ko-KR" dirty="0">
                <a:solidFill>
                  <a:srgbClr val="000000"/>
                </a:solidFill>
                <a:latin typeface="Times New Roman" charset="0"/>
              </a:rPr>
              <a:t>).</a:t>
            </a:r>
            <a:endParaRPr lang="ko-KR" altLang="en-US" dirty="0">
              <a:latin typeface="Times New Roman" charset="0"/>
            </a:endParaRPr>
          </a:p>
        </p:txBody>
      </p:sp>
      <p:sp>
        <p:nvSpPr>
          <p:cNvPr id="4" name="Slide Number Placeholder 3">
            <a:extLst>
              <a:ext uri="{FF2B5EF4-FFF2-40B4-BE49-F238E27FC236}">
                <a16:creationId xmlns:a16="http://schemas.microsoft.com/office/drawing/2014/main" id="{B736D299-5B68-486F-A8A9-8E939B87949C}"/>
              </a:ext>
            </a:extLst>
          </p:cNvPr>
          <p:cNvSpPr>
            <a:spLocks noGrp="1"/>
          </p:cNvSpPr>
          <p:nvPr>
            <p:ph type="sldNum" sz="quarter" idx="12"/>
          </p:nvPr>
        </p:nvSpPr>
        <p:spPr/>
        <p:txBody>
          <a:bodyPr/>
          <a:lstStyle/>
          <a:p>
            <a:fld id="{EBF4AB40-9E83-4FA7-8074-857ED8D9DFA4}" type="slidenum">
              <a:rPr lang="en-US" smtClean="0"/>
              <a:t>52</a:t>
            </a:fld>
            <a:endParaRPr lang="en-US"/>
          </a:p>
        </p:txBody>
      </p:sp>
    </p:spTree>
    <p:extLst>
      <p:ext uri="{BB962C8B-B14F-4D97-AF65-F5344CB8AC3E}">
        <p14:creationId xmlns:p14="http://schemas.microsoft.com/office/powerpoint/2010/main" val="2208095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F61B-FB4E-463A-9078-79FB84B05B61}"/>
              </a:ext>
            </a:extLst>
          </p:cNvPr>
          <p:cNvSpPr>
            <a:spLocks noGrp="1"/>
          </p:cNvSpPr>
          <p:nvPr>
            <p:ph type="title"/>
          </p:nvPr>
        </p:nvSpPr>
        <p:spPr>
          <a:xfrm>
            <a:off x="1069848" y="484632"/>
            <a:ext cx="10058400" cy="932044"/>
          </a:xfrm>
        </p:spPr>
        <p:txBody>
          <a:bodyPr/>
          <a:lstStyle/>
          <a:p>
            <a:r>
              <a:rPr lang="lv-LV" dirty="0"/>
              <a:t>Protokols un izraksts no protokola</a:t>
            </a:r>
            <a:endParaRPr lang="en-US" dirty="0"/>
          </a:p>
        </p:txBody>
      </p:sp>
      <p:sp>
        <p:nvSpPr>
          <p:cNvPr id="3" name="Content Placeholder 2">
            <a:extLst>
              <a:ext uri="{FF2B5EF4-FFF2-40B4-BE49-F238E27FC236}">
                <a16:creationId xmlns:a16="http://schemas.microsoft.com/office/drawing/2014/main" id="{BC08B130-6C5B-4D2A-8EB9-4C212FC45C87}"/>
              </a:ext>
            </a:extLst>
          </p:cNvPr>
          <p:cNvSpPr>
            <a:spLocks noGrp="1"/>
          </p:cNvSpPr>
          <p:nvPr>
            <p:ph idx="1"/>
          </p:nvPr>
        </p:nvSpPr>
        <p:spPr/>
        <p:txBody>
          <a:bodyPr/>
          <a:lstStyle/>
          <a:p>
            <a:r>
              <a:rPr lang="lv-LV" dirty="0"/>
              <a:t>Protokolē gan valdes, gan biedrības sapulces, gan jebkādus citus notikumus;</a:t>
            </a:r>
          </a:p>
          <a:p>
            <a:r>
              <a:rPr lang="lv-LV" dirty="0"/>
              <a:t>Tas palīdz organizēt NVO darbu, piefiksē datus un faktus, var kalpot kā pierādījums;</a:t>
            </a:r>
          </a:p>
          <a:p>
            <a:r>
              <a:rPr lang="lv-LV" dirty="0"/>
              <a:t>Pilno protokolu paraksta sapulces vadītājs un protokolists, bet izrakstu – kā dokumenta atvasinājumu apstiprina </a:t>
            </a:r>
            <a:r>
              <a:rPr lang="lv-LV" dirty="0" err="1"/>
              <a:t>paraksttiesīgā</a:t>
            </a:r>
            <a:r>
              <a:rPr lang="lv-LV" dirty="0"/>
              <a:t> persona.</a:t>
            </a:r>
          </a:p>
          <a:p>
            <a:endParaRPr lang="lv-LV" dirty="0"/>
          </a:p>
          <a:p>
            <a:r>
              <a:rPr lang="lv-LV" sz="3600" dirty="0"/>
              <a:t>UR iesniedzams tikai IZRAKSTS no protokola!</a:t>
            </a:r>
            <a:endParaRPr lang="en-US" sz="3600" dirty="0"/>
          </a:p>
        </p:txBody>
      </p:sp>
      <p:sp>
        <p:nvSpPr>
          <p:cNvPr id="4" name="Slide Number Placeholder 3">
            <a:extLst>
              <a:ext uri="{FF2B5EF4-FFF2-40B4-BE49-F238E27FC236}">
                <a16:creationId xmlns:a16="http://schemas.microsoft.com/office/drawing/2014/main" id="{54B16085-C5B5-4784-9120-C15F46FE67F6}"/>
              </a:ext>
            </a:extLst>
          </p:cNvPr>
          <p:cNvSpPr>
            <a:spLocks noGrp="1"/>
          </p:cNvSpPr>
          <p:nvPr>
            <p:ph type="sldNum" sz="quarter" idx="12"/>
          </p:nvPr>
        </p:nvSpPr>
        <p:spPr/>
        <p:txBody>
          <a:bodyPr/>
          <a:lstStyle/>
          <a:p>
            <a:fld id="{EBF4AB40-9E83-4FA7-8074-857ED8D9DFA4}" type="slidenum">
              <a:rPr lang="en-US" smtClean="0"/>
              <a:t>53</a:t>
            </a:fld>
            <a:endParaRPr lang="en-US"/>
          </a:p>
        </p:txBody>
      </p:sp>
    </p:spTree>
    <p:extLst>
      <p:ext uri="{BB962C8B-B14F-4D97-AF65-F5344CB8AC3E}">
        <p14:creationId xmlns:p14="http://schemas.microsoft.com/office/powerpoint/2010/main" val="13705309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A3ADC-2EE0-4EA8-A0E6-03C452914BDB}"/>
              </a:ext>
            </a:extLst>
          </p:cNvPr>
          <p:cNvSpPr>
            <a:spLocks noGrp="1"/>
          </p:cNvSpPr>
          <p:nvPr>
            <p:ph type="title"/>
          </p:nvPr>
        </p:nvSpPr>
        <p:spPr>
          <a:xfrm>
            <a:off x="1066800" y="232945"/>
            <a:ext cx="10058400" cy="977120"/>
          </a:xfrm>
        </p:spPr>
        <p:txBody>
          <a:bodyPr/>
          <a:lstStyle/>
          <a:p>
            <a:r>
              <a:rPr lang="lv-LV" dirty="0" err="1"/>
              <a:t>Nvo</a:t>
            </a:r>
            <a:r>
              <a:rPr lang="lv-LV" dirty="0"/>
              <a:t> sapulce un tās sasaukšana</a:t>
            </a:r>
            <a:endParaRPr lang="en-US" dirty="0"/>
          </a:p>
        </p:txBody>
      </p:sp>
      <p:sp>
        <p:nvSpPr>
          <p:cNvPr id="4" name="Slide Number Placeholder 3">
            <a:extLst>
              <a:ext uri="{FF2B5EF4-FFF2-40B4-BE49-F238E27FC236}">
                <a16:creationId xmlns:a16="http://schemas.microsoft.com/office/drawing/2014/main" id="{EEB7C959-0451-4174-9D7D-0139CF96DDB7}"/>
              </a:ext>
            </a:extLst>
          </p:cNvPr>
          <p:cNvSpPr>
            <a:spLocks noGrp="1"/>
          </p:cNvSpPr>
          <p:nvPr>
            <p:ph type="sldNum" sz="quarter" idx="12"/>
          </p:nvPr>
        </p:nvSpPr>
        <p:spPr/>
        <p:txBody>
          <a:bodyPr/>
          <a:lstStyle/>
          <a:p>
            <a:fld id="{EBF4AB40-9E83-4FA7-8074-857ED8D9DFA4}" type="slidenum">
              <a:rPr lang="en-US" smtClean="0"/>
              <a:t>54</a:t>
            </a:fld>
            <a:endParaRPr lang="en-US"/>
          </a:p>
        </p:txBody>
      </p:sp>
      <p:sp>
        <p:nvSpPr>
          <p:cNvPr id="6" name="Slide Number Placeholder 3">
            <a:extLst>
              <a:ext uri="{FF2B5EF4-FFF2-40B4-BE49-F238E27FC236}">
                <a16:creationId xmlns:a16="http://schemas.microsoft.com/office/drawing/2014/main" id="{EF2CF002-D55A-4300-9408-A913523161F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smtClean="0"/>
              <a:pPr/>
              <a:t>54</a:t>
            </a:fld>
            <a:endParaRPr lang="en-US" dirty="0"/>
          </a:p>
        </p:txBody>
      </p:sp>
      <p:sp>
        <p:nvSpPr>
          <p:cNvPr id="7" name="Flowchart: Alternate Process 6">
            <a:extLst>
              <a:ext uri="{FF2B5EF4-FFF2-40B4-BE49-F238E27FC236}">
                <a16:creationId xmlns:a16="http://schemas.microsoft.com/office/drawing/2014/main" id="{5F5BF32B-974A-4A2A-A967-2259CDC75E6F}"/>
              </a:ext>
            </a:extLst>
          </p:cNvPr>
          <p:cNvSpPr/>
          <p:nvPr/>
        </p:nvSpPr>
        <p:spPr>
          <a:xfrm>
            <a:off x="3810000" y="1600200"/>
            <a:ext cx="4495800" cy="91440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Sapulci sasauc VALDE</a:t>
            </a:r>
          </a:p>
        </p:txBody>
      </p:sp>
      <p:sp>
        <p:nvSpPr>
          <p:cNvPr id="8" name="Flowchart: Decision 7">
            <a:extLst>
              <a:ext uri="{FF2B5EF4-FFF2-40B4-BE49-F238E27FC236}">
                <a16:creationId xmlns:a16="http://schemas.microsoft.com/office/drawing/2014/main" id="{F9A5F347-5BFE-452B-86AB-A82B48A8EDD5}"/>
              </a:ext>
            </a:extLst>
          </p:cNvPr>
          <p:cNvSpPr/>
          <p:nvPr/>
        </p:nvSpPr>
        <p:spPr>
          <a:xfrm>
            <a:off x="4419600" y="2667000"/>
            <a:ext cx="3276600" cy="609600"/>
          </a:xfrm>
          <a:prstGeom prst="flowChartDecisi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u="sng" dirty="0">
                <a:solidFill>
                  <a:srgbClr val="FF0000"/>
                </a:solidFill>
              </a:rPr>
              <a:t>saskaņā ar</a:t>
            </a:r>
            <a:r>
              <a:rPr lang="lv-LV" sz="2000" b="1" dirty="0">
                <a:solidFill>
                  <a:srgbClr val="FF0000"/>
                </a:solidFill>
              </a:rPr>
              <a:t>:</a:t>
            </a:r>
          </a:p>
        </p:txBody>
      </p:sp>
      <p:sp>
        <p:nvSpPr>
          <p:cNvPr id="9" name="Flowchart: Alternate Process 8">
            <a:extLst>
              <a:ext uri="{FF2B5EF4-FFF2-40B4-BE49-F238E27FC236}">
                <a16:creationId xmlns:a16="http://schemas.microsoft.com/office/drawing/2014/main" id="{E85F25E6-801F-4362-801A-A013F143F852}"/>
              </a:ext>
            </a:extLst>
          </p:cNvPr>
          <p:cNvSpPr/>
          <p:nvPr/>
        </p:nvSpPr>
        <p:spPr>
          <a:xfrm>
            <a:off x="2667000" y="3505200"/>
            <a:ext cx="6781800" cy="91440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likumā vai </a:t>
            </a:r>
            <a:r>
              <a:rPr lang="lv-LV" sz="2000" b="1" u="sng" dirty="0">
                <a:solidFill>
                  <a:srgbClr val="FF0000"/>
                </a:solidFill>
              </a:rPr>
              <a:t>statūtos noteikto kārtību</a:t>
            </a:r>
            <a:endParaRPr lang="lv-LV" sz="2000" b="1" dirty="0">
              <a:solidFill>
                <a:srgbClr val="FF0000"/>
              </a:solidFill>
            </a:endParaRPr>
          </a:p>
        </p:txBody>
      </p:sp>
      <p:sp>
        <p:nvSpPr>
          <p:cNvPr id="10" name="Flowchart: Connector 9">
            <a:extLst>
              <a:ext uri="{FF2B5EF4-FFF2-40B4-BE49-F238E27FC236}">
                <a16:creationId xmlns:a16="http://schemas.microsoft.com/office/drawing/2014/main" id="{ED3E6E67-8A0A-4A4A-940F-9883B208FCFF}"/>
              </a:ext>
            </a:extLst>
          </p:cNvPr>
          <p:cNvSpPr/>
          <p:nvPr/>
        </p:nvSpPr>
        <p:spPr>
          <a:xfrm>
            <a:off x="2667000" y="4876800"/>
            <a:ext cx="2895600" cy="167640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statūtos noteiktajos gadījumos </a:t>
            </a:r>
          </a:p>
        </p:txBody>
      </p:sp>
      <p:sp>
        <p:nvSpPr>
          <p:cNvPr id="11" name="Flowchart: Connector 10">
            <a:extLst>
              <a:ext uri="{FF2B5EF4-FFF2-40B4-BE49-F238E27FC236}">
                <a16:creationId xmlns:a16="http://schemas.microsoft.com/office/drawing/2014/main" id="{6FA71D63-27DF-40CE-9D5A-46FB19377515}"/>
              </a:ext>
            </a:extLst>
          </p:cNvPr>
          <p:cNvSpPr/>
          <p:nvPr/>
        </p:nvSpPr>
        <p:spPr>
          <a:xfrm>
            <a:off x="6553200" y="4876800"/>
            <a:ext cx="2895600" cy="167640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ja sapulces sasaukšana nepieciešama biedru interesēs.</a:t>
            </a:r>
          </a:p>
          <a:p>
            <a:pPr algn="ctr"/>
            <a:endParaRPr lang="lv-LV" sz="2000" b="1" dirty="0">
              <a:solidFill>
                <a:srgbClr val="FF0000"/>
              </a:solidFill>
            </a:endParaRPr>
          </a:p>
        </p:txBody>
      </p:sp>
      <p:cxnSp>
        <p:nvCxnSpPr>
          <p:cNvPr id="12" name="Straight Arrow Connector 11">
            <a:extLst>
              <a:ext uri="{FF2B5EF4-FFF2-40B4-BE49-F238E27FC236}">
                <a16:creationId xmlns:a16="http://schemas.microsoft.com/office/drawing/2014/main" id="{2E820A2B-D1B2-425D-B4C3-C42D409AD09E}"/>
              </a:ext>
            </a:extLst>
          </p:cNvPr>
          <p:cNvCxnSpPr>
            <a:cxnSpLocks/>
            <a:stCxn id="9" idx="2"/>
            <a:endCxn id="10" idx="0"/>
          </p:cNvCxnSpPr>
          <p:nvPr/>
        </p:nvCxnSpPr>
        <p:spPr>
          <a:xfrm flipH="1">
            <a:off x="4114800" y="4419600"/>
            <a:ext cx="19431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79BE852-2411-4E1A-BAEC-FF348600A6AA}"/>
              </a:ext>
            </a:extLst>
          </p:cNvPr>
          <p:cNvCxnSpPr>
            <a:cxnSpLocks/>
            <a:stCxn id="9" idx="2"/>
            <a:endCxn id="11" idx="0"/>
          </p:cNvCxnSpPr>
          <p:nvPr/>
        </p:nvCxnSpPr>
        <p:spPr>
          <a:xfrm>
            <a:off x="6057900" y="4419600"/>
            <a:ext cx="19431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44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par>
                                <p:cTn id="20" presetID="21" presetClass="entr" presetSubtype="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par>
                                <p:cTn id="23" presetID="21" presetClass="entr" presetSubtype="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D2AD-F52E-4A34-98F6-27D7A5276405}"/>
              </a:ext>
            </a:extLst>
          </p:cNvPr>
          <p:cNvSpPr>
            <a:spLocks noGrp="1"/>
          </p:cNvSpPr>
          <p:nvPr>
            <p:ph type="title"/>
          </p:nvPr>
        </p:nvSpPr>
        <p:spPr>
          <a:xfrm>
            <a:off x="635444" y="336525"/>
            <a:ext cx="10675684" cy="1609344"/>
          </a:xfrm>
        </p:spPr>
        <p:txBody>
          <a:bodyPr/>
          <a:lstStyle/>
          <a:p>
            <a:r>
              <a:rPr lang="lv-LV" dirty="0"/>
              <a:t>Sapulces sasaukšana biedru interesēs</a:t>
            </a:r>
            <a:endParaRPr lang="en-US" dirty="0"/>
          </a:p>
        </p:txBody>
      </p:sp>
      <p:sp>
        <p:nvSpPr>
          <p:cNvPr id="3" name="Content Placeholder 2">
            <a:extLst>
              <a:ext uri="{FF2B5EF4-FFF2-40B4-BE49-F238E27FC236}">
                <a16:creationId xmlns:a16="http://schemas.microsoft.com/office/drawing/2014/main" id="{55449CA1-118C-4C1B-BEF5-00413AF7507F}"/>
              </a:ext>
            </a:extLst>
          </p:cNvPr>
          <p:cNvSpPr>
            <a:spLocks noGrp="1"/>
          </p:cNvSpPr>
          <p:nvPr>
            <p:ph idx="1"/>
          </p:nvPr>
        </p:nvSpPr>
        <p:spPr/>
        <p:txBody>
          <a:bodyPr/>
          <a:lstStyle/>
          <a:p>
            <a:r>
              <a:rPr lang="lv-LV" dirty="0"/>
              <a:t>Ja to </a:t>
            </a:r>
            <a:r>
              <a:rPr lang="lv-LV" dirty="0" err="1"/>
              <a:t>rakstveidā</a:t>
            </a:r>
            <a:r>
              <a:rPr lang="lv-LV" dirty="0"/>
              <a:t> pieprasa </a:t>
            </a:r>
            <a:r>
              <a:rPr lang="lv-LV" u="sng" dirty="0"/>
              <a:t>ne mazāk kā viena desmitdaļa biedru</a:t>
            </a:r>
            <a:r>
              <a:rPr lang="lv-LV" dirty="0"/>
              <a:t> (ja statūtos nav noteikts mazāks biedru skaits);</a:t>
            </a:r>
          </a:p>
          <a:p>
            <a:r>
              <a:rPr lang="lv-LV" dirty="0"/>
              <a:t>Jānorāda sasaukšanas iemesls</a:t>
            </a:r>
          </a:p>
          <a:p>
            <a:r>
              <a:rPr lang="lv-LV" b="1" dirty="0">
                <a:solidFill>
                  <a:srgbClr val="FF0000"/>
                </a:solidFill>
              </a:rPr>
              <a:t>Valde</a:t>
            </a:r>
            <a:r>
              <a:rPr lang="lv-LV" dirty="0"/>
              <a:t> biedru sapulci sasauc nekavējoties</a:t>
            </a:r>
          </a:p>
          <a:p>
            <a:r>
              <a:rPr lang="lv-LV" dirty="0"/>
              <a:t>Likums nosaka, ko nekavējoties nozīmē, bet tiesas šo skaidro kā - «bez vainojamas vilcināšanās».</a:t>
            </a:r>
          </a:p>
          <a:p>
            <a:pPr marL="0" indent="0">
              <a:buNone/>
            </a:pPr>
            <a:r>
              <a:rPr lang="lv-LV" dirty="0"/>
              <a:t>JA VALDE NESASAUC SAPULCI:</a:t>
            </a:r>
          </a:p>
          <a:p>
            <a:pPr marL="0" indent="0">
              <a:buNone/>
            </a:pPr>
            <a:r>
              <a:rPr lang="lv-LV" dirty="0">
                <a:solidFill>
                  <a:srgbClr val="414142"/>
                </a:solidFill>
                <a:latin typeface="Arial" panose="020B0604020202020204" pitchFamily="34" charset="0"/>
              </a:rPr>
              <a:t>BNL 36. panta trešā daļa: </a:t>
            </a:r>
            <a:r>
              <a:rPr lang="lv-LV" u="sng" dirty="0">
                <a:solidFill>
                  <a:srgbClr val="FF0000"/>
                </a:solidFill>
                <a:latin typeface="Arial" panose="020B0604020202020204" pitchFamily="34" charset="0"/>
              </a:rPr>
              <a:t>Ja valde nesasauc biedru sapulci, pamatojoties uz šā panta otro daļu</a:t>
            </a:r>
            <a:r>
              <a:rPr lang="lv-LV" dirty="0">
                <a:solidFill>
                  <a:srgbClr val="414142"/>
                </a:solidFill>
                <a:latin typeface="Arial" panose="020B0604020202020204" pitchFamily="34" charset="0"/>
              </a:rPr>
              <a:t>, biedri, kuri prasa sapulces sasaukšanu, var patstāvīgi sasaukt biedru sapulci, </a:t>
            </a:r>
            <a:r>
              <a:rPr lang="lv-LV" b="1" dirty="0">
                <a:solidFill>
                  <a:schemeClr val="accent2"/>
                </a:solidFill>
                <a:latin typeface="Arial" panose="020B0604020202020204" pitchFamily="34" charset="0"/>
              </a:rPr>
              <a:t>ievērojot noteikto sapulces sasaukšanas kārtību</a:t>
            </a:r>
            <a:r>
              <a:rPr lang="lv-LV" dirty="0">
                <a:solidFill>
                  <a:srgbClr val="414142"/>
                </a:solidFill>
                <a:latin typeface="Arial" panose="020B0604020202020204" pitchFamily="34" charset="0"/>
              </a:rPr>
              <a:t>.</a:t>
            </a:r>
          </a:p>
          <a:p>
            <a:pPr marL="0" indent="0">
              <a:buNone/>
            </a:pPr>
            <a:endParaRPr lang="lv-LV" dirty="0"/>
          </a:p>
          <a:p>
            <a:endParaRPr lang="en-US" dirty="0"/>
          </a:p>
        </p:txBody>
      </p:sp>
      <p:sp>
        <p:nvSpPr>
          <p:cNvPr id="4" name="Slide Number Placeholder 3">
            <a:extLst>
              <a:ext uri="{FF2B5EF4-FFF2-40B4-BE49-F238E27FC236}">
                <a16:creationId xmlns:a16="http://schemas.microsoft.com/office/drawing/2014/main" id="{44CC7B5F-85BC-412E-9FFF-2DFC4A26C227}"/>
              </a:ext>
            </a:extLst>
          </p:cNvPr>
          <p:cNvSpPr>
            <a:spLocks noGrp="1"/>
          </p:cNvSpPr>
          <p:nvPr>
            <p:ph type="sldNum" sz="quarter" idx="12"/>
          </p:nvPr>
        </p:nvSpPr>
        <p:spPr/>
        <p:txBody>
          <a:bodyPr/>
          <a:lstStyle/>
          <a:p>
            <a:fld id="{EBF4AB40-9E83-4FA7-8074-857ED8D9DFA4}" type="slidenum">
              <a:rPr lang="en-US" smtClean="0"/>
              <a:t>55</a:t>
            </a:fld>
            <a:endParaRPr lang="en-US"/>
          </a:p>
        </p:txBody>
      </p:sp>
    </p:spTree>
    <p:extLst>
      <p:ext uri="{BB962C8B-B14F-4D97-AF65-F5344CB8AC3E}">
        <p14:creationId xmlns:p14="http://schemas.microsoft.com/office/powerpoint/2010/main" val="35883493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3716"/>
            <a:ext cx="10515600" cy="793750"/>
          </a:xfrm>
        </p:spPr>
        <p:txBody>
          <a:bodyPr>
            <a:normAutofit/>
          </a:bodyPr>
          <a:lstStyle/>
          <a:p>
            <a:pPr algn="ctr"/>
            <a:r>
              <a:rPr lang="lv-LV" sz="3600" b="1" dirty="0">
                <a:latin typeface="Baskerville Old Face" panose="02020602080505020303" pitchFamily="18" charset="0"/>
              </a:rPr>
              <a:t>Sapulces sasaukšanas īpašā kārtība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sp>
        <p:nvSpPr>
          <p:cNvPr id="5" name="Rounded Rectangle 4"/>
          <p:cNvSpPr/>
          <p:nvPr/>
        </p:nvSpPr>
        <p:spPr>
          <a:xfrm>
            <a:off x="3886200" y="1295400"/>
            <a:ext cx="4267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Ja biedru sapulcei jālemj par</a:t>
            </a:r>
          </a:p>
        </p:txBody>
      </p:sp>
      <p:sp>
        <p:nvSpPr>
          <p:cNvPr id="6" name="Flowchart: Stored Data 5"/>
          <p:cNvSpPr/>
          <p:nvPr/>
        </p:nvSpPr>
        <p:spPr>
          <a:xfrm>
            <a:off x="1622738" y="2590800"/>
            <a:ext cx="2720662" cy="1219200"/>
          </a:xfrm>
          <a:prstGeom prst="flowChartOnline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grozījumiem statūtos</a:t>
            </a:r>
          </a:p>
        </p:txBody>
      </p:sp>
      <p:sp>
        <p:nvSpPr>
          <p:cNvPr id="7" name="Flowchart: Stored Data 6"/>
          <p:cNvSpPr/>
          <p:nvPr/>
        </p:nvSpPr>
        <p:spPr>
          <a:xfrm>
            <a:off x="4501166" y="2590800"/>
            <a:ext cx="2814034" cy="1219200"/>
          </a:xfrm>
          <a:prstGeom prst="flowChartOnline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valdes un revīzijas institūcijas pārvēlēšanu</a:t>
            </a:r>
          </a:p>
        </p:txBody>
      </p:sp>
      <p:sp>
        <p:nvSpPr>
          <p:cNvPr id="8" name="Flowchart: Stored Data 7"/>
          <p:cNvSpPr/>
          <p:nvPr/>
        </p:nvSpPr>
        <p:spPr>
          <a:xfrm>
            <a:off x="7772401" y="2553269"/>
            <a:ext cx="2936382" cy="1219200"/>
          </a:xfrm>
          <a:prstGeom prst="flowChartOnline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biedrības likvidāciju, atjaunošanu, reorganizāciju</a:t>
            </a:r>
          </a:p>
        </p:txBody>
      </p:sp>
      <p:sp>
        <p:nvSpPr>
          <p:cNvPr id="9" name="Flowchart: Connector 8"/>
          <p:cNvSpPr/>
          <p:nvPr/>
        </p:nvSpPr>
        <p:spPr>
          <a:xfrm>
            <a:off x="3784410" y="4096603"/>
            <a:ext cx="5257800" cy="10668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t>Valde biedriem paziņo:</a:t>
            </a:r>
          </a:p>
        </p:txBody>
      </p:sp>
      <p:sp>
        <p:nvSpPr>
          <p:cNvPr id="10" name="Flowchart: Terminator 9"/>
          <p:cNvSpPr/>
          <p:nvPr/>
        </p:nvSpPr>
        <p:spPr>
          <a:xfrm>
            <a:off x="2209800" y="5562600"/>
            <a:ext cx="3657600" cy="1295400"/>
          </a:xfrm>
          <a:prstGeom prst="flowChartTermina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sapulces darba kārtību</a:t>
            </a:r>
          </a:p>
        </p:txBody>
      </p:sp>
      <p:sp>
        <p:nvSpPr>
          <p:cNvPr id="11" name="Flowchart: Terminator 10"/>
          <p:cNvSpPr/>
          <p:nvPr/>
        </p:nvSpPr>
        <p:spPr>
          <a:xfrm>
            <a:off x="6654421" y="5562600"/>
            <a:ext cx="3657600" cy="1295400"/>
          </a:xfrm>
          <a:prstGeom prst="flowChartTermina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sapulces izziņošana notiek vismaz 14 dienas pirms sapulces sasaukšanas (ja statūtos nav noteikts garāks termiņš)</a:t>
            </a:r>
          </a:p>
        </p:txBody>
      </p:sp>
    </p:spTree>
    <p:extLst>
      <p:ext uri="{BB962C8B-B14F-4D97-AF65-F5344CB8AC3E}">
        <p14:creationId xmlns:p14="http://schemas.microsoft.com/office/powerpoint/2010/main" val="151266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ppt_w</p:attrName>
                                        </p:attrNameLst>
                                      </p:cBhvr>
                                      <p:tavLst>
                                        <p:tav tm="0" fmla="#ppt_w*sin(2.5*pi*$)">
                                          <p:val>
                                            <p:fltVal val="0"/>
                                          </p:val>
                                        </p:tav>
                                        <p:tav tm="100000">
                                          <p:val>
                                            <p:fltVal val="1"/>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anim calcmode="lin" valueType="num">
                                      <p:cBhvr>
                                        <p:cTn id="38" dur="2000" fill="hold"/>
                                        <p:tgtEl>
                                          <p:spTgt spid="10"/>
                                        </p:tgtEl>
                                        <p:attrNameLst>
                                          <p:attrName>ppt_w</p:attrName>
                                        </p:attrNameLst>
                                      </p:cBhvr>
                                      <p:tavLst>
                                        <p:tav tm="0" fmla="#ppt_w*sin(2.5*pi*$)">
                                          <p:val>
                                            <p:fltVal val="0"/>
                                          </p:val>
                                        </p:tav>
                                        <p:tav tm="100000">
                                          <p:val>
                                            <p:fltVal val="1"/>
                                          </p:val>
                                        </p:tav>
                                      </p:tavLst>
                                    </p:anim>
                                    <p:anim calcmode="lin" valueType="num">
                                      <p:cBhvr>
                                        <p:cTn id="39" dur="2000" fill="hold"/>
                                        <p:tgtEl>
                                          <p:spTgt spid="10"/>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anim calcmode="lin" valueType="num">
                                      <p:cBhvr>
                                        <p:cTn id="43" dur="2000" fill="hold"/>
                                        <p:tgtEl>
                                          <p:spTgt spid="11"/>
                                        </p:tgtEl>
                                        <p:attrNameLst>
                                          <p:attrName>ppt_w</p:attrName>
                                        </p:attrNameLst>
                                      </p:cBhvr>
                                      <p:tavLst>
                                        <p:tav tm="0" fmla="#ppt_w*sin(2.5*pi*$)">
                                          <p:val>
                                            <p:fltVal val="0"/>
                                          </p:val>
                                        </p:tav>
                                        <p:tav tm="100000">
                                          <p:val>
                                            <p:fltVal val="1"/>
                                          </p:val>
                                        </p:tav>
                                      </p:tavLst>
                                    </p:anim>
                                    <p:anim calcmode="lin" valueType="num">
                                      <p:cBhvr>
                                        <p:cTn id="4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79CF-28E3-40EC-B576-EE065A4F9031}"/>
              </a:ext>
            </a:extLst>
          </p:cNvPr>
          <p:cNvSpPr>
            <a:spLocks noGrp="1"/>
          </p:cNvSpPr>
          <p:nvPr>
            <p:ph type="title"/>
          </p:nvPr>
        </p:nvSpPr>
        <p:spPr>
          <a:xfrm>
            <a:off x="1069848" y="484632"/>
            <a:ext cx="10058400" cy="1189622"/>
          </a:xfrm>
        </p:spPr>
        <p:txBody>
          <a:bodyPr/>
          <a:lstStyle/>
          <a:p>
            <a:r>
              <a:rPr lang="lv-LV" dirty="0"/>
              <a:t>Sapulces izziņošana</a:t>
            </a:r>
            <a:endParaRPr lang="en-US" dirty="0"/>
          </a:p>
        </p:txBody>
      </p:sp>
      <p:sp>
        <p:nvSpPr>
          <p:cNvPr id="3" name="Content Placeholder 2">
            <a:extLst>
              <a:ext uri="{FF2B5EF4-FFF2-40B4-BE49-F238E27FC236}">
                <a16:creationId xmlns:a16="http://schemas.microsoft.com/office/drawing/2014/main" id="{09451E65-EB8A-45B6-8714-E5C3542D53B1}"/>
              </a:ext>
            </a:extLst>
          </p:cNvPr>
          <p:cNvSpPr>
            <a:spLocks noGrp="1"/>
          </p:cNvSpPr>
          <p:nvPr>
            <p:ph idx="1"/>
          </p:nvPr>
        </p:nvSpPr>
        <p:spPr/>
        <p:txBody>
          <a:bodyPr/>
          <a:lstStyle/>
          <a:p>
            <a:r>
              <a:rPr lang="lv-LV" dirty="0"/>
              <a:t>Likums neuzliek nekādus ierobežojumus – telefoniski, mutiski, rakstiski, elektroniski utt.</a:t>
            </a:r>
          </a:p>
          <a:p>
            <a:r>
              <a:rPr lang="lv-LV" dirty="0"/>
              <a:t>Galvenais – lai tiktu ievērota statūtos noteiktā kārtība un biedri saņemtu informāciju.</a:t>
            </a:r>
          </a:p>
          <a:p>
            <a:r>
              <a:rPr lang="lv-LV" dirty="0"/>
              <a:t>Likuma termins «paziņo» ietver šādas darbības:</a:t>
            </a:r>
          </a:p>
          <a:p>
            <a:pPr marL="0" indent="0">
              <a:lnSpc>
                <a:spcPct val="102000"/>
              </a:lnSpc>
              <a:spcBef>
                <a:spcPts val="0"/>
              </a:spcBef>
              <a:buNone/>
            </a:pPr>
            <a:r>
              <a:rPr lang="en-US" altLang="ko-KR" dirty="0">
                <a:solidFill>
                  <a:srgbClr val="000000"/>
                </a:solidFill>
                <a:latin typeface="Calibri" charset="0"/>
              </a:rPr>
              <a:t>1. </a:t>
            </a:r>
            <a:r>
              <a:rPr lang="en-US" altLang="ko-KR" dirty="0" err="1">
                <a:solidFill>
                  <a:srgbClr val="000000"/>
                </a:solidFill>
                <a:latin typeface="Calibri" charset="0"/>
              </a:rPr>
              <a:t>aicinājuma</a:t>
            </a:r>
            <a:r>
              <a:rPr lang="en-US" altLang="ko-KR" dirty="0">
                <a:solidFill>
                  <a:srgbClr val="000000"/>
                </a:solidFill>
                <a:latin typeface="Calibri" charset="0"/>
              </a:rPr>
              <a:t> </a:t>
            </a:r>
            <a:r>
              <a:rPr lang="en-US" altLang="ko-KR" dirty="0" err="1">
                <a:solidFill>
                  <a:srgbClr val="000000"/>
                </a:solidFill>
                <a:latin typeface="Calibri" charset="0"/>
              </a:rPr>
              <a:t>nosūtīšanu</a:t>
            </a:r>
            <a:r>
              <a:rPr lang="en-US" altLang="ko-KR" dirty="0">
                <a:solidFill>
                  <a:srgbClr val="000000"/>
                </a:solidFill>
                <a:latin typeface="Calibri" charset="0"/>
              </a:rPr>
              <a:t>,</a:t>
            </a:r>
            <a:endParaRPr lang="ko-KR" altLang="en-US" dirty="0">
              <a:latin typeface="Calibri" charset="0"/>
            </a:endParaRPr>
          </a:p>
          <a:p>
            <a:pPr marL="0" indent="0">
              <a:lnSpc>
                <a:spcPct val="102000"/>
              </a:lnSpc>
              <a:spcBef>
                <a:spcPts val="0"/>
              </a:spcBef>
              <a:buNone/>
            </a:pPr>
            <a:r>
              <a:rPr lang="en-US" altLang="ko-KR" dirty="0">
                <a:solidFill>
                  <a:srgbClr val="000000"/>
                </a:solidFill>
                <a:latin typeface="Calibri" charset="0"/>
              </a:rPr>
              <a:t>2. </a:t>
            </a:r>
            <a:r>
              <a:rPr lang="en-US" altLang="ko-KR" dirty="0" err="1">
                <a:solidFill>
                  <a:srgbClr val="000000"/>
                </a:solidFill>
                <a:latin typeface="Calibri" charset="0"/>
              </a:rPr>
              <a:t>aicinājuma</a:t>
            </a:r>
            <a:r>
              <a:rPr lang="en-US" altLang="ko-KR" dirty="0">
                <a:solidFill>
                  <a:srgbClr val="000000"/>
                </a:solidFill>
                <a:latin typeface="Calibri" charset="0"/>
              </a:rPr>
              <a:t> </a:t>
            </a:r>
            <a:r>
              <a:rPr lang="en-US" altLang="ko-KR" dirty="0" err="1">
                <a:solidFill>
                  <a:srgbClr val="000000"/>
                </a:solidFill>
                <a:latin typeface="Calibri" charset="0"/>
              </a:rPr>
              <a:t>saņemšanu</a:t>
            </a:r>
            <a:r>
              <a:rPr lang="en-US" altLang="ko-KR" dirty="0">
                <a:solidFill>
                  <a:srgbClr val="000000"/>
                </a:solidFill>
                <a:latin typeface="Calibri" charset="0"/>
              </a:rPr>
              <a:t>.</a:t>
            </a:r>
            <a:endParaRPr lang="ko-KR" altLang="en-US" dirty="0">
              <a:latin typeface="Calibri" charset="0"/>
            </a:endParaRPr>
          </a:p>
          <a:p>
            <a:pPr marL="0" indent="0">
              <a:lnSpc>
                <a:spcPct val="102000"/>
              </a:lnSpc>
              <a:spcBef>
                <a:spcPts val="0"/>
              </a:spcBef>
              <a:buNone/>
            </a:pPr>
            <a:r>
              <a:rPr lang="en-US" altLang="ko-KR" dirty="0">
                <a:solidFill>
                  <a:srgbClr val="000000"/>
                </a:solidFill>
                <a:latin typeface="Calibri" charset="0"/>
              </a:rPr>
              <a:t>Par to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atbildīga</a:t>
            </a:r>
            <a:r>
              <a:rPr lang="en-US" altLang="ko-KR" dirty="0">
                <a:solidFill>
                  <a:srgbClr val="000000"/>
                </a:solidFill>
                <a:latin typeface="Calibri" charset="0"/>
              </a:rPr>
              <a:t> </a:t>
            </a:r>
            <a:r>
              <a:rPr lang="en-US" altLang="ko-KR" dirty="0" err="1">
                <a:solidFill>
                  <a:srgbClr val="000000"/>
                </a:solidFill>
                <a:latin typeface="Calibri" charset="0"/>
              </a:rPr>
              <a:t>valde</a:t>
            </a:r>
            <a:r>
              <a:rPr lang="en-US" altLang="ko-KR" dirty="0">
                <a:solidFill>
                  <a:srgbClr val="000000"/>
                </a:solidFill>
                <a:latin typeface="Calibri" charset="0"/>
              </a:rPr>
              <a:t>, </a:t>
            </a:r>
            <a:r>
              <a:rPr lang="en-US" altLang="ko-KR" dirty="0" err="1">
                <a:solidFill>
                  <a:srgbClr val="000000"/>
                </a:solidFill>
                <a:latin typeface="Calibri" charset="0"/>
              </a:rPr>
              <a:t>kurai</a:t>
            </a:r>
            <a:r>
              <a:rPr lang="en-US" altLang="ko-KR" dirty="0">
                <a:solidFill>
                  <a:srgbClr val="000000"/>
                </a:solidFill>
                <a:latin typeface="Calibri" charset="0"/>
              </a:rPr>
              <a:t> </a:t>
            </a:r>
            <a:r>
              <a:rPr lang="en-US" altLang="ko-KR" dirty="0" err="1">
                <a:solidFill>
                  <a:srgbClr val="000000"/>
                </a:solidFill>
                <a:latin typeface="Calibri" charset="0"/>
              </a:rPr>
              <a:t>jānodrošina</a:t>
            </a:r>
            <a:r>
              <a:rPr lang="en-US" altLang="ko-KR" dirty="0">
                <a:solidFill>
                  <a:srgbClr val="000000"/>
                </a:solidFill>
                <a:latin typeface="Calibri" charset="0"/>
              </a:rPr>
              <a:t>, ka </a:t>
            </a:r>
            <a:r>
              <a:rPr lang="en-US" altLang="ko-KR" dirty="0" err="1">
                <a:solidFill>
                  <a:srgbClr val="000000"/>
                </a:solidFill>
                <a:latin typeface="Calibri" charset="0"/>
              </a:rPr>
              <a:t>biedrs</a:t>
            </a:r>
            <a:r>
              <a:rPr lang="en-US" altLang="ko-KR" dirty="0">
                <a:solidFill>
                  <a:srgbClr val="000000"/>
                </a:solidFill>
                <a:latin typeface="Calibri" charset="0"/>
              </a:rPr>
              <a:t> </a:t>
            </a:r>
            <a:r>
              <a:rPr lang="en-US" altLang="ko-KR" dirty="0" err="1">
                <a:solidFill>
                  <a:srgbClr val="000000"/>
                </a:solidFill>
                <a:latin typeface="Calibri" charset="0"/>
              </a:rPr>
              <a:t>savlaicīgi</a:t>
            </a:r>
            <a:r>
              <a:rPr lang="en-US" altLang="ko-KR" dirty="0">
                <a:solidFill>
                  <a:srgbClr val="000000"/>
                </a:solidFill>
                <a:latin typeface="Calibri" charset="0"/>
              </a:rPr>
              <a:t> </a:t>
            </a:r>
            <a:r>
              <a:rPr lang="en-US" altLang="ko-KR" dirty="0" err="1">
                <a:solidFill>
                  <a:srgbClr val="000000"/>
                </a:solidFill>
                <a:latin typeface="Calibri" charset="0"/>
              </a:rPr>
              <a:t>saņem</a:t>
            </a:r>
            <a:r>
              <a:rPr lang="en-US" altLang="ko-KR" dirty="0">
                <a:solidFill>
                  <a:srgbClr val="000000"/>
                </a:solidFill>
                <a:latin typeface="Calibri" charset="0"/>
              </a:rPr>
              <a:t> </a:t>
            </a:r>
            <a:r>
              <a:rPr lang="en-US" altLang="ko-KR" dirty="0" err="1">
                <a:solidFill>
                  <a:srgbClr val="000000"/>
                </a:solidFill>
                <a:latin typeface="Calibri" charset="0"/>
              </a:rPr>
              <a:t>aicinājumu</a:t>
            </a:r>
            <a:r>
              <a:rPr lang="en-US" altLang="ko-KR" dirty="0">
                <a:solidFill>
                  <a:srgbClr val="000000"/>
                </a:solidFill>
                <a:latin typeface="Calibri" charset="0"/>
              </a:rPr>
              <a:t> </a:t>
            </a:r>
            <a:r>
              <a:rPr lang="en-US" altLang="ko-KR" dirty="0" err="1">
                <a:solidFill>
                  <a:srgbClr val="000000"/>
                </a:solidFill>
                <a:latin typeface="Calibri" charset="0"/>
              </a:rPr>
              <a:t>uz</a:t>
            </a:r>
            <a:r>
              <a:rPr lang="en-US" altLang="ko-KR" dirty="0">
                <a:solidFill>
                  <a:srgbClr val="000000"/>
                </a:solidFill>
                <a:latin typeface="Calibri" charset="0"/>
              </a:rPr>
              <a:t> </a:t>
            </a:r>
            <a:r>
              <a:rPr lang="en-US" altLang="ko-KR" dirty="0" err="1">
                <a:solidFill>
                  <a:srgbClr val="000000"/>
                </a:solidFill>
                <a:latin typeface="Calibri" charset="0"/>
              </a:rPr>
              <a:t>sapulci</a:t>
            </a:r>
            <a:r>
              <a:rPr lang="en-US" altLang="ko-KR" dirty="0">
                <a:solidFill>
                  <a:srgbClr val="000000"/>
                </a:solidFill>
                <a:latin typeface="Calibri" charset="0"/>
              </a:rPr>
              <a:t>.</a:t>
            </a:r>
            <a:endParaRPr lang="ko-KR" altLang="en-US" dirty="0">
              <a:latin typeface="Calibri" charset="0"/>
            </a:endParaRPr>
          </a:p>
        </p:txBody>
      </p:sp>
      <p:sp>
        <p:nvSpPr>
          <p:cNvPr id="4" name="Slide Number Placeholder 3">
            <a:extLst>
              <a:ext uri="{FF2B5EF4-FFF2-40B4-BE49-F238E27FC236}">
                <a16:creationId xmlns:a16="http://schemas.microsoft.com/office/drawing/2014/main" id="{E0E9374A-E430-4849-BBA6-48B058AFA602}"/>
              </a:ext>
            </a:extLst>
          </p:cNvPr>
          <p:cNvSpPr>
            <a:spLocks noGrp="1"/>
          </p:cNvSpPr>
          <p:nvPr>
            <p:ph type="sldNum" sz="quarter" idx="12"/>
          </p:nvPr>
        </p:nvSpPr>
        <p:spPr/>
        <p:txBody>
          <a:bodyPr/>
          <a:lstStyle/>
          <a:p>
            <a:fld id="{EBF4AB40-9E83-4FA7-8074-857ED8D9DFA4}" type="slidenum">
              <a:rPr lang="en-US" smtClean="0"/>
              <a:t>57</a:t>
            </a:fld>
            <a:endParaRPr lang="en-US"/>
          </a:p>
        </p:txBody>
      </p:sp>
    </p:spTree>
    <p:extLst>
      <p:ext uri="{BB962C8B-B14F-4D97-AF65-F5344CB8AC3E}">
        <p14:creationId xmlns:p14="http://schemas.microsoft.com/office/powerpoint/2010/main" val="2713046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3305-A50B-4028-9674-A2A0B2B51581}"/>
              </a:ext>
            </a:extLst>
          </p:cNvPr>
          <p:cNvSpPr>
            <a:spLocks noGrp="1"/>
          </p:cNvSpPr>
          <p:nvPr>
            <p:ph type="title"/>
          </p:nvPr>
        </p:nvSpPr>
        <p:spPr>
          <a:xfrm>
            <a:off x="1069848" y="484632"/>
            <a:ext cx="10058400" cy="1254016"/>
          </a:xfrm>
        </p:spPr>
        <p:txBody>
          <a:bodyPr/>
          <a:lstStyle/>
          <a:p>
            <a:r>
              <a:rPr lang="lv-LV" dirty="0"/>
              <a:t>Darba kārtība</a:t>
            </a:r>
            <a:endParaRPr lang="en-US" dirty="0"/>
          </a:p>
        </p:txBody>
      </p:sp>
      <p:sp>
        <p:nvSpPr>
          <p:cNvPr id="3" name="Content Placeholder 2">
            <a:extLst>
              <a:ext uri="{FF2B5EF4-FFF2-40B4-BE49-F238E27FC236}">
                <a16:creationId xmlns:a16="http://schemas.microsoft.com/office/drawing/2014/main" id="{418E2846-ECD0-422C-A1EE-192ABE8CF852}"/>
              </a:ext>
            </a:extLst>
          </p:cNvPr>
          <p:cNvSpPr>
            <a:spLocks noGrp="1"/>
          </p:cNvSpPr>
          <p:nvPr>
            <p:ph idx="1"/>
          </p:nvPr>
        </p:nvSpPr>
        <p:spPr/>
        <p:txBody>
          <a:bodyPr/>
          <a:lstStyle/>
          <a:p>
            <a:pPr>
              <a:lnSpc>
                <a:spcPct val="102000"/>
              </a:lnSpc>
              <a:spcBef>
                <a:spcPts val="0"/>
              </a:spcBef>
            </a:pPr>
            <a:r>
              <a:rPr lang="lv-LV" altLang="ko-KR" b="1" dirty="0">
                <a:solidFill>
                  <a:srgbClr val="000000"/>
                </a:solidFill>
                <a:latin typeface="Calibri" charset="0"/>
              </a:rPr>
              <a:t>Darba</a:t>
            </a:r>
            <a:r>
              <a:rPr lang="en-US" altLang="ko-KR" b="1" dirty="0">
                <a:solidFill>
                  <a:srgbClr val="000000"/>
                </a:solidFill>
                <a:latin typeface="Calibri" charset="0"/>
              </a:rPr>
              <a:t> </a:t>
            </a:r>
            <a:r>
              <a:rPr lang="en-US" altLang="ko-KR" b="1" dirty="0" err="1">
                <a:solidFill>
                  <a:srgbClr val="000000"/>
                </a:solidFill>
                <a:latin typeface="Calibri" charset="0"/>
              </a:rPr>
              <a:t>kārtība</a:t>
            </a:r>
            <a:r>
              <a:rPr lang="en-US" altLang="ko-KR" b="1" dirty="0">
                <a:solidFill>
                  <a:srgbClr val="000000"/>
                </a:solidFill>
                <a:latin typeface="Calibri" charset="0"/>
              </a:rPr>
              <a:t> </a:t>
            </a:r>
            <a:r>
              <a:rPr lang="en-US" altLang="ko-KR" dirty="0" err="1">
                <a:solidFill>
                  <a:srgbClr val="000000"/>
                </a:solidFill>
                <a:latin typeface="Calibri" charset="0"/>
              </a:rPr>
              <a:t>nedrīkst</a:t>
            </a:r>
            <a:r>
              <a:rPr lang="en-US" altLang="ko-KR" dirty="0">
                <a:solidFill>
                  <a:srgbClr val="000000"/>
                </a:solidFill>
                <a:latin typeface="Calibri" charset="0"/>
              </a:rPr>
              <a:t> </a:t>
            </a:r>
            <a:r>
              <a:rPr lang="en-US" altLang="ko-KR" dirty="0" err="1">
                <a:solidFill>
                  <a:srgbClr val="000000"/>
                </a:solidFill>
                <a:latin typeface="Calibri" charset="0"/>
              </a:rPr>
              <a:t>mainīties</a:t>
            </a:r>
            <a:r>
              <a:rPr lang="en-US" altLang="ko-KR" dirty="0">
                <a:solidFill>
                  <a:srgbClr val="000000"/>
                </a:solidFill>
                <a:latin typeface="Calibri" charset="0"/>
              </a:rPr>
              <a:t> un </a:t>
            </a:r>
            <a:r>
              <a:rPr lang="en-US" altLang="ko-KR" dirty="0" err="1">
                <a:solidFill>
                  <a:srgbClr val="000000"/>
                </a:solidFill>
                <a:latin typeface="Calibri" charset="0"/>
              </a:rPr>
              <a:t>atšķirties</a:t>
            </a:r>
            <a:r>
              <a:rPr lang="en-US" altLang="ko-KR" dirty="0">
                <a:solidFill>
                  <a:srgbClr val="000000"/>
                </a:solidFill>
                <a:latin typeface="Calibri" charset="0"/>
              </a:rPr>
              <a:t> no </a:t>
            </a:r>
            <a:r>
              <a:rPr lang="en-US" altLang="ko-KR" dirty="0" err="1">
                <a:solidFill>
                  <a:srgbClr val="000000"/>
                </a:solidFill>
                <a:latin typeface="Calibri" charset="0"/>
              </a:rPr>
              <a:t>izziņotās</a:t>
            </a:r>
            <a:r>
              <a:rPr lang="en-US" altLang="ko-KR" dirty="0">
                <a:solidFill>
                  <a:srgbClr val="000000"/>
                </a:solidFill>
                <a:latin typeface="Calibri" charset="0"/>
              </a:rPr>
              <a:t>, </a:t>
            </a:r>
            <a:r>
              <a:rPr lang="en-US" altLang="ko-KR" dirty="0" err="1">
                <a:solidFill>
                  <a:srgbClr val="000000"/>
                </a:solidFill>
                <a:latin typeface="Calibri" charset="0"/>
              </a:rPr>
              <a:t>lai</a:t>
            </a:r>
            <a:r>
              <a:rPr lang="en-US" altLang="ko-KR" dirty="0">
                <a:solidFill>
                  <a:srgbClr val="000000"/>
                </a:solidFill>
                <a:latin typeface="Calibri" charset="0"/>
              </a:rPr>
              <a:t> </a:t>
            </a:r>
            <a:r>
              <a:rPr lang="en-US" altLang="ko-KR" dirty="0" err="1">
                <a:solidFill>
                  <a:srgbClr val="000000"/>
                </a:solidFill>
                <a:latin typeface="Calibri" charset="0"/>
              </a:rPr>
              <a:t>biedru</a:t>
            </a:r>
            <a:r>
              <a:rPr lang="en-US" altLang="ko-KR" dirty="0">
                <a:solidFill>
                  <a:srgbClr val="000000"/>
                </a:solidFill>
                <a:latin typeface="Calibri" charset="0"/>
              </a:rPr>
              <a:t> </a:t>
            </a:r>
            <a:r>
              <a:rPr lang="en-US" altLang="ko-KR" dirty="0" err="1">
                <a:solidFill>
                  <a:srgbClr val="000000"/>
                </a:solidFill>
                <a:latin typeface="Calibri" charset="0"/>
              </a:rPr>
              <a:t>sapulce</a:t>
            </a:r>
            <a:r>
              <a:rPr lang="en-US" altLang="ko-KR" dirty="0">
                <a:solidFill>
                  <a:srgbClr val="000000"/>
                </a:solidFill>
                <a:latin typeface="Calibri" charset="0"/>
              </a:rPr>
              <a:t> </a:t>
            </a:r>
            <a:r>
              <a:rPr lang="en-US" altLang="ko-KR" dirty="0" err="1">
                <a:solidFill>
                  <a:srgbClr val="000000"/>
                </a:solidFill>
                <a:latin typeface="Calibri" charset="0"/>
              </a:rPr>
              <a:t>pieņemtu</a:t>
            </a:r>
            <a:r>
              <a:rPr lang="en-US" altLang="ko-KR" dirty="0">
                <a:solidFill>
                  <a:srgbClr val="000000"/>
                </a:solidFill>
                <a:latin typeface="Calibri" charset="0"/>
              </a:rPr>
              <a:t> </a:t>
            </a:r>
            <a:r>
              <a:rPr lang="en-US" altLang="ko-KR" dirty="0" err="1">
                <a:solidFill>
                  <a:srgbClr val="000000"/>
                </a:solidFill>
                <a:latin typeface="Calibri" charset="0"/>
              </a:rPr>
              <a:t>tiesiskus</a:t>
            </a:r>
            <a:r>
              <a:rPr lang="en-US" altLang="ko-KR" dirty="0">
                <a:solidFill>
                  <a:srgbClr val="000000"/>
                </a:solidFill>
                <a:latin typeface="Calibri" charset="0"/>
              </a:rPr>
              <a:t> </a:t>
            </a:r>
            <a:r>
              <a:rPr lang="en-US" altLang="ko-KR" dirty="0" err="1">
                <a:solidFill>
                  <a:srgbClr val="000000"/>
                </a:solidFill>
                <a:latin typeface="Calibri" charset="0"/>
              </a:rPr>
              <a:t>lēmumus</a:t>
            </a:r>
            <a:r>
              <a:rPr lang="en-US" altLang="ko-KR" dirty="0">
                <a:solidFill>
                  <a:srgbClr val="000000"/>
                </a:solidFill>
                <a:latin typeface="Calibri" charset="0"/>
              </a:rPr>
              <a:t>. </a:t>
            </a:r>
            <a:endParaRPr lang="ko-KR" altLang="en-US" dirty="0">
              <a:latin typeface="Calibri" charset="0"/>
            </a:endParaRPr>
          </a:p>
          <a:p>
            <a:pPr marL="0" indent="0">
              <a:lnSpc>
                <a:spcPct val="102000"/>
              </a:lnSpc>
              <a:spcBef>
                <a:spcPts val="0"/>
              </a:spcBef>
              <a:buNone/>
            </a:pPr>
            <a:endParaRPr lang="lv-LV" altLang="ko-KR" b="1" dirty="0">
              <a:solidFill>
                <a:srgbClr val="FF0000"/>
              </a:solidFill>
              <a:latin typeface="Calibri" charset="0"/>
            </a:endParaRPr>
          </a:p>
          <a:p>
            <a:pPr marL="0" indent="0">
              <a:lnSpc>
                <a:spcPct val="102000"/>
              </a:lnSpc>
              <a:spcBef>
                <a:spcPts val="0"/>
              </a:spcBef>
              <a:buNone/>
            </a:pPr>
            <a:r>
              <a:rPr lang="lv-LV" altLang="ko-KR" b="1" dirty="0">
                <a:solidFill>
                  <a:srgbClr val="FF0000"/>
                </a:solidFill>
                <a:latin typeface="Calibri" charset="0"/>
              </a:rPr>
              <a:t>Tomēr – sapulce var lemt par citu darba kārtību, par to nobalsojot sapulcē.</a:t>
            </a:r>
          </a:p>
          <a:p>
            <a:pPr marL="0" indent="0">
              <a:lnSpc>
                <a:spcPct val="102000"/>
              </a:lnSpc>
              <a:spcBef>
                <a:spcPts val="0"/>
              </a:spcBef>
              <a:buNone/>
            </a:pPr>
            <a:endParaRPr lang="ko-KR" altLang="en-US" b="1" dirty="0">
              <a:solidFill>
                <a:srgbClr val="FF0000"/>
              </a:solidFill>
              <a:latin typeface="Calibri" charset="0"/>
            </a:endParaRPr>
          </a:p>
          <a:p>
            <a:pPr>
              <a:lnSpc>
                <a:spcPct val="102000"/>
              </a:lnSpc>
              <a:spcBef>
                <a:spcPts val="0"/>
              </a:spcBef>
            </a:pPr>
            <a:r>
              <a:rPr lang="en-US" altLang="ko-KR" dirty="0">
                <a:solidFill>
                  <a:srgbClr val="000000"/>
                </a:solidFill>
                <a:latin typeface="Calibri" charset="0"/>
              </a:rPr>
              <a:t>Ja </a:t>
            </a:r>
            <a:r>
              <a:rPr lang="en-US" altLang="ko-KR" dirty="0" err="1">
                <a:solidFill>
                  <a:srgbClr val="000000"/>
                </a:solidFill>
                <a:latin typeface="Calibri" charset="0"/>
              </a:rPr>
              <a:t>biedrības</a:t>
            </a:r>
            <a:r>
              <a:rPr lang="en-US" altLang="ko-KR" dirty="0">
                <a:solidFill>
                  <a:srgbClr val="000000"/>
                </a:solidFill>
                <a:latin typeface="Calibri" charset="0"/>
              </a:rPr>
              <a:t> </a:t>
            </a:r>
            <a:r>
              <a:rPr lang="en-US" altLang="ko-KR" dirty="0" err="1">
                <a:solidFill>
                  <a:srgbClr val="000000"/>
                </a:solidFill>
                <a:latin typeface="Calibri" charset="0"/>
              </a:rPr>
              <a:t>statūtos</a:t>
            </a:r>
            <a:r>
              <a:rPr lang="en-US" altLang="ko-KR" dirty="0">
                <a:solidFill>
                  <a:srgbClr val="000000"/>
                </a:solidFill>
                <a:latin typeface="Calibri" charset="0"/>
              </a:rPr>
              <a:t>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noteikts</a:t>
            </a:r>
            <a:r>
              <a:rPr lang="en-US" altLang="ko-KR" dirty="0">
                <a:solidFill>
                  <a:srgbClr val="000000"/>
                </a:solidFill>
                <a:latin typeface="Calibri" charset="0"/>
              </a:rPr>
              <a:t>, ka </a:t>
            </a:r>
            <a:r>
              <a:rPr lang="en-US" altLang="ko-KR" dirty="0" err="1">
                <a:solidFill>
                  <a:srgbClr val="000000"/>
                </a:solidFill>
                <a:latin typeface="Calibri" charset="0"/>
              </a:rPr>
              <a:t>valdes</a:t>
            </a:r>
            <a:r>
              <a:rPr lang="en-US" altLang="ko-KR" dirty="0">
                <a:solidFill>
                  <a:srgbClr val="000000"/>
                </a:solidFill>
                <a:latin typeface="Calibri" charset="0"/>
              </a:rPr>
              <a:t> </a:t>
            </a:r>
            <a:r>
              <a:rPr lang="en-US" altLang="ko-KR" dirty="0" err="1">
                <a:solidFill>
                  <a:srgbClr val="000000"/>
                </a:solidFill>
                <a:latin typeface="Calibri" charset="0"/>
              </a:rPr>
              <a:t>vai</a:t>
            </a:r>
            <a:r>
              <a:rPr lang="en-US" altLang="ko-KR" dirty="0">
                <a:solidFill>
                  <a:srgbClr val="000000"/>
                </a:solidFill>
                <a:latin typeface="Calibri" charset="0"/>
              </a:rPr>
              <a:t> </a:t>
            </a:r>
            <a:r>
              <a:rPr lang="en-US" altLang="ko-KR" dirty="0" err="1">
                <a:solidFill>
                  <a:srgbClr val="000000"/>
                </a:solidFill>
                <a:latin typeface="Calibri" charset="0"/>
              </a:rPr>
              <a:t>revīzijas</a:t>
            </a:r>
            <a:r>
              <a:rPr lang="en-US" altLang="ko-KR" dirty="0">
                <a:solidFill>
                  <a:srgbClr val="000000"/>
                </a:solidFill>
                <a:latin typeface="Calibri" charset="0"/>
              </a:rPr>
              <a:t> </a:t>
            </a:r>
            <a:r>
              <a:rPr lang="en-US" altLang="ko-KR" dirty="0" err="1">
                <a:solidFill>
                  <a:srgbClr val="000000"/>
                </a:solidFill>
                <a:latin typeface="Calibri" charset="0"/>
              </a:rPr>
              <a:t>institūciju</a:t>
            </a:r>
            <a:r>
              <a:rPr lang="en-US" altLang="ko-KR" dirty="0">
                <a:solidFill>
                  <a:srgbClr val="000000"/>
                </a:solidFill>
                <a:latin typeface="Calibri" charset="0"/>
              </a:rPr>
              <a:t> </a:t>
            </a:r>
            <a:r>
              <a:rPr lang="en-US" altLang="ko-KR" dirty="0" err="1">
                <a:solidFill>
                  <a:srgbClr val="000000"/>
                </a:solidFill>
                <a:latin typeface="Calibri" charset="0"/>
              </a:rPr>
              <a:t>locekļus</a:t>
            </a:r>
            <a:r>
              <a:rPr lang="en-US" altLang="ko-KR" dirty="0">
                <a:solidFill>
                  <a:srgbClr val="000000"/>
                </a:solidFill>
                <a:latin typeface="Calibri" charset="0"/>
              </a:rPr>
              <a:t> </a:t>
            </a:r>
            <a:r>
              <a:rPr lang="en-US" altLang="ko-KR" dirty="0" err="1">
                <a:solidFill>
                  <a:srgbClr val="000000"/>
                </a:solidFill>
                <a:latin typeface="Calibri" charset="0"/>
              </a:rPr>
              <a:t>ievēlē</a:t>
            </a:r>
            <a:r>
              <a:rPr lang="en-US" altLang="ko-KR" dirty="0">
                <a:solidFill>
                  <a:srgbClr val="000000"/>
                </a:solidFill>
                <a:latin typeface="Calibri" charset="0"/>
              </a:rPr>
              <a:t> un </a:t>
            </a:r>
            <a:r>
              <a:rPr lang="en-US" altLang="ko-KR" dirty="0" err="1">
                <a:solidFill>
                  <a:srgbClr val="000000"/>
                </a:solidFill>
                <a:latin typeface="Calibri" charset="0"/>
              </a:rPr>
              <a:t>atceļ</a:t>
            </a:r>
            <a:r>
              <a:rPr lang="en-US" altLang="ko-KR" dirty="0">
                <a:solidFill>
                  <a:srgbClr val="000000"/>
                </a:solidFill>
                <a:latin typeface="Calibri" charset="0"/>
              </a:rPr>
              <a:t> </a:t>
            </a:r>
            <a:r>
              <a:rPr lang="en-US" altLang="ko-KR" b="1" dirty="0" err="1">
                <a:solidFill>
                  <a:srgbClr val="000000"/>
                </a:solidFill>
                <a:latin typeface="Calibri" charset="0"/>
              </a:rPr>
              <a:t>cita</a:t>
            </a:r>
            <a:r>
              <a:rPr lang="en-US" altLang="ko-KR" b="1" dirty="0">
                <a:solidFill>
                  <a:srgbClr val="000000"/>
                </a:solidFill>
                <a:latin typeface="Calibri" charset="0"/>
              </a:rPr>
              <a:t> </a:t>
            </a:r>
            <a:r>
              <a:rPr lang="en-US" altLang="ko-KR" b="1" dirty="0" err="1">
                <a:solidFill>
                  <a:srgbClr val="000000"/>
                </a:solidFill>
                <a:latin typeface="Calibri" charset="0"/>
              </a:rPr>
              <a:t>institūcija</a:t>
            </a:r>
            <a:r>
              <a:rPr lang="en-US" altLang="ko-KR" b="1" dirty="0">
                <a:solidFill>
                  <a:srgbClr val="000000"/>
                </a:solidFill>
                <a:latin typeface="Calibri" charset="0"/>
              </a:rPr>
              <a:t> - </a:t>
            </a:r>
            <a:r>
              <a:rPr lang="en-US" altLang="ko-KR" b="1" dirty="0" err="1">
                <a:solidFill>
                  <a:srgbClr val="000000"/>
                </a:solidFill>
                <a:latin typeface="Calibri" charset="0"/>
              </a:rPr>
              <a:t>piemēram</a:t>
            </a:r>
            <a:r>
              <a:rPr lang="en-US" altLang="ko-KR" b="1" dirty="0">
                <a:solidFill>
                  <a:srgbClr val="000000"/>
                </a:solidFill>
                <a:latin typeface="Calibri" charset="0"/>
              </a:rPr>
              <a:t>, </a:t>
            </a:r>
            <a:r>
              <a:rPr lang="en-US" altLang="ko-KR" b="1" dirty="0" err="1">
                <a:solidFill>
                  <a:srgbClr val="000000"/>
                </a:solidFill>
                <a:latin typeface="Calibri" charset="0"/>
              </a:rPr>
              <a:t>padome</a:t>
            </a:r>
            <a:r>
              <a:rPr lang="en-US" altLang="ko-KR" dirty="0">
                <a:solidFill>
                  <a:srgbClr val="000000"/>
                </a:solidFill>
                <a:latin typeface="Calibri" charset="0"/>
              </a:rPr>
              <a:t>, tad </a:t>
            </a:r>
            <a:r>
              <a:rPr lang="en-US" altLang="ko-KR" dirty="0" err="1">
                <a:solidFill>
                  <a:srgbClr val="000000"/>
                </a:solidFill>
                <a:latin typeface="Calibri" charset="0"/>
              </a:rPr>
              <a:t>iepriekš</a:t>
            </a:r>
            <a:r>
              <a:rPr lang="en-US" altLang="ko-KR" dirty="0">
                <a:solidFill>
                  <a:srgbClr val="000000"/>
                </a:solidFill>
                <a:latin typeface="Calibri" charset="0"/>
              </a:rPr>
              <a:t> </a:t>
            </a:r>
            <a:r>
              <a:rPr lang="en-US" altLang="ko-KR" dirty="0" err="1">
                <a:solidFill>
                  <a:srgbClr val="000000"/>
                </a:solidFill>
                <a:latin typeface="Calibri" charset="0"/>
              </a:rPr>
              <a:t>minētā</a:t>
            </a:r>
            <a:r>
              <a:rPr lang="en-US" altLang="ko-KR" dirty="0">
                <a:solidFill>
                  <a:srgbClr val="000000"/>
                </a:solidFill>
                <a:latin typeface="Calibri" charset="0"/>
              </a:rPr>
              <a:t> </a:t>
            </a:r>
            <a:r>
              <a:rPr lang="en-US" altLang="ko-KR" dirty="0" err="1">
                <a:solidFill>
                  <a:srgbClr val="000000"/>
                </a:solidFill>
                <a:latin typeface="Calibri" charset="0"/>
              </a:rPr>
              <a:t>izziņošanas</a:t>
            </a:r>
            <a:r>
              <a:rPr lang="en-US" altLang="ko-KR" dirty="0">
                <a:solidFill>
                  <a:srgbClr val="000000"/>
                </a:solidFill>
                <a:latin typeface="Calibri" charset="0"/>
              </a:rPr>
              <a:t> </a:t>
            </a:r>
            <a:r>
              <a:rPr lang="en-US" altLang="ko-KR" dirty="0" err="1">
                <a:solidFill>
                  <a:srgbClr val="000000"/>
                </a:solidFill>
                <a:latin typeface="Calibri" charset="0"/>
              </a:rPr>
              <a:t>kārtība</a:t>
            </a:r>
            <a:r>
              <a:rPr lang="en-US" altLang="ko-KR" dirty="0">
                <a:solidFill>
                  <a:srgbClr val="000000"/>
                </a:solidFill>
                <a:latin typeface="Calibri" charset="0"/>
              </a:rPr>
              <a:t> un </a:t>
            </a:r>
            <a:r>
              <a:rPr lang="en-US" altLang="ko-KR" dirty="0" err="1">
                <a:solidFill>
                  <a:srgbClr val="000000"/>
                </a:solidFill>
                <a:latin typeface="Calibri" charset="0"/>
              </a:rPr>
              <a:t>termiņi</a:t>
            </a:r>
            <a:r>
              <a:rPr lang="en-US" altLang="ko-KR" dirty="0">
                <a:solidFill>
                  <a:srgbClr val="000000"/>
                </a:solidFill>
                <a:latin typeface="Calibri" charset="0"/>
              </a:rPr>
              <a:t>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attiecināmi</a:t>
            </a:r>
            <a:r>
              <a:rPr lang="en-US" altLang="ko-KR" dirty="0">
                <a:solidFill>
                  <a:srgbClr val="000000"/>
                </a:solidFill>
                <a:latin typeface="Calibri" charset="0"/>
              </a:rPr>
              <a:t> </a:t>
            </a:r>
            <a:r>
              <a:rPr lang="en-US" altLang="ko-KR" dirty="0" err="1">
                <a:solidFill>
                  <a:srgbClr val="000000"/>
                </a:solidFill>
                <a:latin typeface="Calibri" charset="0"/>
              </a:rPr>
              <a:t>arī</a:t>
            </a:r>
            <a:r>
              <a:rPr lang="en-US" altLang="ko-KR" dirty="0">
                <a:solidFill>
                  <a:srgbClr val="000000"/>
                </a:solidFill>
                <a:latin typeface="Calibri" charset="0"/>
              </a:rPr>
              <a:t> </a:t>
            </a:r>
            <a:r>
              <a:rPr lang="en-US" altLang="ko-KR" dirty="0" err="1">
                <a:solidFill>
                  <a:srgbClr val="000000"/>
                </a:solidFill>
                <a:latin typeface="Calibri" charset="0"/>
              </a:rPr>
              <a:t>uz</a:t>
            </a:r>
            <a:r>
              <a:rPr lang="en-US" altLang="ko-KR" dirty="0">
                <a:solidFill>
                  <a:srgbClr val="000000"/>
                </a:solidFill>
                <a:latin typeface="Calibri" charset="0"/>
              </a:rPr>
              <a:t> </a:t>
            </a:r>
            <a:r>
              <a:rPr lang="en-US" altLang="ko-KR" dirty="0" err="1">
                <a:solidFill>
                  <a:srgbClr val="000000"/>
                </a:solidFill>
                <a:latin typeface="Calibri" charset="0"/>
              </a:rPr>
              <a:t>tām</a:t>
            </a:r>
            <a:r>
              <a:rPr lang="en-US" altLang="ko-KR" dirty="0">
                <a:solidFill>
                  <a:srgbClr val="000000"/>
                </a:solidFill>
                <a:latin typeface="Calibri" charset="0"/>
              </a:rPr>
              <a:t> </a:t>
            </a:r>
            <a:r>
              <a:rPr lang="en-US" altLang="ko-KR" dirty="0" err="1">
                <a:solidFill>
                  <a:srgbClr val="000000"/>
                </a:solidFill>
                <a:latin typeface="Calibri" charset="0"/>
              </a:rPr>
              <a:t>padomes</a:t>
            </a:r>
            <a:r>
              <a:rPr lang="en-US" altLang="ko-KR" dirty="0">
                <a:solidFill>
                  <a:srgbClr val="000000"/>
                </a:solidFill>
                <a:latin typeface="Calibri" charset="0"/>
              </a:rPr>
              <a:t> </a:t>
            </a:r>
            <a:r>
              <a:rPr lang="en-US" altLang="ko-KR" dirty="0" err="1">
                <a:solidFill>
                  <a:srgbClr val="000000"/>
                </a:solidFill>
                <a:latin typeface="Calibri" charset="0"/>
              </a:rPr>
              <a:t>sēdēm</a:t>
            </a:r>
            <a:r>
              <a:rPr lang="en-US" altLang="ko-KR" dirty="0">
                <a:solidFill>
                  <a:srgbClr val="000000"/>
                </a:solidFill>
                <a:latin typeface="Calibri" charset="0"/>
              </a:rPr>
              <a:t>, </a:t>
            </a:r>
            <a:r>
              <a:rPr lang="en-US" altLang="ko-KR" dirty="0" err="1">
                <a:solidFill>
                  <a:srgbClr val="000000"/>
                </a:solidFill>
                <a:latin typeface="Calibri" charset="0"/>
              </a:rPr>
              <a:t>kurās</a:t>
            </a:r>
            <a:r>
              <a:rPr lang="en-US" altLang="ko-KR" dirty="0">
                <a:solidFill>
                  <a:srgbClr val="000000"/>
                </a:solidFill>
                <a:latin typeface="Calibri" charset="0"/>
              </a:rPr>
              <a:t>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paredzētas</a:t>
            </a:r>
            <a:r>
              <a:rPr lang="en-US" altLang="ko-KR" dirty="0">
                <a:solidFill>
                  <a:srgbClr val="000000"/>
                </a:solidFill>
                <a:latin typeface="Calibri" charset="0"/>
              </a:rPr>
              <a:t> </a:t>
            </a:r>
            <a:r>
              <a:rPr lang="en-US" altLang="ko-KR" dirty="0" err="1">
                <a:solidFill>
                  <a:srgbClr val="000000"/>
                </a:solidFill>
                <a:latin typeface="Calibri" charset="0"/>
              </a:rPr>
              <a:t>šo</a:t>
            </a:r>
            <a:r>
              <a:rPr lang="en-US" altLang="ko-KR" dirty="0">
                <a:solidFill>
                  <a:srgbClr val="000000"/>
                </a:solidFill>
                <a:latin typeface="Calibri" charset="0"/>
              </a:rPr>
              <a:t> </a:t>
            </a:r>
            <a:r>
              <a:rPr lang="en-US" altLang="ko-KR" dirty="0" err="1">
                <a:solidFill>
                  <a:srgbClr val="000000"/>
                </a:solidFill>
                <a:latin typeface="Calibri" charset="0"/>
              </a:rPr>
              <a:t>institūciju</a:t>
            </a:r>
            <a:r>
              <a:rPr lang="en-US" altLang="ko-KR" dirty="0">
                <a:solidFill>
                  <a:srgbClr val="000000"/>
                </a:solidFill>
                <a:latin typeface="Calibri" charset="0"/>
              </a:rPr>
              <a:t> </a:t>
            </a:r>
            <a:r>
              <a:rPr lang="en-US" altLang="ko-KR" dirty="0" err="1">
                <a:solidFill>
                  <a:srgbClr val="000000"/>
                </a:solidFill>
                <a:latin typeface="Calibri" charset="0"/>
              </a:rPr>
              <a:t>locekļu</a:t>
            </a:r>
            <a:r>
              <a:rPr lang="en-US" altLang="ko-KR" dirty="0">
                <a:solidFill>
                  <a:srgbClr val="000000"/>
                </a:solidFill>
                <a:latin typeface="Calibri" charset="0"/>
              </a:rPr>
              <a:t> </a:t>
            </a:r>
            <a:r>
              <a:rPr lang="en-US" altLang="ko-KR" dirty="0" err="1">
                <a:solidFill>
                  <a:srgbClr val="000000"/>
                </a:solidFill>
                <a:latin typeface="Calibri" charset="0"/>
              </a:rPr>
              <a:t>vēlēšanas</a:t>
            </a:r>
            <a:r>
              <a:rPr lang="en-US" altLang="ko-KR" dirty="0">
                <a:solidFill>
                  <a:srgbClr val="000000"/>
                </a:solidFill>
                <a:latin typeface="Calibri" charset="0"/>
              </a:rPr>
              <a:t>. </a:t>
            </a:r>
            <a:endParaRPr lang="ko-KR" altLang="en-US" dirty="0">
              <a:latin typeface="Calibri" charset="0"/>
            </a:endParaRPr>
          </a:p>
        </p:txBody>
      </p:sp>
      <p:sp>
        <p:nvSpPr>
          <p:cNvPr id="4" name="Slide Number Placeholder 3">
            <a:extLst>
              <a:ext uri="{FF2B5EF4-FFF2-40B4-BE49-F238E27FC236}">
                <a16:creationId xmlns:a16="http://schemas.microsoft.com/office/drawing/2014/main" id="{9FFE8601-FD43-4E13-BD2E-134E6CBD2901}"/>
              </a:ext>
            </a:extLst>
          </p:cNvPr>
          <p:cNvSpPr>
            <a:spLocks noGrp="1"/>
          </p:cNvSpPr>
          <p:nvPr>
            <p:ph type="sldNum" sz="quarter" idx="12"/>
          </p:nvPr>
        </p:nvSpPr>
        <p:spPr/>
        <p:txBody>
          <a:bodyPr/>
          <a:lstStyle/>
          <a:p>
            <a:fld id="{EBF4AB40-9E83-4FA7-8074-857ED8D9DFA4}" type="slidenum">
              <a:rPr lang="en-US" smtClean="0"/>
              <a:t>58</a:t>
            </a:fld>
            <a:endParaRPr lang="en-US"/>
          </a:p>
        </p:txBody>
      </p:sp>
    </p:spTree>
    <p:extLst>
      <p:ext uri="{BB962C8B-B14F-4D97-AF65-F5344CB8AC3E}">
        <p14:creationId xmlns:p14="http://schemas.microsoft.com/office/powerpoint/2010/main" val="3728955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526-5440-4EF5-90EA-74056CBD858C}"/>
              </a:ext>
            </a:extLst>
          </p:cNvPr>
          <p:cNvSpPr>
            <a:spLocks noGrp="1"/>
          </p:cNvSpPr>
          <p:nvPr>
            <p:ph type="title"/>
          </p:nvPr>
        </p:nvSpPr>
        <p:spPr>
          <a:xfrm>
            <a:off x="1069848" y="484632"/>
            <a:ext cx="10058400" cy="1228258"/>
          </a:xfrm>
        </p:spPr>
        <p:txBody>
          <a:bodyPr/>
          <a:lstStyle/>
          <a:p>
            <a:r>
              <a:rPr lang="lv-LV" dirty="0"/>
              <a:t>Attālinātās sapulces</a:t>
            </a:r>
            <a:endParaRPr lang="en-US" dirty="0"/>
          </a:p>
        </p:txBody>
      </p:sp>
      <p:sp>
        <p:nvSpPr>
          <p:cNvPr id="3" name="Content Placeholder 2">
            <a:extLst>
              <a:ext uri="{FF2B5EF4-FFF2-40B4-BE49-F238E27FC236}">
                <a16:creationId xmlns:a16="http://schemas.microsoft.com/office/drawing/2014/main" id="{DE644290-DDED-4331-B8A8-30D97DFF67EB}"/>
              </a:ext>
            </a:extLst>
          </p:cNvPr>
          <p:cNvSpPr>
            <a:spLocks noGrp="1"/>
          </p:cNvSpPr>
          <p:nvPr>
            <p:ph idx="1"/>
          </p:nvPr>
        </p:nvSpPr>
        <p:spPr>
          <a:xfrm>
            <a:off x="1069848" y="1796603"/>
            <a:ext cx="10058400" cy="4375597"/>
          </a:xfrm>
        </p:spPr>
        <p:txBody>
          <a:bodyPr/>
          <a:lstStyle/>
          <a:p>
            <a:pPr marL="0" indent="0">
              <a:buNone/>
            </a:pPr>
            <a:r>
              <a:rPr lang="lv-LV" dirty="0"/>
              <a:t>Vispirms normatīvie akti, kas noderīgi BN:</a:t>
            </a:r>
          </a:p>
          <a:p>
            <a:r>
              <a:rPr lang="lv-LV" dirty="0"/>
              <a:t>Ministru kabineta rīkojums </a:t>
            </a:r>
            <a:r>
              <a:rPr lang="en-GB" b="1" i="1" dirty="0">
                <a:solidFill>
                  <a:srgbClr val="414142"/>
                </a:solidFill>
                <a:latin typeface="Arial" panose="020B0604020202020204" pitchFamily="34" charset="0"/>
              </a:rPr>
              <a:t>Par </a:t>
            </a:r>
            <a:r>
              <a:rPr lang="en-GB" b="1" i="1" dirty="0" err="1">
                <a:solidFill>
                  <a:srgbClr val="414142"/>
                </a:solidFill>
                <a:latin typeface="Arial" panose="020B0604020202020204" pitchFamily="34" charset="0"/>
              </a:rPr>
              <a:t>ārkārtējās</a:t>
            </a:r>
            <a:r>
              <a:rPr lang="en-GB" b="1" i="1" dirty="0">
                <a:solidFill>
                  <a:srgbClr val="414142"/>
                </a:solidFill>
                <a:latin typeface="Arial" panose="020B0604020202020204" pitchFamily="34" charset="0"/>
              </a:rPr>
              <a:t> </a:t>
            </a:r>
            <a:r>
              <a:rPr lang="en-GB" b="1" i="1" dirty="0" err="1">
                <a:solidFill>
                  <a:srgbClr val="414142"/>
                </a:solidFill>
                <a:latin typeface="Arial" panose="020B0604020202020204" pitchFamily="34" charset="0"/>
              </a:rPr>
              <a:t>situācijas</a:t>
            </a:r>
            <a:r>
              <a:rPr lang="en-GB" b="1" i="1" dirty="0">
                <a:solidFill>
                  <a:srgbClr val="414142"/>
                </a:solidFill>
                <a:latin typeface="Arial" panose="020B0604020202020204" pitchFamily="34" charset="0"/>
              </a:rPr>
              <a:t> </a:t>
            </a:r>
            <a:r>
              <a:rPr lang="en-GB" b="1" i="1" dirty="0" err="1">
                <a:solidFill>
                  <a:srgbClr val="414142"/>
                </a:solidFill>
                <a:latin typeface="Arial" panose="020B0604020202020204" pitchFamily="34" charset="0"/>
              </a:rPr>
              <a:t>izsludināšanu</a:t>
            </a:r>
            <a:r>
              <a:rPr lang="lv-LV" b="1" i="1" dirty="0">
                <a:solidFill>
                  <a:srgbClr val="414142"/>
                </a:solidFill>
                <a:latin typeface="Arial" panose="020B0604020202020204" pitchFamily="34" charset="0"/>
              </a:rPr>
              <a:t> </a:t>
            </a:r>
            <a:r>
              <a:rPr lang="lv-LV" dirty="0">
                <a:solidFill>
                  <a:srgbClr val="414142"/>
                </a:solidFill>
                <a:latin typeface="Arial" panose="020B0604020202020204" pitchFamily="34" charset="0"/>
                <a:hlinkClick r:id="rId2"/>
              </a:rPr>
              <a:t>https://likumi.lv/ta/id/326729-par-arkartejas-situacijas-izsludinasanu</a:t>
            </a:r>
            <a:r>
              <a:rPr lang="lv-LV" dirty="0">
                <a:solidFill>
                  <a:srgbClr val="414142"/>
                </a:solidFill>
                <a:latin typeface="Arial" panose="020B0604020202020204" pitchFamily="34" charset="0"/>
              </a:rPr>
              <a:t> </a:t>
            </a:r>
          </a:p>
          <a:p>
            <a:r>
              <a:rPr lang="en-GB" b="1" i="1" dirty="0">
                <a:solidFill>
                  <a:srgbClr val="414142"/>
                </a:solidFill>
                <a:latin typeface="Arial" panose="020B0604020202020204" pitchFamily="34" charset="0"/>
              </a:rPr>
              <a:t>Covid-19 </a:t>
            </a:r>
            <a:r>
              <a:rPr lang="en-GB" b="1" i="1" dirty="0" err="1">
                <a:solidFill>
                  <a:srgbClr val="414142"/>
                </a:solidFill>
                <a:latin typeface="Arial" panose="020B0604020202020204" pitchFamily="34" charset="0"/>
              </a:rPr>
              <a:t>infekcijas</a:t>
            </a:r>
            <a:r>
              <a:rPr lang="en-GB" b="1" i="1" dirty="0">
                <a:solidFill>
                  <a:srgbClr val="414142"/>
                </a:solidFill>
                <a:latin typeface="Arial" panose="020B0604020202020204" pitchFamily="34" charset="0"/>
              </a:rPr>
              <a:t> </a:t>
            </a:r>
            <a:r>
              <a:rPr lang="en-GB" b="1" i="1" dirty="0" err="1">
                <a:solidFill>
                  <a:srgbClr val="414142"/>
                </a:solidFill>
                <a:latin typeface="Arial" panose="020B0604020202020204" pitchFamily="34" charset="0"/>
              </a:rPr>
              <a:t>izplatības</a:t>
            </a:r>
            <a:r>
              <a:rPr lang="en-GB" b="1" i="1" dirty="0">
                <a:solidFill>
                  <a:srgbClr val="414142"/>
                </a:solidFill>
                <a:latin typeface="Arial" panose="020B0604020202020204" pitchFamily="34" charset="0"/>
              </a:rPr>
              <a:t> </a:t>
            </a:r>
            <a:r>
              <a:rPr lang="en-GB" b="1" i="1" dirty="0" err="1">
                <a:solidFill>
                  <a:srgbClr val="414142"/>
                </a:solidFill>
                <a:latin typeface="Arial" panose="020B0604020202020204" pitchFamily="34" charset="0"/>
              </a:rPr>
              <a:t>seku</a:t>
            </a:r>
            <a:r>
              <a:rPr lang="en-GB" b="1" i="1" dirty="0">
                <a:solidFill>
                  <a:srgbClr val="414142"/>
                </a:solidFill>
                <a:latin typeface="Arial" panose="020B0604020202020204" pitchFamily="34" charset="0"/>
              </a:rPr>
              <a:t> </a:t>
            </a:r>
            <a:r>
              <a:rPr lang="en-GB" b="1" i="1" dirty="0" err="1">
                <a:solidFill>
                  <a:srgbClr val="414142"/>
                </a:solidFill>
                <a:latin typeface="Arial" panose="020B0604020202020204" pitchFamily="34" charset="0"/>
              </a:rPr>
              <a:t>pārvarēšanas</a:t>
            </a:r>
            <a:r>
              <a:rPr lang="en-GB" b="1" i="1" dirty="0">
                <a:solidFill>
                  <a:srgbClr val="414142"/>
                </a:solidFill>
                <a:latin typeface="Arial" panose="020B0604020202020204" pitchFamily="34" charset="0"/>
              </a:rPr>
              <a:t> </a:t>
            </a:r>
            <a:r>
              <a:rPr lang="en-GB" b="1" i="1" dirty="0" err="1">
                <a:solidFill>
                  <a:srgbClr val="414142"/>
                </a:solidFill>
                <a:latin typeface="Arial" panose="020B0604020202020204" pitchFamily="34" charset="0"/>
              </a:rPr>
              <a:t>likums</a:t>
            </a:r>
            <a:r>
              <a:rPr lang="lv-LV" b="1" i="1" dirty="0">
                <a:solidFill>
                  <a:srgbClr val="414142"/>
                </a:solidFill>
                <a:latin typeface="Arial" panose="020B0604020202020204" pitchFamily="34" charset="0"/>
              </a:rPr>
              <a:t> </a:t>
            </a:r>
            <a:r>
              <a:rPr lang="lv-LV" dirty="0">
                <a:solidFill>
                  <a:srgbClr val="414142"/>
                </a:solidFill>
                <a:latin typeface="Arial" panose="020B0604020202020204" pitchFamily="34" charset="0"/>
                <a:hlinkClick r:id="rId3"/>
              </a:rPr>
              <a:t>https://likumi.lv/ta/id/315287-covid-19-infekcijas-izplatibas-seku-parvaresanas-likums</a:t>
            </a:r>
            <a:r>
              <a:rPr lang="lv-LV" dirty="0">
                <a:solidFill>
                  <a:srgbClr val="414142"/>
                </a:solidFill>
                <a:latin typeface="Arial" panose="020B0604020202020204" pitchFamily="34" charset="0"/>
              </a:rPr>
              <a:t> </a:t>
            </a:r>
            <a:endParaRPr lang="en-GB" dirty="0"/>
          </a:p>
          <a:p>
            <a:endParaRPr lang="en-US" dirty="0"/>
          </a:p>
        </p:txBody>
      </p:sp>
      <p:sp>
        <p:nvSpPr>
          <p:cNvPr id="4" name="Slide Number Placeholder 3">
            <a:extLst>
              <a:ext uri="{FF2B5EF4-FFF2-40B4-BE49-F238E27FC236}">
                <a16:creationId xmlns:a16="http://schemas.microsoft.com/office/drawing/2014/main" id="{0633ED11-943B-4449-92CA-F9ECA8FE5B1A}"/>
              </a:ext>
            </a:extLst>
          </p:cNvPr>
          <p:cNvSpPr>
            <a:spLocks noGrp="1"/>
          </p:cNvSpPr>
          <p:nvPr>
            <p:ph type="sldNum" sz="quarter" idx="12"/>
          </p:nvPr>
        </p:nvSpPr>
        <p:spPr/>
        <p:txBody>
          <a:bodyPr/>
          <a:lstStyle/>
          <a:p>
            <a:fld id="{EBF4AB40-9E83-4FA7-8074-857ED8D9DFA4}" type="slidenum">
              <a:rPr lang="en-US" smtClean="0"/>
              <a:t>59</a:t>
            </a:fld>
            <a:endParaRPr lang="en-US"/>
          </a:p>
        </p:txBody>
      </p:sp>
    </p:spTree>
    <p:extLst>
      <p:ext uri="{BB962C8B-B14F-4D97-AF65-F5344CB8AC3E}">
        <p14:creationId xmlns:p14="http://schemas.microsoft.com/office/powerpoint/2010/main" val="410959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DC2D-727F-43F5-B7C3-1F4D0C10C425}"/>
              </a:ext>
            </a:extLst>
          </p:cNvPr>
          <p:cNvSpPr>
            <a:spLocks noGrp="1"/>
          </p:cNvSpPr>
          <p:nvPr>
            <p:ph type="title"/>
          </p:nvPr>
        </p:nvSpPr>
        <p:spPr>
          <a:xfrm>
            <a:off x="1069848" y="484632"/>
            <a:ext cx="10058400" cy="841892"/>
          </a:xfrm>
        </p:spPr>
        <p:txBody>
          <a:bodyPr/>
          <a:lstStyle/>
          <a:p>
            <a:r>
              <a:rPr lang="lv-LV" dirty="0"/>
              <a:t>Dokumentu vadība </a:t>
            </a:r>
            <a:r>
              <a:rPr lang="lv-LV" dirty="0" err="1"/>
              <a:t>nvo</a:t>
            </a:r>
            <a:endParaRPr lang="en-US" dirty="0"/>
          </a:p>
        </p:txBody>
      </p:sp>
      <p:sp>
        <p:nvSpPr>
          <p:cNvPr id="3" name="Content Placeholder 2">
            <a:extLst>
              <a:ext uri="{FF2B5EF4-FFF2-40B4-BE49-F238E27FC236}">
                <a16:creationId xmlns:a16="http://schemas.microsoft.com/office/drawing/2014/main" id="{1D857B8C-2619-436C-B01D-97356699E62E}"/>
              </a:ext>
            </a:extLst>
          </p:cNvPr>
          <p:cNvSpPr>
            <a:spLocks noGrp="1"/>
          </p:cNvSpPr>
          <p:nvPr>
            <p:ph idx="1"/>
          </p:nvPr>
        </p:nvSpPr>
        <p:spPr>
          <a:xfrm>
            <a:off x="696361" y="1326524"/>
            <a:ext cx="10058400" cy="499443"/>
          </a:xfrm>
        </p:spPr>
        <p:txBody>
          <a:bodyPr/>
          <a:lstStyle/>
          <a:p>
            <a:r>
              <a:rPr lang="lv-LV" dirty="0"/>
              <a:t>Regulējums vienots gan NVO, gan citās institūcijās un privātpersonām</a:t>
            </a:r>
          </a:p>
        </p:txBody>
      </p:sp>
      <p:graphicFrame>
        <p:nvGraphicFramePr>
          <p:cNvPr id="4" name="Diagram 3">
            <a:extLst>
              <a:ext uri="{FF2B5EF4-FFF2-40B4-BE49-F238E27FC236}">
                <a16:creationId xmlns:a16="http://schemas.microsoft.com/office/drawing/2014/main" id="{1938FC73-91C4-4C75-9ECF-1A5AD863EA75}"/>
              </a:ext>
            </a:extLst>
          </p:cNvPr>
          <p:cNvGraphicFramePr/>
          <p:nvPr>
            <p:extLst>
              <p:ext uri="{D42A27DB-BD31-4B8C-83A1-F6EECF244321}">
                <p14:modId xmlns:p14="http://schemas.microsoft.com/office/powerpoint/2010/main" val="3228747479"/>
              </p:ext>
            </p:extLst>
          </p:nvPr>
        </p:nvGraphicFramePr>
        <p:xfrm>
          <a:off x="2327498" y="2168416"/>
          <a:ext cx="7537003" cy="4391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A6F67BB9-5355-41C7-A5DE-7678586B993B}"/>
              </a:ext>
            </a:extLst>
          </p:cNvPr>
          <p:cNvGrpSpPr/>
          <p:nvPr/>
        </p:nvGrpSpPr>
        <p:grpSpPr>
          <a:xfrm rot="16200000">
            <a:off x="1200945" y="3353381"/>
            <a:ext cx="627957" cy="2302008"/>
            <a:chOff x="5401644" y="739936"/>
            <a:chExt cx="627957" cy="627957"/>
          </a:xfrm>
        </p:grpSpPr>
        <p:sp>
          <p:nvSpPr>
            <p:cNvPr id="6" name="Arrow: Down 5">
              <a:extLst>
                <a:ext uri="{FF2B5EF4-FFF2-40B4-BE49-F238E27FC236}">
                  <a16:creationId xmlns:a16="http://schemas.microsoft.com/office/drawing/2014/main" id="{0DB96C5A-68FB-4D64-9CB4-C1D29883410F}"/>
                </a:ext>
              </a:extLst>
            </p:cNvPr>
            <p:cNvSpPr/>
            <p:nvPr/>
          </p:nvSpPr>
          <p:spPr>
            <a:xfrm>
              <a:off x="5401644" y="739936"/>
              <a:ext cx="627957" cy="627957"/>
            </a:xfrm>
            <a:prstGeom prst="downArrow">
              <a:avLst>
                <a:gd name="adj1" fmla="val 55000"/>
                <a:gd name="adj2" fmla="val 4500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Arrow: Down 4">
              <a:extLst>
                <a:ext uri="{FF2B5EF4-FFF2-40B4-BE49-F238E27FC236}">
                  <a16:creationId xmlns:a16="http://schemas.microsoft.com/office/drawing/2014/main" id="{85AEF838-5DD4-4E81-9D61-81FB2B489C87}"/>
                </a:ext>
              </a:extLst>
            </p:cNvPr>
            <p:cNvSpPr txBox="1"/>
            <p:nvPr/>
          </p:nvSpPr>
          <p:spPr>
            <a:xfrm>
              <a:off x="5542934" y="739936"/>
              <a:ext cx="345377" cy="4725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grpSp>
      <p:grpSp>
        <p:nvGrpSpPr>
          <p:cNvPr id="8" name="Group 7">
            <a:extLst>
              <a:ext uri="{FF2B5EF4-FFF2-40B4-BE49-F238E27FC236}">
                <a16:creationId xmlns:a16="http://schemas.microsoft.com/office/drawing/2014/main" id="{375AEF9A-F669-4A7B-B000-B5D862A70852}"/>
              </a:ext>
            </a:extLst>
          </p:cNvPr>
          <p:cNvGrpSpPr/>
          <p:nvPr/>
        </p:nvGrpSpPr>
        <p:grpSpPr>
          <a:xfrm rot="5400000">
            <a:off x="10158395" y="1389552"/>
            <a:ext cx="627957" cy="3074349"/>
            <a:chOff x="5401644" y="739936"/>
            <a:chExt cx="627957" cy="627957"/>
          </a:xfrm>
        </p:grpSpPr>
        <p:sp>
          <p:nvSpPr>
            <p:cNvPr id="9" name="Arrow: Down 8">
              <a:extLst>
                <a:ext uri="{FF2B5EF4-FFF2-40B4-BE49-F238E27FC236}">
                  <a16:creationId xmlns:a16="http://schemas.microsoft.com/office/drawing/2014/main" id="{45449B51-1A0B-4D57-A94C-A51EBC243FA9}"/>
                </a:ext>
              </a:extLst>
            </p:cNvPr>
            <p:cNvSpPr/>
            <p:nvPr/>
          </p:nvSpPr>
          <p:spPr>
            <a:xfrm>
              <a:off x="5401644" y="739936"/>
              <a:ext cx="627957" cy="627957"/>
            </a:xfrm>
            <a:prstGeom prst="downArrow">
              <a:avLst>
                <a:gd name="adj1" fmla="val 55000"/>
                <a:gd name="adj2" fmla="val 4500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Arrow: Down 4">
              <a:extLst>
                <a:ext uri="{FF2B5EF4-FFF2-40B4-BE49-F238E27FC236}">
                  <a16:creationId xmlns:a16="http://schemas.microsoft.com/office/drawing/2014/main" id="{FBA85DD9-2415-4528-8F0C-029325C5418B}"/>
                </a:ext>
              </a:extLst>
            </p:cNvPr>
            <p:cNvSpPr txBox="1"/>
            <p:nvPr/>
          </p:nvSpPr>
          <p:spPr>
            <a:xfrm>
              <a:off x="5542934" y="739936"/>
              <a:ext cx="345377" cy="4725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grpSp>
      <p:grpSp>
        <p:nvGrpSpPr>
          <p:cNvPr id="11" name="Group 10">
            <a:extLst>
              <a:ext uri="{FF2B5EF4-FFF2-40B4-BE49-F238E27FC236}">
                <a16:creationId xmlns:a16="http://schemas.microsoft.com/office/drawing/2014/main" id="{F453AB40-EF35-4034-8376-7EF67B590481}"/>
              </a:ext>
            </a:extLst>
          </p:cNvPr>
          <p:cNvGrpSpPr/>
          <p:nvPr/>
        </p:nvGrpSpPr>
        <p:grpSpPr>
          <a:xfrm>
            <a:off x="350878" y="4818363"/>
            <a:ext cx="2778688" cy="1827135"/>
            <a:chOff x="1002421" y="2283482"/>
            <a:chExt cx="6029602" cy="966088"/>
          </a:xfrm>
          <a:solidFill>
            <a:schemeClr val="accent2">
              <a:lumMod val="40000"/>
              <a:lumOff val="60000"/>
            </a:schemeClr>
          </a:solidFill>
        </p:grpSpPr>
        <p:sp>
          <p:nvSpPr>
            <p:cNvPr id="12" name="Rectangle: Rounded Corners 11">
              <a:extLst>
                <a:ext uri="{FF2B5EF4-FFF2-40B4-BE49-F238E27FC236}">
                  <a16:creationId xmlns:a16="http://schemas.microsoft.com/office/drawing/2014/main" id="{B0C45B35-FEF6-4416-9CD1-CB42C51BF168}"/>
                </a:ext>
              </a:extLst>
            </p:cNvPr>
            <p:cNvSpPr/>
            <p:nvPr/>
          </p:nvSpPr>
          <p:spPr>
            <a:xfrm>
              <a:off x="1002421" y="2283482"/>
              <a:ext cx="6029602" cy="96608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19C5C672-0C49-435D-AC7D-E74F89C6B4A4}"/>
                </a:ext>
              </a:extLst>
            </p:cNvPr>
            <p:cNvSpPr txBox="1"/>
            <p:nvPr/>
          </p:nvSpPr>
          <p:spPr>
            <a:xfrm>
              <a:off x="1030717" y="2311778"/>
              <a:ext cx="4847610" cy="9094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t>PAPĪRA DOKUMENTI</a:t>
              </a:r>
              <a:endParaRPr lang="en-US" sz="2600" kern="1200" dirty="0"/>
            </a:p>
          </p:txBody>
        </p:sp>
      </p:grpSp>
      <p:grpSp>
        <p:nvGrpSpPr>
          <p:cNvPr id="14" name="Group 13">
            <a:extLst>
              <a:ext uri="{FF2B5EF4-FFF2-40B4-BE49-F238E27FC236}">
                <a16:creationId xmlns:a16="http://schemas.microsoft.com/office/drawing/2014/main" id="{7F1360AE-628E-432E-8815-C0CACC9A944A}"/>
              </a:ext>
            </a:extLst>
          </p:cNvPr>
          <p:cNvGrpSpPr/>
          <p:nvPr/>
        </p:nvGrpSpPr>
        <p:grpSpPr>
          <a:xfrm>
            <a:off x="9293109" y="753358"/>
            <a:ext cx="2791727" cy="1827135"/>
            <a:chOff x="1002421" y="2283482"/>
            <a:chExt cx="6057896" cy="966088"/>
          </a:xfrm>
          <a:solidFill>
            <a:schemeClr val="accent2">
              <a:lumMod val="40000"/>
              <a:lumOff val="60000"/>
            </a:schemeClr>
          </a:solidFill>
        </p:grpSpPr>
        <p:sp>
          <p:nvSpPr>
            <p:cNvPr id="15" name="Rectangle: Rounded Corners 14">
              <a:extLst>
                <a:ext uri="{FF2B5EF4-FFF2-40B4-BE49-F238E27FC236}">
                  <a16:creationId xmlns:a16="http://schemas.microsoft.com/office/drawing/2014/main" id="{9BADE88F-FFFE-463F-9EC6-686627E62900}"/>
                </a:ext>
              </a:extLst>
            </p:cNvPr>
            <p:cNvSpPr/>
            <p:nvPr/>
          </p:nvSpPr>
          <p:spPr>
            <a:xfrm>
              <a:off x="1002421" y="2283482"/>
              <a:ext cx="6029602" cy="96608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8BB5F6E5-D1F2-4D0E-9A35-624A6E63615F}"/>
                </a:ext>
              </a:extLst>
            </p:cNvPr>
            <p:cNvSpPr txBox="1"/>
            <p:nvPr/>
          </p:nvSpPr>
          <p:spPr>
            <a:xfrm>
              <a:off x="1030715" y="2311778"/>
              <a:ext cx="6029602" cy="9094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t>ELEKTRONISKIE DOKUMENTI</a:t>
              </a:r>
              <a:endParaRPr lang="en-US" sz="2600" kern="1200" dirty="0"/>
            </a:p>
          </p:txBody>
        </p:sp>
      </p:grpSp>
      <p:sp>
        <p:nvSpPr>
          <p:cNvPr id="17" name="Slide Number Placeholder 16">
            <a:extLst>
              <a:ext uri="{FF2B5EF4-FFF2-40B4-BE49-F238E27FC236}">
                <a16:creationId xmlns:a16="http://schemas.microsoft.com/office/drawing/2014/main" id="{B5CCC6D1-0865-409C-976D-926A5A4612F0}"/>
              </a:ext>
            </a:extLst>
          </p:cNvPr>
          <p:cNvSpPr>
            <a:spLocks noGrp="1"/>
          </p:cNvSpPr>
          <p:nvPr>
            <p:ph type="sldNum" sz="quarter" idx="12"/>
          </p:nvPr>
        </p:nvSpPr>
        <p:spPr/>
        <p:txBody>
          <a:bodyPr/>
          <a:lstStyle/>
          <a:p>
            <a:fld id="{EBF4AB40-9E83-4FA7-8074-857ED8D9DFA4}" type="slidenum">
              <a:rPr lang="en-US" smtClean="0"/>
              <a:t>6</a:t>
            </a:fld>
            <a:endParaRPr lang="en-US"/>
          </a:p>
        </p:txBody>
      </p:sp>
    </p:spTree>
    <p:extLst>
      <p:ext uri="{BB962C8B-B14F-4D97-AF65-F5344CB8AC3E}">
        <p14:creationId xmlns:p14="http://schemas.microsoft.com/office/powerpoint/2010/main" val="7248982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A773-7DE1-4A75-8AFE-23FDA48F16FB}"/>
              </a:ext>
            </a:extLst>
          </p:cNvPr>
          <p:cNvSpPr>
            <a:spLocks noGrp="1"/>
          </p:cNvSpPr>
          <p:nvPr>
            <p:ph type="title"/>
          </p:nvPr>
        </p:nvSpPr>
        <p:spPr>
          <a:xfrm>
            <a:off x="838200" y="365125"/>
            <a:ext cx="10515600" cy="1057275"/>
          </a:xfrm>
        </p:spPr>
        <p:txBody>
          <a:bodyPr/>
          <a:lstStyle/>
          <a:p>
            <a:r>
              <a:rPr lang="lv-LV" b="1" dirty="0">
                <a:latin typeface="Times New Roman" panose="02020603050405020304" pitchFamily="18" charset="0"/>
                <a:cs typeface="Times New Roman" panose="02020603050405020304" pitchFamily="18" charset="0"/>
              </a:rPr>
              <a:t>Likuma 37. pants:</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B5C8937-117E-42DD-8F73-613AA640A23C}"/>
              </a:ext>
            </a:extLst>
          </p:cNvPr>
          <p:cNvSpPr>
            <a:spLocks noGrp="1"/>
          </p:cNvSpPr>
          <p:nvPr>
            <p:ph idx="1"/>
          </p:nvPr>
        </p:nvSpPr>
        <p:spPr>
          <a:xfrm>
            <a:off x="386080" y="1422400"/>
            <a:ext cx="10967720" cy="5262880"/>
          </a:xfrm>
        </p:spPr>
        <p:txBody>
          <a:bodyPr>
            <a:normAutofit/>
          </a:bodyPr>
          <a:lstStyle/>
          <a:p>
            <a:pPr marL="0" indent="0" algn="just">
              <a:buNone/>
            </a:pPr>
            <a:r>
              <a:rPr lang="lv-LV" sz="2400" b="0" i="0" dirty="0">
                <a:solidFill>
                  <a:srgbClr val="414142"/>
                </a:solidFill>
                <a:effectLst/>
                <a:latin typeface="Arial" panose="020B0604020202020204" pitchFamily="34" charset="0"/>
              </a:rPr>
              <a:t>(1) Biedrības vai kooperatīvās sabiedrības biedram </a:t>
            </a:r>
            <a:r>
              <a:rPr lang="lv-LV" sz="2400" b="1" i="0" dirty="0">
                <a:solidFill>
                  <a:srgbClr val="FF0000"/>
                </a:solidFill>
                <a:effectLst/>
                <a:latin typeface="Arial" panose="020B0604020202020204" pitchFamily="34" charset="0"/>
              </a:rPr>
              <a:t>ir tiesības </a:t>
            </a:r>
            <a:r>
              <a:rPr lang="lv-LV" sz="2400" b="0" i="0" dirty="0">
                <a:solidFill>
                  <a:srgbClr val="414142"/>
                </a:solidFill>
                <a:effectLst/>
                <a:latin typeface="Arial" panose="020B0604020202020204" pitchFamily="34" charset="0"/>
              </a:rPr>
              <a:t>piedalīties un </a:t>
            </a:r>
            <a:r>
              <a:rPr lang="lv-LV" sz="2400" b="1" i="0" dirty="0">
                <a:solidFill>
                  <a:srgbClr val="FF0000"/>
                </a:solidFill>
                <a:effectLst/>
                <a:latin typeface="Arial" panose="020B0604020202020204" pitchFamily="34" charset="0"/>
              </a:rPr>
              <a:t>balsot</a:t>
            </a:r>
            <a:r>
              <a:rPr lang="lv-LV" sz="2400" b="0" i="0" dirty="0">
                <a:solidFill>
                  <a:srgbClr val="414142"/>
                </a:solidFill>
                <a:effectLst/>
                <a:latin typeface="Arial" panose="020B0604020202020204" pitchFamily="34" charset="0"/>
              </a:rPr>
              <a:t> biedru </a:t>
            </a:r>
            <a:r>
              <a:rPr lang="lv-LV" sz="2400" b="1" i="0" dirty="0">
                <a:solidFill>
                  <a:srgbClr val="FF0000"/>
                </a:solidFill>
                <a:effectLst/>
                <a:latin typeface="Arial" panose="020B0604020202020204" pitchFamily="34" charset="0"/>
              </a:rPr>
              <a:t>kopsapulcē attālināti</a:t>
            </a:r>
            <a:r>
              <a:rPr lang="lv-LV" sz="2400" b="0" i="0" dirty="0">
                <a:solidFill>
                  <a:srgbClr val="414142"/>
                </a:solidFill>
                <a:effectLst/>
                <a:latin typeface="Arial" panose="020B0604020202020204" pitchFamily="34" charset="0"/>
              </a:rPr>
              <a:t>.</a:t>
            </a:r>
          </a:p>
          <a:p>
            <a:pPr marL="0" indent="0" algn="just">
              <a:buNone/>
            </a:pPr>
            <a:r>
              <a:rPr lang="lv-LV" sz="2400" b="0" i="0" dirty="0">
                <a:solidFill>
                  <a:srgbClr val="414142"/>
                </a:solidFill>
                <a:effectLst/>
                <a:latin typeface="Arial" panose="020B0604020202020204" pitchFamily="34" charset="0"/>
              </a:rPr>
              <a:t>(2) Paziņojumā par biedru kopsapulces sasaukšanu </a:t>
            </a:r>
            <a:r>
              <a:rPr lang="lv-LV" sz="2400" b="0" i="0" u="sng" dirty="0">
                <a:solidFill>
                  <a:srgbClr val="414142"/>
                </a:solidFill>
                <a:effectLst/>
                <a:latin typeface="Arial" panose="020B0604020202020204" pitchFamily="34" charset="0"/>
              </a:rPr>
              <a:t>norāda kārtību un termiņus, kādos biedri var izmantot tiesības balsot pirms biedru kopsapulces </a:t>
            </a:r>
            <a:r>
              <a:rPr lang="lv-LV" sz="2400" b="0" i="0" dirty="0">
                <a:solidFill>
                  <a:srgbClr val="414142"/>
                </a:solidFill>
                <a:effectLst/>
                <a:latin typeface="Arial" panose="020B0604020202020204" pitchFamily="34" charset="0"/>
              </a:rPr>
              <a:t>vai piedalīties un balsot biedru kopsapulcē, izmantojot elektroniskos saziņas līdzekļus.</a:t>
            </a:r>
          </a:p>
          <a:p>
            <a:pPr marL="0" indent="0" algn="just">
              <a:buNone/>
            </a:pPr>
            <a:r>
              <a:rPr lang="lv-LV" sz="2400" b="0" i="0" dirty="0">
                <a:solidFill>
                  <a:srgbClr val="414142"/>
                </a:solidFill>
                <a:effectLst/>
                <a:latin typeface="Arial" panose="020B0604020202020204" pitchFamily="34" charset="0"/>
              </a:rPr>
              <a:t>(3) Biedram ir tiesības rakstveidā (tai skaitā izmantojot elektroniskos saziņas līdzekļus) balsot pirms biedru kopsapulces, ja ir izpildīti šādi nosacījumi:</a:t>
            </a:r>
          </a:p>
          <a:p>
            <a:pPr marL="457200" lvl="1" indent="0" algn="just">
              <a:buNone/>
            </a:pPr>
            <a:r>
              <a:rPr lang="lv-LV" sz="2400" b="0" i="0" dirty="0">
                <a:solidFill>
                  <a:srgbClr val="414142"/>
                </a:solidFill>
                <a:effectLst/>
                <a:latin typeface="Arial" panose="020B0604020202020204" pitchFamily="34" charset="0"/>
              </a:rPr>
              <a:t>1) balsojums tiek nodots tādā veidā, kas ļauj biedrībai vai kooperatīvajai sabiedrībai biedru identificēt;</a:t>
            </a:r>
          </a:p>
          <a:p>
            <a:pPr marL="457200" lvl="1" indent="0" algn="just">
              <a:buNone/>
            </a:pPr>
            <a:r>
              <a:rPr lang="lv-LV" sz="2400" b="0" i="0" dirty="0">
                <a:solidFill>
                  <a:srgbClr val="414142"/>
                </a:solidFill>
                <a:effectLst/>
                <a:latin typeface="Arial" panose="020B0604020202020204" pitchFamily="34" charset="0"/>
              </a:rPr>
              <a:t>2) balsojums tiek biedrībai vai kooperatīvajai sabiedrībai nodots vismaz iepriekšējā dienā pirms biedru kopsapulces norises dienas.</a:t>
            </a:r>
          </a:p>
        </p:txBody>
      </p:sp>
    </p:spTree>
    <p:extLst>
      <p:ext uri="{BB962C8B-B14F-4D97-AF65-F5344CB8AC3E}">
        <p14:creationId xmlns:p14="http://schemas.microsoft.com/office/powerpoint/2010/main" val="31914621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018984-9675-4E32-8BFF-2E2B36BDAF43}"/>
              </a:ext>
            </a:extLst>
          </p:cNvPr>
          <p:cNvSpPr>
            <a:spLocks noGrp="1"/>
          </p:cNvSpPr>
          <p:nvPr>
            <p:ph idx="1"/>
          </p:nvPr>
        </p:nvSpPr>
        <p:spPr>
          <a:xfrm>
            <a:off x="548640" y="447040"/>
            <a:ext cx="10805160" cy="5729923"/>
          </a:xfrm>
        </p:spPr>
        <p:txBody>
          <a:bodyPr>
            <a:noAutofit/>
          </a:bodyPr>
          <a:lstStyle/>
          <a:p>
            <a:pPr marL="0" indent="0" algn="just">
              <a:buNone/>
            </a:pPr>
            <a:r>
              <a:rPr lang="lv-LV" sz="2400" b="0" i="0" dirty="0">
                <a:solidFill>
                  <a:srgbClr val="414142"/>
                </a:solidFill>
                <a:effectLst/>
                <a:latin typeface="Arial" panose="020B0604020202020204" pitchFamily="34" charset="0"/>
              </a:rPr>
              <a:t>(4) Biedrs, kurš balsojis pirms biedru kopsapulces, var lūgt biedrību vai kooperatīvo sabiedrību apstiprināt balsojuma saņemšanu. Biedrība vai kooperatīvā sabiedrība pēc biedra balsojuma saņemšanas nekavējoties nosūta biedram apstiprinājumu, bet pēc balsošanas beigām publisko visu biedru balsojumus.</a:t>
            </a:r>
          </a:p>
          <a:p>
            <a:pPr marL="0" indent="0" algn="just">
              <a:buNone/>
            </a:pPr>
            <a:r>
              <a:rPr lang="lv-LV" sz="2400" b="0" i="0" dirty="0">
                <a:solidFill>
                  <a:srgbClr val="414142"/>
                </a:solidFill>
                <a:effectLst/>
                <a:latin typeface="Arial" panose="020B0604020202020204" pitchFamily="34" charset="0"/>
              </a:rPr>
              <a:t>(5) </a:t>
            </a:r>
            <a:r>
              <a:rPr lang="lv-LV" sz="2400" b="0" i="0" dirty="0">
                <a:solidFill>
                  <a:srgbClr val="FF0000"/>
                </a:solidFill>
                <a:effectLst/>
                <a:latin typeface="Arial" panose="020B0604020202020204" pitchFamily="34" charset="0"/>
              </a:rPr>
              <a:t>Valde pēc savas iniciatīvas </a:t>
            </a:r>
            <a:r>
              <a:rPr lang="lv-LV" sz="2400" b="0" i="0" dirty="0">
                <a:solidFill>
                  <a:srgbClr val="414142"/>
                </a:solidFill>
                <a:effectLst/>
                <a:latin typeface="Arial" panose="020B0604020202020204" pitchFamily="34" charset="0"/>
              </a:rPr>
              <a:t>vai pēc to biedru pieprasījuma, kuri kopā pārstāv vismaz 20 procentus no biedrības vai kooperatīvās sabiedrības biedru skaita, </a:t>
            </a:r>
            <a:r>
              <a:rPr lang="lv-LV" sz="2400" b="0" i="0" dirty="0">
                <a:solidFill>
                  <a:srgbClr val="FF0000"/>
                </a:solidFill>
                <a:effectLst/>
                <a:latin typeface="Arial" panose="020B0604020202020204" pitchFamily="34" charset="0"/>
              </a:rPr>
              <a:t>nodrošina biedram tiesības piedalīties un balsot biedru kopsapulcē, izmantojot elektroniskos saziņas līdzekļus. </a:t>
            </a:r>
            <a:r>
              <a:rPr lang="lv-LV" sz="2400" b="0" i="0" dirty="0">
                <a:solidFill>
                  <a:srgbClr val="414142"/>
                </a:solidFill>
                <a:effectLst/>
                <a:latin typeface="Arial" panose="020B0604020202020204" pitchFamily="34" charset="0"/>
              </a:rPr>
              <a:t>Šādā gadījumā valde nosaka prasības attiecībā uz biedru identifikāciju un kārtību, kādā biedri var šīs tiesības izmantot.</a:t>
            </a:r>
          </a:p>
          <a:p>
            <a:pPr marL="0" indent="0" algn="just">
              <a:buNone/>
            </a:pPr>
            <a:r>
              <a:rPr lang="lv-LV" sz="2400" b="0" i="0" dirty="0">
                <a:solidFill>
                  <a:srgbClr val="414142"/>
                </a:solidFill>
                <a:effectLst/>
                <a:latin typeface="Arial" panose="020B0604020202020204" pitchFamily="34" charset="0"/>
              </a:rPr>
              <a:t>(6) Biedra tiesības piedalīties un balsot biedru kopsapulcē, izmantojot elektroniskos saziņas līdzekļus, neierobežo biedra tiesības piedalīties un balsot biedru kopsapulcē klātienē.</a:t>
            </a:r>
          </a:p>
        </p:txBody>
      </p:sp>
    </p:spTree>
    <p:extLst>
      <p:ext uri="{BB962C8B-B14F-4D97-AF65-F5344CB8AC3E}">
        <p14:creationId xmlns:p14="http://schemas.microsoft.com/office/powerpoint/2010/main" val="23336567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F7BC9E-0C22-44AA-8860-57AACA4A83BF}"/>
              </a:ext>
            </a:extLst>
          </p:cNvPr>
          <p:cNvSpPr>
            <a:spLocks noGrp="1"/>
          </p:cNvSpPr>
          <p:nvPr>
            <p:ph idx="1"/>
          </p:nvPr>
        </p:nvSpPr>
        <p:spPr>
          <a:xfrm>
            <a:off x="838200" y="254000"/>
            <a:ext cx="10515600" cy="6360160"/>
          </a:xfrm>
        </p:spPr>
        <p:txBody>
          <a:bodyPr>
            <a:normAutofit/>
          </a:bodyPr>
          <a:lstStyle/>
          <a:p>
            <a:pPr marL="0" indent="0" algn="just">
              <a:buNone/>
            </a:pPr>
            <a:r>
              <a:rPr lang="lv-LV" sz="2400" b="0" i="0" dirty="0">
                <a:solidFill>
                  <a:srgbClr val="414142"/>
                </a:solidFill>
                <a:effectLst/>
                <a:latin typeface="Arial" panose="020B0604020202020204" pitchFamily="34" charset="0"/>
              </a:rPr>
              <a:t>(6</a:t>
            </a:r>
            <a:r>
              <a:rPr lang="lv-LV" sz="2400" b="0" i="0" baseline="30000" dirty="0">
                <a:solidFill>
                  <a:srgbClr val="414142"/>
                </a:solidFill>
                <a:effectLst/>
                <a:latin typeface="Arial" panose="020B0604020202020204" pitchFamily="34" charset="0"/>
              </a:rPr>
              <a:t>1</a:t>
            </a:r>
            <a:r>
              <a:rPr lang="lv-LV" sz="2400" b="0" i="0" dirty="0">
                <a:solidFill>
                  <a:srgbClr val="414142"/>
                </a:solidFill>
                <a:effectLst/>
                <a:latin typeface="Arial" panose="020B0604020202020204" pitchFamily="34" charset="0"/>
              </a:rPr>
              <a:t>) Valdei pēc savas iniciatīvas vai pēc to biedru pieprasījuma, kuri kopā pārstāv vismaz 20 procentus no biedrības vai kooperatīvās sabiedrības biedru skaita, </a:t>
            </a:r>
            <a:r>
              <a:rPr lang="lv-LV" sz="2400" b="1" i="0" dirty="0">
                <a:solidFill>
                  <a:srgbClr val="FF0000"/>
                </a:solidFill>
                <a:effectLst/>
                <a:latin typeface="Arial" panose="020B0604020202020204" pitchFamily="34" charset="0"/>
              </a:rPr>
              <a:t>ir tiesības noteikt</a:t>
            </a:r>
            <a:r>
              <a:rPr lang="lv-LV" sz="2400" b="0" i="0" dirty="0">
                <a:solidFill>
                  <a:srgbClr val="414142"/>
                </a:solidFill>
                <a:effectLst/>
                <a:latin typeface="Arial" panose="020B0604020202020204" pitchFamily="34" charset="0"/>
              </a:rPr>
              <a:t>, ka biedru kopsapulce notiek tikai elektroniski un biedri piedalās un balso, izmantojot elektroniskos saziņas līdzekļus. Šādā gadījumā </a:t>
            </a:r>
            <a:r>
              <a:rPr lang="lv-LV" sz="2400" b="0" i="0" u="sng" dirty="0">
                <a:solidFill>
                  <a:srgbClr val="414142"/>
                </a:solidFill>
                <a:effectLst/>
                <a:latin typeface="Arial" panose="020B0604020202020204" pitchFamily="34" charset="0"/>
              </a:rPr>
              <a:t>valde nosaka prasības attiecībā uz biedru identifikāciju un kārtību, kādā biedri piedalās un balso biedru kopsapulcē</a:t>
            </a:r>
            <a:r>
              <a:rPr lang="lv-LV" sz="2400" b="0" i="0" dirty="0">
                <a:solidFill>
                  <a:srgbClr val="414142"/>
                </a:solidFill>
                <a:effectLst/>
                <a:latin typeface="Arial" panose="020B0604020202020204" pitchFamily="34" charset="0"/>
              </a:rPr>
              <a:t>.</a:t>
            </a:r>
          </a:p>
          <a:p>
            <a:pPr marL="0" indent="0" algn="just">
              <a:buNone/>
            </a:pPr>
            <a:r>
              <a:rPr lang="lv-LV" sz="2400" b="0" i="0" dirty="0">
                <a:solidFill>
                  <a:srgbClr val="414142"/>
                </a:solidFill>
                <a:effectLst/>
                <a:latin typeface="Arial" panose="020B0604020202020204" pitchFamily="34" charset="0"/>
              </a:rPr>
              <a:t>(7) </a:t>
            </a:r>
            <a:r>
              <a:rPr lang="lv-LV" sz="2400" b="0" i="0" dirty="0">
                <a:solidFill>
                  <a:srgbClr val="FF0000"/>
                </a:solidFill>
                <a:effectLst/>
                <a:latin typeface="Arial" panose="020B0604020202020204" pitchFamily="34" charset="0"/>
              </a:rPr>
              <a:t>Biedrs</a:t>
            </a:r>
            <a:r>
              <a:rPr lang="lv-LV" sz="2400" b="0" i="0" dirty="0">
                <a:solidFill>
                  <a:srgbClr val="414142"/>
                </a:solidFill>
                <a:effectLst/>
                <a:latin typeface="Arial" panose="020B0604020202020204" pitchFamily="34" charset="0"/>
              </a:rPr>
              <a:t>, kurš balso pirms biedru kopsapulces vai piedalās un balso biedru kopsapulcē, izmantojot elektroniskos saziņas līdzekļus, </a:t>
            </a:r>
            <a:r>
              <a:rPr lang="lv-LV" sz="2400" b="0" i="0" dirty="0">
                <a:solidFill>
                  <a:srgbClr val="FF0000"/>
                </a:solidFill>
                <a:effectLst/>
                <a:latin typeface="Arial" panose="020B0604020202020204" pitchFamily="34" charset="0"/>
              </a:rPr>
              <a:t>ir uzskatāms par biedru kopsapulcē </a:t>
            </a:r>
            <a:r>
              <a:rPr lang="lv-LV" sz="2400" b="0" i="0" dirty="0" err="1">
                <a:solidFill>
                  <a:srgbClr val="FF0000"/>
                </a:solidFill>
                <a:effectLst/>
                <a:latin typeface="Arial" panose="020B0604020202020204" pitchFamily="34" charset="0"/>
              </a:rPr>
              <a:t>klātesošu</a:t>
            </a:r>
            <a:r>
              <a:rPr lang="lv-LV" sz="2400" b="0" i="0" dirty="0">
                <a:solidFill>
                  <a:srgbClr val="FF0000"/>
                </a:solidFill>
                <a:effectLst/>
                <a:latin typeface="Arial" panose="020B0604020202020204" pitchFamily="34" charset="0"/>
              </a:rPr>
              <a:t> </a:t>
            </a:r>
            <a:r>
              <a:rPr lang="lv-LV" sz="2400" b="0" i="0" dirty="0">
                <a:solidFill>
                  <a:srgbClr val="414142"/>
                </a:solidFill>
                <a:effectLst/>
                <a:latin typeface="Arial" panose="020B0604020202020204" pitchFamily="34" charset="0"/>
              </a:rPr>
              <a:t>un ierakstāms klātesošo biedru sarakstā.</a:t>
            </a:r>
          </a:p>
          <a:p>
            <a:pPr marL="0" indent="0" algn="just">
              <a:buNone/>
            </a:pPr>
            <a:r>
              <a:rPr lang="lv-LV" sz="2400" b="0" i="0" dirty="0">
                <a:solidFill>
                  <a:srgbClr val="414142"/>
                </a:solidFill>
                <a:effectLst/>
                <a:latin typeface="Arial" panose="020B0604020202020204" pitchFamily="34" charset="0"/>
              </a:rPr>
              <a:t>(8) Ja biedrs piedalās un balso biedru kopsapulcē, izmantojot elektroniskos saziņas līdzekļus, </a:t>
            </a:r>
            <a:r>
              <a:rPr lang="lv-LV" sz="2400" b="0" i="0" dirty="0">
                <a:solidFill>
                  <a:srgbClr val="FF0000"/>
                </a:solidFill>
                <a:effectLst/>
                <a:latin typeface="Arial" panose="020B0604020202020204" pitchFamily="34" charset="0"/>
              </a:rPr>
              <a:t>biedrība</a:t>
            </a:r>
            <a:r>
              <a:rPr lang="lv-LV" sz="2400" b="0" i="0" dirty="0">
                <a:solidFill>
                  <a:srgbClr val="414142"/>
                </a:solidFill>
                <a:effectLst/>
                <a:latin typeface="Arial" panose="020B0604020202020204" pitchFamily="34" charset="0"/>
              </a:rPr>
              <a:t> vai kooperatīvā sabiedrība </a:t>
            </a:r>
            <a:r>
              <a:rPr lang="lv-LV" sz="2400" b="1" i="0" dirty="0">
                <a:solidFill>
                  <a:srgbClr val="FF0000"/>
                </a:solidFill>
                <a:effectLst/>
                <a:latin typeface="Arial" panose="020B0604020202020204" pitchFamily="34" charset="0"/>
              </a:rPr>
              <a:t>nodrošina biedru kopsapulces gaitas ierakstīšanu un fiksēšanu datu nesējos un attiecīgo sapulces materiālu glabāšanu</a:t>
            </a:r>
            <a:r>
              <a:rPr lang="lv-LV" sz="2400" b="0" i="0" dirty="0">
                <a:solidFill>
                  <a:srgbClr val="414142"/>
                </a:solidFill>
                <a:effectLst/>
                <a:latin typeface="Arial" panose="020B0604020202020204" pitchFamily="34" charset="0"/>
              </a:rPr>
              <a:t>. Tiesības iepazīties ar sapulces materiāliem ir biedriem, valdes un padomes locekļiem, revidentam un kompetentajām institūcijām.</a:t>
            </a:r>
          </a:p>
        </p:txBody>
      </p:sp>
    </p:spTree>
    <p:extLst>
      <p:ext uri="{BB962C8B-B14F-4D97-AF65-F5344CB8AC3E}">
        <p14:creationId xmlns:p14="http://schemas.microsoft.com/office/powerpoint/2010/main" val="26437073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D003C-B9E9-47DB-8BC3-C6DAD32D409B}"/>
              </a:ext>
            </a:extLst>
          </p:cNvPr>
          <p:cNvSpPr>
            <a:spLocks noGrp="1"/>
          </p:cNvSpPr>
          <p:nvPr>
            <p:ph type="title"/>
          </p:nvPr>
        </p:nvSpPr>
        <p:spPr>
          <a:xfrm>
            <a:off x="1069848" y="484632"/>
            <a:ext cx="10058400" cy="512792"/>
          </a:xfrm>
        </p:spPr>
        <p:txBody>
          <a:bodyPr>
            <a:normAutofit fontScale="90000"/>
          </a:bodyPr>
          <a:lstStyle/>
          <a:p>
            <a:r>
              <a:rPr lang="lv-LV" dirty="0"/>
              <a:t>Sapulces norise [</a:t>
            </a:r>
            <a:r>
              <a:rPr lang="lv-LV" dirty="0" err="1"/>
              <a:t>bnl</a:t>
            </a:r>
            <a:r>
              <a:rPr lang="lv-LV" dirty="0"/>
              <a:t> 37. pants]</a:t>
            </a:r>
            <a:endParaRPr lang="en-US" dirty="0"/>
          </a:p>
        </p:txBody>
      </p:sp>
      <p:sp>
        <p:nvSpPr>
          <p:cNvPr id="4" name="Slide Number Placeholder 3">
            <a:extLst>
              <a:ext uri="{FF2B5EF4-FFF2-40B4-BE49-F238E27FC236}">
                <a16:creationId xmlns:a16="http://schemas.microsoft.com/office/drawing/2014/main" id="{21E1115E-8AEF-4A8E-8C62-BC7B32CAEB42}"/>
              </a:ext>
            </a:extLst>
          </p:cNvPr>
          <p:cNvSpPr>
            <a:spLocks noGrp="1"/>
          </p:cNvSpPr>
          <p:nvPr>
            <p:ph type="sldNum" sz="quarter" idx="12"/>
          </p:nvPr>
        </p:nvSpPr>
        <p:spPr/>
        <p:txBody>
          <a:bodyPr/>
          <a:lstStyle/>
          <a:p>
            <a:fld id="{EBF4AB40-9E83-4FA7-8074-857ED8D9DFA4}" type="slidenum">
              <a:rPr lang="en-US" smtClean="0"/>
              <a:t>63</a:t>
            </a:fld>
            <a:endParaRPr lang="en-US"/>
          </a:p>
        </p:txBody>
      </p:sp>
      <p:sp>
        <p:nvSpPr>
          <p:cNvPr id="6" name="Content Placeholder 2">
            <a:extLst>
              <a:ext uri="{FF2B5EF4-FFF2-40B4-BE49-F238E27FC236}">
                <a16:creationId xmlns:a16="http://schemas.microsoft.com/office/drawing/2014/main" id="{E01C03AD-D5D2-4B5A-B6D5-FE2DC2068727}"/>
              </a:ext>
            </a:extLst>
          </p:cNvPr>
          <p:cNvSpPr txBox="1">
            <a:spLocks/>
          </p:cNvSpPr>
          <p:nvPr/>
        </p:nvSpPr>
        <p:spPr>
          <a:xfrm>
            <a:off x="1966415" y="1257301"/>
            <a:ext cx="8229600" cy="16383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lv-LV" b="1" dirty="0"/>
              <a:t>Biedru sapulce ir lemttiesīga, ja tajā </a:t>
            </a:r>
            <a:r>
              <a:rPr lang="lv-LV" b="1" u="sng" dirty="0"/>
              <a:t>piedalās</a:t>
            </a:r>
            <a:r>
              <a:rPr lang="lv-LV" b="1" dirty="0"/>
              <a:t> vairāk nekā puse no biedriem, ja statūtos nav noteikts citādi [..]. </a:t>
            </a:r>
          </a:p>
        </p:txBody>
      </p:sp>
      <p:sp>
        <p:nvSpPr>
          <p:cNvPr id="7" name="Slide Number Placeholder 3">
            <a:extLst>
              <a:ext uri="{FF2B5EF4-FFF2-40B4-BE49-F238E27FC236}">
                <a16:creationId xmlns:a16="http://schemas.microsoft.com/office/drawing/2014/main" id="{DB7E5C1E-2D78-4421-B605-9A835D7C98C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smtClean="0"/>
              <a:pPr/>
              <a:t>63</a:t>
            </a:fld>
            <a:endParaRPr lang="en-US" dirty="0"/>
          </a:p>
        </p:txBody>
      </p:sp>
      <p:sp>
        <p:nvSpPr>
          <p:cNvPr id="8" name="Oval 7">
            <a:extLst>
              <a:ext uri="{FF2B5EF4-FFF2-40B4-BE49-F238E27FC236}">
                <a16:creationId xmlns:a16="http://schemas.microsoft.com/office/drawing/2014/main" id="{50E10D12-D7B3-4931-A24E-28E9D148451A}"/>
              </a:ext>
            </a:extLst>
          </p:cNvPr>
          <p:cNvSpPr/>
          <p:nvPr/>
        </p:nvSpPr>
        <p:spPr>
          <a:xfrm>
            <a:off x="1167685" y="2400301"/>
            <a:ext cx="5867400" cy="990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Sapulces lēmumi iegūst juridisku spēku ar attiecīgu kvorumu</a:t>
            </a:r>
          </a:p>
        </p:txBody>
      </p:sp>
      <p:sp>
        <p:nvSpPr>
          <p:cNvPr id="9" name="Oval 8">
            <a:extLst>
              <a:ext uri="{FF2B5EF4-FFF2-40B4-BE49-F238E27FC236}">
                <a16:creationId xmlns:a16="http://schemas.microsoft.com/office/drawing/2014/main" id="{B5614172-7B01-49B2-978C-CB3B2F4BF39C}"/>
              </a:ext>
            </a:extLst>
          </p:cNvPr>
          <p:cNvSpPr/>
          <p:nvPr/>
        </p:nvSpPr>
        <p:spPr>
          <a:xfrm>
            <a:off x="1136978" y="3536477"/>
            <a:ext cx="5867400" cy="1143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Kvorums ir, ja sapulcē piedalās vairāk kā puse no biedriem – 50%+1, ja statūtos nav noteikts citādi</a:t>
            </a:r>
          </a:p>
        </p:txBody>
      </p:sp>
      <p:sp>
        <p:nvSpPr>
          <p:cNvPr id="10" name="Right Arrow 6">
            <a:extLst>
              <a:ext uri="{FF2B5EF4-FFF2-40B4-BE49-F238E27FC236}">
                <a16:creationId xmlns:a16="http://schemas.microsoft.com/office/drawing/2014/main" id="{D182BD2D-A691-4E11-B6FC-B7CD484C7BE2}"/>
              </a:ext>
            </a:extLst>
          </p:cNvPr>
          <p:cNvSpPr/>
          <p:nvPr/>
        </p:nvSpPr>
        <p:spPr>
          <a:xfrm>
            <a:off x="7036221" y="2400300"/>
            <a:ext cx="3808863" cy="2964977"/>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t>Ja statūtos nav noteiks citādi (no 2010.gada statūtos var noteikt arī citu kvoruma skaitu)</a:t>
            </a:r>
          </a:p>
        </p:txBody>
      </p:sp>
      <p:sp>
        <p:nvSpPr>
          <p:cNvPr id="11" name="Oval 10">
            <a:extLst>
              <a:ext uri="{FF2B5EF4-FFF2-40B4-BE49-F238E27FC236}">
                <a16:creationId xmlns:a16="http://schemas.microsoft.com/office/drawing/2014/main" id="{20A0D3FF-9CA4-4C22-9B49-877EF428F654}"/>
              </a:ext>
            </a:extLst>
          </p:cNvPr>
          <p:cNvSpPr/>
          <p:nvPr/>
        </p:nvSpPr>
        <p:spPr>
          <a:xfrm>
            <a:off x="1167685" y="4762501"/>
            <a:ext cx="5867400" cy="1447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Sapulces biedriem ir  jāpulcējas KLĀTIENĒ, konkrētā ģeogrāfiskā vietā/adresē/</a:t>
            </a:r>
            <a:r>
              <a:rPr lang="lv-LV" b="1" dirty="0" err="1">
                <a:solidFill>
                  <a:srgbClr val="FF0000"/>
                </a:solidFill>
              </a:rPr>
              <a:t>tiešsaitē</a:t>
            </a:r>
            <a:endParaRPr lang="lv-LV" b="1" dirty="0">
              <a:solidFill>
                <a:srgbClr val="FF0000"/>
              </a:solidFill>
            </a:endParaRPr>
          </a:p>
        </p:txBody>
      </p:sp>
    </p:spTree>
    <p:extLst>
      <p:ext uri="{BB962C8B-B14F-4D97-AF65-F5344CB8AC3E}">
        <p14:creationId xmlns:p14="http://schemas.microsoft.com/office/powerpoint/2010/main" val="163711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P spid="10"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2D26-E896-407A-862F-42C20D5E47D5}"/>
              </a:ext>
            </a:extLst>
          </p:cNvPr>
          <p:cNvSpPr>
            <a:spLocks noGrp="1"/>
          </p:cNvSpPr>
          <p:nvPr>
            <p:ph type="title"/>
          </p:nvPr>
        </p:nvSpPr>
        <p:spPr>
          <a:xfrm>
            <a:off x="1327426" y="471753"/>
            <a:ext cx="10058400" cy="1150985"/>
          </a:xfrm>
        </p:spPr>
        <p:txBody>
          <a:bodyPr/>
          <a:lstStyle/>
          <a:p>
            <a:r>
              <a:rPr lang="lv-LV" dirty="0"/>
              <a:t>Sapulcē pieņemtie lēmumi</a:t>
            </a:r>
            <a:endParaRPr lang="en-US" dirty="0"/>
          </a:p>
        </p:txBody>
      </p:sp>
      <p:sp>
        <p:nvSpPr>
          <p:cNvPr id="3" name="Content Placeholder 2">
            <a:extLst>
              <a:ext uri="{FF2B5EF4-FFF2-40B4-BE49-F238E27FC236}">
                <a16:creationId xmlns:a16="http://schemas.microsoft.com/office/drawing/2014/main" id="{DE53A7FA-1FCC-469C-951A-694C76F6A470}"/>
              </a:ext>
            </a:extLst>
          </p:cNvPr>
          <p:cNvSpPr>
            <a:spLocks noGrp="1"/>
          </p:cNvSpPr>
          <p:nvPr>
            <p:ph idx="1"/>
          </p:nvPr>
        </p:nvSpPr>
        <p:spPr>
          <a:xfrm>
            <a:off x="482958" y="1893194"/>
            <a:ext cx="10645290" cy="4279006"/>
          </a:xfrm>
        </p:spPr>
        <p:txBody>
          <a:bodyPr>
            <a:normAutofit fontScale="92500" lnSpcReduction="10000"/>
          </a:bodyPr>
          <a:lstStyle/>
          <a:p>
            <a:r>
              <a:rPr lang="lv-LV" altLang="ko-KR" b="1" dirty="0">
                <a:solidFill>
                  <a:srgbClr val="C00000"/>
                </a:solidFill>
                <a:latin typeface="Calibri" charset="0"/>
              </a:rPr>
              <a:t>Visiem biedriem ir </a:t>
            </a:r>
            <a:r>
              <a:rPr lang="lv-LV" altLang="ko-KR" b="1" u="sng" dirty="0">
                <a:solidFill>
                  <a:srgbClr val="C00000"/>
                </a:solidFill>
                <a:latin typeface="Calibri" charset="0"/>
              </a:rPr>
              <a:t>tiesības piedalīties </a:t>
            </a:r>
            <a:r>
              <a:rPr lang="lv-LV" altLang="ko-KR" b="1" dirty="0">
                <a:solidFill>
                  <a:srgbClr val="C00000"/>
                </a:solidFill>
                <a:latin typeface="Calibri" charset="0"/>
              </a:rPr>
              <a:t>biedru sapulcē (ja likumā nav noteikts citādi);</a:t>
            </a:r>
          </a:p>
          <a:p>
            <a:r>
              <a:rPr lang="lv-LV" altLang="ko-KR" dirty="0">
                <a:solidFill>
                  <a:srgbClr val="000000"/>
                </a:solidFill>
                <a:latin typeface="Calibri" charset="0"/>
              </a:rPr>
              <a:t>Biedrs var piedalīties sapulcē ar pārstāvja starpniecību, ja biedrības statūti nenosaka citādi;</a:t>
            </a:r>
          </a:p>
          <a:p>
            <a:r>
              <a:rPr lang="lv-LV" altLang="ko-KR" dirty="0">
                <a:solidFill>
                  <a:srgbClr val="000000"/>
                </a:solidFill>
                <a:latin typeface="Calibri" charset="0"/>
              </a:rPr>
              <a:t>Pilnvara piedalīties un balsot sapulcē pārstāvim jānoformē </a:t>
            </a:r>
            <a:r>
              <a:rPr lang="lv-LV" altLang="ko-KR" dirty="0" err="1">
                <a:solidFill>
                  <a:srgbClr val="000000"/>
                </a:solidFill>
                <a:latin typeface="Calibri" charset="0"/>
              </a:rPr>
              <a:t>rakstveidā</a:t>
            </a:r>
            <a:r>
              <a:rPr lang="lv-LV" altLang="ko-KR" dirty="0">
                <a:solidFill>
                  <a:srgbClr val="000000"/>
                </a:solidFill>
                <a:latin typeface="Calibri" charset="0"/>
              </a:rPr>
              <a:t>;</a:t>
            </a:r>
          </a:p>
          <a:p>
            <a:r>
              <a:rPr lang="lv-LV" altLang="ko-KR" dirty="0">
                <a:solidFill>
                  <a:srgbClr val="000000"/>
                </a:solidFill>
                <a:latin typeface="Calibri" charset="0"/>
              </a:rPr>
              <a:t>Jāņem vērā </a:t>
            </a:r>
            <a:r>
              <a:rPr lang="lv-LV" altLang="ko-KR" u="sng" dirty="0">
                <a:solidFill>
                  <a:srgbClr val="000000"/>
                </a:solidFill>
                <a:latin typeface="Calibri" charset="0"/>
              </a:rPr>
              <a:t>balsstiesību ierobežojumi </a:t>
            </a:r>
            <a:r>
              <a:rPr lang="lv-LV" altLang="ko-KR" dirty="0">
                <a:solidFill>
                  <a:srgbClr val="000000"/>
                </a:solidFill>
                <a:latin typeface="Calibri" charset="0"/>
              </a:rPr>
              <a:t>– saskaņā ar LIKUMU un tikai!!!</a:t>
            </a:r>
          </a:p>
          <a:p>
            <a:r>
              <a:rPr lang="lv-LV" dirty="0"/>
              <a:t>Balsstiesības nav biedram, par kuru sapulce lemj:</a:t>
            </a:r>
          </a:p>
          <a:p>
            <a:pPr>
              <a:buFontTx/>
              <a:buChar char="-"/>
            </a:pPr>
            <a:r>
              <a:rPr lang="lv-LV" dirty="0"/>
              <a:t>par darījuma noslēgšanu;</a:t>
            </a:r>
          </a:p>
          <a:p>
            <a:pPr>
              <a:buFontTx/>
              <a:buChar char="-"/>
            </a:pPr>
            <a:r>
              <a:rPr lang="lv-LV" dirty="0"/>
              <a:t>par prasības celšanu;</a:t>
            </a:r>
          </a:p>
          <a:p>
            <a:pPr>
              <a:buFontTx/>
              <a:buChar char="-"/>
            </a:pPr>
            <a:r>
              <a:rPr lang="lv-LV" dirty="0"/>
              <a:t>par lietas izbeigšanu.</a:t>
            </a:r>
            <a:endParaRPr lang="ko-KR" altLang="en-US" dirty="0">
              <a:latin typeface="Calibri" charset="0"/>
            </a:endParaRPr>
          </a:p>
          <a:p>
            <a:r>
              <a:rPr lang="lv-LV" altLang="ko-KR" dirty="0">
                <a:solidFill>
                  <a:srgbClr val="000000"/>
                </a:solidFill>
                <a:latin typeface="Calibri" charset="0"/>
              </a:rPr>
              <a:t>Katram biedram sapulcē ir VIENA balss: gan fiziskai, gan juridiskai personai;</a:t>
            </a:r>
          </a:p>
          <a:p>
            <a:r>
              <a:rPr lang="lv-LV" dirty="0"/>
              <a:t>Lēmums ir pieņemts, ja par to nobalso </a:t>
            </a:r>
            <a:r>
              <a:rPr lang="lv-LV" b="1" dirty="0"/>
              <a:t>vairāk nekā puse no klātesošajiem biedriem (</a:t>
            </a:r>
            <a:r>
              <a:rPr lang="lv-LV" dirty="0"/>
              <a:t>ja likumā vai statūtos nav noteikts lielāks balsu skaits).</a:t>
            </a:r>
          </a:p>
        </p:txBody>
      </p:sp>
      <p:sp>
        <p:nvSpPr>
          <p:cNvPr id="4" name="Slide Number Placeholder 3">
            <a:extLst>
              <a:ext uri="{FF2B5EF4-FFF2-40B4-BE49-F238E27FC236}">
                <a16:creationId xmlns:a16="http://schemas.microsoft.com/office/drawing/2014/main" id="{EEED85A4-9F5B-4EB2-AAA7-185AA2CC73FF}"/>
              </a:ext>
            </a:extLst>
          </p:cNvPr>
          <p:cNvSpPr>
            <a:spLocks noGrp="1"/>
          </p:cNvSpPr>
          <p:nvPr>
            <p:ph type="sldNum" sz="quarter" idx="12"/>
          </p:nvPr>
        </p:nvSpPr>
        <p:spPr/>
        <p:txBody>
          <a:bodyPr/>
          <a:lstStyle/>
          <a:p>
            <a:fld id="{EBF4AB40-9E83-4FA7-8074-857ED8D9DFA4}" type="slidenum">
              <a:rPr lang="en-US" smtClean="0"/>
              <a:t>64</a:t>
            </a:fld>
            <a:endParaRPr lang="en-US"/>
          </a:p>
        </p:txBody>
      </p:sp>
    </p:spTree>
    <p:extLst>
      <p:ext uri="{BB962C8B-B14F-4D97-AF65-F5344CB8AC3E}">
        <p14:creationId xmlns:p14="http://schemas.microsoft.com/office/powerpoint/2010/main" val="2705336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AB02-C0FF-47B8-9B0F-855DF8B0D398}"/>
              </a:ext>
            </a:extLst>
          </p:cNvPr>
          <p:cNvSpPr>
            <a:spLocks noGrp="1"/>
          </p:cNvSpPr>
          <p:nvPr>
            <p:ph type="title"/>
          </p:nvPr>
        </p:nvSpPr>
        <p:spPr>
          <a:xfrm>
            <a:off x="1069848" y="484632"/>
            <a:ext cx="10058400" cy="1009317"/>
          </a:xfrm>
        </p:spPr>
        <p:txBody>
          <a:bodyPr/>
          <a:lstStyle/>
          <a:p>
            <a:r>
              <a:rPr lang="lv-LV" dirty="0"/>
              <a:t>Ja sapulcei nav kvoruma?</a:t>
            </a:r>
            <a:endParaRPr lang="en-US" dirty="0"/>
          </a:p>
        </p:txBody>
      </p:sp>
      <p:sp>
        <p:nvSpPr>
          <p:cNvPr id="3" name="Content Placeholder 2">
            <a:extLst>
              <a:ext uri="{FF2B5EF4-FFF2-40B4-BE49-F238E27FC236}">
                <a16:creationId xmlns:a16="http://schemas.microsoft.com/office/drawing/2014/main" id="{115697D3-3187-4B03-B0CA-A528240EDB4C}"/>
              </a:ext>
            </a:extLst>
          </p:cNvPr>
          <p:cNvSpPr>
            <a:spLocks noGrp="1"/>
          </p:cNvSpPr>
          <p:nvPr>
            <p:ph idx="1"/>
          </p:nvPr>
        </p:nvSpPr>
        <p:spPr>
          <a:xfrm>
            <a:off x="915302" y="1561177"/>
            <a:ext cx="10058400" cy="4050792"/>
          </a:xfrm>
        </p:spPr>
        <p:txBody>
          <a:bodyPr/>
          <a:lstStyle/>
          <a:p>
            <a:r>
              <a:rPr lang="lv-LV" dirty="0"/>
              <a:t>Valde </a:t>
            </a:r>
            <a:r>
              <a:rPr lang="lv-LV" u="sng" dirty="0"/>
              <a:t>ne vēlāk kā pēc piecām nedēļām </a:t>
            </a:r>
            <a:r>
              <a:rPr lang="lv-LV" dirty="0"/>
              <a:t>no jauna sasauc sapulci ar tādu pašu DARBA KĀRTĪBU;</a:t>
            </a:r>
          </a:p>
          <a:p>
            <a:r>
              <a:rPr lang="lv-LV" dirty="0"/>
              <a:t>Atkārtotajā sapulcē nav svarīgs kvorums, vienīgi jāpiedalās vismaz diviem biedriem.</a:t>
            </a:r>
          </a:p>
          <a:p>
            <a:r>
              <a:rPr lang="lv-LV" dirty="0"/>
              <a:t>Tāpat jāņem vērā visi nosacījumi par sasaukšanas kārtību, ja tiek lemts par īpašiem jautājumiem (3 gadījumi).</a:t>
            </a:r>
          </a:p>
        </p:txBody>
      </p:sp>
      <p:sp>
        <p:nvSpPr>
          <p:cNvPr id="4" name="Slide Number Placeholder 3">
            <a:extLst>
              <a:ext uri="{FF2B5EF4-FFF2-40B4-BE49-F238E27FC236}">
                <a16:creationId xmlns:a16="http://schemas.microsoft.com/office/drawing/2014/main" id="{7D96D138-C32B-4397-948B-F4E369BBB846}"/>
              </a:ext>
            </a:extLst>
          </p:cNvPr>
          <p:cNvSpPr>
            <a:spLocks noGrp="1"/>
          </p:cNvSpPr>
          <p:nvPr>
            <p:ph type="sldNum" sz="quarter" idx="12"/>
          </p:nvPr>
        </p:nvSpPr>
        <p:spPr/>
        <p:txBody>
          <a:bodyPr/>
          <a:lstStyle/>
          <a:p>
            <a:fld id="{EBF4AB40-9E83-4FA7-8074-857ED8D9DFA4}" type="slidenum">
              <a:rPr lang="en-US" smtClean="0"/>
              <a:t>65</a:t>
            </a:fld>
            <a:endParaRPr lang="en-US"/>
          </a:p>
        </p:txBody>
      </p:sp>
    </p:spTree>
    <p:extLst>
      <p:ext uri="{BB962C8B-B14F-4D97-AF65-F5344CB8AC3E}">
        <p14:creationId xmlns:p14="http://schemas.microsoft.com/office/powerpoint/2010/main" val="7638486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66</a:t>
            </a:fld>
            <a:endParaRPr lang="en-US"/>
          </a:p>
        </p:txBody>
      </p:sp>
      <p:cxnSp>
        <p:nvCxnSpPr>
          <p:cNvPr id="4" name="Straight Arrow Connector 3"/>
          <p:cNvCxnSpPr/>
          <p:nvPr/>
        </p:nvCxnSpPr>
        <p:spPr>
          <a:xfrm>
            <a:off x="1732128" y="3200400"/>
            <a:ext cx="8534400" cy="0"/>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Cross 4"/>
          <p:cNvSpPr/>
          <p:nvPr/>
        </p:nvSpPr>
        <p:spPr>
          <a:xfrm rot="18947169">
            <a:off x="4399128" y="2971800"/>
            <a:ext cx="457200" cy="4572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Cross 5"/>
          <p:cNvSpPr/>
          <p:nvPr/>
        </p:nvSpPr>
        <p:spPr>
          <a:xfrm rot="18947169">
            <a:off x="8913387" y="2971800"/>
            <a:ext cx="457200" cy="4572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8" name="Straight Connector 7"/>
          <p:cNvCxnSpPr/>
          <p:nvPr/>
        </p:nvCxnSpPr>
        <p:spPr>
          <a:xfrm>
            <a:off x="2895600" y="2877141"/>
            <a:ext cx="0" cy="6465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61219"/>
            <a:ext cx="0" cy="6465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38600" y="2097038"/>
            <a:ext cx="1447800" cy="646331"/>
          </a:xfrm>
          <a:prstGeom prst="rect">
            <a:avLst/>
          </a:prstGeom>
          <a:noFill/>
        </p:spPr>
        <p:txBody>
          <a:bodyPr wrap="square" rtlCol="0">
            <a:spAutoFit/>
          </a:bodyPr>
          <a:lstStyle/>
          <a:p>
            <a:pPr algn="ctr"/>
            <a:r>
              <a:rPr lang="lv-LV" b="1" dirty="0"/>
              <a:t>2.marts SAPULCE</a:t>
            </a:r>
          </a:p>
        </p:txBody>
      </p:sp>
      <p:sp>
        <p:nvSpPr>
          <p:cNvPr id="11" name="Left Brace 10"/>
          <p:cNvSpPr/>
          <p:nvPr/>
        </p:nvSpPr>
        <p:spPr>
          <a:xfrm rot="16200000">
            <a:off x="3533064" y="2922020"/>
            <a:ext cx="457200" cy="173212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2" name="Left Brace 11"/>
          <p:cNvSpPr/>
          <p:nvPr/>
        </p:nvSpPr>
        <p:spPr>
          <a:xfrm rot="16200000">
            <a:off x="8105064" y="2922020"/>
            <a:ext cx="457200" cy="173212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3" name="Left Brace 12"/>
          <p:cNvSpPr/>
          <p:nvPr/>
        </p:nvSpPr>
        <p:spPr>
          <a:xfrm rot="16200000">
            <a:off x="6111791" y="1865063"/>
            <a:ext cx="1600200" cy="4575674"/>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4" name="TextBox 13"/>
          <p:cNvSpPr txBox="1"/>
          <p:nvPr/>
        </p:nvSpPr>
        <p:spPr>
          <a:xfrm>
            <a:off x="3124200" y="4016684"/>
            <a:ext cx="1295400" cy="707886"/>
          </a:xfrm>
          <a:prstGeom prst="rect">
            <a:avLst/>
          </a:prstGeom>
          <a:noFill/>
        </p:spPr>
        <p:txBody>
          <a:bodyPr wrap="square" rtlCol="0">
            <a:spAutoFit/>
          </a:bodyPr>
          <a:lstStyle/>
          <a:p>
            <a:pPr algn="ctr"/>
            <a:r>
              <a:rPr lang="lv-LV" sz="2000" b="1" dirty="0">
                <a:latin typeface="Arial Rounded MT Bold" panose="020F0704030504030204" pitchFamily="34" charset="0"/>
              </a:rPr>
              <a:t>14 dienas</a:t>
            </a:r>
          </a:p>
        </p:txBody>
      </p:sp>
      <p:sp>
        <p:nvSpPr>
          <p:cNvPr id="15" name="TextBox 14"/>
          <p:cNvSpPr txBox="1"/>
          <p:nvPr/>
        </p:nvSpPr>
        <p:spPr>
          <a:xfrm>
            <a:off x="6172200" y="5105400"/>
            <a:ext cx="1295400" cy="707886"/>
          </a:xfrm>
          <a:prstGeom prst="rect">
            <a:avLst/>
          </a:prstGeom>
          <a:noFill/>
        </p:spPr>
        <p:txBody>
          <a:bodyPr wrap="square" rtlCol="0">
            <a:spAutoFit/>
          </a:bodyPr>
          <a:lstStyle/>
          <a:p>
            <a:pPr algn="ctr"/>
            <a:r>
              <a:rPr lang="lv-LV" sz="2000" b="1" dirty="0">
                <a:latin typeface="Arial Rounded MT Bold" panose="020F0704030504030204" pitchFamily="34" charset="0"/>
              </a:rPr>
              <a:t>5 nedēļas</a:t>
            </a:r>
          </a:p>
        </p:txBody>
      </p:sp>
      <p:sp>
        <p:nvSpPr>
          <p:cNvPr id="16" name="TextBox 15"/>
          <p:cNvSpPr txBox="1"/>
          <p:nvPr/>
        </p:nvSpPr>
        <p:spPr>
          <a:xfrm>
            <a:off x="7685964" y="4016684"/>
            <a:ext cx="1295400" cy="707886"/>
          </a:xfrm>
          <a:prstGeom prst="rect">
            <a:avLst/>
          </a:prstGeom>
          <a:noFill/>
        </p:spPr>
        <p:txBody>
          <a:bodyPr wrap="square" rtlCol="0">
            <a:spAutoFit/>
          </a:bodyPr>
          <a:lstStyle/>
          <a:p>
            <a:pPr algn="ctr"/>
            <a:r>
              <a:rPr lang="lv-LV" sz="2000" b="1" dirty="0">
                <a:latin typeface="Arial Rounded MT Bold" panose="020F0704030504030204" pitchFamily="34" charset="0"/>
              </a:rPr>
              <a:t>14 dienas</a:t>
            </a:r>
          </a:p>
        </p:txBody>
      </p:sp>
      <p:sp>
        <p:nvSpPr>
          <p:cNvPr id="17" name="TextBox 16"/>
          <p:cNvSpPr txBox="1"/>
          <p:nvPr/>
        </p:nvSpPr>
        <p:spPr>
          <a:xfrm>
            <a:off x="8417081" y="1820038"/>
            <a:ext cx="2066322" cy="923330"/>
          </a:xfrm>
          <a:prstGeom prst="rect">
            <a:avLst/>
          </a:prstGeom>
          <a:noFill/>
        </p:spPr>
        <p:txBody>
          <a:bodyPr wrap="square" rtlCol="0">
            <a:spAutoFit/>
          </a:bodyPr>
          <a:lstStyle/>
          <a:p>
            <a:pPr algn="ctr"/>
            <a:r>
              <a:rPr lang="lv-LV" b="1" dirty="0"/>
              <a:t>6.aprīlis ATKĀRTOTĀ SAPULCE</a:t>
            </a:r>
          </a:p>
        </p:txBody>
      </p:sp>
      <p:sp>
        <p:nvSpPr>
          <p:cNvPr id="18" name="TextBox 17"/>
          <p:cNvSpPr txBox="1"/>
          <p:nvPr/>
        </p:nvSpPr>
        <p:spPr>
          <a:xfrm>
            <a:off x="1777285" y="2128545"/>
            <a:ext cx="1856147" cy="646331"/>
          </a:xfrm>
          <a:prstGeom prst="rect">
            <a:avLst/>
          </a:prstGeom>
          <a:noFill/>
        </p:spPr>
        <p:txBody>
          <a:bodyPr wrap="square" rtlCol="0">
            <a:spAutoFit/>
          </a:bodyPr>
          <a:lstStyle/>
          <a:p>
            <a:pPr algn="ctr"/>
            <a:r>
              <a:rPr lang="lv-LV" b="1" dirty="0"/>
              <a:t>16. februāris SASAUKŠANA</a:t>
            </a:r>
          </a:p>
        </p:txBody>
      </p:sp>
      <p:sp>
        <p:nvSpPr>
          <p:cNvPr id="19" name="TextBox 18"/>
          <p:cNvSpPr txBox="1"/>
          <p:nvPr/>
        </p:nvSpPr>
        <p:spPr>
          <a:xfrm>
            <a:off x="6564113" y="2072184"/>
            <a:ext cx="1717519" cy="646331"/>
          </a:xfrm>
          <a:prstGeom prst="rect">
            <a:avLst/>
          </a:prstGeom>
          <a:noFill/>
        </p:spPr>
        <p:txBody>
          <a:bodyPr wrap="square" rtlCol="0">
            <a:spAutoFit/>
          </a:bodyPr>
          <a:lstStyle/>
          <a:p>
            <a:pPr algn="ctr"/>
            <a:r>
              <a:rPr lang="lv-LV" b="1" dirty="0"/>
              <a:t>23. marts SASAUKŠANA</a:t>
            </a:r>
          </a:p>
        </p:txBody>
      </p:sp>
      <p:sp>
        <p:nvSpPr>
          <p:cNvPr id="20" name="Oval 19"/>
          <p:cNvSpPr/>
          <p:nvPr/>
        </p:nvSpPr>
        <p:spPr>
          <a:xfrm>
            <a:off x="3548130" y="1083062"/>
            <a:ext cx="2170090" cy="10805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NAV KVORUMA</a:t>
            </a:r>
          </a:p>
        </p:txBody>
      </p:sp>
      <p:sp>
        <p:nvSpPr>
          <p:cNvPr id="21" name="Oval 20"/>
          <p:cNvSpPr/>
          <p:nvPr/>
        </p:nvSpPr>
        <p:spPr>
          <a:xfrm>
            <a:off x="8463567" y="632576"/>
            <a:ext cx="2286000" cy="10350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JĀPIEDALĀS VISMAZ 2 BIEDRIEM</a:t>
            </a:r>
          </a:p>
        </p:txBody>
      </p:sp>
      <p:sp>
        <p:nvSpPr>
          <p:cNvPr id="22" name="Right Arrow 21"/>
          <p:cNvSpPr/>
          <p:nvPr/>
        </p:nvSpPr>
        <p:spPr>
          <a:xfrm>
            <a:off x="3969704" y="34503"/>
            <a:ext cx="4787930" cy="936315"/>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DARBA KĀRTĪBA - IEPRIEKŠĒJĀ</a:t>
            </a:r>
          </a:p>
        </p:txBody>
      </p:sp>
    </p:spTree>
    <p:extLst>
      <p:ext uri="{BB962C8B-B14F-4D97-AF65-F5344CB8AC3E}">
        <p14:creationId xmlns:p14="http://schemas.microsoft.com/office/powerpoint/2010/main" val="335796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ircle(in)">
                                      <p:cBhvr>
                                        <p:cTn id="49" dur="2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ircle(in)">
                                      <p:cBhvr>
                                        <p:cTn id="54" dur="2000"/>
                                        <p:tgtEl>
                                          <p:spTgt spid="19"/>
                                        </p:tgtEl>
                                      </p:cBhvr>
                                    </p:animEffect>
                                  </p:childTnLst>
                                </p:cTn>
                              </p:par>
                              <p:par>
                                <p:cTn id="55" presetID="6" presetClass="entr" presetSubtype="16"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in)">
                                      <p:cBhvr>
                                        <p:cTn id="57" dur="2000"/>
                                        <p:tgtEl>
                                          <p:spTgt spid="9"/>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ircle(in)">
                                      <p:cBhvr>
                                        <p:cTn id="60" dur="2000"/>
                                        <p:tgtEl>
                                          <p:spTgt spid="12"/>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ircle(in)">
                                      <p:cBhvr>
                                        <p:cTn id="63" dur="20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80">
                                          <p:stCondLst>
                                            <p:cond delay="0"/>
                                          </p:stCondLst>
                                        </p:cTn>
                                        <p:tgtEl>
                                          <p:spTgt spid="22"/>
                                        </p:tgtEl>
                                      </p:cBhvr>
                                    </p:animEffect>
                                    <p:anim calcmode="lin" valueType="num">
                                      <p:cBhvr>
                                        <p:cTn id="6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4" dur="26">
                                          <p:stCondLst>
                                            <p:cond delay="650"/>
                                          </p:stCondLst>
                                        </p:cTn>
                                        <p:tgtEl>
                                          <p:spTgt spid="22"/>
                                        </p:tgtEl>
                                      </p:cBhvr>
                                      <p:to x="100000" y="60000"/>
                                    </p:animScale>
                                    <p:animScale>
                                      <p:cBhvr>
                                        <p:cTn id="75" dur="166" decel="50000">
                                          <p:stCondLst>
                                            <p:cond delay="676"/>
                                          </p:stCondLst>
                                        </p:cTn>
                                        <p:tgtEl>
                                          <p:spTgt spid="22"/>
                                        </p:tgtEl>
                                      </p:cBhvr>
                                      <p:to x="100000" y="100000"/>
                                    </p:animScale>
                                    <p:animScale>
                                      <p:cBhvr>
                                        <p:cTn id="76" dur="26">
                                          <p:stCondLst>
                                            <p:cond delay="1312"/>
                                          </p:stCondLst>
                                        </p:cTn>
                                        <p:tgtEl>
                                          <p:spTgt spid="22"/>
                                        </p:tgtEl>
                                      </p:cBhvr>
                                      <p:to x="100000" y="80000"/>
                                    </p:animScale>
                                    <p:animScale>
                                      <p:cBhvr>
                                        <p:cTn id="77" dur="166" decel="50000">
                                          <p:stCondLst>
                                            <p:cond delay="1338"/>
                                          </p:stCondLst>
                                        </p:cTn>
                                        <p:tgtEl>
                                          <p:spTgt spid="22"/>
                                        </p:tgtEl>
                                      </p:cBhvr>
                                      <p:to x="100000" y="100000"/>
                                    </p:animScale>
                                    <p:animScale>
                                      <p:cBhvr>
                                        <p:cTn id="78" dur="26">
                                          <p:stCondLst>
                                            <p:cond delay="1642"/>
                                          </p:stCondLst>
                                        </p:cTn>
                                        <p:tgtEl>
                                          <p:spTgt spid="22"/>
                                        </p:tgtEl>
                                      </p:cBhvr>
                                      <p:to x="100000" y="90000"/>
                                    </p:animScale>
                                    <p:animScale>
                                      <p:cBhvr>
                                        <p:cTn id="79" dur="166" decel="50000">
                                          <p:stCondLst>
                                            <p:cond delay="1668"/>
                                          </p:stCondLst>
                                        </p:cTn>
                                        <p:tgtEl>
                                          <p:spTgt spid="22"/>
                                        </p:tgtEl>
                                      </p:cBhvr>
                                      <p:to x="100000" y="100000"/>
                                    </p:animScale>
                                    <p:animScale>
                                      <p:cBhvr>
                                        <p:cTn id="80" dur="26">
                                          <p:stCondLst>
                                            <p:cond delay="1808"/>
                                          </p:stCondLst>
                                        </p:cTn>
                                        <p:tgtEl>
                                          <p:spTgt spid="22"/>
                                        </p:tgtEl>
                                      </p:cBhvr>
                                      <p:to x="100000" y="95000"/>
                                    </p:animScale>
                                    <p:animScale>
                                      <p:cBhvr>
                                        <p:cTn id="81"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animBg="1"/>
      <p:bldP spid="12" grpId="0" animBg="1"/>
      <p:bldP spid="13" grpId="0" animBg="1"/>
      <p:bldP spid="14" grpId="0"/>
      <p:bldP spid="15" grpId="0"/>
      <p:bldP spid="16" grpId="0"/>
      <p:bldP spid="17" grpId="0"/>
      <p:bldP spid="18" grpId="0"/>
      <p:bldP spid="19" grpId="0"/>
      <p:bldP spid="20" grpId="0" animBg="1"/>
      <p:bldP spid="21" grpId="0" animBg="1"/>
      <p:bldP spid="2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024F-BAFE-4488-8AFA-7398D63A1706}"/>
              </a:ext>
            </a:extLst>
          </p:cNvPr>
          <p:cNvSpPr>
            <a:spLocks noGrp="1"/>
          </p:cNvSpPr>
          <p:nvPr>
            <p:ph type="title"/>
          </p:nvPr>
        </p:nvSpPr>
        <p:spPr>
          <a:xfrm>
            <a:off x="836289" y="220091"/>
            <a:ext cx="10058400" cy="1170303"/>
          </a:xfrm>
        </p:spPr>
        <p:txBody>
          <a:bodyPr/>
          <a:lstStyle/>
          <a:p>
            <a:r>
              <a:rPr lang="lv-LV" dirty="0"/>
              <a:t>Sapulces protokols</a:t>
            </a:r>
            <a:endParaRPr lang="en-US" dirty="0"/>
          </a:p>
        </p:txBody>
      </p:sp>
      <p:sp>
        <p:nvSpPr>
          <p:cNvPr id="3" name="Slide Number Placeholder 2">
            <a:extLst>
              <a:ext uri="{FF2B5EF4-FFF2-40B4-BE49-F238E27FC236}">
                <a16:creationId xmlns:a16="http://schemas.microsoft.com/office/drawing/2014/main" id="{8A6FA81C-CE8F-473C-B4AE-5E7299CCB286}"/>
              </a:ext>
            </a:extLst>
          </p:cNvPr>
          <p:cNvSpPr>
            <a:spLocks noGrp="1"/>
          </p:cNvSpPr>
          <p:nvPr>
            <p:ph type="sldNum" sz="quarter" idx="12"/>
          </p:nvPr>
        </p:nvSpPr>
        <p:spPr/>
        <p:txBody>
          <a:bodyPr/>
          <a:lstStyle/>
          <a:p>
            <a:fld id="{EBF4AB40-9E83-4FA7-8074-857ED8D9DFA4}" type="slidenum">
              <a:rPr lang="en-US" smtClean="0"/>
              <a:t>67</a:t>
            </a:fld>
            <a:endParaRPr lang="en-US"/>
          </a:p>
        </p:txBody>
      </p:sp>
      <p:sp>
        <p:nvSpPr>
          <p:cNvPr id="4" name="Rectangle 3">
            <a:extLst>
              <a:ext uri="{FF2B5EF4-FFF2-40B4-BE49-F238E27FC236}">
                <a16:creationId xmlns:a16="http://schemas.microsoft.com/office/drawing/2014/main" id="{8F080839-CF41-48B4-A4BE-4A421D7B4EC6}"/>
              </a:ext>
            </a:extLst>
          </p:cNvPr>
          <p:cNvSpPr/>
          <p:nvPr/>
        </p:nvSpPr>
        <p:spPr>
          <a:xfrm>
            <a:off x="667125" y="1621151"/>
            <a:ext cx="10396728" cy="5016758"/>
          </a:xfrm>
          <a:prstGeom prst="rect">
            <a:avLst/>
          </a:prstGeom>
        </p:spPr>
        <p:txBody>
          <a:bodyPr wrap="square">
            <a:spAutoFit/>
          </a:bodyPr>
          <a:lstStyle/>
          <a:p>
            <a:pPr marL="457200" indent="-457200">
              <a:buFont typeface="Arial" panose="020B0604020202020204" pitchFamily="34" charset="0"/>
              <a:buChar char="•"/>
            </a:pPr>
            <a:r>
              <a:rPr lang="lv-LV" sz="3200" dirty="0"/>
              <a:t>Sapulci vada valdes priekšsēdētājs, ja biedri </a:t>
            </a:r>
            <a:r>
              <a:rPr lang="lv-LV" sz="3200" dirty="0" err="1"/>
              <a:t>neievēl</a:t>
            </a:r>
            <a:r>
              <a:rPr lang="lv-LV" sz="3200" dirty="0"/>
              <a:t> citu sapulces vadītāju;</a:t>
            </a:r>
          </a:p>
          <a:p>
            <a:pPr marL="457200" indent="-457200">
              <a:buFont typeface="Arial" panose="020B0604020202020204" pitchFamily="34" charset="0"/>
              <a:buChar char="•"/>
            </a:pPr>
            <a:r>
              <a:rPr lang="lv-LV" sz="3200" dirty="0"/>
              <a:t>Sapulce notiek atklāti, ja motivētu lēmumu par citādu sapulces norises kārtību nepieņem biedru sapulce;</a:t>
            </a:r>
          </a:p>
          <a:p>
            <a:pPr marL="457200" indent="-457200">
              <a:buFont typeface="Arial" panose="020B0604020202020204" pitchFamily="34" charset="0"/>
              <a:buChar char="•"/>
            </a:pPr>
            <a:r>
              <a:rPr lang="lv-LV" sz="3200" dirty="0"/>
              <a:t>Sapulces gaita tiek </a:t>
            </a:r>
            <a:r>
              <a:rPr lang="lv-LV" sz="3200" b="1" dirty="0"/>
              <a:t>protokolēta</a:t>
            </a:r>
            <a:r>
              <a:rPr lang="lv-LV" sz="3200" dirty="0"/>
              <a:t>;</a:t>
            </a:r>
          </a:p>
          <a:p>
            <a:pPr marL="457200" indent="-457200">
              <a:buFont typeface="Arial" panose="020B0604020202020204" pitchFamily="34" charset="0"/>
              <a:buChar char="•"/>
            </a:pPr>
            <a:r>
              <a:rPr lang="lv-LV" sz="3200" dirty="0"/>
              <a:t>Balsojums </a:t>
            </a:r>
            <a:r>
              <a:rPr lang="lv-LV" sz="3200" dirty="0">
                <a:solidFill>
                  <a:srgbClr val="C00000"/>
                </a:solidFill>
              </a:rPr>
              <a:t>PAR/PRET </a:t>
            </a:r>
            <a:r>
              <a:rPr lang="lv-LV" sz="3200" dirty="0"/>
              <a:t>par katru jautājumu;</a:t>
            </a:r>
          </a:p>
          <a:p>
            <a:pPr marL="457200" indent="-457200">
              <a:buFont typeface="Arial" panose="020B0604020202020204" pitchFamily="34" charset="0"/>
              <a:buChar char="•"/>
            </a:pPr>
            <a:r>
              <a:rPr lang="lv-LV" sz="3200" dirty="0"/>
              <a:t>Protokolu paraksta sapulces vadītājs un protokolists</a:t>
            </a:r>
          </a:p>
          <a:p>
            <a:pPr marL="457200" indent="-457200">
              <a:buFont typeface="Arial" panose="020B0604020202020204" pitchFamily="34" charset="0"/>
              <a:buChar char="•"/>
            </a:pPr>
            <a:r>
              <a:rPr lang="lv-LV" sz="3200" dirty="0"/>
              <a:t>UR jāiesniedz </a:t>
            </a:r>
            <a:r>
              <a:rPr lang="lv-LV" sz="3200" b="1" dirty="0"/>
              <a:t>izraksts</a:t>
            </a:r>
            <a:r>
              <a:rPr lang="lv-LV" sz="3200" dirty="0"/>
              <a:t> no sapulces protokola [izraksts ir jāapstiprina]</a:t>
            </a:r>
          </a:p>
        </p:txBody>
      </p:sp>
    </p:spTree>
    <p:extLst>
      <p:ext uri="{BB962C8B-B14F-4D97-AF65-F5344CB8AC3E}">
        <p14:creationId xmlns:p14="http://schemas.microsoft.com/office/powerpoint/2010/main" val="386435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07" y="342964"/>
            <a:ext cx="11751585" cy="829013"/>
          </a:xfrm>
        </p:spPr>
        <p:txBody>
          <a:bodyPr>
            <a:normAutofit/>
          </a:bodyPr>
          <a:lstStyle/>
          <a:p>
            <a:r>
              <a:rPr lang="lv-LV" sz="4400" b="1" dirty="0">
                <a:latin typeface="Baskerville Old Face" panose="02020602080505020303" pitchFamily="18" charset="0"/>
              </a:rPr>
              <a:t>Protokolā norāda šādas ziņas:</a:t>
            </a:r>
          </a:p>
        </p:txBody>
      </p:sp>
      <p:sp>
        <p:nvSpPr>
          <p:cNvPr id="3" name="Content Placeholder 2"/>
          <p:cNvSpPr>
            <a:spLocks noGrp="1"/>
          </p:cNvSpPr>
          <p:nvPr>
            <p:ph idx="1"/>
          </p:nvPr>
        </p:nvSpPr>
        <p:spPr>
          <a:xfrm>
            <a:off x="605307" y="1447801"/>
            <a:ext cx="10612192" cy="4525963"/>
          </a:xfrm>
        </p:spPr>
        <p:txBody>
          <a:bodyPr>
            <a:noAutofit/>
          </a:bodyPr>
          <a:lstStyle/>
          <a:p>
            <a:pPr marL="514350" indent="-514350">
              <a:buFont typeface="+mj-lt"/>
              <a:buAutoNum type="arabicPeriod"/>
            </a:pPr>
            <a:r>
              <a:rPr lang="lv-LV" sz="2400" dirty="0"/>
              <a:t>Biedrības nosaukumu,</a:t>
            </a:r>
          </a:p>
          <a:p>
            <a:pPr marL="514350" indent="-514350">
              <a:buFont typeface="+mj-lt"/>
              <a:buAutoNum type="arabicPeriod"/>
            </a:pPr>
            <a:r>
              <a:rPr lang="lv-LV" sz="2400" dirty="0"/>
              <a:t>Institūciju (personu), kura sasauc biedru sapulci,</a:t>
            </a:r>
          </a:p>
          <a:p>
            <a:pPr marL="514350" indent="-514350">
              <a:buFont typeface="+mj-lt"/>
              <a:buAutoNum type="arabicPeriod"/>
            </a:pPr>
            <a:r>
              <a:rPr lang="lv-LV" sz="2400" dirty="0"/>
              <a:t>Sapulces norises vietu un laiku,</a:t>
            </a:r>
          </a:p>
          <a:p>
            <a:pPr marL="514350" indent="-514350">
              <a:buFont typeface="+mj-lt"/>
              <a:buAutoNum type="arabicPeriod"/>
            </a:pPr>
            <a:r>
              <a:rPr lang="lv-LV" sz="2400" dirty="0"/>
              <a:t>Laiku, kad biedriem paziņots par sapulces sasaukšanu, un paziņošanas veidu,</a:t>
            </a:r>
          </a:p>
          <a:p>
            <a:pPr marL="514350" indent="-514350">
              <a:buFont typeface="+mj-lt"/>
              <a:buAutoNum type="arabicPeriod"/>
            </a:pPr>
            <a:r>
              <a:rPr lang="lv-LV" sz="2400" dirty="0"/>
              <a:t>Biedrības kopējo biedru skaitu (pārstāvju skaitu) un skaitu, kāds nepieciešams, lai būtu pārstāvēti visi biedri (kvorums),</a:t>
            </a:r>
          </a:p>
          <a:p>
            <a:pPr marL="514350" indent="-514350">
              <a:buFont typeface="+mj-lt"/>
              <a:buAutoNum type="arabicPeriod"/>
            </a:pPr>
            <a:r>
              <a:rPr lang="lv-LV" sz="2400" dirty="0"/>
              <a:t>Darba kārtību,</a:t>
            </a:r>
          </a:p>
          <a:p>
            <a:pPr marL="514350" indent="-514350">
              <a:buFont typeface="+mj-lt"/>
              <a:buAutoNum type="arabicPeriod"/>
            </a:pPr>
            <a:r>
              <a:rPr lang="lv-LV" sz="2400" dirty="0"/>
              <a:t>Darba kārtības jautājumu apspriešanas gaitu un saturu,</a:t>
            </a:r>
          </a:p>
          <a:p>
            <a:pPr marL="514350" indent="-514350">
              <a:buFont typeface="+mj-lt"/>
              <a:buAutoNum type="arabicPeriod"/>
            </a:pPr>
            <a:r>
              <a:rPr lang="lv-LV" sz="2400" dirty="0"/>
              <a:t>Balsošanas rezultātus, norādot balsu skaitu «PAR» vai «PRET» par katru lēmumu,</a:t>
            </a:r>
          </a:p>
          <a:p>
            <a:pPr marL="514350" indent="-514350">
              <a:buFont typeface="+mj-lt"/>
              <a:buAutoNum type="arabicPeriod"/>
            </a:pPr>
            <a:r>
              <a:rPr lang="lv-LV" sz="2400" dirty="0"/>
              <a:t>Pieņemtos lēmumus.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Tree>
    <p:extLst>
      <p:ext uri="{BB962C8B-B14F-4D97-AF65-F5344CB8AC3E}">
        <p14:creationId xmlns:p14="http://schemas.microsoft.com/office/powerpoint/2010/main" val="198665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1)">
                                      <p:cBhvr>
                                        <p:cTn id="25" dur="2000"/>
                                        <p:tgtEl>
                                          <p:spTgt spid="3">
                                            <p:txEl>
                                              <p:pRg st="5" end="5"/>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1)">
                                      <p:cBhvr>
                                        <p:cTn id="28" dur="2000"/>
                                        <p:tgtEl>
                                          <p:spTgt spid="3">
                                            <p:txEl>
                                              <p:pRg st="6" end="6"/>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heel(1)">
                                      <p:cBhvr>
                                        <p:cTn id="31" dur="2000"/>
                                        <p:tgtEl>
                                          <p:spTgt spid="3">
                                            <p:txEl>
                                              <p:pRg st="7" end="7"/>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heel(1)">
                                      <p:cBhvr>
                                        <p:cTn id="3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4785"/>
            <a:ext cx="8132997" cy="6852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44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431704" y="188640"/>
            <a:ext cx="5184576" cy="86409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Times New Roman" panose="02020603050405020304" pitchFamily="18" charset="0"/>
                <a:cs typeface="Times New Roman" panose="02020603050405020304" pitchFamily="18" charset="0"/>
              </a:rPr>
              <a:t>DOKUMENTS</a:t>
            </a:r>
          </a:p>
        </p:txBody>
      </p:sp>
      <p:sp>
        <p:nvSpPr>
          <p:cNvPr id="5" name="Rounded Rectangle 4"/>
          <p:cNvSpPr/>
          <p:nvPr/>
        </p:nvSpPr>
        <p:spPr>
          <a:xfrm>
            <a:off x="1991544" y="1412776"/>
            <a:ext cx="2232248"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ORIĢINĀLS</a:t>
            </a:r>
          </a:p>
        </p:txBody>
      </p:sp>
      <p:sp>
        <p:nvSpPr>
          <p:cNvPr id="6" name="Rounded Rectangle 5"/>
          <p:cNvSpPr/>
          <p:nvPr/>
        </p:nvSpPr>
        <p:spPr>
          <a:xfrm>
            <a:off x="4700794" y="1916832"/>
            <a:ext cx="2758857"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ATVASINĀJUMS</a:t>
            </a:r>
          </a:p>
        </p:txBody>
      </p:sp>
      <p:sp>
        <p:nvSpPr>
          <p:cNvPr id="7" name="Rounded Rectangle 6"/>
          <p:cNvSpPr/>
          <p:nvPr/>
        </p:nvSpPr>
        <p:spPr>
          <a:xfrm>
            <a:off x="7896200" y="1463230"/>
            <a:ext cx="2232248"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DUBLIKĀTS</a:t>
            </a:r>
          </a:p>
        </p:txBody>
      </p:sp>
      <p:sp>
        <p:nvSpPr>
          <p:cNvPr id="8" name="Flowchart: Alternate Process 7"/>
          <p:cNvSpPr/>
          <p:nvPr/>
        </p:nvSpPr>
        <p:spPr>
          <a:xfrm>
            <a:off x="1204175" y="3004133"/>
            <a:ext cx="2983613" cy="1296144"/>
          </a:xfrm>
          <a:prstGeom prst="flowChartAlternate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Dokumenta rekvizīti</a:t>
            </a:r>
          </a:p>
        </p:txBody>
      </p:sp>
      <p:sp>
        <p:nvSpPr>
          <p:cNvPr id="9" name="Flowchart: Alternate Process 8"/>
          <p:cNvSpPr/>
          <p:nvPr/>
        </p:nvSpPr>
        <p:spPr>
          <a:xfrm>
            <a:off x="7968207" y="3068960"/>
            <a:ext cx="2920879" cy="1296144"/>
          </a:xfrm>
          <a:prstGeom prst="flowChartAlternate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Izstrādā, ja oriģināls, kurš bija izstrādāts vienā eksemplārā, ir zudis.</a:t>
            </a:r>
          </a:p>
        </p:txBody>
      </p:sp>
      <p:sp>
        <p:nvSpPr>
          <p:cNvPr id="10" name="Flowchart: Alternate Process 9"/>
          <p:cNvSpPr/>
          <p:nvPr/>
        </p:nvSpPr>
        <p:spPr>
          <a:xfrm>
            <a:off x="4799856" y="3356992"/>
            <a:ext cx="2664296" cy="1512168"/>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Noraksts</a:t>
            </a:r>
            <a:r>
              <a:rPr lang="lv-LV" b="1" dirty="0">
                <a:solidFill>
                  <a:schemeClr val="tx1"/>
                </a:solidFill>
              </a:rPr>
              <a:t> – pilnībā pārraksta oriģināla informāciju vai aizpilda īpašu noraksta veidlapu</a:t>
            </a:r>
          </a:p>
        </p:txBody>
      </p:sp>
      <p:sp>
        <p:nvSpPr>
          <p:cNvPr id="11" name="Flowchart: Alternate Process 10"/>
          <p:cNvSpPr/>
          <p:nvPr/>
        </p:nvSpPr>
        <p:spPr>
          <a:xfrm>
            <a:off x="2607972" y="5229200"/>
            <a:ext cx="3416020" cy="144016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Izraksts</a:t>
            </a:r>
            <a:r>
              <a:rPr lang="lv-LV" b="1" dirty="0">
                <a:solidFill>
                  <a:srgbClr val="FF0000"/>
                </a:solidFill>
              </a:rPr>
              <a:t> </a:t>
            </a:r>
            <a:r>
              <a:rPr lang="lv-LV" b="1" dirty="0">
                <a:solidFill>
                  <a:schemeClr val="tx1"/>
                </a:solidFill>
              </a:rPr>
              <a:t>– pārraksta vai nokopē oriģināla daļu, kas satur nepieciešamo informāciju, vai aizpilda īpašu izraksta veidlapu</a:t>
            </a:r>
          </a:p>
        </p:txBody>
      </p:sp>
      <p:sp>
        <p:nvSpPr>
          <p:cNvPr id="12" name="Flowchart: Alternate Process 11"/>
          <p:cNvSpPr/>
          <p:nvPr/>
        </p:nvSpPr>
        <p:spPr>
          <a:xfrm>
            <a:off x="6214056" y="5254316"/>
            <a:ext cx="2988332" cy="1415044"/>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Kopija</a:t>
            </a:r>
            <a:r>
              <a:rPr lang="lv-LV" b="1" dirty="0">
                <a:solidFill>
                  <a:srgbClr val="FF0000"/>
                </a:solidFill>
              </a:rPr>
              <a:t> </a:t>
            </a:r>
            <a:r>
              <a:rPr lang="lv-LV" b="1" dirty="0">
                <a:solidFill>
                  <a:schemeClr val="tx1"/>
                </a:solidFill>
              </a:rPr>
              <a:t>– nokopējot oriģinālu ar visām dokumenta grafiskajām u.c. īpatnībām</a:t>
            </a:r>
          </a:p>
        </p:txBody>
      </p:sp>
      <p:cxnSp>
        <p:nvCxnSpPr>
          <p:cNvPr id="14" name="Straight Arrow Connector 13"/>
          <p:cNvCxnSpPr>
            <a:cxnSpLocks/>
            <a:stCxn id="6" idx="2"/>
            <a:endCxn id="10" idx="0"/>
          </p:cNvCxnSpPr>
          <p:nvPr/>
        </p:nvCxnSpPr>
        <p:spPr>
          <a:xfrm>
            <a:off x="6080223" y="2924944"/>
            <a:ext cx="51781"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03812" y="2924944"/>
            <a:ext cx="864096" cy="23042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endCxn id="12" idx="0"/>
          </p:cNvCxnSpPr>
          <p:nvPr/>
        </p:nvCxnSpPr>
        <p:spPr>
          <a:xfrm>
            <a:off x="7023104" y="2940576"/>
            <a:ext cx="685118" cy="23137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endCxn id="8" idx="0"/>
          </p:cNvCxnSpPr>
          <p:nvPr/>
        </p:nvCxnSpPr>
        <p:spPr>
          <a:xfrm>
            <a:off x="2695982" y="2420888"/>
            <a:ext cx="0" cy="5832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9095555" y="2471342"/>
            <a:ext cx="0" cy="59761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4"/>
          </p:cNvCxnSpPr>
          <p:nvPr/>
        </p:nvCxnSpPr>
        <p:spPr>
          <a:xfrm>
            <a:off x="6023992" y="1052736"/>
            <a:ext cx="0" cy="9145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4"/>
            <a:endCxn id="5" idx="0"/>
          </p:cNvCxnSpPr>
          <p:nvPr/>
        </p:nvCxnSpPr>
        <p:spPr>
          <a:xfrm flipH="1">
            <a:off x="3107668" y="1052736"/>
            <a:ext cx="2916324"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4"/>
            <a:endCxn id="7" idx="0"/>
          </p:cNvCxnSpPr>
          <p:nvPr/>
        </p:nvCxnSpPr>
        <p:spPr>
          <a:xfrm>
            <a:off x="6023992" y="1052736"/>
            <a:ext cx="2988332" cy="4104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9592733" y="4289334"/>
            <a:ext cx="1193868" cy="640080"/>
          </a:xfrm>
        </p:spPr>
        <p:txBody>
          <a:bodyPr/>
          <a:lstStyle/>
          <a:p>
            <a:fld id="{C7423574-3613-4BC7-92B6-70EB1B4E1FB3}" type="slidenum">
              <a:rPr lang="lv-LV" smtClean="0"/>
              <a:t>7</a:t>
            </a:fld>
            <a:endParaRPr lang="lv-L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par>
                                <p:cTn id="11" presetID="16" presetClass="entr" presetSubtype="2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1000"/>
                                        <p:tgtEl>
                                          <p:spTgt spid="9"/>
                                        </p:tgtEl>
                                      </p:cBhvr>
                                    </p:animEffect>
                                    <p:anim calcmode="lin" valueType="num">
                                      <p:cBhvr>
                                        <p:cTn id="79" dur="1000" fill="hold"/>
                                        <p:tgtEl>
                                          <p:spTgt spid="9"/>
                                        </p:tgtEl>
                                        <p:attrNameLst>
                                          <p:attrName>ppt_x</p:attrName>
                                        </p:attrNameLst>
                                      </p:cBhvr>
                                      <p:tavLst>
                                        <p:tav tm="0">
                                          <p:val>
                                            <p:strVal val="#ppt_x"/>
                                          </p:val>
                                        </p:tav>
                                        <p:tav tm="100000">
                                          <p:val>
                                            <p:strVal val="#ppt_x"/>
                                          </p:val>
                                        </p:tav>
                                      </p:tavLst>
                                    </p:anim>
                                    <p:anim calcmode="lin" valueType="num">
                                      <p:cBhvr>
                                        <p:cTn id="8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3573-7143-49DD-A1CF-7CB8E9A1B138}"/>
              </a:ext>
            </a:extLst>
          </p:cNvPr>
          <p:cNvSpPr>
            <a:spLocks noGrp="1"/>
          </p:cNvSpPr>
          <p:nvPr>
            <p:ph type="title"/>
          </p:nvPr>
        </p:nvSpPr>
        <p:spPr>
          <a:xfrm>
            <a:off x="1252728" y="128790"/>
            <a:ext cx="10058400" cy="1067272"/>
          </a:xfrm>
        </p:spPr>
        <p:txBody>
          <a:bodyPr/>
          <a:lstStyle/>
          <a:p>
            <a:r>
              <a:rPr lang="lv-LV" dirty="0"/>
              <a:t>Grozījumi statūtos</a:t>
            </a:r>
            <a:endParaRPr lang="en-US" dirty="0"/>
          </a:p>
        </p:txBody>
      </p:sp>
      <p:sp>
        <p:nvSpPr>
          <p:cNvPr id="3" name="Content Placeholder 2">
            <a:extLst>
              <a:ext uri="{FF2B5EF4-FFF2-40B4-BE49-F238E27FC236}">
                <a16:creationId xmlns:a16="http://schemas.microsoft.com/office/drawing/2014/main" id="{24CCF953-A28C-45AC-B813-ACEBC386784E}"/>
              </a:ext>
            </a:extLst>
          </p:cNvPr>
          <p:cNvSpPr>
            <a:spLocks noGrp="1"/>
          </p:cNvSpPr>
          <p:nvPr>
            <p:ph idx="1"/>
          </p:nvPr>
        </p:nvSpPr>
        <p:spPr>
          <a:xfrm>
            <a:off x="276896" y="1326523"/>
            <a:ext cx="10851352" cy="5402687"/>
          </a:xfrm>
        </p:spPr>
        <p:txBody>
          <a:bodyPr>
            <a:normAutofit lnSpcReduction="10000"/>
          </a:bodyPr>
          <a:lstStyle/>
          <a:p>
            <a:r>
              <a:rPr lang="lv-LV" dirty="0"/>
              <a:t>Viens no 3 svarīgajiem iemesliem sapulces sasaukšanai;</a:t>
            </a:r>
          </a:p>
          <a:p>
            <a:r>
              <a:rPr lang="lv-LV" dirty="0"/>
              <a:t>Valde statūtu noteiktajā kārtībā vai ne vēlāk kā 14 dienas pirms sapulces sasaukšanas izziņo sapulci un </a:t>
            </a:r>
            <a:r>
              <a:rPr lang="lv-LV" dirty="0" err="1"/>
              <a:t>izsūta</a:t>
            </a:r>
            <a:r>
              <a:rPr lang="lv-LV" dirty="0"/>
              <a:t> darba kārtību, kur viens no jautājumiem (vai vienīgais) ir grozījumi statūtos;</a:t>
            </a:r>
          </a:p>
          <a:p>
            <a:r>
              <a:rPr lang="lv-LV" dirty="0"/>
              <a:t>Korekti būtu statūtu grozījumu projektu izsūtīt pirms sapulces visiem biedriem;</a:t>
            </a:r>
          </a:p>
          <a:p>
            <a:r>
              <a:rPr lang="lv-LV" dirty="0"/>
              <a:t>Sapulce tiek protokolēta;</a:t>
            </a:r>
          </a:p>
          <a:p>
            <a:r>
              <a:rPr lang="lv-LV" dirty="0"/>
              <a:t>Notiek diskusija/debates un balsošana. Parasti tā ir atklāta, līdz ar to nevajag balsu skaitīšanas komisiju;</a:t>
            </a:r>
          </a:p>
          <a:p>
            <a:r>
              <a:rPr lang="lv-LV" dirty="0"/>
              <a:t>Jāatceras, ka kvorumam jābūt vairāk kā pusei no biedriem, ja statūtos nav noteikts lielāks kvorums;</a:t>
            </a:r>
          </a:p>
          <a:p>
            <a:r>
              <a:rPr lang="lv-LV" dirty="0"/>
              <a:t>Tāpat statūtos var būt noteikts, ka statūtu grozījumi var tikt pieņemti ar 2/3 klātesošo biedru pozitīvu balsojumu.</a:t>
            </a:r>
          </a:p>
          <a:p>
            <a:r>
              <a:rPr lang="lv-LV" dirty="0"/>
              <a:t>Statūtu </a:t>
            </a:r>
            <a:r>
              <a:rPr lang="lv-LV" b="1" dirty="0">
                <a:solidFill>
                  <a:srgbClr val="FF0000"/>
                </a:solidFill>
              </a:rPr>
              <a:t>grozījumi stājas spēkā </a:t>
            </a:r>
            <a:r>
              <a:rPr lang="lv-LV" dirty="0"/>
              <a:t>ar to pieņemšanas brīdi, ja statūtos vai sapulces lēmumā nav noteikts citādi;</a:t>
            </a:r>
          </a:p>
          <a:p>
            <a:r>
              <a:rPr lang="lv-LV" b="1" dirty="0">
                <a:solidFill>
                  <a:srgbClr val="FF0000"/>
                </a:solidFill>
              </a:rPr>
              <a:t>Attiecībā uz trešajām personām </a:t>
            </a:r>
            <a:r>
              <a:rPr lang="lv-LV" dirty="0"/>
              <a:t>(banka, kāda iestāde, pašvaldība, telpu īpašnieks utt.) grozījumi būs tiesiski tikai PĒC to reģistrēšanas UR.</a:t>
            </a:r>
          </a:p>
        </p:txBody>
      </p:sp>
      <p:sp>
        <p:nvSpPr>
          <p:cNvPr id="4" name="Slide Number Placeholder 3">
            <a:extLst>
              <a:ext uri="{FF2B5EF4-FFF2-40B4-BE49-F238E27FC236}">
                <a16:creationId xmlns:a16="http://schemas.microsoft.com/office/drawing/2014/main" id="{38BA90A8-2E95-4D7C-945F-CB7135177E5C}"/>
              </a:ext>
            </a:extLst>
          </p:cNvPr>
          <p:cNvSpPr>
            <a:spLocks noGrp="1"/>
          </p:cNvSpPr>
          <p:nvPr>
            <p:ph type="sldNum" sz="quarter" idx="12"/>
          </p:nvPr>
        </p:nvSpPr>
        <p:spPr/>
        <p:txBody>
          <a:bodyPr/>
          <a:lstStyle/>
          <a:p>
            <a:fld id="{EBF4AB40-9E83-4FA7-8074-857ED8D9DFA4}" type="slidenum">
              <a:rPr lang="en-US" smtClean="0"/>
              <a:t>70</a:t>
            </a:fld>
            <a:endParaRPr lang="en-US"/>
          </a:p>
        </p:txBody>
      </p:sp>
    </p:spTree>
    <p:extLst>
      <p:ext uri="{BB962C8B-B14F-4D97-AF65-F5344CB8AC3E}">
        <p14:creationId xmlns:p14="http://schemas.microsoft.com/office/powerpoint/2010/main" val="25920825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C740-ACF9-4D38-BF97-D3E5292B858A}"/>
              </a:ext>
            </a:extLst>
          </p:cNvPr>
          <p:cNvSpPr>
            <a:spLocks noGrp="1"/>
          </p:cNvSpPr>
          <p:nvPr>
            <p:ph type="title"/>
          </p:nvPr>
        </p:nvSpPr>
        <p:spPr>
          <a:xfrm>
            <a:off x="838200" y="365125"/>
            <a:ext cx="10515600" cy="955675"/>
          </a:xfrm>
        </p:spPr>
        <p:txBody>
          <a:bodyPr>
            <a:normAutofit fontScale="90000"/>
          </a:bodyPr>
          <a:lstStyle/>
          <a:p>
            <a:pPr algn="ctr"/>
            <a:r>
              <a:rPr lang="lv-LV" b="1" dirty="0">
                <a:latin typeface="Times New Roman" panose="02020603050405020304" pitchFamily="18" charset="0"/>
                <a:cs typeface="Times New Roman" panose="02020603050405020304" pitchFamily="18" charset="0"/>
              </a:rPr>
              <a:t>Biedrības/nodibinājuma struktūra</a:t>
            </a:r>
            <a:endParaRPr lang="en-GB"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43E8F0D-DBE2-4CA7-888E-549F1A748B23}"/>
              </a:ext>
            </a:extLst>
          </p:cNvPr>
          <p:cNvSpPr/>
          <p:nvPr/>
        </p:nvSpPr>
        <p:spPr>
          <a:xfrm>
            <a:off x="1046480" y="1690688"/>
            <a:ext cx="9743440" cy="12496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BIEDRI [apvienojušies biedrības/nodibinājuma mērķu sasniegšanai]</a:t>
            </a:r>
            <a:endParaRPr lang="en-GB" sz="2000" b="1" dirty="0">
              <a:solidFill>
                <a:srgbClr val="FF0000"/>
              </a:solidFill>
            </a:endParaRPr>
          </a:p>
        </p:txBody>
      </p:sp>
      <p:sp>
        <p:nvSpPr>
          <p:cNvPr id="4" name="Rectangle 3">
            <a:extLst>
              <a:ext uri="{FF2B5EF4-FFF2-40B4-BE49-F238E27FC236}">
                <a16:creationId xmlns:a16="http://schemas.microsoft.com/office/drawing/2014/main" id="{D88052A7-ED54-4FC0-8CBB-A1F7FEDCF588}"/>
              </a:ext>
            </a:extLst>
          </p:cNvPr>
          <p:cNvSpPr/>
          <p:nvPr/>
        </p:nvSpPr>
        <p:spPr>
          <a:xfrm>
            <a:off x="1046480" y="3050859"/>
            <a:ext cx="7874000" cy="12496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KOPSAPULCE [visi biedri]</a:t>
            </a:r>
            <a:endParaRPr lang="en-GB" sz="2000" b="1" dirty="0">
              <a:solidFill>
                <a:srgbClr val="FF0000"/>
              </a:solidFill>
            </a:endParaRPr>
          </a:p>
        </p:txBody>
      </p:sp>
      <p:sp>
        <p:nvSpPr>
          <p:cNvPr id="5" name="Rectangle 4">
            <a:extLst>
              <a:ext uri="{FF2B5EF4-FFF2-40B4-BE49-F238E27FC236}">
                <a16:creationId xmlns:a16="http://schemas.microsoft.com/office/drawing/2014/main" id="{DD8EC44B-A049-461C-8A23-A95FFBA21576}"/>
              </a:ext>
            </a:extLst>
          </p:cNvPr>
          <p:cNvSpPr/>
          <p:nvPr/>
        </p:nvSpPr>
        <p:spPr>
          <a:xfrm>
            <a:off x="1046480" y="4572000"/>
            <a:ext cx="6807200" cy="5953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Pārstāvības struktūrvienība [PREZIDIJS, PADOME, DIREKTORĀTS u.c.]</a:t>
            </a:r>
            <a:endParaRPr lang="en-GB" sz="2000" b="1" dirty="0">
              <a:solidFill>
                <a:srgbClr val="FF0000"/>
              </a:solidFill>
            </a:endParaRPr>
          </a:p>
        </p:txBody>
      </p:sp>
      <p:sp>
        <p:nvSpPr>
          <p:cNvPr id="6" name="Rectangle 5">
            <a:extLst>
              <a:ext uri="{FF2B5EF4-FFF2-40B4-BE49-F238E27FC236}">
                <a16:creationId xmlns:a16="http://schemas.microsoft.com/office/drawing/2014/main" id="{CE837F8D-717F-4AB4-8F58-75D0161B47AF}"/>
              </a:ext>
            </a:extLst>
          </p:cNvPr>
          <p:cNvSpPr/>
          <p:nvPr/>
        </p:nvSpPr>
        <p:spPr>
          <a:xfrm>
            <a:off x="1046480" y="5438773"/>
            <a:ext cx="4876800" cy="8534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VALDE</a:t>
            </a:r>
            <a:endParaRPr lang="en-GB" sz="2000" b="1" dirty="0">
              <a:solidFill>
                <a:srgbClr val="FF0000"/>
              </a:solidFill>
            </a:endParaRPr>
          </a:p>
        </p:txBody>
      </p:sp>
      <p:sp>
        <p:nvSpPr>
          <p:cNvPr id="7" name="Oval 6">
            <a:extLst>
              <a:ext uri="{FF2B5EF4-FFF2-40B4-BE49-F238E27FC236}">
                <a16:creationId xmlns:a16="http://schemas.microsoft.com/office/drawing/2014/main" id="{5733734F-8D71-4E6C-B59D-0F87107FA4D9}"/>
              </a:ext>
            </a:extLst>
          </p:cNvPr>
          <p:cNvSpPr/>
          <p:nvPr/>
        </p:nvSpPr>
        <p:spPr>
          <a:xfrm>
            <a:off x="9265920" y="3154046"/>
            <a:ext cx="2519680" cy="104330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FF0000"/>
                </a:solidFill>
              </a:rPr>
              <a:t>Sanāk obligāti vismaz reizi gadā</a:t>
            </a:r>
            <a:endParaRPr lang="en-GB" dirty="0">
              <a:solidFill>
                <a:srgbClr val="FF0000"/>
              </a:solidFill>
            </a:endParaRPr>
          </a:p>
        </p:txBody>
      </p:sp>
      <p:sp>
        <p:nvSpPr>
          <p:cNvPr id="8" name="Oval 7">
            <a:extLst>
              <a:ext uri="{FF2B5EF4-FFF2-40B4-BE49-F238E27FC236}">
                <a16:creationId xmlns:a16="http://schemas.microsoft.com/office/drawing/2014/main" id="{69CF7FD1-591C-4EB4-899F-355E934B84FD}"/>
              </a:ext>
            </a:extLst>
          </p:cNvPr>
          <p:cNvSpPr/>
          <p:nvPr/>
        </p:nvSpPr>
        <p:spPr>
          <a:xfrm>
            <a:off x="8006080" y="4403726"/>
            <a:ext cx="2519680" cy="104330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FF0000"/>
                </a:solidFill>
              </a:rPr>
              <a:t>Nosaka statūtos</a:t>
            </a:r>
            <a:endParaRPr lang="en-GB" dirty="0">
              <a:solidFill>
                <a:srgbClr val="FF0000"/>
              </a:solidFill>
            </a:endParaRPr>
          </a:p>
        </p:txBody>
      </p:sp>
      <p:sp>
        <p:nvSpPr>
          <p:cNvPr id="9" name="Oval 8">
            <a:extLst>
              <a:ext uri="{FF2B5EF4-FFF2-40B4-BE49-F238E27FC236}">
                <a16:creationId xmlns:a16="http://schemas.microsoft.com/office/drawing/2014/main" id="{CA28523C-54F7-48DD-B684-0B41E715BCC7}"/>
              </a:ext>
            </a:extLst>
          </p:cNvPr>
          <p:cNvSpPr/>
          <p:nvPr/>
        </p:nvSpPr>
        <p:spPr>
          <a:xfrm>
            <a:off x="9418320" y="5419724"/>
            <a:ext cx="2519680" cy="10433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FF0000"/>
                </a:solidFill>
              </a:rPr>
              <a:t>Nosaka statūtos vai atstāj valdes brīvai izvēlei</a:t>
            </a:r>
            <a:endParaRPr lang="en-GB" dirty="0">
              <a:solidFill>
                <a:srgbClr val="FF0000"/>
              </a:solidFill>
            </a:endParaRPr>
          </a:p>
        </p:txBody>
      </p:sp>
    </p:spTree>
    <p:extLst>
      <p:ext uri="{BB962C8B-B14F-4D97-AF65-F5344CB8AC3E}">
        <p14:creationId xmlns:p14="http://schemas.microsoft.com/office/powerpoint/2010/main" val="218233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anim calcmode="lin" valueType="num">
                                      <p:cBhvr>
                                        <p:cTn id="33" dur="2000" fill="hold"/>
                                        <p:tgtEl>
                                          <p:spTgt spid="8"/>
                                        </p:tgtEl>
                                        <p:attrNameLst>
                                          <p:attrName>ppt_w</p:attrName>
                                        </p:attrNameLst>
                                      </p:cBhvr>
                                      <p:tavLst>
                                        <p:tav tm="0" fmla="#ppt_w*sin(2.5*pi*$)">
                                          <p:val>
                                            <p:fltVal val="0"/>
                                          </p:val>
                                        </p:tav>
                                        <p:tav tm="100000">
                                          <p:val>
                                            <p:fltVal val="1"/>
                                          </p:val>
                                        </p:tav>
                                      </p:tavLst>
                                    </p:anim>
                                    <p:anim calcmode="lin" valueType="num">
                                      <p:cBhvr>
                                        <p:cTn id="3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anim calcmode="lin" valueType="num">
                                      <p:cBhvr>
                                        <p:cTn id="40" dur="2000" fill="hold"/>
                                        <p:tgtEl>
                                          <p:spTgt spid="6"/>
                                        </p:tgtEl>
                                        <p:attrNameLst>
                                          <p:attrName>ppt_w</p:attrName>
                                        </p:attrNameLst>
                                      </p:cBhvr>
                                      <p:tavLst>
                                        <p:tav tm="0" fmla="#ppt_w*sin(2.5*pi*$)">
                                          <p:val>
                                            <p:fltVal val="0"/>
                                          </p:val>
                                        </p:tav>
                                        <p:tav tm="100000">
                                          <p:val>
                                            <p:fltVal val="1"/>
                                          </p:val>
                                        </p:tav>
                                      </p:tavLst>
                                    </p:anim>
                                    <p:anim calcmode="lin" valueType="num">
                                      <p:cBhvr>
                                        <p:cTn id="41" dur="2000" fill="hold"/>
                                        <p:tgtEl>
                                          <p:spTgt spid="6"/>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anim calcmode="lin" valueType="num">
                                      <p:cBhvr>
                                        <p:cTn id="45" dur="2000" fill="hold"/>
                                        <p:tgtEl>
                                          <p:spTgt spid="9"/>
                                        </p:tgtEl>
                                        <p:attrNameLst>
                                          <p:attrName>ppt_w</p:attrName>
                                        </p:attrNameLst>
                                      </p:cBhvr>
                                      <p:tavLst>
                                        <p:tav tm="0" fmla="#ppt_w*sin(2.5*pi*$)">
                                          <p:val>
                                            <p:fltVal val="0"/>
                                          </p:val>
                                        </p:tav>
                                        <p:tav tm="100000">
                                          <p:val>
                                            <p:fltVal val="1"/>
                                          </p:val>
                                        </p:tav>
                                      </p:tavLst>
                                    </p:anim>
                                    <p:anim calcmode="lin" valueType="num">
                                      <p:cBhvr>
                                        <p:cTn id="4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90" y="484632"/>
            <a:ext cx="11609918" cy="1198092"/>
          </a:xfrm>
        </p:spPr>
        <p:txBody>
          <a:bodyPr>
            <a:normAutofit fontScale="90000"/>
          </a:bodyPr>
          <a:lstStyle/>
          <a:p>
            <a:r>
              <a:rPr lang="lv-LV" sz="4400" b="1" dirty="0">
                <a:latin typeface="Baskerville Old Face" panose="02020602080505020303" pitchFamily="18" charset="0"/>
              </a:rPr>
              <a:t>Biedrību un nodibinājumu valdes pārvēlēšana [BNL 45.pants]</a:t>
            </a:r>
          </a:p>
        </p:txBody>
      </p:sp>
      <p:sp>
        <p:nvSpPr>
          <p:cNvPr id="3" name="Content Placeholder 2"/>
          <p:cNvSpPr>
            <a:spLocks noGrp="1"/>
          </p:cNvSpPr>
          <p:nvPr>
            <p:ph idx="1"/>
          </p:nvPr>
        </p:nvSpPr>
        <p:spPr>
          <a:xfrm>
            <a:off x="731520" y="2019869"/>
            <a:ext cx="10922000" cy="2049855"/>
          </a:xfrm>
        </p:spPr>
        <p:txBody>
          <a:bodyPr>
            <a:normAutofit/>
          </a:bodyPr>
          <a:lstStyle/>
          <a:p>
            <a:r>
              <a:rPr lang="lv-LV" dirty="0"/>
              <a:t>Valdes locekļus ievēlē ar biedru sapulces lēmumu, ja statūtos nav noteikts citādi;</a:t>
            </a:r>
          </a:p>
          <a:p>
            <a:r>
              <a:rPr lang="lv-LV" dirty="0"/>
              <a:t>Valdes locekli var atsaukt TIKAI biedru sapulce;</a:t>
            </a:r>
          </a:p>
          <a:p>
            <a:r>
              <a:rPr lang="lv-LV" dirty="0"/>
              <a:t>Statūtos var iestrādāt, ka valdes locekli var atsaukt tikai tad, ja tam ir </a:t>
            </a:r>
            <a:r>
              <a:rPr lang="lv-LV" b="1" dirty="0"/>
              <a:t>svarīgs iemesls</a:t>
            </a:r>
            <a:r>
              <a:rPr lang="lv-LV" dirty="0"/>
              <a:t>. Par svarīgu OBLIGĀTI uzskatāms: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sp>
        <p:nvSpPr>
          <p:cNvPr id="5" name="Rounded Rectangle 4"/>
          <p:cNvSpPr/>
          <p:nvPr/>
        </p:nvSpPr>
        <p:spPr>
          <a:xfrm>
            <a:off x="2745987" y="4260876"/>
            <a:ext cx="2971800"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pienākumu neizpilde</a:t>
            </a:r>
          </a:p>
        </p:txBody>
      </p:sp>
      <p:sp>
        <p:nvSpPr>
          <p:cNvPr id="6" name="Rounded Rectangle 5"/>
          <p:cNvSpPr/>
          <p:nvPr/>
        </p:nvSpPr>
        <p:spPr>
          <a:xfrm>
            <a:off x="6525849" y="4260876"/>
            <a:ext cx="2971800"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pienākumu nepienācīga izpilde</a:t>
            </a:r>
          </a:p>
        </p:txBody>
      </p:sp>
      <p:sp>
        <p:nvSpPr>
          <p:cNvPr id="7" name="Rounded Rectangle 6"/>
          <p:cNvSpPr/>
          <p:nvPr/>
        </p:nvSpPr>
        <p:spPr>
          <a:xfrm>
            <a:off x="1390310" y="5354972"/>
            <a:ext cx="2971800"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nespēja vadīt biedrību</a:t>
            </a:r>
          </a:p>
        </p:txBody>
      </p:sp>
      <p:sp>
        <p:nvSpPr>
          <p:cNvPr id="8" name="Rounded Rectangle 7"/>
          <p:cNvSpPr/>
          <p:nvPr/>
        </p:nvSpPr>
        <p:spPr>
          <a:xfrm>
            <a:off x="4563414" y="5319265"/>
            <a:ext cx="2724434"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kaitējuma nodarīšana biedrības interesēm</a:t>
            </a:r>
          </a:p>
        </p:txBody>
      </p:sp>
      <p:sp>
        <p:nvSpPr>
          <p:cNvPr id="9" name="Rounded Rectangle 8"/>
          <p:cNvSpPr/>
          <p:nvPr/>
        </p:nvSpPr>
        <p:spPr>
          <a:xfrm>
            <a:off x="7535214" y="5280146"/>
            <a:ext cx="2895600" cy="992638"/>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uzticības zaudēšana</a:t>
            </a:r>
          </a:p>
        </p:txBody>
      </p:sp>
    </p:spTree>
    <p:extLst>
      <p:ext uri="{BB962C8B-B14F-4D97-AF65-F5344CB8AC3E}">
        <p14:creationId xmlns:p14="http://schemas.microsoft.com/office/powerpoint/2010/main" val="151687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P spid="7" grpId="0" animBg="1"/>
      <p:bldP spid="8" grpId="0" animBg="1"/>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6B0F-39AC-41F9-84E7-01487D2BF6A0}"/>
              </a:ext>
            </a:extLst>
          </p:cNvPr>
          <p:cNvSpPr>
            <a:spLocks noGrp="1"/>
          </p:cNvSpPr>
          <p:nvPr>
            <p:ph type="title"/>
          </p:nvPr>
        </p:nvSpPr>
        <p:spPr>
          <a:xfrm>
            <a:off x="1069848" y="484632"/>
            <a:ext cx="10058400" cy="1047954"/>
          </a:xfrm>
        </p:spPr>
        <p:txBody>
          <a:bodyPr/>
          <a:lstStyle/>
          <a:p>
            <a:r>
              <a:rPr lang="lv-LV" dirty="0"/>
              <a:t>Valdes pārvēlēšana</a:t>
            </a:r>
            <a:endParaRPr lang="en-US" dirty="0"/>
          </a:p>
        </p:txBody>
      </p:sp>
      <p:sp>
        <p:nvSpPr>
          <p:cNvPr id="3" name="Content Placeholder 2">
            <a:extLst>
              <a:ext uri="{FF2B5EF4-FFF2-40B4-BE49-F238E27FC236}">
                <a16:creationId xmlns:a16="http://schemas.microsoft.com/office/drawing/2014/main" id="{091317CD-A58F-46E8-A378-28F2501D2A2B}"/>
              </a:ext>
            </a:extLst>
          </p:cNvPr>
          <p:cNvSpPr>
            <a:spLocks noGrp="1"/>
          </p:cNvSpPr>
          <p:nvPr>
            <p:ph idx="1"/>
          </p:nvPr>
        </p:nvSpPr>
        <p:spPr>
          <a:xfrm>
            <a:off x="1069848" y="1796603"/>
            <a:ext cx="10058400" cy="4375597"/>
          </a:xfrm>
        </p:spPr>
        <p:txBody>
          <a:bodyPr>
            <a:normAutofit/>
          </a:bodyPr>
          <a:lstStyle/>
          <a:p>
            <a:r>
              <a:rPr lang="lv-LV" dirty="0"/>
              <a:t>Viens no 3 svarīgajiem iemesliem sapulces sasaukšanai;</a:t>
            </a:r>
          </a:p>
          <a:p>
            <a:r>
              <a:rPr lang="lv-LV" dirty="0"/>
              <a:t>Valde statūtu noteiktajā kārtībā vai ne vēlāk kā 14 dienas pirms sapulces sasaukšanas izziņo sapulci un </a:t>
            </a:r>
            <a:r>
              <a:rPr lang="lv-LV" dirty="0" err="1"/>
              <a:t>izsūta</a:t>
            </a:r>
            <a:r>
              <a:rPr lang="lv-LV" dirty="0"/>
              <a:t> darba kārtību, kur viens no jautājumiem (vai vienīgais) ir valdes locekļu vēlēšanas;</a:t>
            </a:r>
          </a:p>
          <a:p>
            <a:r>
              <a:rPr lang="lv-LV" dirty="0"/>
              <a:t>Par dalību valdē no valdes kandidātiem jāsaņem rakstveida piekrišana;</a:t>
            </a:r>
          </a:p>
          <a:p>
            <a:r>
              <a:rPr lang="lv-LV" dirty="0"/>
              <a:t>Sapulcē notiek vēlēšanas:</a:t>
            </a:r>
          </a:p>
          <a:p>
            <a:pPr lvl="1">
              <a:buFontTx/>
              <a:buChar char="-"/>
            </a:pPr>
            <a:r>
              <a:rPr lang="lv-LV" sz="2800" dirty="0" err="1"/>
              <a:t>ievēl</a:t>
            </a:r>
            <a:r>
              <a:rPr lang="lv-LV" sz="2800" dirty="0"/>
              <a:t> balsu skaitīšanas komisiju;</a:t>
            </a:r>
          </a:p>
          <a:p>
            <a:pPr lvl="1">
              <a:buFontTx/>
              <a:buChar char="-"/>
            </a:pPr>
            <a:r>
              <a:rPr lang="lv-LV" sz="2800" dirty="0"/>
              <a:t>organizē vēlēšanu procedūru (likums nenosaka – atklāta vai aizklāta. To var noteikt statūtos </a:t>
            </a:r>
            <a:r>
              <a:rPr lang="lv-LV" sz="2800" b="1" dirty="0">
                <a:solidFill>
                  <a:srgbClr val="FF0000"/>
                </a:solidFill>
              </a:rPr>
              <a:t>vai ar sapulces lēmumu</a:t>
            </a:r>
            <a:r>
              <a:rPr lang="lv-LV" sz="2800" dirty="0"/>
              <a:t>);</a:t>
            </a:r>
          </a:p>
          <a:p>
            <a:pPr lvl="1">
              <a:buFontTx/>
              <a:buChar char="-"/>
            </a:pPr>
            <a:r>
              <a:rPr lang="lv-LV" sz="2800" dirty="0"/>
              <a:t>visu šo procesu protokolē.</a:t>
            </a:r>
          </a:p>
        </p:txBody>
      </p:sp>
      <p:sp>
        <p:nvSpPr>
          <p:cNvPr id="4" name="Slide Number Placeholder 3">
            <a:extLst>
              <a:ext uri="{FF2B5EF4-FFF2-40B4-BE49-F238E27FC236}">
                <a16:creationId xmlns:a16="http://schemas.microsoft.com/office/drawing/2014/main" id="{4F0792AF-63B4-464D-B76C-5604CD201FCA}"/>
              </a:ext>
            </a:extLst>
          </p:cNvPr>
          <p:cNvSpPr>
            <a:spLocks noGrp="1"/>
          </p:cNvSpPr>
          <p:nvPr>
            <p:ph type="sldNum" sz="quarter" idx="12"/>
          </p:nvPr>
        </p:nvSpPr>
        <p:spPr/>
        <p:txBody>
          <a:bodyPr/>
          <a:lstStyle/>
          <a:p>
            <a:fld id="{EBF4AB40-9E83-4FA7-8074-857ED8D9DFA4}" type="slidenum">
              <a:rPr lang="en-US" smtClean="0"/>
              <a:t>73</a:t>
            </a:fld>
            <a:endParaRPr lang="en-US"/>
          </a:p>
        </p:txBody>
      </p:sp>
    </p:spTree>
    <p:extLst>
      <p:ext uri="{BB962C8B-B14F-4D97-AF65-F5344CB8AC3E}">
        <p14:creationId xmlns:p14="http://schemas.microsoft.com/office/powerpoint/2010/main" val="41408758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8639B-3332-4441-BEC5-CE0FEB45E262}"/>
              </a:ext>
            </a:extLst>
          </p:cNvPr>
          <p:cNvSpPr>
            <a:spLocks noGrp="1"/>
          </p:cNvSpPr>
          <p:nvPr>
            <p:ph type="title"/>
          </p:nvPr>
        </p:nvSpPr>
        <p:spPr>
          <a:xfrm>
            <a:off x="1069848" y="484632"/>
            <a:ext cx="10058400" cy="899847"/>
          </a:xfrm>
        </p:spPr>
        <p:txBody>
          <a:bodyPr/>
          <a:lstStyle/>
          <a:p>
            <a:r>
              <a:rPr lang="lv-LV" dirty="0"/>
              <a:t>Citas izmaiņas NVO</a:t>
            </a:r>
            <a:endParaRPr lang="en-US" dirty="0"/>
          </a:p>
        </p:txBody>
      </p:sp>
      <p:sp>
        <p:nvSpPr>
          <p:cNvPr id="3" name="Content Placeholder 2">
            <a:extLst>
              <a:ext uri="{FF2B5EF4-FFF2-40B4-BE49-F238E27FC236}">
                <a16:creationId xmlns:a16="http://schemas.microsoft.com/office/drawing/2014/main" id="{AF823A48-5D47-485A-8667-659AF60FC088}"/>
              </a:ext>
            </a:extLst>
          </p:cNvPr>
          <p:cNvSpPr>
            <a:spLocks noGrp="1"/>
          </p:cNvSpPr>
          <p:nvPr>
            <p:ph idx="1"/>
          </p:nvPr>
        </p:nvSpPr>
        <p:spPr>
          <a:xfrm>
            <a:off x="540913" y="1680693"/>
            <a:ext cx="11030755" cy="4491507"/>
          </a:xfrm>
        </p:spPr>
        <p:txBody>
          <a:bodyPr>
            <a:normAutofit fontScale="92500" lnSpcReduction="20000"/>
          </a:bodyPr>
          <a:lstStyle/>
          <a:p>
            <a:r>
              <a:rPr lang="lv-LV" dirty="0"/>
              <a:t>Tiek piemērota vienkāršota sapulces sasaukšanas kārtība – obligāti nevajag ievērot 14 dienu sasaukšanas termiņu;</a:t>
            </a:r>
          </a:p>
          <a:p>
            <a:r>
              <a:rPr lang="lv-LV" dirty="0"/>
              <a:t>Sapulci sasauc Valde statūtu noteiktajā kārtībā, izsūtot arī darba kārtību;</a:t>
            </a:r>
          </a:p>
          <a:p>
            <a:r>
              <a:rPr lang="lv-LV" dirty="0"/>
              <a:t>Sapulcē tiek lemti darba kārtībā noteiktie jautājumi, piemēram:</a:t>
            </a:r>
          </a:p>
          <a:p>
            <a:pPr>
              <a:buFontTx/>
              <a:buChar char="-"/>
            </a:pPr>
            <a:r>
              <a:rPr lang="lv-LV" dirty="0"/>
              <a:t>biedrības juridiskās adreses maiņu;</a:t>
            </a:r>
          </a:p>
          <a:p>
            <a:pPr>
              <a:buFontTx/>
              <a:buChar char="-"/>
            </a:pPr>
            <a:r>
              <a:rPr lang="lv-LV" b="1" dirty="0">
                <a:solidFill>
                  <a:srgbClr val="FF0000"/>
                </a:solidFill>
              </a:rPr>
              <a:t>biedrības nosaukuma maiņu;</a:t>
            </a:r>
          </a:p>
          <a:p>
            <a:pPr>
              <a:buFontTx/>
              <a:buChar char="-"/>
            </a:pPr>
            <a:r>
              <a:rPr lang="lv-LV" dirty="0"/>
              <a:t>biedrības mērķa maiņu;</a:t>
            </a:r>
          </a:p>
          <a:p>
            <a:pPr>
              <a:buFontTx/>
              <a:buChar char="-"/>
            </a:pPr>
            <a:r>
              <a:rPr lang="lv-LV" dirty="0"/>
              <a:t>uzvārda maiņa valdes loceklim u.c.</a:t>
            </a:r>
          </a:p>
          <a:p>
            <a:pPr marL="285750" indent="-285750"/>
            <a:r>
              <a:rPr lang="lv-LV" dirty="0"/>
              <a:t>visu šo procesu protokolē.</a:t>
            </a:r>
          </a:p>
          <a:p>
            <a:pPr marL="285750" indent="-285750"/>
            <a:r>
              <a:rPr lang="lv-LV" dirty="0"/>
              <a:t>Izmaiņas piesakāmas ierakstīšanai UR. Iesniedzamie dokumenti:</a:t>
            </a:r>
          </a:p>
          <a:p>
            <a:pPr marL="285750" indent="-285750"/>
            <a:r>
              <a:rPr lang="lv-LV" dirty="0"/>
              <a:t>Pieteikums </a:t>
            </a:r>
            <a:r>
              <a:rPr lang="lv-LV" b="1" dirty="0">
                <a:solidFill>
                  <a:srgbClr val="FF0000"/>
                </a:solidFill>
              </a:rPr>
              <a:t>B3</a:t>
            </a:r>
            <a:r>
              <a:rPr lang="lv-LV" dirty="0"/>
              <a:t> veidlapa;</a:t>
            </a:r>
          </a:p>
          <a:p>
            <a:pPr marL="285750" indent="-285750"/>
            <a:r>
              <a:rPr lang="lv-LV" u="sng" dirty="0"/>
              <a:t>ne vienmēr</a:t>
            </a:r>
            <a:r>
              <a:rPr lang="lv-LV" dirty="0"/>
              <a:t>*– biedru sapulces protokola izraksts ar lēmumu par attiecīgajām izmaiņām</a:t>
            </a:r>
          </a:p>
          <a:p>
            <a:pPr marL="0" indent="0">
              <a:buNone/>
            </a:pPr>
            <a:r>
              <a:rPr lang="lv-LV" i="1" dirty="0"/>
              <a:t>* Ja jautājumu tiesīga izlemt valde, tad nebūs izraksta no biedru sapulces protokola. </a:t>
            </a:r>
            <a:endParaRPr lang="lv-LV" dirty="0"/>
          </a:p>
          <a:p>
            <a:endParaRPr lang="en-US" dirty="0"/>
          </a:p>
        </p:txBody>
      </p:sp>
      <p:sp>
        <p:nvSpPr>
          <p:cNvPr id="4" name="Slide Number Placeholder 3">
            <a:extLst>
              <a:ext uri="{FF2B5EF4-FFF2-40B4-BE49-F238E27FC236}">
                <a16:creationId xmlns:a16="http://schemas.microsoft.com/office/drawing/2014/main" id="{64EFF444-870F-4DFE-8A37-04F2A3401851}"/>
              </a:ext>
            </a:extLst>
          </p:cNvPr>
          <p:cNvSpPr>
            <a:spLocks noGrp="1"/>
          </p:cNvSpPr>
          <p:nvPr>
            <p:ph type="sldNum" sz="quarter" idx="12"/>
          </p:nvPr>
        </p:nvSpPr>
        <p:spPr/>
        <p:txBody>
          <a:bodyPr/>
          <a:lstStyle/>
          <a:p>
            <a:fld id="{EBF4AB40-9E83-4FA7-8074-857ED8D9DFA4}" type="slidenum">
              <a:rPr lang="en-US" smtClean="0"/>
              <a:t>74</a:t>
            </a:fld>
            <a:endParaRPr lang="en-US"/>
          </a:p>
        </p:txBody>
      </p:sp>
    </p:spTree>
    <p:extLst>
      <p:ext uri="{BB962C8B-B14F-4D97-AF65-F5344CB8AC3E}">
        <p14:creationId xmlns:p14="http://schemas.microsoft.com/office/powerpoint/2010/main" val="41911049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6000" b="1" dirty="0"/>
              <a:t>Reģistra iestādes ieraksti</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75</a:t>
            </a:fld>
            <a:endParaRPr lang="en-US" dirty="0"/>
          </a:p>
        </p:txBody>
      </p:sp>
      <p:sp>
        <p:nvSpPr>
          <p:cNvPr id="4" name="Oval 3"/>
          <p:cNvSpPr/>
          <p:nvPr/>
        </p:nvSpPr>
        <p:spPr>
          <a:xfrm>
            <a:off x="2057400" y="2362200"/>
            <a:ext cx="3505200" cy="1676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latin typeface="Comic Sans MS" panose="030F0702030302020204" pitchFamily="66" charset="0"/>
              </a:rPr>
              <a:t>REĢISTRĒŠANAS IERAKSTI</a:t>
            </a:r>
          </a:p>
          <a:p>
            <a:pPr algn="ctr"/>
            <a:r>
              <a:rPr lang="lv-LV" b="1" dirty="0">
                <a:solidFill>
                  <a:srgbClr val="FF0000"/>
                </a:solidFill>
                <a:latin typeface="Comic Sans MS" panose="030F0702030302020204" pitchFamily="66" charset="0"/>
              </a:rPr>
              <a:t>B2 veidlapa</a:t>
            </a:r>
          </a:p>
        </p:txBody>
      </p:sp>
      <p:sp>
        <p:nvSpPr>
          <p:cNvPr id="5" name="Oval 4"/>
          <p:cNvSpPr/>
          <p:nvPr/>
        </p:nvSpPr>
        <p:spPr>
          <a:xfrm>
            <a:off x="6400800" y="2362200"/>
            <a:ext cx="3505200" cy="1676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latin typeface="Comic Sans MS" panose="030F0702030302020204" pitchFamily="66" charset="0"/>
              </a:rPr>
              <a:t>IERAKSTU MAIŅAS REĢISTRĀCIJA</a:t>
            </a:r>
          </a:p>
          <a:p>
            <a:pPr algn="ctr"/>
            <a:r>
              <a:rPr lang="lv-LV" b="1" dirty="0">
                <a:solidFill>
                  <a:srgbClr val="FF0000"/>
                </a:solidFill>
                <a:latin typeface="Comic Sans MS" panose="030F0702030302020204" pitchFamily="66" charset="0"/>
              </a:rPr>
              <a:t>B3 veidlapa</a:t>
            </a:r>
          </a:p>
        </p:txBody>
      </p:sp>
    </p:spTree>
    <p:extLst>
      <p:ext uri="{BB962C8B-B14F-4D97-AF65-F5344CB8AC3E}">
        <p14:creationId xmlns:p14="http://schemas.microsoft.com/office/powerpoint/2010/main" val="19743513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F85D-371A-4A67-8DF7-88087E10834F}"/>
              </a:ext>
            </a:extLst>
          </p:cNvPr>
          <p:cNvSpPr>
            <a:spLocks noGrp="1"/>
          </p:cNvSpPr>
          <p:nvPr>
            <p:ph type="title"/>
          </p:nvPr>
        </p:nvSpPr>
        <p:spPr>
          <a:xfrm>
            <a:off x="992575" y="310767"/>
            <a:ext cx="10058400" cy="1609344"/>
          </a:xfrm>
        </p:spPr>
        <p:txBody>
          <a:bodyPr/>
          <a:lstStyle/>
          <a:p>
            <a:r>
              <a:rPr lang="lv-LV" dirty="0"/>
              <a:t>Izmaiņu reģistrēšana un iesniegšana </a:t>
            </a:r>
            <a:r>
              <a:rPr lang="lv-LV" dirty="0" err="1"/>
              <a:t>ur</a:t>
            </a:r>
            <a:endParaRPr lang="en-US" dirty="0"/>
          </a:p>
        </p:txBody>
      </p:sp>
      <p:sp>
        <p:nvSpPr>
          <p:cNvPr id="3" name="Content Placeholder 2">
            <a:extLst>
              <a:ext uri="{FF2B5EF4-FFF2-40B4-BE49-F238E27FC236}">
                <a16:creationId xmlns:a16="http://schemas.microsoft.com/office/drawing/2014/main" id="{F98B3FFF-A9C1-49C8-B9BC-6E482F7339C4}"/>
              </a:ext>
            </a:extLst>
          </p:cNvPr>
          <p:cNvSpPr>
            <a:spLocks noGrp="1"/>
          </p:cNvSpPr>
          <p:nvPr>
            <p:ph idx="1"/>
          </p:nvPr>
        </p:nvSpPr>
        <p:spPr>
          <a:xfrm>
            <a:off x="1069848" y="2121408"/>
            <a:ext cx="4538901" cy="4050792"/>
          </a:xfrm>
        </p:spPr>
        <p:txBody>
          <a:bodyPr/>
          <a:lstStyle/>
          <a:p>
            <a:r>
              <a:rPr lang="lv-LV" b="1" dirty="0">
                <a:solidFill>
                  <a:schemeClr val="accent2"/>
                </a:solidFill>
              </a:rPr>
              <a:t>Statūtu grozījumi </a:t>
            </a:r>
            <a:r>
              <a:rPr lang="lv-LV" dirty="0"/>
              <a:t>piesakāmi ierakstīšanai UR, iesniedzot dokumentus:</a:t>
            </a:r>
          </a:p>
          <a:p>
            <a:pPr>
              <a:buFontTx/>
              <a:buChar char="-"/>
            </a:pPr>
            <a:r>
              <a:rPr lang="lv-LV" dirty="0"/>
              <a:t>Pieteikumu </a:t>
            </a:r>
            <a:r>
              <a:rPr lang="lv-LV" b="1" dirty="0">
                <a:solidFill>
                  <a:srgbClr val="FF0000"/>
                </a:solidFill>
              </a:rPr>
              <a:t>B3</a:t>
            </a:r>
            <a:r>
              <a:rPr lang="lv-LV" dirty="0"/>
              <a:t>;</a:t>
            </a:r>
          </a:p>
          <a:p>
            <a:pPr>
              <a:buFontTx/>
              <a:buChar char="-"/>
            </a:pPr>
            <a:r>
              <a:rPr lang="lv-LV" dirty="0"/>
              <a:t>biedru sapulces protokola izrakstu;</a:t>
            </a:r>
          </a:p>
          <a:p>
            <a:pPr>
              <a:buFontTx/>
              <a:buChar char="-"/>
            </a:pPr>
            <a:r>
              <a:rPr lang="lv-LV" dirty="0"/>
              <a:t>vai balsošanas protokola izrakstu ar lēmumu par grozījumiem statūtos</a:t>
            </a:r>
          </a:p>
          <a:p>
            <a:pPr>
              <a:buFontTx/>
              <a:buChar char="-"/>
            </a:pPr>
            <a:r>
              <a:rPr lang="lv-LV" dirty="0"/>
              <a:t>pilnu statūtu tekstu jaunajā redakcijā. </a:t>
            </a:r>
          </a:p>
          <a:p>
            <a:endParaRPr lang="en-US" dirty="0"/>
          </a:p>
        </p:txBody>
      </p:sp>
      <p:sp>
        <p:nvSpPr>
          <p:cNvPr id="4" name="Slide Number Placeholder 3">
            <a:extLst>
              <a:ext uri="{FF2B5EF4-FFF2-40B4-BE49-F238E27FC236}">
                <a16:creationId xmlns:a16="http://schemas.microsoft.com/office/drawing/2014/main" id="{B600B0EB-0875-4D9E-B8F9-4134A6A53389}"/>
              </a:ext>
            </a:extLst>
          </p:cNvPr>
          <p:cNvSpPr>
            <a:spLocks noGrp="1"/>
          </p:cNvSpPr>
          <p:nvPr>
            <p:ph type="sldNum" sz="quarter" idx="12"/>
          </p:nvPr>
        </p:nvSpPr>
        <p:spPr/>
        <p:txBody>
          <a:bodyPr/>
          <a:lstStyle/>
          <a:p>
            <a:fld id="{EBF4AB40-9E83-4FA7-8074-857ED8D9DFA4}" type="slidenum">
              <a:rPr lang="en-US" smtClean="0"/>
              <a:t>76</a:t>
            </a:fld>
            <a:endParaRPr lang="en-US"/>
          </a:p>
        </p:txBody>
      </p:sp>
      <p:sp>
        <p:nvSpPr>
          <p:cNvPr id="6" name="TextBox 5">
            <a:extLst>
              <a:ext uri="{FF2B5EF4-FFF2-40B4-BE49-F238E27FC236}">
                <a16:creationId xmlns:a16="http://schemas.microsoft.com/office/drawing/2014/main" id="{7AB529EE-691F-46A1-A807-B15D06A41938}"/>
              </a:ext>
            </a:extLst>
          </p:cNvPr>
          <p:cNvSpPr txBox="1"/>
          <p:nvPr/>
        </p:nvSpPr>
        <p:spPr>
          <a:xfrm>
            <a:off x="6503830" y="2047741"/>
            <a:ext cx="4346619" cy="3970318"/>
          </a:xfrm>
          <a:prstGeom prst="rect">
            <a:avLst/>
          </a:prstGeom>
          <a:noFill/>
        </p:spPr>
        <p:txBody>
          <a:bodyPr wrap="square" rtlCol="0">
            <a:spAutoFit/>
          </a:bodyPr>
          <a:lstStyle/>
          <a:p>
            <a:pPr marL="285750" indent="-285750">
              <a:buFont typeface="Arial" panose="020B0604020202020204" pitchFamily="34" charset="0"/>
              <a:buChar char="•"/>
            </a:pPr>
            <a:r>
              <a:rPr lang="lv-LV" b="1" dirty="0">
                <a:solidFill>
                  <a:schemeClr val="accent2"/>
                </a:solidFill>
              </a:rPr>
              <a:t>Valdes locekļa ievēlēšana vai pilnvaru izbeigšanās </a:t>
            </a:r>
            <a:r>
              <a:rPr lang="lv-LV" dirty="0"/>
              <a:t>piesakāma ierakstīšanai UR. Iesniedzamie dokumenti:</a:t>
            </a:r>
          </a:p>
          <a:p>
            <a:pPr marL="285750" indent="-285750">
              <a:buFont typeface="Arial" panose="020B0604020202020204" pitchFamily="34" charset="0"/>
              <a:buChar char="•"/>
            </a:pPr>
            <a:r>
              <a:rPr lang="lv-LV" dirty="0"/>
              <a:t>Pieteikums </a:t>
            </a:r>
            <a:r>
              <a:rPr lang="lv-LV" b="1" dirty="0">
                <a:solidFill>
                  <a:srgbClr val="FF0000"/>
                </a:solidFill>
              </a:rPr>
              <a:t>B3</a:t>
            </a:r>
            <a:r>
              <a:rPr lang="lv-LV" dirty="0"/>
              <a:t>;</a:t>
            </a:r>
          </a:p>
          <a:p>
            <a:pPr marL="285750" indent="-285750">
              <a:buFont typeface="Arial" panose="020B0604020202020204" pitchFamily="34" charset="0"/>
              <a:buChar char="•"/>
            </a:pPr>
            <a:r>
              <a:rPr lang="lv-LV" dirty="0"/>
              <a:t>biedru sapulces vai citas statūtos noteiktās institūcijas protokola izraksts ar lēmumu par valdes locekļa ievēlēšanu;</a:t>
            </a:r>
          </a:p>
          <a:p>
            <a:pPr marL="285750" indent="-285750">
              <a:buFont typeface="Arial" panose="020B0604020202020204" pitchFamily="34" charset="0"/>
              <a:buChar char="•"/>
            </a:pPr>
            <a:r>
              <a:rPr lang="lv-LV" dirty="0"/>
              <a:t>valdes locekļa rakstveida piekrišanu;</a:t>
            </a:r>
          </a:p>
          <a:p>
            <a:pPr marL="285750" indent="-285750">
              <a:buFont typeface="Arial" panose="020B0604020202020204" pitchFamily="34" charset="0"/>
              <a:buChar char="•"/>
            </a:pPr>
            <a:r>
              <a:rPr lang="lv-LV" dirty="0"/>
              <a:t>lēmumu par valdes locekļa atsaukšanu.</a:t>
            </a:r>
          </a:p>
          <a:p>
            <a:endParaRPr lang="en-US" dirty="0"/>
          </a:p>
        </p:txBody>
      </p:sp>
    </p:spTree>
    <p:extLst>
      <p:ext uri="{BB962C8B-B14F-4D97-AF65-F5344CB8AC3E}">
        <p14:creationId xmlns:p14="http://schemas.microsoft.com/office/powerpoint/2010/main" val="42429898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647F-17F5-49AA-8DCD-346C8F00D708}"/>
              </a:ext>
            </a:extLst>
          </p:cNvPr>
          <p:cNvSpPr>
            <a:spLocks noGrp="1"/>
          </p:cNvSpPr>
          <p:nvPr>
            <p:ph type="title"/>
          </p:nvPr>
        </p:nvSpPr>
        <p:spPr>
          <a:xfrm>
            <a:off x="1069848" y="484632"/>
            <a:ext cx="10058400" cy="1144545"/>
          </a:xfrm>
        </p:spPr>
        <p:txBody>
          <a:bodyPr>
            <a:normAutofit fontScale="90000"/>
          </a:bodyPr>
          <a:lstStyle/>
          <a:p>
            <a:r>
              <a:rPr lang="lv-LV" dirty="0"/>
              <a:t>B2 un b3 veidlapas aizpildīšanas nianses</a:t>
            </a:r>
            <a:endParaRPr lang="en-US" dirty="0"/>
          </a:p>
        </p:txBody>
      </p:sp>
      <p:sp>
        <p:nvSpPr>
          <p:cNvPr id="3" name="Content Placeholder 2">
            <a:extLst>
              <a:ext uri="{FF2B5EF4-FFF2-40B4-BE49-F238E27FC236}">
                <a16:creationId xmlns:a16="http://schemas.microsoft.com/office/drawing/2014/main" id="{CBD96B48-4803-4F19-910B-8C6F3EC0B9AA}"/>
              </a:ext>
            </a:extLst>
          </p:cNvPr>
          <p:cNvSpPr>
            <a:spLocks noGrp="1"/>
          </p:cNvSpPr>
          <p:nvPr>
            <p:ph idx="1"/>
          </p:nvPr>
        </p:nvSpPr>
        <p:spPr/>
        <p:txBody>
          <a:bodyPr/>
          <a:lstStyle/>
          <a:p>
            <a:pPr marL="0" indent="0">
              <a:buNone/>
            </a:pPr>
            <a:r>
              <a:rPr lang="lv-LV" dirty="0"/>
              <a:t>1. Nosaukums atšķiras no statūtos norādītā</a:t>
            </a:r>
          </a:p>
          <a:p>
            <a:pPr marL="0" indent="0">
              <a:buNone/>
            </a:pPr>
            <a:r>
              <a:rPr lang="lv-LV" dirty="0"/>
              <a:t>2. Nepareizi atzīmē nepieciešamo lodziņu 2. punktā</a:t>
            </a:r>
          </a:p>
          <a:p>
            <a:pPr marL="0" indent="0">
              <a:buNone/>
            </a:pPr>
            <a:r>
              <a:rPr lang="lv-LV" dirty="0"/>
              <a:t>3. Adrese nav pārbaudīta Valsts adrešu reģistrā 2.2. punktā</a:t>
            </a:r>
          </a:p>
          <a:p>
            <a:pPr marL="0" indent="0">
              <a:buNone/>
            </a:pPr>
            <a:r>
              <a:rPr lang="lv-LV" dirty="0"/>
              <a:t>4. Valdes locekļiem vispirms atzīmē x </a:t>
            </a:r>
            <a:r>
              <a:rPr lang="lv-LV" i="1" dirty="0"/>
              <a:t>izbeigtas pilnvaras</a:t>
            </a:r>
            <a:r>
              <a:rPr lang="lv-LV" dirty="0"/>
              <a:t>, tikai tad x jaunajai valdei [vai pārvēlētam valdes loceklim] </a:t>
            </a:r>
            <a:r>
              <a:rPr lang="lv-LV" i="1" dirty="0"/>
              <a:t>sācis veikt pienākumus 2.4. punktā</a:t>
            </a:r>
            <a:endParaRPr lang="lv-LV" dirty="0"/>
          </a:p>
          <a:p>
            <a:pPr marL="0" indent="0">
              <a:buNone/>
            </a:pPr>
            <a:r>
              <a:rPr lang="lv-LV" dirty="0"/>
              <a:t>5. «Tiesības pārstāvēt» x kā noteikts statūtos par valdes locekļu pilnvarojumu</a:t>
            </a:r>
          </a:p>
          <a:p>
            <a:pPr marL="0" indent="0">
              <a:buNone/>
            </a:pPr>
            <a:r>
              <a:rPr lang="lv-LV" dirty="0"/>
              <a:t>6. Problēmas ar patiesā labuma guvēju 2.6.punktā</a:t>
            </a:r>
          </a:p>
          <a:p>
            <a:pPr marL="0" indent="0">
              <a:buNone/>
            </a:pPr>
            <a:r>
              <a:rPr lang="lv-LV" dirty="0"/>
              <a:t>3. Dokumenti tiek pieprasīti ar vienas puses </a:t>
            </a:r>
            <a:r>
              <a:rPr lang="lv-LV" dirty="0" err="1"/>
              <a:t>apdruku</a:t>
            </a:r>
            <a:r>
              <a:rPr lang="lv-LV" dirty="0"/>
              <a:t> LP 3.1.-3.4. punktā.</a:t>
            </a:r>
          </a:p>
          <a:p>
            <a:pPr marL="0" indent="0">
              <a:buNone/>
            </a:pPr>
            <a:r>
              <a:rPr lang="lv-LV" dirty="0"/>
              <a:t>4. Apliecinājums un paraksti. Ja valdes priekšsēdētājs pārstāv biedrību vienpersoniski, tad pietiek ar tā parakstu.</a:t>
            </a:r>
          </a:p>
        </p:txBody>
      </p:sp>
      <p:sp>
        <p:nvSpPr>
          <p:cNvPr id="4" name="Slide Number Placeholder 3">
            <a:extLst>
              <a:ext uri="{FF2B5EF4-FFF2-40B4-BE49-F238E27FC236}">
                <a16:creationId xmlns:a16="http://schemas.microsoft.com/office/drawing/2014/main" id="{E5EB8685-173F-4579-AB4D-3986FE0A941E}"/>
              </a:ext>
            </a:extLst>
          </p:cNvPr>
          <p:cNvSpPr>
            <a:spLocks noGrp="1"/>
          </p:cNvSpPr>
          <p:nvPr>
            <p:ph type="sldNum" sz="quarter" idx="12"/>
          </p:nvPr>
        </p:nvSpPr>
        <p:spPr/>
        <p:txBody>
          <a:bodyPr/>
          <a:lstStyle/>
          <a:p>
            <a:fld id="{EBF4AB40-9E83-4FA7-8074-857ED8D9DFA4}" type="slidenum">
              <a:rPr lang="en-US" smtClean="0"/>
              <a:t>77</a:t>
            </a:fld>
            <a:endParaRPr lang="en-US"/>
          </a:p>
        </p:txBody>
      </p:sp>
    </p:spTree>
    <p:extLst>
      <p:ext uri="{BB962C8B-B14F-4D97-AF65-F5344CB8AC3E}">
        <p14:creationId xmlns:p14="http://schemas.microsoft.com/office/powerpoint/2010/main" val="33261676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0662-B4B3-4F40-BE40-D6195EEB8B98}"/>
              </a:ext>
            </a:extLst>
          </p:cNvPr>
          <p:cNvSpPr>
            <a:spLocks noGrp="1"/>
          </p:cNvSpPr>
          <p:nvPr>
            <p:ph type="title"/>
          </p:nvPr>
        </p:nvSpPr>
        <p:spPr/>
        <p:txBody>
          <a:bodyPr/>
          <a:lstStyle/>
          <a:p>
            <a:r>
              <a:rPr lang="lv-LV" dirty="0"/>
              <a:t>Patiesā labuma guvējs</a:t>
            </a:r>
            <a:endParaRPr lang="en-US" dirty="0"/>
          </a:p>
        </p:txBody>
      </p:sp>
      <p:sp>
        <p:nvSpPr>
          <p:cNvPr id="3" name="Content Placeholder 2">
            <a:extLst>
              <a:ext uri="{FF2B5EF4-FFF2-40B4-BE49-F238E27FC236}">
                <a16:creationId xmlns:a16="http://schemas.microsoft.com/office/drawing/2014/main" id="{702C739E-0A57-4DBD-BB26-2BDECC5E5CF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11D20F4-F903-40B9-8EB2-5330B22DFA05}"/>
              </a:ext>
            </a:extLst>
          </p:cNvPr>
          <p:cNvSpPr>
            <a:spLocks noGrp="1"/>
          </p:cNvSpPr>
          <p:nvPr>
            <p:ph type="sldNum" sz="quarter" idx="12"/>
          </p:nvPr>
        </p:nvSpPr>
        <p:spPr/>
        <p:txBody>
          <a:bodyPr/>
          <a:lstStyle/>
          <a:p>
            <a:fld id="{EBF4AB40-9E83-4FA7-8074-857ED8D9DFA4}" type="slidenum">
              <a:rPr lang="en-US" smtClean="0"/>
              <a:t>78</a:t>
            </a:fld>
            <a:endParaRPr lang="en-US"/>
          </a:p>
        </p:txBody>
      </p:sp>
    </p:spTree>
    <p:extLst>
      <p:ext uri="{BB962C8B-B14F-4D97-AF65-F5344CB8AC3E}">
        <p14:creationId xmlns:p14="http://schemas.microsoft.com/office/powerpoint/2010/main" val="34842945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ABA4-3167-47E5-8E53-75D4A6FE7D26}"/>
              </a:ext>
            </a:extLst>
          </p:cNvPr>
          <p:cNvSpPr>
            <a:spLocks noGrp="1"/>
          </p:cNvSpPr>
          <p:nvPr>
            <p:ph type="title"/>
          </p:nvPr>
        </p:nvSpPr>
        <p:spPr>
          <a:xfrm>
            <a:off x="1319941" y="198981"/>
            <a:ext cx="9785797" cy="868362"/>
          </a:xfrm>
        </p:spPr>
        <p:txBody>
          <a:bodyPr>
            <a:normAutofit/>
          </a:bodyPr>
          <a:lstStyle/>
          <a:p>
            <a:pPr algn="ctr"/>
            <a:r>
              <a:rPr lang="lv-LV" b="1" dirty="0">
                <a:latin typeface="Times New Roman" panose="02020603050405020304" pitchFamily="18" charset="0"/>
                <a:cs typeface="Times New Roman" panose="02020603050405020304" pitchFamily="18" charset="0"/>
              </a:rPr>
              <a:t>Patiesā labuma guvējs</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EF86E0-E2E7-47B0-AAFF-00877AF0D73B}"/>
              </a:ext>
            </a:extLst>
          </p:cNvPr>
          <p:cNvSpPr>
            <a:spLocks noGrp="1"/>
          </p:cNvSpPr>
          <p:nvPr>
            <p:ph idx="1"/>
          </p:nvPr>
        </p:nvSpPr>
        <p:spPr>
          <a:xfrm>
            <a:off x="609599" y="1112520"/>
            <a:ext cx="11206480" cy="4632960"/>
          </a:xfrm>
        </p:spPr>
        <p:txBody>
          <a:bodyPr>
            <a:noAutofit/>
          </a:bodyPr>
          <a:lstStyle/>
          <a:p>
            <a:pPr marL="0" indent="0">
              <a:buNone/>
            </a:pPr>
            <a:r>
              <a:rPr lang="lv-LV" sz="2300" b="1" dirty="0"/>
              <a:t>Noziedzīgi iegūtu līdzekļu legalizācijas un terorisma un </a:t>
            </a:r>
            <a:r>
              <a:rPr lang="lv-LV" sz="2300" b="1" dirty="0" err="1"/>
              <a:t>proliferācijas</a:t>
            </a:r>
            <a:r>
              <a:rPr lang="lv-LV" sz="2300" b="1" dirty="0"/>
              <a:t> finansēšanas novēršanas likums</a:t>
            </a:r>
            <a:r>
              <a:rPr lang="lv-LV" sz="2300" dirty="0"/>
              <a:t> </a:t>
            </a:r>
            <a:r>
              <a:rPr lang="en-GB" sz="2300" dirty="0">
                <a:hlinkClick r:id="rId2"/>
              </a:rPr>
              <a:t>https://likumi.lv/doc.php?id=178987</a:t>
            </a:r>
            <a:endParaRPr lang="lv-LV" sz="2300" dirty="0"/>
          </a:p>
          <a:p>
            <a:r>
              <a:rPr lang="en-GB" sz="1600" b="1" i="0" dirty="0" err="1">
                <a:solidFill>
                  <a:srgbClr val="000000"/>
                </a:solidFill>
                <a:effectLst/>
                <a:latin typeface="Verdana" panose="020B0604030504040204" pitchFamily="34" charset="0"/>
              </a:rPr>
              <a:t>Proliferācija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ir</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masveida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iznīcināšanas</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ieroču</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izgatavošana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glabāšana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pārvietošana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lietošana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vai</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izplatīšana</a:t>
            </a:r>
            <a:endParaRPr lang="lv-LV" sz="2300" b="1" dirty="0"/>
          </a:p>
          <a:p>
            <a:r>
              <a:rPr lang="lv-LV" sz="2300" b="1" dirty="0"/>
              <a:t>1. panta 5. punkts: patiesais labuma guvējs</a:t>
            </a:r>
            <a:r>
              <a:rPr lang="lv-LV" sz="2300" dirty="0"/>
              <a:t> — </a:t>
            </a:r>
            <a:r>
              <a:rPr lang="lv-LV" sz="2300" dirty="0">
                <a:solidFill>
                  <a:srgbClr val="FF0000"/>
                </a:solidFill>
              </a:rPr>
              <a:t>fiziskā persona</a:t>
            </a:r>
            <a:r>
              <a:rPr lang="lv-LV" sz="2300" dirty="0"/>
              <a:t>, kura ir klienta — juridiskās personas — īpašnieks vai kura kontrolē klientu, vai kuras vārdā, labā, interesēs tiek nodibinātas darījuma attiecības vai tiek veikts gadījuma rakstura darījums, un tā ir vismaz:</a:t>
            </a:r>
          </a:p>
          <a:p>
            <a:pPr marL="0" indent="0">
              <a:buNone/>
            </a:pPr>
            <a:r>
              <a:rPr lang="lv-LV" sz="2300" dirty="0"/>
              <a:t>a) attiecībā uz juridiskajām personām — fiziskā persona, kurai tiešas vai netiešas līdzdalības veidā pieder vairāk nekā </a:t>
            </a:r>
            <a:r>
              <a:rPr lang="lv-LV" sz="2300" u="sng" dirty="0"/>
              <a:t>25 procenti no juridiskās personas kapitāla daļām vai balsstiesīgajām akcijām vai kura to tiešā vai netiešā veidā kontrolē</a:t>
            </a:r>
            <a:r>
              <a:rPr lang="lv-LV" sz="2300" dirty="0"/>
              <a:t>,</a:t>
            </a:r>
          </a:p>
          <a:p>
            <a:pPr marL="0" indent="0">
              <a:buNone/>
            </a:pPr>
            <a:r>
              <a:rPr lang="lv-LV" sz="2300" dirty="0"/>
              <a:t>b) attiecībā uz juridiskiem veidojumiem — fiziskā persona, kurai </a:t>
            </a:r>
            <a:r>
              <a:rPr lang="lv-LV" sz="2300" u="sng" dirty="0"/>
              <a:t>pieder vai kuras interesēs ir izveidots vai darbojas juridisks veidojums vai kura tiešā vai netiešā veidā īsteno kontroli pār to</a:t>
            </a:r>
            <a:r>
              <a:rPr lang="lv-LV" sz="2300" dirty="0"/>
              <a:t>, tostarp kura ir šāda veidojuma dibinātājs, pilnvarnieks vai pārraudzītājs (pārvaldnieks).</a:t>
            </a:r>
          </a:p>
        </p:txBody>
      </p:sp>
      <p:sp>
        <p:nvSpPr>
          <p:cNvPr id="4" name="Slide Number Placeholder 3">
            <a:extLst>
              <a:ext uri="{FF2B5EF4-FFF2-40B4-BE49-F238E27FC236}">
                <a16:creationId xmlns:a16="http://schemas.microsoft.com/office/drawing/2014/main" id="{2889A165-05C1-4DC1-90ED-D9C9F75E8F2E}"/>
              </a:ext>
            </a:extLst>
          </p:cNvPr>
          <p:cNvSpPr>
            <a:spLocks noGrp="1"/>
          </p:cNvSpPr>
          <p:nvPr>
            <p:ph type="sldNum" sz="quarter" idx="12"/>
          </p:nvPr>
        </p:nvSpPr>
        <p:spPr/>
        <p:txBody>
          <a:bodyPr/>
          <a:lstStyle/>
          <a:p>
            <a:fld id="{B6F15528-21DE-4FAA-801E-634DDDAF4B2B}" type="slidenum">
              <a:rPr lang="en-US" smtClean="0"/>
              <a:pPr/>
              <a:t>79</a:t>
            </a:fld>
            <a:endParaRPr lang="en-US"/>
          </a:p>
        </p:txBody>
      </p:sp>
      <p:sp>
        <p:nvSpPr>
          <p:cNvPr id="5" name="TextBox 4">
            <a:extLst>
              <a:ext uri="{FF2B5EF4-FFF2-40B4-BE49-F238E27FC236}">
                <a16:creationId xmlns:a16="http://schemas.microsoft.com/office/drawing/2014/main" id="{D99AEE12-D1D0-48C1-8E93-55E28C59CA74}"/>
              </a:ext>
            </a:extLst>
          </p:cNvPr>
          <p:cNvSpPr txBox="1"/>
          <p:nvPr/>
        </p:nvSpPr>
        <p:spPr>
          <a:xfrm>
            <a:off x="838200" y="6289687"/>
            <a:ext cx="9865360" cy="369332"/>
          </a:xfrm>
          <a:prstGeom prst="rect">
            <a:avLst/>
          </a:prstGeom>
          <a:noFill/>
        </p:spPr>
        <p:txBody>
          <a:bodyPr wrap="square" rtlCol="0">
            <a:spAutoFit/>
          </a:bodyPr>
          <a:lstStyle/>
          <a:p>
            <a:r>
              <a:rPr lang="lv-LV" b="1" dirty="0">
                <a:solidFill>
                  <a:srgbClr val="FF0000"/>
                </a:solidFill>
                <a:latin typeface="Comic Sans MS" panose="030F0702030302020204" pitchFamily="66" charset="0"/>
              </a:rPr>
              <a:t>Tas, ko meklēs UR, ir persona, kuras interesēs dibināts vai darbojas NVO.</a:t>
            </a:r>
            <a:endParaRPr lang="en-GB"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89301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EFAB-F682-4DB4-8AE2-F4F243D362E7}"/>
              </a:ext>
            </a:extLst>
          </p:cNvPr>
          <p:cNvSpPr>
            <a:spLocks noGrp="1"/>
          </p:cNvSpPr>
          <p:nvPr>
            <p:ph type="title"/>
          </p:nvPr>
        </p:nvSpPr>
        <p:spPr>
          <a:xfrm>
            <a:off x="1069848" y="484632"/>
            <a:ext cx="10058400" cy="835453"/>
          </a:xfrm>
        </p:spPr>
        <p:txBody>
          <a:bodyPr/>
          <a:lstStyle/>
          <a:p>
            <a:r>
              <a:rPr lang="lv-LV" dirty="0"/>
              <a:t>Dokumenta oriģināls</a:t>
            </a:r>
            <a:endParaRPr lang="en-US" dirty="0"/>
          </a:p>
        </p:txBody>
      </p:sp>
      <p:sp>
        <p:nvSpPr>
          <p:cNvPr id="3" name="Content Placeholder 2">
            <a:extLst>
              <a:ext uri="{FF2B5EF4-FFF2-40B4-BE49-F238E27FC236}">
                <a16:creationId xmlns:a16="http://schemas.microsoft.com/office/drawing/2014/main" id="{3E26B5A4-C874-4220-A427-A698230DEE37}"/>
              </a:ext>
            </a:extLst>
          </p:cNvPr>
          <p:cNvSpPr>
            <a:spLocks noGrp="1"/>
          </p:cNvSpPr>
          <p:nvPr>
            <p:ph idx="1"/>
          </p:nvPr>
        </p:nvSpPr>
        <p:spPr>
          <a:xfrm>
            <a:off x="1069848" y="1738648"/>
            <a:ext cx="5026152" cy="4433552"/>
          </a:xfrm>
        </p:spPr>
        <p:txBody>
          <a:bodyPr>
            <a:normAutofit/>
          </a:bodyPr>
          <a:lstStyle/>
          <a:p>
            <a:pPr marL="461645" lvl="0" indent="-461645" defTabSz="508000">
              <a:lnSpc>
                <a:spcPct val="104000"/>
              </a:lnSpc>
              <a:spcBef>
                <a:spcPts val="0"/>
              </a:spcBef>
              <a:buClr>
                <a:srgbClr val="000000"/>
              </a:buClr>
              <a:buFont typeface="Wingdings"/>
              <a:buChar char="u"/>
            </a:pPr>
            <a:r>
              <a:rPr lang="en-US" altLang="ko-KR" sz="2800" dirty="0" err="1">
                <a:solidFill>
                  <a:srgbClr val="000000"/>
                </a:solidFill>
                <a:latin typeface="Times New Roman" charset="0"/>
              </a:rPr>
              <a:t>fiziskas</a:t>
            </a:r>
            <a:r>
              <a:rPr lang="en-US" altLang="ko-KR" sz="2800" dirty="0">
                <a:solidFill>
                  <a:srgbClr val="000000"/>
                </a:solidFill>
                <a:latin typeface="Times New Roman" charset="0"/>
              </a:rPr>
              <a:t> personas </a:t>
            </a:r>
            <a:r>
              <a:rPr lang="en-US" altLang="ko-KR" sz="2800" dirty="0" err="1">
                <a:solidFill>
                  <a:srgbClr val="000000"/>
                </a:solidFill>
                <a:latin typeface="Times New Roman" charset="0"/>
              </a:rPr>
              <a:t>tiesībspēju</a:t>
            </a:r>
            <a:r>
              <a:rPr lang="en-US" altLang="ko-KR" sz="2800" dirty="0">
                <a:solidFill>
                  <a:srgbClr val="000000"/>
                </a:solidFill>
                <a:latin typeface="Times New Roman" charset="0"/>
              </a:rPr>
              <a:t> un </a:t>
            </a:r>
            <a:r>
              <a:rPr lang="en-US" altLang="ko-KR" sz="2800" dirty="0" err="1">
                <a:solidFill>
                  <a:srgbClr val="000000"/>
                </a:solidFill>
                <a:latin typeface="Times New Roman" charset="0"/>
              </a:rPr>
              <a:t>rīcībspēju</a:t>
            </a:r>
            <a:r>
              <a:rPr lang="en-US" altLang="ko-KR" sz="2800" dirty="0">
                <a:solidFill>
                  <a:srgbClr val="000000"/>
                </a:solidFill>
                <a:latin typeface="Times New Roman" charset="0"/>
              </a:rPr>
              <a:t>,</a:t>
            </a:r>
            <a:endParaRPr lang="ko-KR" altLang="en-US" sz="2800" dirty="0">
              <a:latin typeface="Times New Roman" charset="0"/>
            </a:endParaRPr>
          </a:p>
          <a:p>
            <a:pPr marL="461645" lvl="0" indent="-461645" defTabSz="508000">
              <a:lnSpc>
                <a:spcPct val="104000"/>
              </a:lnSpc>
              <a:spcBef>
                <a:spcPts val="0"/>
              </a:spcBef>
              <a:buClr>
                <a:srgbClr val="000000"/>
              </a:buClr>
              <a:buFont typeface="Wingdings"/>
              <a:buChar char="u"/>
            </a:pPr>
            <a:r>
              <a:rPr lang="en-US" altLang="ko-KR" sz="2800" dirty="0" err="1">
                <a:solidFill>
                  <a:srgbClr val="000000"/>
                </a:solidFill>
                <a:latin typeface="Times New Roman" charset="0"/>
              </a:rPr>
              <a:t>juridiskas</a:t>
            </a:r>
            <a:r>
              <a:rPr lang="en-US" altLang="ko-KR" sz="2800" dirty="0">
                <a:solidFill>
                  <a:srgbClr val="000000"/>
                </a:solidFill>
                <a:latin typeface="Times New Roman" charset="0"/>
              </a:rPr>
              <a:t> personas </a:t>
            </a:r>
            <a:r>
              <a:rPr lang="en-US" altLang="ko-KR" sz="2800" dirty="0" err="1">
                <a:solidFill>
                  <a:srgbClr val="000000"/>
                </a:solidFill>
                <a:latin typeface="Times New Roman" charset="0"/>
              </a:rPr>
              <a:t>normatīvajos</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aktos</a:t>
            </a:r>
            <a:r>
              <a:rPr lang="en-US" altLang="ko-KR" sz="2800" dirty="0">
                <a:solidFill>
                  <a:srgbClr val="000000"/>
                </a:solidFill>
                <a:latin typeface="Times New Roman" charset="0"/>
              </a:rPr>
              <a:t>, </a:t>
            </a:r>
            <a:r>
              <a:rPr lang="en-US" altLang="ko-KR" sz="2800" b="1" u="sng" dirty="0" err="1">
                <a:solidFill>
                  <a:srgbClr val="000000"/>
                </a:solidFill>
                <a:latin typeface="Times New Roman" charset="0"/>
              </a:rPr>
              <a:t>statūtos</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nolikumā</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vai</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dibināšanas</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līgumā</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u.c.</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reglamentējošos</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tiesību</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aktos</a:t>
            </a:r>
            <a:r>
              <a:rPr lang="en-US" altLang="ko-KR" sz="2800" dirty="0">
                <a:solidFill>
                  <a:srgbClr val="000000"/>
                </a:solidFill>
                <a:latin typeface="Times New Roman" charset="0"/>
              </a:rPr>
              <a:t> </a:t>
            </a:r>
            <a:r>
              <a:rPr lang="en-US" altLang="ko-KR" sz="2800" b="1" u="sng" dirty="0" err="1">
                <a:solidFill>
                  <a:srgbClr val="000000"/>
                </a:solidFill>
                <a:latin typeface="Times New Roman" charset="0"/>
              </a:rPr>
              <a:t>noteik</a:t>
            </a:r>
            <a:r>
              <a:rPr lang="lv-LV" altLang="ko-KR" sz="2800" b="1" u="sng" dirty="0" err="1">
                <a:solidFill>
                  <a:srgbClr val="000000"/>
                </a:solidFill>
                <a:latin typeface="Times New Roman" charset="0"/>
              </a:rPr>
              <a:t>tajām</a:t>
            </a:r>
            <a:r>
              <a:rPr lang="en-US" altLang="ko-KR" sz="2800" b="1" u="sng" dirty="0">
                <a:solidFill>
                  <a:srgbClr val="000000"/>
                </a:solidFill>
                <a:latin typeface="Times New Roman" charset="0"/>
              </a:rPr>
              <a:t> </a:t>
            </a:r>
            <a:r>
              <a:rPr lang="en-US" altLang="ko-KR" sz="2800" b="1" u="sng" dirty="0" err="1">
                <a:solidFill>
                  <a:srgbClr val="000000"/>
                </a:solidFill>
                <a:latin typeface="Times New Roman" charset="0"/>
              </a:rPr>
              <a:t>pilnvar</a:t>
            </a:r>
            <a:r>
              <a:rPr lang="lv-LV" altLang="ko-KR" sz="2800" b="1" u="sng" dirty="0" err="1">
                <a:solidFill>
                  <a:srgbClr val="000000"/>
                </a:solidFill>
                <a:latin typeface="Times New Roman" charset="0"/>
              </a:rPr>
              <a:t>ām</a:t>
            </a:r>
            <a:r>
              <a:rPr lang="en-US" altLang="ko-KR" sz="2800" b="1" u="sng" dirty="0">
                <a:solidFill>
                  <a:srgbClr val="000000"/>
                </a:solidFill>
                <a:latin typeface="Times New Roman" charset="0"/>
              </a:rPr>
              <a:t>.</a:t>
            </a:r>
            <a:endParaRPr lang="ko-KR" altLang="en-US" sz="2800" b="1" u="sng" dirty="0">
              <a:latin typeface="Times New Roman" charset="0"/>
            </a:endParaRPr>
          </a:p>
          <a:p>
            <a:endParaRPr lang="en-US" sz="2800" dirty="0"/>
          </a:p>
        </p:txBody>
      </p:sp>
      <p:sp>
        <p:nvSpPr>
          <p:cNvPr id="4" name="Right Brace 3">
            <a:extLst>
              <a:ext uri="{FF2B5EF4-FFF2-40B4-BE49-F238E27FC236}">
                <a16:creationId xmlns:a16="http://schemas.microsoft.com/office/drawing/2014/main" id="{F0CC3B51-D852-4F77-9F62-8C7459755D00}"/>
              </a:ext>
            </a:extLst>
          </p:cNvPr>
          <p:cNvSpPr/>
          <p:nvPr/>
        </p:nvSpPr>
        <p:spPr>
          <a:xfrm>
            <a:off x="6632620" y="1790163"/>
            <a:ext cx="1287887" cy="4217831"/>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12312FE-2D68-4774-B225-C2A7944B2BB7}"/>
              </a:ext>
            </a:extLst>
          </p:cNvPr>
          <p:cNvSpPr>
            <a:spLocks noGrp="1"/>
          </p:cNvSpPr>
          <p:nvPr>
            <p:ph type="sldNum" sz="quarter" idx="12"/>
          </p:nvPr>
        </p:nvSpPr>
        <p:spPr/>
        <p:txBody>
          <a:bodyPr/>
          <a:lstStyle/>
          <a:p>
            <a:fld id="{EBF4AB40-9E83-4FA7-8074-857ED8D9DFA4}" type="slidenum">
              <a:rPr lang="en-US" smtClean="0"/>
              <a:t>8</a:t>
            </a:fld>
            <a:endParaRPr lang="en-US"/>
          </a:p>
        </p:txBody>
      </p:sp>
      <p:sp>
        <p:nvSpPr>
          <p:cNvPr id="6" name="Oval 5">
            <a:extLst>
              <a:ext uri="{FF2B5EF4-FFF2-40B4-BE49-F238E27FC236}">
                <a16:creationId xmlns:a16="http://schemas.microsoft.com/office/drawing/2014/main" id="{3488F48B-1AED-4479-98A9-FA4DAF42C866}"/>
              </a:ext>
            </a:extLst>
          </p:cNvPr>
          <p:cNvSpPr/>
          <p:nvPr/>
        </p:nvSpPr>
        <p:spPr>
          <a:xfrm>
            <a:off x="8457127" y="3251915"/>
            <a:ext cx="3397876" cy="125247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PIEŠĶIRAM DOKUMENTAM JURIDISKO SPĒKU JEB REKVIZĪTUS</a:t>
            </a:r>
            <a:endParaRPr lang="en-US" dirty="0"/>
          </a:p>
        </p:txBody>
      </p:sp>
    </p:spTree>
    <p:extLst>
      <p:ext uri="{BB962C8B-B14F-4D97-AF65-F5344CB8AC3E}">
        <p14:creationId xmlns:p14="http://schemas.microsoft.com/office/powerpoint/2010/main" val="40385613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E2602A1-5032-46D0-B50C-648482A3008F}"/>
              </a:ext>
            </a:extLst>
          </p:cNvPr>
          <p:cNvGraphicFramePr>
            <a:graphicFrameLocks noGrp="1"/>
          </p:cNvGraphicFramePr>
          <p:nvPr>
            <p:ph idx="1"/>
            <p:extLst/>
          </p:nvPr>
        </p:nvGraphicFramePr>
        <p:xfrm>
          <a:off x="838201" y="457201"/>
          <a:ext cx="5257802" cy="6264275"/>
        </p:xfrm>
        <a:graphic>
          <a:graphicData uri="http://schemas.openxmlformats.org/drawingml/2006/table">
            <a:tbl>
              <a:tblPr firstRow="1" firstCol="1" bandRow="1" bandCol="1">
                <a:tableStyleId>{5C22544A-7EE6-4342-B048-85BDC9FD1C3A}</a:tableStyleId>
              </a:tblPr>
              <a:tblGrid>
                <a:gridCol w="5257802">
                  <a:extLst>
                    <a:ext uri="{9D8B030D-6E8A-4147-A177-3AD203B41FA5}">
                      <a16:colId xmlns:a16="http://schemas.microsoft.com/office/drawing/2014/main" val="2017168592"/>
                    </a:ext>
                  </a:extLst>
                </a:gridCol>
              </a:tblGrid>
              <a:tr h="625065">
                <a:tc>
                  <a:txBody>
                    <a:bodyPr/>
                    <a:lstStyle/>
                    <a:p>
                      <a:pPr marL="0" marR="0">
                        <a:spcBef>
                          <a:spcPts val="0"/>
                        </a:spcBef>
                        <a:spcAft>
                          <a:spcPts val="0"/>
                        </a:spcAft>
                      </a:pPr>
                      <a:r>
                        <a:rPr lang="lv-LV" sz="1800">
                          <a:solidFill>
                            <a:schemeClr val="tx1"/>
                          </a:solidFill>
                          <a:effectLst/>
                        </a:rPr>
                        <a:t>10.4. Apliecinājums, ja patieso labuma guvēju noskaidrot nav iespējams</a:t>
                      </a:r>
                      <a:endParaRPr lang="en-GB"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947120012"/>
                  </a:ext>
                </a:extLst>
              </a:tr>
              <a:tr h="2538432">
                <a:tc>
                  <a:txBody>
                    <a:bodyPr/>
                    <a:lstStyle/>
                    <a:p>
                      <a:pPr marL="0" marR="0" algn="just">
                        <a:spcBef>
                          <a:spcPts val="0"/>
                        </a:spcBef>
                        <a:spcAft>
                          <a:spcPts val="0"/>
                        </a:spcAft>
                      </a:pPr>
                      <a:r>
                        <a:rPr lang="en-US" sz="1200" dirty="0">
                          <a:solidFill>
                            <a:schemeClr val="tx1"/>
                          </a:solidFill>
                          <a:effectLst/>
                        </a:rPr>
                        <a:t>X</a:t>
                      </a:r>
                      <a:r>
                        <a:rPr lang="lv-LV" sz="1200" dirty="0">
                          <a:solidFill>
                            <a:schemeClr val="tx1"/>
                          </a:solidFill>
                          <a:effectLst/>
                        </a:rPr>
                        <a:t> Apliecinu/-</a:t>
                      </a:r>
                      <a:r>
                        <a:rPr lang="lv-LV" sz="1200" dirty="0" err="1">
                          <a:solidFill>
                            <a:schemeClr val="tx1"/>
                          </a:solidFill>
                          <a:effectLst/>
                        </a:rPr>
                        <a:t>ām</a:t>
                      </a:r>
                      <a:r>
                        <a:rPr lang="lv-LV" sz="1200" dirty="0">
                          <a:solidFill>
                            <a:schemeClr val="tx1"/>
                          </a:solidFill>
                          <a:effectLst/>
                        </a:rPr>
                        <a:t>, ka, izmantojot visus iespējamos noskaidrošanas līdzekļus secināts, ka nav iespējams noskaidrot nevienu fizisko personu  —  patieso labuma guvēju Noziedzīgi iegūtu līdzekļu legalizācijas un terorisma un  </a:t>
                      </a:r>
                      <a:r>
                        <a:rPr lang="lv-LV" sz="1200" dirty="0" err="1">
                          <a:solidFill>
                            <a:schemeClr val="tx1"/>
                          </a:solidFill>
                          <a:effectLst/>
                        </a:rPr>
                        <a:t>proliferācijas</a:t>
                      </a:r>
                      <a:r>
                        <a:rPr lang="lv-LV" sz="1200" dirty="0">
                          <a:solidFill>
                            <a:schemeClr val="tx1"/>
                          </a:solidFill>
                          <a:effectLst/>
                        </a:rPr>
                        <a:t> finansēšanas novēršanas likuma 1. panta 5. punkta izpratnē —, kā arī ir izslēgtas šaubas, ka juridiskajai personai ir patiesais labuma guvējs.</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484108301"/>
                  </a:ext>
                </a:extLst>
              </a:tr>
              <a:tr h="312532">
                <a:tc>
                  <a:txBody>
                    <a:bodyPr/>
                    <a:lstStyle/>
                    <a:p>
                      <a:pPr marL="0" marR="0" algn="just">
                        <a:spcBef>
                          <a:spcPts val="0"/>
                        </a:spcBef>
                        <a:spcAft>
                          <a:spcPts val="0"/>
                        </a:spcAft>
                      </a:pPr>
                      <a:r>
                        <a:rPr lang="lv-LV" sz="1200" dirty="0">
                          <a:solidFill>
                            <a:schemeClr val="tx1"/>
                          </a:solidFill>
                          <a:effectLst/>
                        </a:rPr>
                        <a:t>Pamatojums (norādāms obligāti):</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582331010"/>
                  </a:ext>
                </a:extLst>
              </a:tr>
              <a:tr h="2788246">
                <a:tc>
                  <a:txBody>
                    <a:bodyPr/>
                    <a:lstStyle/>
                    <a:p>
                      <a:pPr marL="0" marR="0" algn="just">
                        <a:spcBef>
                          <a:spcPts val="0"/>
                        </a:spcBef>
                        <a:spcAft>
                          <a:spcPts val="0"/>
                        </a:spcAft>
                      </a:pPr>
                      <a:r>
                        <a:rPr lang="lv-LV" sz="1800" dirty="0">
                          <a:solidFill>
                            <a:schemeClr val="tx1"/>
                          </a:solidFill>
                          <a:effectLst/>
                        </a:rPr>
                        <a:t>Tā kā biedrības mērķi vērsti uz sabiedrības izglītošanu un specifisku interešu īstenošanu, nav iespējams noskaidrot konkrētas personas, kuras gūst labumu. Respektīvi, patiesie labuma guvēji ir tā sabiedrības daļa, kuras intereses sakrīt ar biedrības mērķiem</a:t>
                      </a:r>
                      <a:r>
                        <a:rPr lang="en-US" sz="1800" dirty="0">
                          <a:solidFill>
                            <a:schemeClr val="tx1"/>
                          </a:solidFill>
                          <a:effectLst/>
                        </a:rPr>
                        <a:t> </a:t>
                      </a:r>
                      <a:r>
                        <a:rPr lang="lv-LV" sz="1800" dirty="0">
                          <a:solidFill>
                            <a:schemeClr val="tx1"/>
                          </a:solidFill>
                          <a:effectLst/>
                        </a:rPr>
                        <a:t>.</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171484096"/>
                  </a:ext>
                </a:extLst>
              </a:tr>
            </a:tbl>
          </a:graphicData>
        </a:graphic>
      </p:graphicFrame>
      <p:sp>
        <p:nvSpPr>
          <p:cNvPr id="4" name="Slide Number Placeholder 3">
            <a:extLst>
              <a:ext uri="{FF2B5EF4-FFF2-40B4-BE49-F238E27FC236}">
                <a16:creationId xmlns:a16="http://schemas.microsoft.com/office/drawing/2014/main" id="{8D2B303A-6EBF-4140-9B61-48CCB4B5775F}"/>
              </a:ext>
            </a:extLst>
          </p:cNvPr>
          <p:cNvSpPr>
            <a:spLocks noGrp="1"/>
          </p:cNvSpPr>
          <p:nvPr>
            <p:ph type="sldNum" sz="quarter" idx="12"/>
          </p:nvPr>
        </p:nvSpPr>
        <p:spPr/>
        <p:txBody>
          <a:bodyPr/>
          <a:lstStyle/>
          <a:p>
            <a:fld id="{B6F15528-21DE-4FAA-801E-634DDDAF4B2B}" type="slidenum">
              <a:rPr lang="en-US" smtClean="0"/>
              <a:pPr/>
              <a:t>80</a:t>
            </a:fld>
            <a:endParaRPr lang="en-US"/>
          </a:p>
        </p:txBody>
      </p:sp>
      <p:graphicFrame>
        <p:nvGraphicFramePr>
          <p:cNvPr id="10" name="Content Placeholder 4">
            <a:extLst>
              <a:ext uri="{FF2B5EF4-FFF2-40B4-BE49-F238E27FC236}">
                <a16:creationId xmlns:a16="http://schemas.microsoft.com/office/drawing/2014/main" id="{3B272A4C-74A7-4DFD-B502-F1208E3F74F1}"/>
              </a:ext>
            </a:extLst>
          </p:cNvPr>
          <p:cNvGraphicFramePr>
            <a:graphicFrameLocks/>
          </p:cNvGraphicFramePr>
          <p:nvPr>
            <p:extLst/>
          </p:nvPr>
        </p:nvGraphicFramePr>
        <p:xfrm>
          <a:off x="6248401" y="457201"/>
          <a:ext cx="5257802" cy="6437595"/>
        </p:xfrm>
        <a:graphic>
          <a:graphicData uri="http://schemas.openxmlformats.org/drawingml/2006/table">
            <a:tbl>
              <a:tblPr firstRow="1" firstCol="1" bandRow="1" bandCol="1">
                <a:tableStyleId>{5C22544A-7EE6-4342-B048-85BDC9FD1C3A}</a:tableStyleId>
              </a:tblPr>
              <a:tblGrid>
                <a:gridCol w="5257802">
                  <a:extLst>
                    <a:ext uri="{9D8B030D-6E8A-4147-A177-3AD203B41FA5}">
                      <a16:colId xmlns:a16="http://schemas.microsoft.com/office/drawing/2014/main" val="2017168592"/>
                    </a:ext>
                  </a:extLst>
                </a:gridCol>
              </a:tblGrid>
              <a:tr h="669186">
                <a:tc>
                  <a:txBody>
                    <a:bodyPr/>
                    <a:lstStyle/>
                    <a:p>
                      <a:pPr marL="0" marR="0">
                        <a:spcBef>
                          <a:spcPts val="0"/>
                        </a:spcBef>
                        <a:spcAft>
                          <a:spcPts val="0"/>
                        </a:spcAft>
                      </a:pPr>
                      <a:r>
                        <a:rPr lang="lv-LV" sz="1800">
                          <a:solidFill>
                            <a:schemeClr val="tx1"/>
                          </a:solidFill>
                          <a:effectLst/>
                        </a:rPr>
                        <a:t>10.4. Apliecinājums, ja patieso labuma guvēju noskaidrot nav iespējams</a:t>
                      </a:r>
                      <a:endParaRPr lang="en-GB"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947120012"/>
                  </a:ext>
                </a:extLst>
              </a:tr>
              <a:tr h="2342152">
                <a:tc>
                  <a:txBody>
                    <a:bodyPr/>
                    <a:lstStyle/>
                    <a:p>
                      <a:pPr marL="0" marR="0" algn="just">
                        <a:spcBef>
                          <a:spcPts val="0"/>
                        </a:spcBef>
                        <a:spcAft>
                          <a:spcPts val="0"/>
                        </a:spcAft>
                      </a:pPr>
                      <a:r>
                        <a:rPr lang="en-US" sz="1200" dirty="0">
                          <a:solidFill>
                            <a:schemeClr val="tx1"/>
                          </a:solidFill>
                          <a:effectLst/>
                        </a:rPr>
                        <a:t>X</a:t>
                      </a:r>
                      <a:r>
                        <a:rPr lang="lv-LV" sz="1200" dirty="0">
                          <a:solidFill>
                            <a:schemeClr val="tx1"/>
                          </a:solidFill>
                          <a:effectLst/>
                        </a:rPr>
                        <a:t> Apliecinu/-</a:t>
                      </a:r>
                      <a:r>
                        <a:rPr lang="lv-LV" sz="1200" dirty="0" err="1">
                          <a:solidFill>
                            <a:schemeClr val="tx1"/>
                          </a:solidFill>
                          <a:effectLst/>
                        </a:rPr>
                        <a:t>ām</a:t>
                      </a:r>
                      <a:r>
                        <a:rPr lang="lv-LV" sz="1200" dirty="0">
                          <a:solidFill>
                            <a:schemeClr val="tx1"/>
                          </a:solidFill>
                          <a:effectLst/>
                        </a:rPr>
                        <a:t>, ka, izmantojot visus iespējamos noskaidrošanas līdzekļus secināts, ka nav iespējams noskaidrot nevienu fizisko personu  —  patieso labuma guvēju Noziedzīgi iegūtu līdzekļu legalizācijas un terorisma un  </a:t>
                      </a:r>
                      <a:r>
                        <a:rPr lang="lv-LV" sz="1200" dirty="0" err="1">
                          <a:solidFill>
                            <a:schemeClr val="tx1"/>
                          </a:solidFill>
                          <a:effectLst/>
                        </a:rPr>
                        <a:t>proliferācijas</a:t>
                      </a:r>
                      <a:r>
                        <a:rPr lang="lv-LV" sz="1200" dirty="0">
                          <a:solidFill>
                            <a:schemeClr val="tx1"/>
                          </a:solidFill>
                          <a:effectLst/>
                        </a:rPr>
                        <a:t> finansēšanas novēršanas likuma 1. panta 5. punkta izpratnē —, kā arī ir izslēgtas šaubas, ka juridiskajai personai ir patiesais labuma guvējs.</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484108301"/>
                  </a:ext>
                </a:extLst>
              </a:tr>
              <a:tr h="334592">
                <a:tc>
                  <a:txBody>
                    <a:bodyPr/>
                    <a:lstStyle/>
                    <a:p>
                      <a:pPr marL="0" marR="0" algn="just">
                        <a:spcBef>
                          <a:spcPts val="0"/>
                        </a:spcBef>
                        <a:spcAft>
                          <a:spcPts val="0"/>
                        </a:spcAft>
                      </a:pPr>
                      <a:r>
                        <a:rPr lang="lv-LV" sz="1200" dirty="0">
                          <a:solidFill>
                            <a:schemeClr val="tx1"/>
                          </a:solidFill>
                          <a:effectLst/>
                        </a:rPr>
                        <a:t>Pamatojums (norādāms obligāti):</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582331010"/>
                  </a:ext>
                </a:extLst>
              </a:tr>
              <a:tr h="3091665">
                <a:tc>
                  <a:txBody>
                    <a:bodyPr/>
                    <a:lstStyle/>
                    <a:p>
                      <a:pPr marL="0" marR="0" algn="just">
                        <a:spcBef>
                          <a:spcPts val="0"/>
                        </a:spcBef>
                        <a:spcAft>
                          <a:spcPts val="0"/>
                        </a:spcAft>
                      </a:pPr>
                      <a:r>
                        <a:rPr lang="lv-LV" sz="1800" dirty="0">
                          <a:solidFill>
                            <a:srgbClr val="7030A0"/>
                          </a:solidFill>
                          <a:effectLst/>
                        </a:rPr>
                        <a:t>Patiesā labuma guvēju nav iespējams noskaidrot, jo biedrība nenodarbojas ar saimniecisko darbību, savukārt biedrības biedri, būdami vienlīdzīgi lemttiesīgi un vienlaicīgi būdami augstākā lēmējinstitūcija biedrībā, statūtos noteiktās kompetences ietvaros īsteno savas tiesības likumā un statūtos noteiktajā kārtībā.</a:t>
                      </a:r>
                      <a:r>
                        <a:rPr lang="lv-LV" sz="1800" dirty="0">
                          <a:solidFill>
                            <a:schemeClr val="tx1"/>
                          </a:solidFill>
                          <a:effectLst/>
                        </a:rPr>
                        <a:t> </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171484096"/>
                  </a:ext>
                </a:extLst>
              </a:tr>
            </a:tbl>
          </a:graphicData>
        </a:graphic>
      </p:graphicFrame>
      <p:sp>
        <p:nvSpPr>
          <p:cNvPr id="2" name="Oval 1">
            <a:extLst>
              <a:ext uri="{FF2B5EF4-FFF2-40B4-BE49-F238E27FC236}">
                <a16:creationId xmlns:a16="http://schemas.microsoft.com/office/drawing/2014/main" id="{67661D96-162A-4637-AA14-813DA90F0ED1}"/>
              </a:ext>
            </a:extLst>
          </p:cNvPr>
          <p:cNvSpPr/>
          <p:nvPr/>
        </p:nvSpPr>
        <p:spPr>
          <a:xfrm>
            <a:off x="3962400" y="5740400"/>
            <a:ext cx="3789680" cy="9810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Šīs versijas UR neapstiprināja</a:t>
            </a:r>
            <a:endParaRPr lang="en-GB" b="1" dirty="0">
              <a:solidFill>
                <a:srgbClr val="FF0000"/>
              </a:solidFill>
            </a:endParaRPr>
          </a:p>
        </p:txBody>
      </p:sp>
    </p:spTree>
    <p:extLst>
      <p:ext uri="{BB962C8B-B14F-4D97-AF65-F5344CB8AC3E}">
        <p14:creationId xmlns:p14="http://schemas.microsoft.com/office/powerpoint/2010/main" val="22894013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0F72-2782-4860-8C15-C8580E2117C8}"/>
              </a:ext>
            </a:extLst>
          </p:cNvPr>
          <p:cNvSpPr>
            <a:spLocks noGrp="1"/>
          </p:cNvSpPr>
          <p:nvPr>
            <p:ph type="title"/>
          </p:nvPr>
        </p:nvSpPr>
        <p:spPr/>
        <p:txBody>
          <a:bodyPr>
            <a:normAutofit/>
          </a:bodyPr>
          <a:lstStyle/>
          <a:p>
            <a:r>
              <a:rPr lang="lv-LV" dirty="0"/>
              <a:t>Variants kā norādīt, ka PLG nav iespējams noskaidrot:</a:t>
            </a:r>
            <a:endParaRPr lang="en-GB" dirty="0"/>
          </a:p>
        </p:txBody>
      </p:sp>
      <p:sp>
        <p:nvSpPr>
          <p:cNvPr id="3" name="Content Placeholder 2">
            <a:extLst>
              <a:ext uri="{FF2B5EF4-FFF2-40B4-BE49-F238E27FC236}">
                <a16:creationId xmlns:a16="http://schemas.microsoft.com/office/drawing/2014/main" id="{265B97A2-53A7-427B-83E7-1981DC1F0A6A}"/>
              </a:ext>
            </a:extLst>
          </p:cNvPr>
          <p:cNvSpPr>
            <a:spLocks noGrp="1"/>
          </p:cNvSpPr>
          <p:nvPr>
            <p:ph idx="1"/>
          </p:nvPr>
        </p:nvSpPr>
        <p:spPr>
          <a:xfrm>
            <a:off x="711200" y="2665926"/>
            <a:ext cx="10515600" cy="3186233"/>
          </a:xfrm>
        </p:spPr>
        <p:txBody>
          <a:bodyPr>
            <a:normAutofit/>
          </a:bodyPr>
          <a:lstStyle/>
          <a:p>
            <a:r>
              <a:rPr lang="lv-LV" sz="2400" dirty="0"/>
              <a:t>Izmantojot visus iespējamos līdzekļus, nav iespējams noskaidrot PLG – fizisku personu, kura kontrolē vai kuras vārdā, labā, interesēs tiek nodibinātas darījuma attiecības. Biedrība nav saimnieciskās darbības veicējs, tai nav arī kapitāla daļas, kuras kāds varētu kontrolēt. Biedrība nav veidota kādas personas interesēs un neviens juridisks veidojums to nekontrolē. Biedrības izveidošanas mērķis ir noteikts statūtos. Biedrības biedri kā augstākā lēmējinstitūcija ar vienādām tiesībām īsteno savas tiesības likumā un statūtos noteiktajā kārtībā.</a:t>
            </a:r>
            <a:endParaRPr lang="en-GB" sz="2400" dirty="0"/>
          </a:p>
        </p:txBody>
      </p:sp>
      <p:sp>
        <p:nvSpPr>
          <p:cNvPr id="4" name="Slide Number Placeholder 3">
            <a:extLst>
              <a:ext uri="{FF2B5EF4-FFF2-40B4-BE49-F238E27FC236}">
                <a16:creationId xmlns:a16="http://schemas.microsoft.com/office/drawing/2014/main" id="{D4A8B2E1-96EF-4F2A-A1FA-7FF737CE5AE6}"/>
              </a:ext>
            </a:extLst>
          </p:cNvPr>
          <p:cNvSpPr>
            <a:spLocks noGrp="1"/>
          </p:cNvSpPr>
          <p:nvPr>
            <p:ph type="sldNum" sz="quarter" idx="12"/>
          </p:nvPr>
        </p:nvSpPr>
        <p:spPr/>
        <p:txBody>
          <a:bodyPr/>
          <a:lstStyle/>
          <a:p>
            <a:fld id="{B6F15528-21DE-4FAA-801E-634DDDAF4B2B}" type="slidenum">
              <a:rPr lang="en-US" smtClean="0"/>
              <a:pPr/>
              <a:t>81</a:t>
            </a:fld>
            <a:endParaRPr lang="en-US"/>
          </a:p>
        </p:txBody>
      </p:sp>
      <p:sp>
        <p:nvSpPr>
          <p:cNvPr id="5" name="Oval 4">
            <a:extLst>
              <a:ext uri="{FF2B5EF4-FFF2-40B4-BE49-F238E27FC236}">
                <a16:creationId xmlns:a16="http://schemas.microsoft.com/office/drawing/2014/main" id="{ADA0B8B1-CE9C-4554-8000-B07C297C0302}"/>
              </a:ext>
            </a:extLst>
          </p:cNvPr>
          <p:cNvSpPr/>
          <p:nvPr/>
        </p:nvSpPr>
        <p:spPr>
          <a:xfrm>
            <a:off x="3573887" y="5582992"/>
            <a:ext cx="4378817" cy="117197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Par šo versiju nav sniegta atgriezeniskā saite, vai ir apstiprināts</a:t>
            </a:r>
            <a:endParaRPr lang="en-GB" b="1" dirty="0">
              <a:solidFill>
                <a:srgbClr val="FF0000"/>
              </a:solidFill>
            </a:endParaRPr>
          </a:p>
        </p:txBody>
      </p:sp>
    </p:spTree>
    <p:extLst>
      <p:ext uri="{BB962C8B-B14F-4D97-AF65-F5344CB8AC3E}">
        <p14:creationId xmlns:p14="http://schemas.microsoft.com/office/powerpoint/2010/main" val="23159766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D2B6-0240-458A-A9E4-6DAF6ADA8A54}"/>
              </a:ext>
            </a:extLst>
          </p:cNvPr>
          <p:cNvSpPr>
            <a:spLocks noGrp="1"/>
          </p:cNvSpPr>
          <p:nvPr>
            <p:ph type="title"/>
          </p:nvPr>
        </p:nvSpPr>
        <p:spPr>
          <a:xfrm>
            <a:off x="838200" y="365125"/>
            <a:ext cx="10515600" cy="1169035"/>
          </a:xfrm>
        </p:spPr>
        <p:txBody>
          <a:bodyPr>
            <a:normAutofit fontScale="90000"/>
          </a:bodyPr>
          <a:lstStyle/>
          <a:p>
            <a:pPr algn="ctr"/>
            <a:r>
              <a:rPr lang="lv-LV" sz="4000" b="1" dirty="0">
                <a:latin typeface="Times New Roman" panose="02020603050405020304" pitchFamily="18" charset="0"/>
                <a:cs typeface="Times New Roman" panose="02020603050405020304" pitchFamily="18" charset="0"/>
              </a:rPr>
              <a:t>Pēdējā versija, ko iesniegt B2/B3	 veidlapā. Aizgāja</a:t>
            </a:r>
            <a:r>
              <a:rPr lang="lv-LV" sz="4000" b="1" dirty="0">
                <a:latin typeface="Times New Roman" panose="02020603050405020304" pitchFamily="18" charset="0"/>
                <a:cs typeface="Times New Roman" panose="02020603050405020304" pitchFamily="18" charset="0"/>
                <a:sym typeface="Wingdings" panose="05000000000000000000" pitchFamily="2" charset="2"/>
              </a:rPr>
              <a:t></a:t>
            </a:r>
            <a:endParaRPr lang="en-GB"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401B725-BC28-49B3-AB68-A5C7794BBB35}"/>
              </a:ext>
            </a:extLst>
          </p:cNvPr>
          <p:cNvSpPr>
            <a:spLocks noGrp="1"/>
          </p:cNvSpPr>
          <p:nvPr>
            <p:ph idx="1"/>
          </p:nvPr>
        </p:nvSpPr>
        <p:spPr>
          <a:xfrm>
            <a:off x="304800" y="1825625"/>
            <a:ext cx="11531600" cy="4667250"/>
          </a:xfrm>
        </p:spPr>
        <p:txBody>
          <a:bodyPr>
            <a:noAutofit/>
          </a:bodyPr>
          <a:lstStyle/>
          <a:p>
            <a:pPr marL="0" marR="0" algn="just">
              <a:spcBef>
                <a:spcPts val="0"/>
              </a:spcBef>
              <a:spcAft>
                <a:spcPts val="0"/>
              </a:spcAft>
            </a:pPr>
            <a:r>
              <a:rPr lang="lv-LV" sz="2400" dirty="0">
                <a:solidFill>
                  <a:srgbClr val="000000"/>
                </a:solidFill>
                <a:effectLst/>
                <a:latin typeface="Times New Roman" panose="02020603050405020304" pitchFamily="18" charset="0"/>
                <a:ea typeface="Calibri" panose="020F0502020204030204" pitchFamily="34" charset="0"/>
              </a:rPr>
              <a:t>Biedrība nav izveidota kādas fiziskas personas interesēs, bet tās mērķis ir </a:t>
            </a:r>
            <a:r>
              <a:rPr lang="lv-LV" sz="2400" dirty="0" err="1">
                <a:solidFill>
                  <a:srgbClr val="000000"/>
                </a:solidFill>
                <a:effectLst/>
                <a:highlight>
                  <a:srgbClr val="00FF00"/>
                </a:highlight>
                <a:latin typeface="Times New Roman" panose="02020603050405020304" pitchFamily="18" charset="0"/>
                <a:ea typeface="Calibri" panose="020F0502020204030204" pitchFamily="34" charset="0"/>
              </a:rPr>
              <a:t>xxxxxxxxxxxx</a:t>
            </a:r>
            <a:r>
              <a:rPr lang="lv-LV" sz="2400" dirty="0">
                <a:solidFill>
                  <a:srgbClr val="000000"/>
                </a:solidFill>
                <a:effectLst/>
                <a:latin typeface="Times New Roman" panose="02020603050405020304" pitchFamily="18" charset="0"/>
                <a:ea typeface="Calibri" panose="020F0502020204030204" pitchFamily="34" charset="0"/>
              </a:rPr>
              <a:t>. Biedrībā augstākā lēmējinstitūcija ir biedru sapulce, kura tiek sasaukta ne retāk kā reizi gadā un kura pieņem lēmumus, kas attiecas uz biedrības mērķu izpildi. Valde kā biedru lēmumu īstenotāja veic praktiskās darbības mērķu sasniegšanai. Piemēram, </a:t>
            </a:r>
            <a:r>
              <a:rPr lang="lv-LV" sz="2400" dirty="0">
                <a:solidFill>
                  <a:srgbClr val="000000"/>
                </a:solidFill>
                <a:effectLst/>
                <a:highlight>
                  <a:srgbClr val="00FF00"/>
                </a:highlight>
                <a:latin typeface="Times New Roman" panose="02020603050405020304" pitchFamily="18" charset="0"/>
                <a:ea typeface="Calibri" panose="020F0502020204030204" pitchFamily="34" charset="0"/>
              </a:rPr>
              <a:t>uztur mājas lapu, komunicē sociālajos tīklos, organizē atklātas valdes sēdes, organizē seminārus, mācības/meistarklases gan biedriem, gan citiem interesentiem, piedalās festivālos, forumos un  veic citas darbības</a:t>
            </a:r>
            <a:r>
              <a:rPr lang="lv-LV" sz="2400" dirty="0">
                <a:solidFill>
                  <a:srgbClr val="000000"/>
                </a:solidFill>
                <a:effectLst/>
                <a:latin typeface="Times New Roman" panose="02020603050405020304" pitchFamily="18" charset="0"/>
                <a:ea typeface="Calibri" panose="020F0502020204030204" pitchFamily="34" charset="0"/>
              </a:rPr>
              <a:t>.</a:t>
            </a:r>
            <a:endParaRPr lang="en-GB" sz="2400" dirty="0">
              <a:solidFill>
                <a:srgbClr val="000000"/>
              </a:solidFill>
              <a:effectLst/>
              <a:latin typeface="Times New Roman" panose="02020603050405020304" pitchFamily="18" charset="0"/>
              <a:ea typeface="Times New Roman" panose="02020603050405020304" pitchFamily="18" charset="0"/>
            </a:endParaRPr>
          </a:p>
          <a:p>
            <a:r>
              <a:rPr lang="lv-LV" sz="2400" dirty="0">
                <a:effectLst/>
                <a:latin typeface="Times New Roman" panose="02020603050405020304" pitchFamily="18" charset="0"/>
                <a:ea typeface="Calibri" panose="020F0502020204030204" pitchFamily="34" charset="0"/>
              </a:rPr>
              <a:t>Valde, kura sastāv no </a:t>
            </a:r>
            <a:r>
              <a:rPr lang="lv-LV" sz="2400" dirty="0">
                <a:effectLst/>
                <a:highlight>
                  <a:srgbClr val="00FF00"/>
                </a:highlight>
                <a:latin typeface="Times New Roman" panose="02020603050405020304" pitchFamily="18" charset="0"/>
                <a:ea typeface="Calibri" panose="020F0502020204030204" pitchFamily="34" charset="0"/>
              </a:rPr>
              <a:t>3 biedriem </a:t>
            </a:r>
            <a:r>
              <a:rPr lang="lv-LV" sz="2400" i="1" dirty="0">
                <a:effectLst/>
                <a:latin typeface="Times New Roman" panose="02020603050405020304" pitchFamily="18" charset="0"/>
                <a:ea typeface="Calibri" panose="020F0502020204030204" pitchFamily="34" charset="0"/>
              </a:rPr>
              <a:t>Noziedzīgi iegūtu līdzekļu legalizācijas un terorisma un  </a:t>
            </a:r>
            <a:r>
              <a:rPr lang="lv-LV" sz="2400" i="1" dirty="0" err="1">
                <a:effectLst/>
                <a:latin typeface="Times New Roman" panose="02020603050405020304" pitchFamily="18" charset="0"/>
                <a:ea typeface="Calibri" panose="020F0502020204030204" pitchFamily="34" charset="0"/>
              </a:rPr>
              <a:t>proliferācijas</a:t>
            </a:r>
            <a:r>
              <a:rPr lang="lv-LV" sz="2400" i="1" dirty="0">
                <a:effectLst/>
                <a:latin typeface="Times New Roman" panose="02020603050405020304" pitchFamily="18" charset="0"/>
                <a:ea typeface="Calibri" panose="020F0502020204030204" pitchFamily="34" charset="0"/>
              </a:rPr>
              <a:t> finansēšanas novēršanas likuma</a:t>
            </a:r>
            <a:r>
              <a:rPr lang="lv-LV" sz="2400" dirty="0">
                <a:effectLst/>
                <a:latin typeface="Times New Roman" panose="02020603050405020304" pitchFamily="18" charset="0"/>
                <a:ea typeface="Calibri" panose="020F0502020204030204" pitchFamily="34" charset="0"/>
              </a:rPr>
              <a:t> izpratnē it kā īsteno vairāk kā 25% no visa balsojuma kopsummas, bet biedrībā valde pieņem lēmumus atklātā un caurspīdīgā veidā. </a:t>
            </a:r>
            <a:r>
              <a:rPr lang="lv-LV" sz="2400" dirty="0">
                <a:effectLst/>
                <a:highlight>
                  <a:srgbClr val="00FF00"/>
                </a:highlight>
                <a:latin typeface="Times New Roman" panose="02020603050405020304" pitchFamily="18" charset="0"/>
                <a:ea typeface="Calibri" panose="020F0502020204030204" pitchFamily="34" charset="0"/>
              </a:rPr>
              <a:t>Proti, valdes sēdes ir atklātas un uz tām tiek aicināti visi biedri. Balsojumā par darba kārtības u.c. jautājumiem balso visi klātesošie valdes sēdē, bet protokolā fiksē valdes locekļu balsu sadalījumu</a:t>
            </a:r>
            <a:r>
              <a:rPr lang="lv-LV" sz="2400" dirty="0">
                <a:effectLst/>
                <a:latin typeface="Times New Roman" panose="02020603050405020304" pitchFamily="18" charset="0"/>
                <a:ea typeface="Calibri" panose="020F0502020204030204" pitchFamily="34" charset="0"/>
              </a:rPr>
              <a:t>. Tādejādi tiek mazināta iespēja, ka lēmumi ir pieņemti kādas fiziskas vai fizisku personu labā.</a:t>
            </a:r>
            <a:endParaRPr lang="en-GB" sz="2400" dirty="0"/>
          </a:p>
        </p:txBody>
      </p:sp>
    </p:spTree>
    <p:extLst>
      <p:ext uri="{BB962C8B-B14F-4D97-AF65-F5344CB8AC3E}">
        <p14:creationId xmlns:p14="http://schemas.microsoft.com/office/powerpoint/2010/main" val="16630374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A5BB0-8597-46A2-A27E-7910F01F1B6B}"/>
              </a:ext>
            </a:extLst>
          </p:cNvPr>
          <p:cNvSpPr>
            <a:spLocks noGrp="1"/>
          </p:cNvSpPr>
          <p:nvPr>
            <p:ph type="title"/>
          </p:nvPr>
        </p:nvSpPr>
        <p:spPr>
          <a:xfrm>
            <a:off x="1443335" y="1740322"/>
            <a:ext cx="10058400" cy="1609344"/>
          </a:xfrm>
        </p:spPr>
        <p:txBody>
          <a:bodyPr/>
          <a:lstStyle/>
          <a:p>
            <a:r>
              <a:rPr lang="lv-LV" dirty="0"/>
              <a:t>Atbildes uz jautājumiem</a:t>
            </a:r>
            <a:endParaRPr lang="en-US" dirty="0"/>
          </a:p>
        </p:txBody>
      </p:sp>
      <p:sp>
        <p:nvSpPr>
          <p:cNvPr id="4" name="Slide Number Placeholder 3">
            <a:extLst>
              <a:ext uri="{FF2B5EF4-FFF2-40B4-BE49-F238E27FC236}">
                <a16:creationId xmlns:a16="http://schemas.microsoft.com/office/drawing/2014/main" id="{B9A8D640-9E4C-4183-B7E7-F2EF0044052F}"/>
              </a:ext>
            </a:extLst>
          </p:cNvPr>
          <p:cNvSpPr>
            <a:spLocks noGrp="1"/>
          </p:cNvSpPr>
          <p:nvPr>
            <p:ph type="sldNum" sz="quarter" idx="12"/>
          </p:nvPr>
        </p:nvSpPr>
        <p:spPr/>
        <p:txBody>
          <a:bodyPr/>
          <a:lstStyle/>
          <a:p>
            <a:fld id="{EBF4AB40-9E83-4FA7-8074-857ED8D9DFA4}" type="slidenum">
              <a:rPr lang="en-US" smtClean="0"/>
              <a:t>83</a:t>
            </a:fld>
            <a:endParaRPr lang="en-US"/>
          </a:p>
        </p:txBody>
      </p:sp>
    </p:spTree>
    <p:extLst>
      <p:ext uri="{BB962C8B-B14F-4D97-AF65-F5344CB8AC3E}">
        <p14:creationId xmlns:p14="http://schemas.microsoft.com/office/powerpoint/2010/main" val="25463983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F54CAA-1065-41EC-956C-8B057685EBD7}"/>
              </a:ext>
            </a:extLst>
          </p:cNvPr>
          <p:cNvSpPr>
            <a:spLocks noGrp="1"/>
          </p:cNvSpPr>
          <p:nvPr>
            <p:ph idx="1"/>
          </p:nvPr>
        </p:nvSpPr>
        <p:spPr>
          <a:xfrm>
            <a:off x="186744" y="463639"/>
            <a:ext cx="10941504" cy="6174269"/>
          </a:xfrm>
        </p:spPr>
        <p:txBody>
          <a:bodyPr>
            <a:normAutofit/>
          </a:bodyPr>
          <a:lstStyle/>
          <a:p>
            <a:pPr marL="457200" indent="-457200">
              <a:buFont typeface="+mj-lt"/>
              <a:buAutoNum type="arabicPeriod"/>
            </a:pPr>
            <a:r>
              <a:rPr lang="lv-LV" dirty="0"/>
              <a:t>Kā pareizi veidot biedru reģistru un kurā brīdī var uzskatīt, ka tas vairs nav biedrības biedrs, piemēram, kad nav samaksāta biedru nauda par attiecīgo gadu vai tml.? </a:t>
            </a:r>
            <a:r>
              <a:rPr lang="lv-LV" dirty="0">
                <a:solidFill>
                  <a:srgbClr val="C00000"/>
                </a:solidFill>
              </a:rPr>
              <a:t>Reģistru veido biedrības valde pēc savas izpratnes. UR var pieprasīt ziņas par SKAITU. Biedru izslēdz no biedrības ar lēmumu. Tas noteikts statūtos. Kad ir lēmums pieņemts, biedrs zaudē statusu. Ja statūtos noteikts, ka slēdz biedrus par biedru naudas nemaksāšanu, tad ir jābūt noteiktam, kas pieņem lēmumu. Biedram ir jāpaziņo šis lēmums.</a:t>
            </a:r>
            <a:endParaRPr lang="lv-LV" dirty="0"/>
          </a:p>
          <a:p>
            <a:pPr marL="457200" indent="-457200">
              <a:buFont typeface="+mj-lt"/>
              <a:buAutoNum type="arabicPeriod"/>
            </a:pPr>
            <a:r>
              <a:rPr lang="lv-LV" dirty="0"/>
              <a:t>Ieteikumi biedru reģistram. </a:t>
            </a:r>
            <a:r>
              <a:rPr lang="lv-LV" dirty="0">
                <a:solidFill>
                  <a:srgbClr val="C00000"/>
                </a:solidFill>
              </a:rPr>
              <a:t>Skatīt iepriekšējo atbildi</a:t>
            </a:r>
            <a:r>
              <a:rPr lang="lv-LV" dirty="0">
                <a:solidFill>
                  <a:srgbClr val="C00000"/>
                </a:solidFill>
                <a:sym typeface="Wingdings" panose="05000000000000000000" pitchFamily="2" charset="2"/>
              </a:rPr>
              <a:t> Es dodu priekšroku </a:t>
            </a:r>
            <a:r>
              <a:rPr lang="lv-LV" dirty="0" err="1">
                <a:solidFill>
                  <a:srgbClr val="C00000"/>
                </a:solidFill>
                <a:sym typeface="Wingdings" panose="05000000000000000000" pitchFamily="2" charset="2"/>
              </a:rPr>
              <a:t>excel</a:t>
            </a:r>
            <a:r>
              <a:rPr lang="lv-LV" dirty="0">
                <a:solidFill>
                  <a:srgbClr val="C00000"/>
                </a:solidFill>
                <a:sym typeface="Wingdings" panose="05000000000000000000" pitchFamily="2" charset="2"/>
              </a:rPr>
              <a:t> tabulai</a:t>
            </a:r>
            <a:endParaRPr lang="lv-LV" dirty="0"/>
          </a:p>
          <a:p>
            <a:pPr marL="457200" indent="-457200">
              <a:buFont typeface="+mj-lt"/>
              <a:buAutoNum type="arabicPeriod"/>
            </a:pPr>
            <a:r>
              <a:rPr lang="en-US" dirty="0" err="1"/>
              <a:t>Jarodas</a:t>
            </a:r>
            <a:r>
              <a:rPr lang="en-US" dirty="0"/>
              <a:t> </a:t>
            </a:r>
            <a:r>
              <a:rPr lang="en-US" dirty="0" err="1"/>
              <a:t>vajadzība</a:t>
            </a:r>
            <a:r>
              <a:rPr lang="en-US" dirty="0"/>
              <a:t> </a:t>
            </a:r>
            <a:r>
              <a:rPr lang="en-US" dirty="0" err="1"/>
              <a:t>juridiski</a:t>
            </a:r>
            <a:r>
              <a:rPr lang="en-US" dirty="0"/>
              <a:t> </a:t>
            </a:r>
            <a:r>
              <a:rPr lang="en-US" dirty="0" err="1"/>
              <a:t>apvienot</a:t>
            </a:r>
            <a:r>
              <a:rPr lang="en-US" dirty="0"/>
              <a:t> b-</a:t>
            </a:r>
            <a:r>
              <a:rPr lang="en-US" dirty="0" err="1"/>
              <a:t>bu</a:t>
            </a:r>
            <a:r>
              <a:rPr lang="en-US" dirty="0"/>
              <a:t> un </a:t>
            </a:r>
            <a:r>
              <a:rPr lang="en-US" dirty="0" err="1"/>
              <a:t>fondu,kā</a:t>
            </a:r>
            <a:r>
              <a:rPr lang="en-US" dirty="0"/>
              <a:t> to </a:t>
            </a:r>
            <a:r>
              <a:rPr lang="en-US" dirty="0" err="1"/>
              <a:t>izdarīt?Vai</a:t>
            </a:r>
            <a:r>
              <a:rPr lang="en-US" dirty="0"/>
              <a:t> </a:t>
            </a:r>
            <a:r>
              <a:rPr lang="en-US" dirty="0" err="1"/>
              <a:t>tas</a:t>
            </a:r>
            <a:r>
              <a:rPr lang="en-US" dirty="0"/>
              <a:t> </a:t>
            </a:r>
            <a:r>
              <a:rPr lang="en-US" dirty="0" err="1"/>
              <a:t>vispār</a:t>
            </a:r>
            <a:r>
              <a:rPr lang="en-US" dirty="0"/>
              <a:t> </a:t>
            </a:r>
            <a:r>
              <a:rPr lang="en-US" dirty="0" err="1"/>
              <a:t>iespējams</a:t>
            </a:r>
            <a:r>
              <a:rPr lang="en-US" dirty="0"/>
              <a:t> bez </a:t>
            </a:r>
            <a:r>
              <a:rPr lang="en-US" dirty="0" err="1"/>
              <a:t>vienas</a:t>
            </a:r>
            <a:r>
              <a:rPr lang="en-US" dirty="0"/>
              <a:t> no </a:t>
            </a:r>
            <a:r>
              <a:rPr lang="en-US" dirty="0" err="1"/>
              <a:t>tās</a:t>
            </a:r>
            <a:r>
              <a:rPr lang="en-US" dirty="0"/>
              <a:t> </a:t>
            </a:r>
            <a:r>
              <a:rPr lang="en-US" dirty="0" err="1"/>
              <a:t>likvidācijas</a:t>
            </a:r>
            <a:r>
              <a:rPr lang="en-US" dirty="0"/>
              <a:t>?</a:t>
            </a:r>
            <a:r>
              <a:rPr lang="lv-LV" dirty="0"/>
              <a:t> </a:t>
            </a:r>
            <a:r>
              <a:rPr lang="lv-LV" dirty="0">
                <a:solidFill>
                  <a:srgbClr val="C00000"/>
                </a:solidFill>
              </a:rPr>
              <a:t>Likvidācija ir sarežģītāks process, vieglāk ir reorganizācija ar apvienošanu, kad vienu iekļauj otrā [BNL 73. pants]. Biedrību un fondu nevar apvienot, tāpat kā nevar nomainīt statusu no biedrības par fondu un otrādi.</a:t>
            </a:r>
            <a:endParaRPr lang="lv-LV" dirty="0"/>
          </a:p>
          <a:p>
            <a:pPr marL="457200" indent="-457200">
              <a:buFont typeface="+mj-lt"/>
              <a:buAutoNum type="arabicPeriod"/>
            </a:pPr>
            <a:r>
              <a:rPr lang="lv-LV" dirty="0"/>
              <a:t>Ja biedrība ir nesen dibināta, vel nav uzņemtu biedru, kā šo noformēt par iepriekšējā gada pārskatu, kur pēc statūtiem paredzēts, ka gada pārskatu apstiprina biedru kopsapulcē. </a:t>
            </a:r>
            <a:r>
              <a:rPr lang="lv-LV" dirty="0">
                <a:solidFill>
                  <a:srgbClr val="C00000"/>
                </a:solidFill>
              </a:rPr>
              <a:t>Biedru sapulci veidos tie biedri, kas ir biedrībā. Respektīvi, valde.</a:t>
            </a:r>
          </a:p>
          <a:p>
            <a:pPr marL="457200" indent="-457200">
              <a:buFont typeface="+mj-lt"/>
              <a:buAutoNum type="arabicPeriod"/>
            </a:pPr>
            <a:r>
              <a:rPr lang="lv-LV" dirty="0"/>
              <a:t>Biedrībā bija 3 valdes locekļi. Vai var samainīt statūtus uz 2 valdes locekļiem? Vai jāpārraksta visi statūti? </a:t>
            </a:r>
            <a:r>
              <a:rPr lang="lv-LV" dirty="0">
                <a:solidFill>
                  <a:srgbClr val="C00000"/>
                </a:solidFill>
              </a:rPr>
              <a:t>Var mainīt, tikai tad ir </a:t>
            </a:r>
            <a:r>
              <a:rPr lang="lv-LV" u="sng" dirty="0">
                <a:solidFill>
                  <a:srgbClr val="C00000"/>
                </a:solidFill>
              </a:rPr>
              <a:t>statūtos jāgroza attiecīgais punkts </a:t>
            </a:r>
            <a:r>
              <a:rPr lang="lv-LV" dirty="0">
                <a:solidFill>
                  <a:srgbClr val="C00000"/>
                </a:solidFill>
              </a:rPr>
              <a:t>un jāreģistrē UR, iesniedzot B3 veidlapu.</a:t>
            </a:r>
            <a:br>
              <a:rPr lang="lv-LV" dirty="0"/>
            </a:br>
            <a:endParaRPr lang="en-US" dirty="0"/>
          </a:p>
        </p:txBody>
      </p:sp>
      <p:sp>
        <p:nvSpPr>
          <p:cNvPr id="4" name="Slide Number Placeholder 3">
            <a:extLst>
              <a:ext uri="{FF2B5EF4-FFF2-40B4-BE49-F238E27FC236}">
                <a16:creationId xmlns:a16="http://schemas.microsoft.com/office/drawing/2014/main" id="{385D8AFB-4E13-4697-88EE-058917F3CC87}"/>
              </a:ext>
            </a:extLst>
          </p:cNvPr>
          <p:cNvSpPr>
            <a:spLocks noGrp="1"/>
          </p:cNvSpPr>
          <p:nvPr>
            <p:ph type="sldNum" sz="quarter" idx="12"/>
          </p:nvPr>
        </p:nvSpPr>
        <p:spPr/>
        <p:txBody>
          <a:bodyPr/>
          <a:lstStyle/>
          <a:p>
            <a:fld id="{EBF4AB40-9E83-4FA7-8074-857ED8D9DFA4}" type="slidenum">
              <a:rPr lang="en-US" smtClean="0"/>
              <a:t>84</a:t>
            </a:fld>
            <a:endParaRPr lang="en-US"/>
          </a:p>
        </p:txBody>
      </p:sp>
    </p:spTree>
    <p:extLst>
      <p:ext uri="{BB962C8B-B14F-4D97-AF65-F5344CB8AC3E}">
        <p14:creationId xmlns:p14="http://schemas.microsoft.com/office/powerpoint/2010/main" val="18899718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F5B10E-7CF0-4F89-9D7B-FD9564978625}"/>
              </a:ext>
            </a:extLst>
          </p:cNvPr>
          <p:cNvSpPr>
            <a:spLocks noGrp="1"/>
          </p:cNvSpPr>
          <p:nvPr>
            <p:ph idx="1"/>
          </p:nvPr>
        </p:nvSpPr>
        <p:spPr>
          <a:xfrm>
            <a:off x="786513" y="489397"/>
            <a:ext cx="10456744" cy="6043411"/>
          </a:xfrm>
        </p:spPr>
        <p:txBody>
          <a:bodyPr>
            <a:normAutofit fontScale="92500" lnSpcReduction="10000"/>
          </a:bodyPr>
          <a:lstStyle/>
          <a:p>
            <a:pPr marL="457200" indent="-457200">
              <a:buFont typeface="+mj-lt"/>
              <a:buAutoNum type="arabicPeriod"/>
            </a:pPr>
            <a:r>
              <a:rPr lang="en-US" dirty="0"/>
              <a:t>Kas </a:t>
            </a:r>
            <a:r>
              <a:rPr lang="en-US" dirty="0" err="1"/>
              <a:t>uzrauga</a:t>
            </a:r>
            <a:r>
              <a:rPr lang="en-US" dirty="0"/>
              <a:t> </a:t>
            </a:r>
            <a:r>
              <a:rPr lang="en-US" dirty="0" err="1"/>
              <a:t>vai</a:t>
            </a:r>
            <a:r>
              <a:rPr lang="en-US" dirty="0"/>
              <a:t> NVO </a:t>
            </a:r>
            <a:r>
              <a:rPr lang="en-US" dirty="0" err="1"/>
              <a:t>savā</a:t>
            </a:r>
            <a:r>
              <a:rPr lang="en-US" dirty="0"/>
              <a:t> </a:t>
            </a:r>
            <a:r>
              <a:rPr lang="en-US" dirty="0" err="1"/>
              <a:t>darbībā</a:t>
            </a:r>
            <a:r>
              <a:rPr lang="en-US" dirty="0"/>
              <a:t> </a:t>
            </a:r>
            <a:r>
              <a:rPr lang="en-US" dirty="0" err="1"/>
              <a:t>ievēro</a:t>
            </a:r>
            <a:r>
              <a:rPr lang="en-US" dirty="0"/>
              <a:t> </a:t>
            </a:r>
            <a:r>
              <a:rPr lang="en-US" dirty="0" err="1"/>
              <a:t>statutos</a:t>
            </a:r>
            <a:r>
              <a:rPr lang="en-US" dirty="0"/>
              <a:t> </a:t>
            </a:r>
            <a:r>
              <a:rPr lang="en-US" dirty="0" err="1"/>
              <a:t>noteikto</a:t>
            </a:r>
            <a:r>
              <a:rPr lang="en-US" dirty="0"/>
              <a:t>.</a:t>
            </a:r>
            <a:r>
              <a:rPr lang="lv-LV" dirty="0"/>
              <a:t> </a:t>
            </a:r>
            <a:r>
              <a:rPr lang="lv-LV" dirty="0">
                <a:solidFill>
                  <a:srgbClr val="C00000"/>
                </a:solidFill>
              </a:rPr>
              <a:t>Nav ārēju institūciju. Uzraudzību veic paši biedri, kas var prasīt atskaiti no valdes vai citas institūcijas, var sasaukt ārkārtas biedru sapulci. Sk. BNL 51. pantu</a:t>
            </a:r>
            <a:endParaRPr lang="lv-LV" dirty="0"/>
          </a:p>
          <a:p>
            <a:pPr marL="457200" indent="-457200">
              <a:buFont typeface="+mj-lt"/>
              <a:buAutoNum type="arabicPeriod"/>
            </a:pPr>
            <a:r>
              <a:rPr lang="en-US" dirty="0" err="1"/>
              <a:t>Prakstiskas</a:t>
            </a:r>
            <a:r>
              <a:rPr lang="en-US" dirty="0"/>
              <a:t> </a:t>
            </a:r>
            <a:r>
              <a:rPr lang="en-US" dirty="0" err="1"/>
              <a:t>lietas</a:t>
            </a:r>
            <a:r>
              <a:rPr lang="en-US" dirty="0"/>
              <a:t> </a:t>
            </a:r>
            <a:r>
              <a:rPr lang="en-US" dirty="0" err="1"/>
              <a:t>sakarā</a:t>
            </a:r>
            <a:r>
              <a:rPr lang="en-US" dirty="0"/>
              <a:t> </a:t>
            </a:r>
            <a:r>
              <a:rPr lang="en-US" dirty="0" err="1"/>
              <a:t>ar</a:t>
            </a:r>
            <a:r>
              <a:rPr lang="en-US" dirty="0"/>
              <a:t> </a:t>
            </a:r>
            <a:r>
              <a:rPr lang="en-US" dirty="0" err="1"/>
              <a:t>projektu</a:t>
            </a:r>
            <a:r>
              <a:rPr lang="en-US" dirty="0"/>
              <a:t> </a:t>
            </a:r>
            <a:r>
              <a:rPr lang="en-US" dirty="0" err="1"/>
              <a:t>veidošanu</a:t>
            </a:r>
            <a:r>
              <a:rPr lang="en-US" dirty="0"/>
              <a:t> un </a:t>
            </a:r>
            <a:r>
              <a:rPr lang="en-US" dirty="0" err="1"/>
              <a:t>atskaites</a:t>
            </a:r>
            <a:r>
              <a:rPr lang="lv-LV" dirty="0"/>
              <a:t>. </a:t>
            </a:r>
            <a:r>
              <a:rPr lang="lv-LV" dirty="0">
                <a:solidFill>
                  <a:srgbClr val="C00000"/>
                </a:solidFill>
              </a:rPr>
              <a:t>Nav šī semināra jautājums. Ieteicams sazināties ar projekta koordinatoriem; lasīt projekta nosacījumus.</a:t>
            </a:r>
            <a:endParaRPr lang="lv-LV" dirty="0"/>
          </a:p>
          <a:p>
            <a:pPr marL="457200" indent="-457200">
              <a:buFont typeface="+mj-lt"/>
              <a:buAutoNum type="arabicPeriod"/>
            </a:pPr>
            <a:r>
              <a:rPr lang="en-US" dirty="0"/>
              <a:t>Par </a:t>
            </a:r>
            <a:r>
              <a:rPr lang="en-US" dirty="0" err="1"/>
              <a:t>dokumentācijas</a:t>
            </a:r>
            <a:r>
              <a:rPr lang="en-US" dirty="0"/>
              <a:t> </a:t>
            </a:r>
            <a:r>
              <a:rPr lang="en-US" dirty="0" err="1"/>
              <a:t>kārtošanu</a:t>
            </a:r>
            <a:r>
              <a:rPr lang="lv-LV" dirty="0"/>
              <a:t>. </a:t>
            </a:r>
            <a:r>
              <a:rPr lang="lv-LV" dirty="0">
                <a:solidFill>
                  <a:srgbClr val="C00000"/>
                </a:solidFill>
              </a:rPr>
              <a:t>Pati biedrība izvēlas KĀ veidot nomenklatūru. </a:t>
            </a:r>
            <a:endParaRPr lang="lv-LV" dirty="0"/>
          </a:p>
          <a:p>
            <a:pPr marL="457200" indent="-457200">
              <a:buFont typeface="+mj-lt"/>
              <a:buAutoNum type="arabicPeriod"/>
            </a:pPr>
            <a:r>
              <a:rPr lang="lv-LV" dirty="0"/>
              <a:t>NVO lietvedības politikas veidošana, lietvedības reģistri, elektronisko dokumentu glabāšana un lietvedība. </a:t>
            </a:r>
            <a:r>
              <a:rPr lang="lv-LV" dirty="0">
                <a:solidFill>
                  <a:srgbClr val="C00000"/>
                </a:solidFill>
              </a:rPr>
              <a:t>Svarīgi ir pašiem saprast, kādi dokumentu veidi būs, izveidot dokumentu uzskaiti/reģistrēšanu. E-dokumenti un papīra dokumenti ir divas plūsmas, kur katra dzīvo savā vidē.</a:t>
            </a:r>
            <a:endParaRPr lang="lv-LV" dirty="0"/>
          </a:p>
          <a:p>
            <a:pPr marL="457200" indent="-457200">
              <a:buFont typeface="+mj-lt"/>
              <a:buAutoNum type="arabicPeriod"/>
            </a:pPr>
            <a:r>
              <a:rPr lang="lv-LV" dirty="0"/>
              <a:t>Kā pareizi papīra formātā norādīt un apliecināt to, ka dokumenta oriģināls ir parakstīts </a:t>
            </a:r>
            <a:r>
              <a:rPr lang="lv-LV" dirty="0" err="1"/>
              <a:t>edoc</a:t>
            </a:r>
            <a:r>
              <a:rPr lang="lv-LV" dirty="0"/>
              <a:t>? </a:t>
            </a:r>
            <a:r>
              <a:rPr lang="lv-LV" dirty="0">
                <a:solidFill>
                  <a:srgbClr val="C00000"/>
                </a:solidFill>
              </a:rPr>
              <a:t>Noformē kā jebkuru dokumenta atvasinājumu. Parasti tā ir kopija. Dokumenta oriģinālam ir teksts par e-dokumentu un parakstīšanas veidu. Kopojas apliecinājums ir zem šīs norādes.</a:t>
            </a:r>
            <a:endParaRPr lang="lv-LV" dirty="0"/>
          </a:p>
          <a:p>
            <a:pPr marL="457200" indent="-457200">
              <a:buFont typeface="+mj-lt"/>
              <a:buAutoNum type="arabicPeriod"/>
            </a:pPr>
            <a:r>
              <a:rPr lang="en-US" dirty="0" err="1"/>
              <a:t>Kāda</a:t>
            </a:r>
            <a:r>
              <a:rPr lang="en-US" dirty="0"/>
              <a:t> </a:t>
            </a:r>
            <a:r>
              <a:rPr lang="en-US" dirty="0" err="1"/>
              <a:t>ir</a:t>
            </a:r>
            <a:r>
              <a:rPr lang="en-US" dirty="0"/>
              <a:t> </a:t>
            </a:r>
            <a:r>
              <a:rPr lang="en-US" dirty="0" err="1"/>
              <a:t>saprotamākā</a:t>
            </a:r>
            <a:r>
              <a:rPr lang="en-US" dirty="0"/>
              <a:t> un </a:t>
            </a:r>
            <a:r>
              <a:rPr lang="en-US" dirty="0" err="1"/>
              <a:t>pareizākā</a:t>
            </a:r>
            <a:r>
              <a:rPr lang="en-US" dirty="0"/>
              <a:t> </a:t>
            </a:r>
            <a:r>
              <a:rPr lang="en-US" dirty="0" err="1"/>
              <a:t>projektu</a:t>
            </a:r>
            <a:r>
              <a:rPr lang="en-US" dirty="0"/>
              <a:t> </a:t>
            </a:r>
            <a:r>
              <a:rPr lang="en-US" dirty="0" err="1"/>
              <a:t>dokumentu</a:t>
            </a:r>
            <a:r>
              <a:rPr lang="en-US" dirty="0"/>
              <a:t> </a:t>
            </a:r>
            <a:r>
              <a:rPr lang="en-US" dirty="0" err="1"/>
              <a:t>nomenklatūra</a:t>
            </a:r>
            <a:r>
              <a:rPr lang="en-US" dirty="0"/>
              <a:t>? </a:t>
            </a:r>
            <a:r>
              <a:rPr lang="lv-LV" dirty="0">
                <a:solidFill>
                  <a:srgbClr val="C00000"/>
                </a:solidFill>
              </a:rPr>
              <a:t>Biedrībā var būt «mape» tieši projektiem, var būt katram projektam sava – kā biedrībai ērtāk un pārskatāmāk. Projekta ietvaros jāskatās, vai dokumentus reģistrējat kopējā reģistrā vai pa dokumenta veidiem?</a:t>
            </a:r>
          </a:p>
          <a:p>
            <a:pPr marL="457200" indent="-457200">
              <a:buFont typeface="+mj-lt"/>
              <a:buAutoNum type="arabicPeriod"/>
            </a:pPr>
            <a:r>
              <a:rPr lang="en-US" dirty="0" err="1"/>
              <a:t>Nomenklatūra</a:t>
            </a:r>
            <a:r>
              <a:rPr lang="lv-LV" dirty="0"/>
              <a:t>. </a:t>
            </a:r>
            <a:r>
              <a:rPr lang="lv-LV" dirty="0">
                <a:solidFill>
                  <a:srgbClr val="C00000"/>
                </a:solidFill>
              </a:rPr>
              <a:t>Iesaku izpētīt Latvijas nacionālā arhīva mājas lapu, tur ir labas saites. Piemēram, </a:t>
            </a:r>
            <a:r>
              <a:rPr lang="lv-LV" dirty="0">
                <a:solidFill>
                  <a:srgbClr val="C00000"/>
                </a:solidFill>
                <a:hlinkClick r:id="rId2"/>
              </a:rPr>
              <a:t>https://www.arhivi.gov.lv/lv/likvidejamo-uznemumu-biedribu-un-nodibinajumu-dokumentu-nodosana</a:t>
            </a:r>
            <a:r>
              <a:rPr lang="lv-LV" dirty="0">
                <a:solidFill>
                  <a:srgbClr val="C00000"/>
                </a:solidFill>
              </a:rPr>
              <a:t> </a:t>
            </a:r>
            <a:endParaRPr lang="lv-LV" dirty="0"/>
          </a:p>
        </p:txBody>
      </p:sp>
      <p:sp>
        <p:nvSpPr>
          <p:cNvPr id="4" name="Slide Number Placeholder 3">
            <a:extLst>
              <a:ext uri="{FF2B5EF4-FFF2-40B4-BE49-F238E27FC236}">
                <a16:creationId xmlns:a16="http://schemas.microsoft.com/office/drawing/2014/main" id="{E32169D0-C462-40F9-A755-4DB96522A209}"/>
              </a:ext>
            </a:extLst>
          </p:cNvPr>
          <p:cNvSpPr>
            <a:spLocks noGrp="1"/>
          </p:cNvSpPr>
          <p:nvPr>
            <p:ph type="sldNum" sz="quarter" idx="12"/>
          </p:nvPr>
        </p:nvSpPr>
        <p:spPr/>
        <p:txBody>
          <a:bodyPr/>
          <a:lstStyle/>
          <a:p>
            <a:fld id="{EBF4AB40-9E83-4FA7-8074-857ED8D9DFA4}" type="slidenum">
              <a:rPr lang="en-US" smtClean="0"/>
              <a:t>85</a:t>
            </a:fld>
            <a:endParaRPr lang="en-US"/>
          </a:p>
        </p:txBody>
      </p:sp>
    </p:spTree>
    <p:extLst>
      <p:ext uri="{BB962C8B-B14F-4D97-AF65-F5344CB8AC3E}">
        <p14:creationId xmlns:p14="http://schemas.microsoft.com/office/powerpoint/2010/main" val="24020472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4216B-D0AD-4416-BC5C-D41165017E9C}"/>
              </a:ext>
            </a:extLst>
          </p:cNvPr>
          <p:cNvSpPr>
            <a:spLocks noGrp="1"/>
          </p:cNvSpPr>
          <p:nvPr>
            <p:ph idx="1"/>
          </p:nvPr>
        </p:nvSpPr>
        <p:spPr>
          <a:xfrm>
            <a:off x="805830" y="543746"/>
            <a:ext cx="11042733" cy="6198344"/>
          </a:xfrm>
        </p:spPr>
        <p:txBody>
          <a:bodyPr>
            <a:normAutofit fontScale="85000" lnSpcReduction="20000"/>
          </a:bodyPr>
          <a:lstStyle/>
          <a:p>
            <a:pPr marL="457200" indent="-457200">
              <a:buFont typeface="+mj-lt"/>
              <a:buAutoNum type="arabicPeriod"/>
            </a:pPr>
            <a:r>
              <a:rPr lang="lv-LV" dirty="0"/>
              <a:t>kā organizējamas attālinātās biedru vai valdes sapulces, kā to juridiski noformēt. kā pareizi sazināties un veikt grozījumus UR ar e-parakstu vai e-adresi??? </a:t>
            </a:r>
            <a:r>
              <a:rPr lang="lv-LV" dirty="0">
                <a:solidFill>
                  <a:srgbClr val="C00000"/>
                </a:solidFill>
              </a:rPr>
              <a:t>Abos veidos un var arī pa pastu.</a:t>
            </a:r>
            <a:r>
              <a:rPr lang="lv-LV" dirty="0"/>
              <a:t> Kā apgūt latvija.lv NVO sektoram  </a:t>
            </a:r>
            <a:r>
              <a:rPr lang="lv-LV" dirty="0">
                <a:solidFill>
                  <a:srgbClr val="C00000"/>
                </a:solidFill>
              </a:rPr>
              <a:t>meklēt mājas lapā info un ir arī video</a:t>
            </a:r>
            <a:br>
              <a:rPr lang="lv-LV" dirty="0"/>
            </a:br>
            <a:endParaRPr lang="lv-LV" dirty="0"/>
          </a:p>
          <a:p>
            <a:pPr marL="457200" indent="-457200">
              <a:buFont typeface="+mj-lt"/>
              <a:buAutoNum type="arabicPeriod"/>
            </a:pPr>
            <a:r>
              <a:rPr lang="en-US" dirty="0" err="1"/>
              <a:t>Ligums</a:t>
            </a:r>
            <a:r>
              <a:rPr lang="en-US" dirty="0"/>
              <a:t> par </a:t>
            </a:r>
            <a:r>
              <a:rPr lang="en-US" dirty="0" err="1"/>
              <a:t>konsultaciju</a:t>
            </a:r>
            <a:r>
              <a:rPr lang="en-US" dirty="0"/>
              <a:t>(master </a:t>
            </a:r>
            <a:r>
              <a:rPr lang="en-US" dirty="0" err="1"/>
              <a:t>klase</a:t>
            </a:r>
            <a:r>
              <a:rPr lang="en-US" dirty="0"/>
              <a:t>)</a:t>
            </a:r>
            <a:r>
              <a:rPr lang="lv-LV" dirty="0"/>
              <a:t>. </a:t>
            </a:r>
            <a:r>
              <a:rPr lang="lv-LV" dirty="0">
                <a:solidFill>
                  <a:srgbClr val="C00000"/>
                </a:solidFill>
              </a:rPr>
              <a:t>Uzņēmuma līgums vai autoratlīdzības līgums</a:t>
            </a:r>
            <a:endParaRPr lang="lv-LV" dirty="0"/>
          </a:p>
          <a:p>
            <a:pPr marL="457200" indent="-457200">
              <a:buFont typeface="+mj-lt"/>
              <a:buAutoNum type="arabicPeriod"/>
            </a:pPr>
            <a:r>
              <a:rPr lang="lv-LV" dirty="0"/>
              <a:t>Dokumentu </a:t>
            </a:r>
            <a:r>
              <a:rPr lang="lv-LV" dirty="0" err="1"/>
              <a:t>reğistrs</a:t>
            </a:r>
            <a:r>
              <a:rPr lang="lv-LV" dirty="0"/>
              <a:t>, uzskaite, izmaiņas likumdošanā. </a:t>
            </a:r>
            <a:r>
              <a:rPr lang="lv-LV" dirty="0">
                <a:solidFill>
                  <a:srgbClr val="C00000"/>
                </a:solidFill>
              </a:rPr>
              <a:t>Nav normatīvo aktu, kas to nosaka biedrībām un nodibinājumiem.</a:t>
            </a:r>
            <a:endParaRPr lang="lv-LV" dirty="0"/>
          </a:p>
          <a:p>
            <a:pPr marL="457200" indent="-457200">
              <a:buFont typeface="+mj-lt"/>
              <a:buAutoNum type="arabicPeriod"/>
            </a:pPr>
            <a:r>
              <a:rPr lang="lv-LV" dirty="0"/>
              <a:t>Kā pareizi veidot dokumentu lietas un to arhivēšanu? Ir/nav nepieciešama lietu nomenklatūru saskaņošana ar Latvijas valsts arhīvu? </a:t>
            </a:r>
            <a:r>
              <a:rPr lang="lv-LV" dirty="0">
                <a:hlinkClick r:id="rId2"/>
              </a:rPr>
              <a:t>https://www.arhivi.gov.lv/lv/likvidejamo-uznemumu-biedribu-un-nodibinajumu-dokumentu-nodosana</a:t>
            </a:r>
            <a:r>
              <a:rPr lang="lv-LV" dirty="0"/>
              <a:t> </a:t>
            </a:r>
          </a:p>
          <a:p>
            <a:pPr marL="457200" indent="-457200">
              <a:buFont typeface="+mj-lt"/>
              <a:buAutoNum type="arabicPeriod"/>
            </a:pPr>
            <a:r>
              <a:rPr lang="en-US" dirty="0"/>
              <a:t>Kas var/</a:t>
            </a:r>
            <a:r>
              <a:rPr lang="en-US" dirty="0" err="1"/>
              <a:t>nevar</a:t>
            </a:r>
            <a:r>
              <a:rPr lang="en-US" dirty="0"/>
              <a:t> </a:t>
            </a:r>
            <a:r>
              <a:rPr lang="en-US" dirty="0" err="1"/>
              <a:t>būt</a:t>
            </a:r>
            <a:r>
              <a:rPr lang="en-US" dirty="0"/>
              <a:t> </a:t>
            </a:r>
            <a:r>
              <a:rPr lang="en-US" dirty="0" err="1"/>
              <a:t>patiesā</a:t>
            </a:r>
            <a:r>
              <a:rPr lang="en-US" dirty="0"/>
              <a:t> </a:t>
            </a:r>
            <a:r>
              <a:rPr lang="en-US" dirty="0" err="1"/>
              <a:t>labuma</a:t>
            </a:r>
            <a:r>
              <a:rPr lang="en-US" dirty="0"/>
              <a:t> </a:t>
            </a:r>
            <a:r>
              <a:rPr lang="en-US" dirty="0" err="1"/>
              <a:t>guvējs</a:t>
            </a:r>
            <a:r>
              <a:rPr lang="en-US" dirty="0"/>
              <a:t>? </a:t>
            </a:r>
            <a:r>
              <a:rPr lang="en-US" dirty="0" err="1"/>
              <a:t>Kā</a:t>
            </a:r>
            <a:r>
              <a:rPr lang="en-US" dirty="0"/>
              <a:t> </a:t>
            </a:r>
            <a:r>
              <a:rPr lang="en-US" dirty="0" err="1"/>
              <a:t>pamatot</a:t>
            </a:r>
            <a:r>
              <a:rPr lang="en-US" dirty="0"/>
              <a:t>, ja nav </a:t>
            </a:r>
            <a:r>
              <a:rPr lang="en-US" dirty="0" err="1"/>
              <a:t>norādīti</a:t>
            </a:r>
            <a:r>
              <a:rPr lang="en-US" dirty="0"/>
              <a:t> PLG?</a:t>
            </a:r>
            <a:r>
              <a:rPr lang="lv-LV" dirty="0"/>
              <a:t> </a:t>
            </a:r>
            <a:r>
              <a:rPr lang="lv-LV" dirty="0">
                <a:solidFill>
                  <a:srgbClr val="C00000"/>
                </a:solidFill>
              </a:rPr>
              <a:t>Seminārā atbilde bija</a:t>
            </a:r>
            <a:endParaRPr lang="lv-LV" dirty="0"/>
          </a:p>
          <a:p>
            <a:pPr marL="457200" indent="-457200">
              <a:buFont typeface="+mj-lt"/>
              <a:buAutoNum type="arabicPeriod"/>
            </a:pPr>
            <a:r>
              <a:rPr lang="lv-LV" dirty="0"/>
              <a:t>Kā rīkoties, kad biedrība nodibināta ar bankas kontā atvēršanu. Kas jāņem vērā? </a:t>
            </a:r>
            <a:r>
              <a:rPr lang="lv-LV" dirty="0">
                <a:solidFill>
                  <a:srgbClr val="C00000"/>
                </a:solidFill>
              </a:rPr>
              <a:t>Jādodas uz banku un jāatver konts. Banka pieprasīs paraksta tiesīgās personas, ka parasti ir valdes priekšsēdētājs vai valdes locekļi kopā, kā tas </a:t>
            </a:r>
            <a:r>
              <a:rPr lang="lv-LV" dirty="0" err="1">
                <a:solidFill>
                  <a:srgbClr val="C00000"/>
                </a:solidFill>
              </a:rPr>
              <a:t>norād’tis</a:t>
            </a:r>
            <a:r>
              <a:rPr lang="lv-LV" dirty="0">
                <a:solidFill>
                  <a:srgbClr val="C00000"/>
                </a:solidFill>
              </a:rPr>
              <a:t> statūtos.</a:t>
            </a:r>
            <a:endParaRPr lang="lv-LV" dirty="0"/>
          </a:p>
          <a:p>
            <a:pPr marL="457200" indent="-457200">
              <a:buFont typeface="+mj-lt"/>
              <a:buAutoNum type="arabicPeriod"/>
            </a:pPr>
            <a:r>
              <a:rPr lang="en-US" dirty="0" err="1"/>
              <a:t>Lūdzu</a:t>
            </a:r>
            <a:r>
              <a:rPr lang="en-US" dirty="0"/>
              <a:t>, </a:t>
            </a:r>
            <a:r>
              <a:rPr lang="en-US" dirty="0" err="1"/>
              <a:t>paskaidrojiet</a:t>
            </a:r>
            <a:r>
              <a:rPr lang="en-US" dirty="0"/>
              <a:t> </a:t>
            </a:r>
            <a:r>
              <a:rPr lang="en-US" dirty="0" err="1"/>
              <a:t>aktuālu</a:t>
            </a:r>
            <a:r>
              <a:rPr lang="en-US" dirty="0"/>
              <a:t> </a:t>
            </a:r>
            <a:r>
              <a:rPr lang="en-US" dirty="0" err="1"/>
              <a:t>situāciju</a:t>
            </a:r>
            <a:r>
              <a:rPr lang="en-US" dirty="0"/>
              <a:t> </a:t>
            </a:r>
            <a:r>
              <a:rPr lang="en-US" dirty="0" err="1"/>
              <a:t>ar</a:t>
            </a:r>
            <a:r>
              <a:rPr lang="en-US" dirty="0"/>
              <a:t> </a:t>
            </a:r>
            <a:r>
              <a:rPr lang="en-US" dirty="0" err="1"/>
              <a:t>autoratlīdzības</a:t>
            </a:r>
            <a:r>
              <a:rPr lang="en-US" dirty="0"/>
              <a:t> </a:t>
            </a:r>
            <a:r>
              <a:rPr lang="en-US" dirty="0" err="1"/>
              <a:t>līgumiem</a:t>
            </a:r>
            <a:r>
              <a:rPr lang="en-US" dirty="0"/>
              <a:t>!</a:t>
            </a:r>
            <a:r>
              <a:rPr lang="lv-LV" dirty="0"/>
              <a:t> </a:t>
            </a:r>
            <a:r>
              <a:rPr lang="lv-LV" dirty="0">
                <a:solidFill>
                  <a:srgbClr val="C00000"/>
                </a:solidFill>
              </a:rPr>
              <a:t>Grāmatvežu jautājums</a:t>
            </a:r>
            <a:endParaRPr lang="lv-LV" dirty="0"/>
          </a:p>
          <a:p>
            <a:pPr marL="457200" indent="-457200">
              <a:buFont typeface="+mj-lt"/>
              <a:buAutoNum type="arabicPeriod"/>
            </a:pPr>
            <a:r>
              <a:rPr lang="lv-LV" dirty="0"/>
              <a:t>Kas nepieciešams, lai noformētu sabiedriskā labuma statusu? </a:t>
            </a:r>
            <a:r>
              <a:rPr lang="lv-LV" dirty="0">
                <a:solidFill>
                  <a:srgbClr val="C00000"/>
                </a:solidFill>
              </a:rPr>
              <a:t>Jāskatās likuma SLOL 7. pants </a:t>
            </a:r>
            <a:r>
              <a:rPr lang="lv-LV" dirty="0">
                <a:solidFill>
                  <a:srgbClr val="C00000"/>
                </a:solidFill>
                <a:hlinkClick r:id="rId3"/>
              </a:rPr>
              <a:t>https://likumi.lv/ta/id/90822-sabiedriska-labuma-organizaciju-likums</a:t>
            </a:r>
            <a:r>
              <a:rPr lang="lv-LV" dirty="0">
                <a:solidFill>
                  <a:srgbClr val="C00000"/>
                </a:solidFill>
              </a:rPr>
              <a:t> </a:t>
            </a:r>
            <a:r>
              <a:rPr lang="lv-LV" dirty="0"/>
              <a:t>Kādas ir galvenās atšķirības starp biedrību un nodibinājumu (fondu)? </a:t>
            </a:r>
            <a:r>
              <a:rPr lang="lv-LV" dirty="0">
                <a:solidFill>
                  <a:srgbClr val="FF0000"/>
                </a:solidFill>
              </a:rPr>
              <a:t>Biedrība ir personu apvienība, fonds ir mantas kopums. </a:t>
            </a:r>
            <a:r>
              <a:rPr lang="lv-LV" dirty="0">
                <a:solidFill>
                  <a:srgbClr val="C00000"/>
                </a:solidFill>
              </a:rPr>
              <a:t>Fonda mērķis ir iegūt mantu/līdzekļus mērķa sasniegšanai, biedrībā parasti mainās valde, fondā dibinātājs šo nosaka un statūtos fiksē. </a:t>
            </a:r>
            <a:r>
              <a:rPr lang="lv-LV" dirty="0"/>
              <a:t>Cik būtu minimālais un optimālais valdes locekļu skaits? </a:t>
            </a:r>
            <a:r>
              <a:rPr lang="lv-LV" dirty="0">
                <a:solidFill>
                  <a:srgbClr val="C00000"/>
                </a:solidFill>
              </a:rPr>
              <a:t>Pieredze rāda, ka 3 valdes locekļi ir labs risinājums. </a:t>
            </a:r>
            <a:r>
              <a:rPr lang="lv-LV" dirty="0"/>
              <a:t>Vai valdes locekļu pārvēlēšanu plānot kā ikgadēju? </a:t>
            </a:r>
            <a:r>
              <a:rPr lang="lv-LV" dirty="0">
                <a:solidFill>
                  <a:srgbClr val="C00000"/>
                </a:solidFill>
              </a:rPr>
              <a:t>To paši dibinātāji nosaka statūtos. Ir biedrības, kas nekad </a:t>
            </a:r>
            <a:r>
              <a:rPr lang="lv-LV" dirty="0" err="1">
                <a:solidFill>
                  <a:srgbClr val="C00000"/>
                </a:solidFill>
              </a:rPr>
              <a:t>nepārvēl</a:t>
            </a:r>
            <a:r>
              <a:rPr lang="lv-LV" dirty="0">
                <a:solidFill>
                  <a:srgbClr val="C00000"/>
                </a:solidFill>
              </a:rPr>
              <a:t> valdi</a:t>
            </a:r>
            <a:r>
              <a:rPr lang="lv-LV" dirty="0"/>
              <a:t> Kas jānokārto, ja NVO vēlas pārdot suvenīrus finanšu uzkrājumiem? </a:t>
            </a:r>
            <a:r>
              <a:rPr lang="lv-LV" dirty="0">
                <a:solidFill>
                  <a:srgbClr val="C00000"/>
                </a:solidFill>
              </a:rPr>
              <a:t>Grāmatvežu jautājums.</a:t>
            </a:r>
            <a:r>
              <a:rPr lang="lv-LV" dirty="0"/>
              <a:t> Vai ikgadējo paveikto darbu sarakstu un finanšu plūsmu ieteicams organizācijas mājaslapā sīki un caurspīdīgi publiskot? </a:t>
            </a:r>
            <a:r>
              <a:rPr lang="lv-LV" dirty="0">
                <a:solidFill>
                  <a:srgbClr val="C00000"/>
                </a:solidFill>
              </a:rPr>
              <a:t>Grāmatvežu jautājums. Jurists atbildētu, ka caurspīdīgums nekad nav lieks. Biedru sapulcē katru gadu tāpat jāatskaitās par finanšu izlietojumu, lai sapulce apstiprinātu gada pārskatu.</a:t>
            </a:r>
            <a:endParaRPr lang="lv-LV" dirty="0"/>
          </a:p>
        </p:txBody>
      </p:sp>
      <p:sp>
        <p:nvSpPr>
          <p:cNvPr id="4" name="Slide Number Placeholder 3">
            <a:extLst>
              <a:ext uri="{FF2B5EF4-FFF2-40B4-BE49-F238E27FC236}">
                <a16:creationId xmlns:a16="http://schemas.microsoft.com/office/drawing/2014/main" id="{8D17947F-FE75-4A71-B020-7ED2AA585314}"/>
              </a:ext>
            </a:extLst>
          </p:cNvPr>
          <p:cNvSpPr>
            <a:spLocks noGrp="1"/>
          </p:cNvSpPr>
          <p:nvPr>
            <p:ph type="sldNum" sz="quarter" idx="12"/>
          </p:nvPr>
        </p:nvSpPr>
        <p:spPr/>
        <p:txBody>
          <a:bodyPr/>
          <a:lstStyle/>
          <a:p>
            <a:fld id="{EBF4AB40-9E83-4FA7-8074-857ED8D9DFA4}" type="slidenum">
              <a:rPr lang="en-US" smtClean="0"/>
              <a:t>86</a:t>
            </a:fld>
            <a:endParaRPr lang="en-US"/>
          </a:p>
        </p:txBody>
      </p:sp>
    </p:spTree>
    <p:extLst>
      <p:ext uri="{BB962C8B-B14F-4D97-AF65-F5344CB8AC3E}">
        <p14:creationId xmlns:p14="http://schemas.microsoft.com/office/powerpoint/2010/main" val="12851162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E63F-A5CA-48B1-8ABD-2673C2F54655}"/>
              </a:ext>
            </a:extLst>
          </p:cNvPr>
          <p:cNvSpPr>
            <a:spLocks noGrp="1"/>
          </p:cNvSpPr>
          <p:nvPr>
            <p:ph type="title"/>
          </p:nvPr>
        </p:nvSpPr>
        <p:spPr>
          <a:xfrm>
            <a:off x="1131194" y="2300554"/>
            <a:ext cx="10058400" cy="1260455"/>
          </a:xfrm>
        </p:spPr>
        <p:txBody>
          <a:bodyPr>
            <a:normAutofit fontScale="90000"/>
          </a:bodyPr>
          <a:lstStyle/>
          <a:p>
            <a:r>
              <a:rPr lang="lv-LV" dirty="0"/>
              <a:t>Lai mums visiem izdodas!!!</a:t>
            </a:r>
            <a:br>
              <a:rPr lang="lv-LV" dirty="0"/>
            </a:br>
            <a:br>
              <a:rPr lang="lv-LV" dirty="0"/>
            </a:br>
            <a:r>
              <a:rPr lang="lv-LV" dirty="0"/>
              <a:t>bitija@inbox.lv</a:t>
            </a:r>
            <a:endParaRPr lang="en-US" dirty="0"/>
          </a:p>
        </p:txBody>
      </p:sp>
      <p:sp>
        <p:nvSpPr>
          <p:cNvPr id="4" name="Slide Number Placeholder 3">
            <a:extLst>
              <a:ext uri="{FF2B5EF4-FFF2-40B4-BE49-F238E27FC236}">
                <a16:creationId xmlns:a16="http://schemas.microsoft.com/office/drawing/2014/main" id="{3B9D8E1D-E702-4A93-A9F3-CCB5907C6741}"/>
              </a:ext>
            </a:extLst>
          </p:cNvPr>
          <p:cNvSpPr>
            <a:spLocks noGrp="1"/>
          </p:cNvSpPr>
          <p:nvPr>
            <p:ph type="sldNum" sz="quarter" idx="12"/>
          </p:nvPr>
        </p:nvSpPr>
        <p:spPr/>
        <p:txBody>
          <a:bodyPr/>
          <a:lstStyle/>
          <a:p>
            <a:fld id="{EBF4AB40-9E83-4FA7-8074-857ED8D9DFA4}" type="slidenum">
              <a:rPr lang="en-US" smtClean="0"/>
              <a:t>87</a:t>
            </a:fld>
            <a:endParaRPr lang="en-US"/>
          </a:p>
        </p:txBody>
      </p:sp>
    </p:spTree>
    <p:extLst>
      <p:ext uri="{BB962C8B-B14F-4D97-AF65-F5344CB8AC3E}">
        <p14:creationId xmlns:p14="http://schemas.microsoft.com/office/powerpoint/2010/main" val="3320892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1847689" y="231185"/>
            <a:ext cx="8230870" cy="1104266"/>
          </a:xfrm>
          <a:prstGeom prst="rect">
            <a:avLst/>
          </a:prstGeom>
          <a:noFill/>
          <a:ln w="0" cap="flat" cmpd="sng">
            <a:noFill/>
            <a:prstDash/>
          </a:ln>
        </p:spPr>
        <p:txBody>
          <a:bodyPr vert="horz" wrap="square" lIns="91440" tIns="45720" rIns="91440" bIns="45720" rtlCol="0" anchor="ctr">
            <a:normAutofit fontScale="90000"/>
          </a:bodyPr>
          <a:lstStyle/>
          <a:p>
            <a:pPr algn="ctr" defTabSz="508000">
              <a:lnSpc>
                <a:spcPct val="104000"/>
              </a:lnSpc>
              <a:spcBef>
                <a:spcPts val="0"/>
              </a:spcBef>
            </a:pPr>
            <a:r>
              <a:rPr lang="en-US" altLang="ko-KR" sz="4300" dirty="0">
                <a:solidFill>
                  <a:srgbClr val="000000"/>
                </a:solidFill>
                <a:latin typeface="Times New Roman" charset="0"/>
              </a:rPr>
              <a:t>Oriģināldokumenta rekvizīti</a:t>
            </a:r>
            <a:endParaRPr lang="ko-KR" altLang="en-US" sz="4300" dirty="0">
              <a:latin typeface="Times New Roman" charset="0"/>
            </a:endParaRPr>
          </a:p>
        </p:txBody>
      </p:sp>
      <p:sp>
        <p:nvSpPr>
          <p:cNvPr id="2" name="Rect 3"/>
          <p:cNvSpPr>
            <a:spLocks noGrp="1" noChangeArrowheads="1"/>
          </p:cNvSpPr>
          <p:nvPr>
            <p:ph type="body"/>
          </p:nvPr>
        </p:nvSpPr>
        <p:spPr>
          <a:xfrm>
            <a:off x="309094" y="1648496"/>
            <a:ext cx="11739092" cy="5051390"/>
          </a:xfrm>
          <a:prstGeom prst="rect">
            <a:avLst/>
          </a:prstGeom>
          <a:noFill/>
          <a:ln w="0" cap="flat" cmpd="sng">
            <a:noFill/>
            <a:prstDash/>
          </a:ln>
        </p:spPr>
        <p:txBody>
          <a:bodyPr vert="horz" wrap="square" lIns="91440" tIns="45720" rIns="91440" bIns="45720" rtlCol="0" anchor="t">
            <a:normAutofit fontScale="77500" lnSpcReduction="20000"/>
          </a:bodyPr>
          <a:lstStyle/>
          <a:p>
            <a:pPr marL="461645" indent="-461645" defTabSz="508000">
              <a:lnSpc>
                <a:spcPct val="104000"/>
              </a:lnSpc>
              <a:spcBef>
                <a:spcPts val="0"/>
              </a:spcBef>
              <a:buClr>
                <a:srgbClr val="000000"/>
              </a:buClr>
              <a:buFont typeface="Wingdings"/>
              <a:buChar char="u"/>
            </a:pPr>
            <a:r>
              <a:rPr lang="en-US" altLang="ko-KR" sz="3100" dirty="0">
                <a:solidFill>
                  <a:srgbClr val="FF0000"/>
                </a:solidFill>
                <a:latin typeface="Times New Roman" charset="0"/>
              </a:rPr>
              <a:t>fiziskas personas </a:t>
            </a:r>
            <a:r>
              <a:rPr lang="en-US" altLang="ko-KR" sz="3100" dirty="0">
                <a:solidFill>
                  <a:srgbClr val="000000"/>
                </a:solidFill>
                <a:latin typeface="Times New Roman" charset="0"/>
              </a:rPr>
              <a:t>izstrādātam dokumentam:</a:t>
            </a:r>
            <a:endParaRPr lang="ko-KR" altLang="en-US" sz="3100" dirty="0">
              <a:latin typeface="Times New Roman" charset="0"/>
            </a:endParaRPr>
          </a:p>
          <a:p>
            <a:pPr marL="567690" indent="-567690" defTabSz="508000">
              <a:lnSpc>
                <a:spcPct val="104000"/>
              </a:lnSpc>
              <a:spcBef>
                <a:spcPts val="0"/>
              </a:spcBef>
              <a:buClr>
                <a:srgbClr val="000000"/>
              </a:buClr>
              <a:buFont typeface="+mj-ea"/>
              <a:buAutoNum type="circleNumDbPlain"/>
            </a:pPr>
            <a:r>
              <a:rPr lang="en-US" altLang="ko-KR" sz="3000" dirty="0">
                <a:solidFill>
                  <a:srgbClr val="000000"/>
                </a:solidFill>
                <a:latin typeface="Times New Roman" charset="0"/>
              </a:rPr>
              <a:t>dokumenta autoru nosaukums,</a:t>
            </a:r>
            <a:endParaRPr lang="ko-KR" altLang="en-US" sz="3000" dirty="0">
              <a:latin typeface="Times New Roman" charset="0"/>
            </a:endParaRPr>
          </a:p>
          <a:p>
            <a:pPr marL="567690" indent="-567690" defTabSz="508000">
              <a:lnSpc>
                <a:spcPct val="104000"/>
              </a:lnSpc>
              <a:spcBef>
                <a:spcPts val="0"/>
              </a:spcBef>
              <a:buClr>
                <a:srgbClr val="000000"/>
              </a:buClr>
              <a:buFont typeface="+mj-ea"/>
              <a:buAutoNum type="circleNumDbPlain"/>
            </a:pPr>
            <a:r>
              <a:rPr lang="en-US" altLang="ko-KR" sz="3000" dirty="0">
                <a:solidFill>
                  <a:srgbClr val="000000"/>
                </a:solidFill>
                <a:latin typeface="Times New Roman" charset="0"/>
              </a:rPr>
              <a:t>dokumenta datums,</a:t>
            </a:r>
            <a:endParaRPr lang="ko-KR" altLang="en-US" sz="3000" dirty="0">
              <a:latin typeface="Times New Roman" charset="0"/>
            </a:endParaRPr>
          </a:p>
          <a:p>
            <a:pPr marL="567690" indent="-567690" defTabSz="508000">
              <a:lnSpc>
                <a:spcPct val="104000"/>
              </a:lnSpc>
              <a:spcBef>
                <a:spcPts val="0"/>
              </a:spcBef>
              <a:buClr>
                <a:srgbClr val="000000"/>
              </a:buClr>
              <a:buFont typeface="+mj-ea"/>
              <a:buAutoNum type="circleNumDbPlain"/>
            </a:pPr>
            <a:r>
              <a:rPr lang="en-US" altLang="ko-KR" sz="3000" dirty="0" err="1">
                <a:solidFill>
                  <a:srgbClr val="000000"/>
                </a:solidFill>
                <a:latin typeface="Times New Roman" charset="0"/>
              </a:rPr>
              <a:t>paraksts</a:t>
            </a:r>
            <a:r>
              <a:rPr lang="en-US" altLang="ko-KR" sz="3000" dirty="0">
                <a:solidFill>
                  <a:srgbClr val="000000"/>
                </a:solidFill>
                <a:latin typeface="Times New Roman" charset="0"/>
              </a:rPr>
              <a:t>;</a:t>
            </a:r>
            <a:endParaRPr lang="lv-LV" altLang="ko-KR" sz="3000" dirty="0">
              <a:solidFill>
                <a:srgbClr val="000000"/>
              </a:solidFill>
              <a:latin typeface="Times New Roman" charset="0"/>
            </a:endParaRPr>
          </a:p>
          <a:p>
            <a:pPr marL="567690" indent="-567690" defTabSz="508000">
              <a:lnSpc>
                <a:spcPct val="104000"/>
              </a:lnSpc>
              <a:spcBef>
                <a:spcPts val="0"/>
              </a:spcBef>
              <a:buClr>
                <a:srgbClr val="000000"/>
              </a:buClr>
              <a:buFont typeface="+mj-ea"/>
              <a:buAutoNum type="circleNumDbPlain"/>
            </a:pPr>
            <a:r>
              <a:rPr lang="lv-LV" altLang="ko-KR" sz="3000" dirty="0">
                <a:solidFill>
                  <a:srgbClr val="000000"/>
                </a:solidFill>
                <a:latin typeface="Times New Roman" charset="0"/>
              </a:rPr>
              <a:t>adresāts.</a:t>
            </a:r>
            <a:endParaRPr lang="ko-KR" altLang="en-US" sz="3000" dirty="0">
              <a:latin typeface="Times New Roman" charset="0"/>
            </a:endParaRPr>
          </a:p>
          <a:p>
            <a:pPr marL="461645" indent="-461645" defTabSz="508000">
              <a:lnSpc>
                <a:spcPct val="104000"/>
              </a:lnSpc>
              <a:spcBef>
                <a:spcPts val="0"/>
              </a:spcBef>
              <a:buClr>
                <a:srgbClr val="000000"/>
              </a:buClr>
              <a:buFont typeface="Wingdings"/>
              <a:buChar char="u"/>
            </a:pPr>
            <a:r>
              <a:rPr lang="lv-LV" altLang="ko-KR" sz="3100" dirty="0">
                <a:solidFill>
                  <a:srgbClr val="FF0000"/>
                </a:solidFill>
                <a:latin typeface="Times New Roman" charset="0"/>
              </a:rPr>
              <a:t>JURIDISKAS PERSONAS </a:t>
            </a:r>
            <a:r>
              <a:rPr lang="en-US" altLang="ko-KR" sz="3100" dirty="0" err="1">
                <a:solidFill>
                  <a:srgbClr val="000000"/>
                </a:solidFill>
                <a:latin typeface="Times New Roman" charset="0"/>
              </a:rPr>
              <a:t>izstrādātam</a:t>
            </a:r>
            <a:r>
              <a:rPr lang="en-US" altLang="ko-KR" sz="3100" dirty="0">
                <a:solidFill>
                  <a:srgbClr val="000000"/>
                </a:solidFill>
                <a:latin typeface="Times New Roman" charset="0"/>
              </a:rPr>
              <a:t> </a:t>
            </a:r>
            <a:r>
              <a:rPr lang="en-US" altLang="ko-KR" sz="3100" dirty="0" err="1">
                <a:solidFill>
                  <a:srgbClr val="000000"/>
                </a:solidFill>
                <a:latin typeface="Times New Roman" charset="0"/>
              </a:rPr>
              <a:t>dokumentam</a:t>
            </a:r>
            <a:r>
              <a:rPr lang="lv-LV" altLang="ko-KR" sz="3100" dirty="0">
                <a:solidFill>
                  <a:srgbClr val="000000"/>
                </a:solidFill>
                <a:latin typeface="Times New Roman" charset="0"/>
              </a:rPr>
              <a:t>:</a:t>
            </a:r>
          </a:p>
          <a:p>
            <a:pPr defTabSz="508000">
              <a:lnSpc>
                <a:spcPct val="104000"/>
              </a:lnSpc>
              <a:spcBef>
                <a:spcPts val="0"/>
              </a:spcBef>
              <a:buClr>
                <a:srgbClr val="000000"/>
              </a:buClr>
            </a:pPr>
            <a:r>
              <a:rPr lang="lv-LV" altLang="ko-KR" sz="3100" dirty="0">
                <a:solidFill>
                  <a:srgbClr val="FF0000"/>
                </a:solidFill>
                <a:latin typeface="Times New Roman" charset="0"/>
              </a:rPr>
              <a:t>tiesību aktos noteiktajos gadījumos </a:t>
            </a:r>
            <a:r>
              <a:rPr lang="en-US" altLang="ko-KR" sz="3100" dirty="0" err="1">
                <a:solidFill>
                  <a:srgbClr val="000000"/>
                </a:solidFill>
                <a:latin typeface="Times New Roman" charset="0"/>
              </a:rPr>
              <a:t>izstrādātam</a:t>
            </a:r>
            <a:r>
              <a:rPr lang="en-US" altLang="ko-KR" sz="3100" dirty="0">
                <a:solidFill>
                  <a:srgbClr val="000000"/>
                </a:solidFill>
                <a:latin typeface="Times New Roman" charset="0"/>
              </a:rPr>
              <a:t> </a:t>
            </a:r>
            <a:r>
              <a:rPr lang="en-US" altLang="ko-KR" sz="3100" dirty="0" err="1">
                <a:solidFill>
                  <a:srgbClr val="000000"/>
                </a:solidFill>
                <a:latin typeface="Times New Roman" charset="0"/>
              </a:rPr>
              <a:t>dokumentam</a:t>
            </a:r>
            <a:r>
              <a:rPr lang="lv-LV" altLang="ko-KR" sz="3100" dirty="0">
                <a:solidFill>
                  <a:srgbClr val="000000"/>
                </a:solidFill>
                <a:latin typeface="Times New Roman" charset="0"/>
              </a:rPr>
              <a:t> rekvizīti, kas ietekmē dokumenta juridisko spēku</a:t>
            </a:r>
            <a:endParaRPr lang="ko-KR" altLang="en-US" sz="3100" dirty="0">
              <a:latin typeface="Times New Roman" charset="0"/>
            </a:endParaRPr>
          </a:p>
          <a:p>
            <a:pPr algn="ctr" defTabSz="508000">
              <a:lnSpc>
                <a:spcPct val="104000"/>
              </a:lnSpc>
              <a:spcBef>
                <a:spcPts val="0"/>
              </a:spcBef>
            </a:pPr>
            <a:r>
              <a:rPr lang="en-US" altLang="ko-KR" sz="4400" b="1" dirty="0">
                <a:solidFill>
                  <a:srgbClr val="000000"/>
                </a:solidFill>
                <a:latin typeface="Times New Roman" charset="0"/>
              </a:rPr>
              <a:t>+</a:t>
            </a:r>
            <a:endParaRPr lang="ko-KR" altLang="en-US" sz="4400" b="1" dirty="0">
              <a:latin typeface="Times New Roman" charset="0"/>
            </a:endParaRPr>
          </a:p>
          <a:p>
            <a:pPr marL="567690" indent="-567690" defTabSz="508000">
              <a:lnSpc>
                <a:spcPct val="104000"/>
              </a:lnSpc>
              <a:spcBef>
                <a:spcPts val="0"/>
              </a:spcBef>
              <a:buClr>
                <a:srgbClr val="000000"/>
              </a:buClr>
              <a:buFont typeface="+mj-ea"/>
              <a:buAutoNum type="circleNumDbPlain"/>
            </a:pPr>
            <a:r>
              <a:rPr lang="en-US" altLang="ko-KR" sz="3000" dirty="0">
                <a:solidFill>
                  <a:srgbClr val="000000"/>
                </a:solidFill>
                <a:latin typeface="Times New Roman" charset="0"/>
              </a:rPr>
              <a:t>dokumenta izdošanas vietas nosaukums,</a:t>
            </a:r>
            <a:endParaRPr lang="ko-KR" altLang="en-US" sz="3000" dirty="0">
              <a:latin typeface="Times New Roman" charset="0"/>
            </a:endParaRPr>
          </a:p>
          <a:p>
            <a:pPr marL="567690" indent="-567690" defTabSz="508000">
              <a:lnSpc>
                <a:spcPct val="104000"/>
              </a:lnSpc>
              <a:spcBef>
                <a:spcPts val="0"/>
              </a:spcBef>
              <a:buClr>
                <a:srgbClr val="000000"/>
              </a:buClr>
              <a:buFont typeface="+mj-ea"/>
              <a:buAutoNum type="circleNumDbPlain"/>
            </a:pPr>
            <a:r>
              <a:rPr lang="en-US" altLang="ko-KR" sz="3000" dirty="0" err="1">
                <a:solidFill>
                  <a:srgbClr val="000000"/>
                </a:solidFill>
                <a:latin typeface="Times New Roman" charset="0"/>
              </a:rPr>
              <a:t>zīmoga</a:t>
            </a:r>
            <a:r>
              <a:rPr lang="en-US" altLang="ko-KR" sz="3000" dirty="0">
                <a:solidFill>
                  <a:srgbClr val="000000"/>
                </a:solidFill>
                <a:latin typeface="Times New Roman" charset="0"/>
              </a:rPr>
              <a:t> </a:t>
            </a:r>
            <a:r>
              <a:rPr lang="en-US" altLang="ko-KR" sz="3000" dirty="0" err="1">
                <a:solidFill>
                  <a:srgbClr val="000000"/>
                </a:solidFill>
                <a:latin typeface="Times New Roman" charset="0"/>
              </a:rPr>
              <a:t>nospiedums</a:t>
            </a:r>
            <a:r>
              <a:rPr lang="en-US" altLang="ko-KR" sz="3000" dirty="0">
                <a:solidFill>
                  <a:srgbClr val="000000"/>
                </a:solidFill>
                <a:latin typeface="Times New Roman" charset="0"/>
              </a:rPr>
              <a:t>,</a:t>
            </a:r>
            <a:endParaRPr lang="ko-KR" altLang="en-US" sz="3000" dirty="0">
              <a:latin typeface="Times New Roman" charset="0"/>
            </a:endParaRPr>
          </a:p>
          <a:p>
            <a:pPr marL="567690" indent="-567690" defTabSz="508000">
              <a:lnSpc>
                <a:spcPct val="104000"/>
              </a:lnSpc>
              <a:spcBef>
                <a:spcPts val="0"/>
              </a:spcBef>
              <a:buClr>
                <a:srgbClr val="000000"/>
              </a:buClr>
              <a:buFont typeface="+mj-ea"/>
              <a:buAutoNum type="circleNumDbPlain"/>
            </a:pPr>
            <a:r>
              <a:rPr lang="en-US" altLang="ko-KR" sz="3000" dirty="0">
                <a:solidFill>
                  <a:srgbClr val="000000"/>
                </a:solidFill>
                <a:latin typeface="Times New Roman" charset="0"/>
              </a:rPr>
              <a:t>dokumenta apstiprinājuma uzraksts vai atzīme par dokumenta aptiprināšanu,</a:t>
            </a:r>
            <a:endParaRPr lang="ko-KR" altLang="en-US" sz="3000" dirty="0">
              <a:latin typeface="Times New Roman" charset="0"/>
            </a:endParaRPr>
          </a:p>
          <a:p>
            <a:pPr marL="567690" indent="-567690" defTabSz="508000">
              <a:lnSpc>
                <a:spcPct val="104000"/>
              </a:lnSpc>
              <a:spcBef>
                <a:spcPts val="0"/>
              </a:spcBef>
              <a:buClr>
                <a:srgbClr val="000000"/>
              </a:buClr>
              <a:buFont typeface="+mj-ea"/>
              <a:buAutoNum type="circleNumDbPlain"/>
            </a:pPr>
            <a:r>
              <a:rPr lang="en-US" altLang="ko-KR" sz="3000" dirty="0">
                <a:solidFill>
                  <a:srgbClr val="000000"/>
                </a:solidFill>
                <a:latin typeface="Times New Roman" charset="0"/>
              </a:rPr>
              <a:t>dokumenta reģistrācijas numurs,</a:t>
            </a:r>
            <a:endParaRPr lang="ko-KR" altLang="en-US" sz="3000" dirty="0">
              <a:latin typeface="Times New Roman" charset="0"/>
            </a:endParaRPr>
          </a:p>
          <a:p>
            <a:pPr marL="567690" indent="-567690" defTabSz="508000">
              <a:lnSpc>
                <a:spcPct val="104000"/>
              </a:lnSpc>
              <a:spcBef>
                <a:spcPts val="0"/>
              </a:spcBef>
              <a:buClr>
                <a:srgbClr val="000000"/>
              </a:buClr>
              <a:buFont typeface="+mj-ea"/>
              <a:buAutoNum type="circleNumDbPlain"/>
            </a:pPr>
            <a:r>
              <a:rPr lang="lv-LV" altLang="ko-KR" sz="3000" dirty="0" err="1">
                <a:solidFill>
                  <a:srgbClr val="000000"/>
                </a:solidFill>
                <a:latin typeface="Times New Roman" charset="0"/>
              </a:rPr>
              <a:t>a</a:t>
            </a:r>
            <a:r>
              <a:rPr lang="en-US" altLang="ko-KR" sz="3000" dirty="0" err="1">
                <a:solidFill>
                  <a:srgbClr val="000000"/>
                </a:solidFill>
                <a:latin typeface="Times New Roman" charset="0"/>
              </a:rPr>
              <a:t>dresāts</a:t>
            </a:r>
            <a:r>
              <a:rPr lang="lv-LV" altLang="ko-KR" sz="3000" dirty="0">
                <a:solidFill>
                  <a:srgbClr val="000000"/>
                </a:solidFill>
                <a:latin typeface="Times New Roman" charset="0"/>
              </a:rPr>
              <a:t>;</a:t>
            </a:r>
            <a:r>
              <a:rPr lang="en-US" altLang="ko-KR" sz="3000" dirty="0">
                <a:solidFill>
                  <a:srgbClr val="000000"/>
                </a:solidFill>
                <a:latin typeface="Times New Roman" charset="0"/>
              </a:rPr>
              <a:t> </a:t>
            </a:r>
            <a:r>
              <a:rPr lang="lv-LV" altLang="ko-KR" sz="3000" dirty="0">
                <a:solidFill>
                  <a:srgbClr val="00B0F0"/>
                </a:solidFill>
                <a:latin typeface="Times New Roman" charset="0"/>
              </a:rPr>
              <a:t>grozījumi paredz, ka var nebūt, ja to paredz likums</a:t>
            </a:r>
            <a:r>
              <a:rPr lang="en-US" altLang="ko-KR" sz="3000" dirty="0">
                <a:solidFill>
                  <a:srgbClr val="000000"/>
                </a:solidFill>
                <a:latin typeface="Times New Roman" charset="0"/>
              </a:rPr>
              <a:t>.</a:t>
            </a:r>
            <a:endParaRPr lang="ko-KR" altLang="en-US" sz="30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9</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fade">
                                      <p:cBhvr>
                                        <p:cTn id="54" dur="1000"/>
                                        <p:tgtEl>
                                          <p:spTgt spid="2">
                                            <p:txEl>
                                              <p:pRg st="6" end="6"/>
                                            </p:txEl>
                                          </p:spTgt>
                                        </p:tgtEl>
                                      </p:cBhvr>
                                    </p:animEffect>
                                    <p:anim calcmode="lin" valueType="num">
                                      <p:cBhvr>
                                        <p:cTn id="5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Effect transition="in" filter="fade">
                                      <p:cBhvr>
                                        <p:cTn id="61" dur="1000"/>
                                        <p:tgtEl>
                                          <p:spTgt spid="2">
                                            <p:txEl>
                                              <p:pRg st="7" end="7"/>
                                            </p:txEl>
                                          </p:spTgt>
                                        </p:tgtEl>
                                      </p:cBhvr>
                                    </p:animEffect>
                                    <p:anim calcmode="lin" valueType="num">
                                      <p:cBhvr>
                                        <p:cTn id="6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
                                            <p:txEl>
                                              <p:pRg st="8" end="8"/>
                                            </p:txEl>
                                          </p:spTgt>
                                        </p:tgtEl>
                                        <p:attrNameLst>
                                          <p:attrName>style.visibility</p:attrName>
                                        </p:attrNameLst>
                                      </p:cBhvr>
                                      <p:to>
                                        <p:strVal val="visible"/>
                                      </p:to>
                                    </p:set>
                                    <p:animEffect transition="in" filter="fade">
                                      <p:cBhvr>
                                        <p:cTn id="68" dur="1000"/>
                                        <p:tgtEl>
                                          <p:spTgt spid="2">
                                            <p:txEl>
                                              <p:pRg st="8" end="8"/>
                                            </p:txEl>
                                          </p:spTgt>
                                        </p:tgtEl>
                                      </p:cBhvr>
                                    </p:animEffect>
                                    <p:anim calcmode="lin" valueType="num">
                                      <p:cBhvr>
                                        <p:cTn id="6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
                                            <p:txEl>
                                              <p:pRg st="9" end="9"/>
                                            </p:txEl>
                                          </p:spTgt>
                                        </p:tgtEl>
                                        <p:attrNameLst>
                                          <p:attrName>style.visibility</p:attrName>
                                        </p:attrNameLst>
                                      </p:cBhvr>
                                      <p:to>
                                        <p:strVal val="visible"/>
                                      </p:to>
                                    </p:set>
                                    <p:animEffect transition="in" filter="fade">
                                      <p:cBhvr>
                                        <p:cTn id="75" dur="1000"/>
                                        <p:tgtEl>
                                          <p:spTgt spid="2">
                                            <p:txEl>
                                              <p:pRg st="9" end="9"/>
                                            </p:txEl>
                                          </p:spTgt>
                                        </p:tgtEl>
                                      </p:cBhvr>
                                    </p:animEffect>
                                    <p:anim calcmode="lin" valueType="num">
                                      <p:cBhvr>
                                        <p:cTn id="7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
                                            <p:txEl>
                                              <p:pRg st="10" end="10"/>
                                            </p:txEl>
                                          </p:spTgt>
                                        </p:tgtEl>
                                        <p:attrNameLst>
                                          <p:attrName>style.visibility</p:attrName>
                                        </p:attrNameLst>
                                      </p:cBhvr>
                                      <p:to>
                                        <p:strVal val="visible"/>
                                      </p:to>
                                    </p:set>
                                    <p:animEffect transition="in" filter="fade">
                                      <p:cBhvr>
                                        <p:cTn id="82" dur="1000"/>
                                        <p:tgtEl>
                                          <p:spTgt spid="2">
                                            <p:txEl>
                                              <p:pRg st="10" end="10"/>
                                            </p:txEl>
                                          </p:spTgt>
                                        </p:tgtEl>
                                      </p:cBhvr>
                                    </p:animEffect>
                                    <p:anim calcmode="lin" valueType="num">
                                      <p:cBhvr>
                                        <p:cTn id="8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
                                            <p:txEl>
                                              <p:pRg st="11" end="11"/>
                                            </p:txEl>
                                          </p:spTgt>
                                        </p:tgtEl>
                                        <p:attrNameLst>
                                          <p:attrName>style.visibility</p:attrName>
                                        </p:attrNameLst>
                                      </p:cBhvr>
                                      <p:to>
                                        <p:strVal val="visible"/>
                                      </p:to>
                                    </p:set>
                                    <p:animEffect transition="in" filter="fade">
                                      <p:cBhvr>
                                        <p:cTn id="89" dur="1000"/>
                                        <p:tgtEl>
                                          <p:spTgt spid="2">
                                            <p:txEl>
                                              <p:pRg st="11" end="11"/>
                                            </p:txEl>
                                          </p:spTgt>
                                        </p:tgtEl>
                                      </p:cBhvr>
                                    </p:animEffect>
                                    <p:anim calcmode="lin" valueType="num">
                                      <p:cBhvr>
                                        <p:cTn id="9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9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
                                            <p:txEl>
                                              <p:pRg st="12" end="12"/>
                                            </p:txEl>
                                          </p:spTgt>
                                        </p:tgtEl>
                                        <p:attrNameLst>
                                          <p:attrName>style.visibility</p:attrName>
                                        </p:attrNameLst>
                                      </p:cBhvr>
                                      <p:to>
                                        <p:strVal val="visible"/>
                                      </p:to>
                                    </p:set>
                                    <p:animEffect transition="in" filter="fade">
                                      <p:cBhvr>
                                        <p:cTn id="96" dur="1000"/>
                                        <p:tgtEl>
                                          <p:spTgt spid="2">
                                            <p:txEl>
                                              <p:pRg st="12" end="12"/>
                                            </p:txEl>
                                          </p:spTgt>
                                        </p:tgtEl>
                                      </p:cBhvr>
                                    </p:animEffect>
                                    <p:anim calcmode="lin" valueType="num">
                                      <p:cBhvr>
                                        <p:cTn id="97"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98"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2">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1258</TotalTime>
  <Words>6856</Words>
  <Application>Microsoft Office PowerPoint</Application>
  <PresentationFormat>Widescreen</PresentationFormat>
  <Paragraphs>690</Paragraphs>
  <Slides>87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87</vt:i4>
      </vt:variant>
    </vt:vector>
  </HeadingPairs>
  <TitlesOfParts>
    <vt:vector size="100" baseType="lpstr">
      <vt:lpstr>바탕</vt:lpstr>
      <vt:lpstr>Arial</vt:lpstr>
      <vt:lpstr>Arial Narrow</vt:lpstr>
      <vt:lpstr>Arial Rounded MT Bold</vt:lpstr>
      <vt:lpstr>Baskerville Old Face</vt:lpstr>
      <vt:lpstr>Calibri</vt:lpstr>
      <vt:lpstr>Comic Sans MS</vt:lpstr>
      <vt:lpstr>Rockwell</vt:lpstr>
      <vt:lpstr>Rockwell Condensed</vt:lpstr>
      <vt:lpstr>Times New Roman</vt:lpstr>
      <vt:lpstr>Verdana</vt:lpstr>
      <vt:lpstr>Wingdings</vt:lpstr>
      <vt:lpstr>Wood Type</vt:lpstr>
      <vt:lpstr>Dokumenti nvo darbībā</vt:lpstr>
      <vt:lpstr>Izskatāmie jautājumi:</vt:lpstr>
      <vt:lpstr>Dokuments un tā rašanās priekšnoteikumi</vt:lpstr>
      <vt:lpstr>Juridiskais pamats:</vt:lpstr>
      <vt:lpstr>Dokumenta juridiskais spēks</vt:lpstr>
      <vt:lpstr>Dokumentu vadība nvo</vt:lpstr>
      <vt:lpstr>PowerPoint Presentation</vt:lpstr>
      <vt:lpstr>Dokumenta oriģināls</vt:lpstr>
      <vt:lpstr>Oriģināldokumenta rekvizīti</vt:lpstr>
      <vt:lpstr>Paraugs fiziskas personas rekvizītiem:</vt:lpstr>
      <vt:lpstr>Paraugs juridiskas personas rekvizītiem:</vt:lpstr>
      <vt:lpstr>NIANSES DOKUMENTA ORIĢINĀLA IZSTRĀDĒ:</vt:lpstr>
      <vt:lpstr>DOKUMENTA AUTORS UN DATUMS</vt:lpstr>
      <vt:lpstr>Dokumenta datuma paraugs:</vt:lpstr>
      <vt:lpstr>Paraugs parakstam:</vt:lpstr>
      <vt:lpstr>Dokumenta izdošanas vietas nosaukums</vt:lpstr>
      <vt:lpstr>Zīmoga nospiedums</vt:lpstr>
      <vt:lpstr>DOKUMENTA REĢISTRĀCIJAS NUMURS</vt:lpstr>
      <vt:lpstr>PowerPoint Presentation</vt:lpstr>
      <vt:lpstr>DOKUMENTU REĢISTRĀCIJA</vt:lpstr>
      <vt:lpstr>Dokumentu glabāšana un arhivēšana</vt:lpstr>
      <vt:lpstr>Dokumenta atvasinājumi</vt:lpstr>
      <vt:lpstr>PowerPoint Presentation</vt:lpstr>
      <vt:lpstr>atvasinājums</vt:lpstr>
      <vt:lpstr>PowerPoint Presentation</vt:lpstr>
      <vt:lpstr>Dokumenta atvasinājuma noformēšana</vt:lpstr>
      <vt:lpstr>Dokumenta atvasinājuma apliecinājuma paraugs:</vt:lpstr>
      <vt:lpstr>Kur izvietojams dokumenta atvasinājuma apliecinājums?</vt:lpstr>
      <vt:lpstr>Dokumenta atvasinājuma kopuma noformēšana</vt:lpstr>
      <vt:lpstr>Ja dokumenta atvasinājums uz vairākām lapām:</vt:lpstr>
      <vt:lpstr>PowerPoint Presentation</vt:lpstr>
      <vt:lpstr>PowerPoint Presentation</vt:lpstr>
      <vt:lpstr>Dublikāta paraugs:</vt:lpstr>
      <vt:lpstr>Nvo dibināšanas dokumenti</vt:lpstr>
      <vt:lpstr>Papildu informācija</vt:lpstr>
      <vt:lpstr>Biedrības/nodibinājuma statuss</vt:lpstr>
      <vt:lpstr>Tiesībspēja = tiesību un pienākumu kopums</vt:lpstr>
      <vt:lpstr>PowerPoint Presentation</vt:lpstr>
      <vt:lpstr>DOKUMENTI – LĒMUMS PAR DIBINĀŠANU</vt:lpstr>
      <vt:lpstr>Dibināšanas LĒMUMĀ NORĀDA [bnl 24. PANTS]: </vt:lpstr>
      <vt:lpstr>STATŪTI</vt:lpstr>
      <vt:lpstr>Kāpēc statūti jāfiksē rakstiski?</vt:lpstr>
      <vt:lpstr>Statūtos obligāti norāda [BNL 25. pants]:</vt:lpstr>
      <vt:lpstr>PowerPoint Presentation</vt:lpstr>
      <vt:lpstr>Biedrības dibināšana</vt:lpstr>
      <vt:lpstr>Ziņas reģistrēšanai ur [BNL 15. pants]:</vt:lpstr>
      <vt:lpstr>Pieteikuma reģistrēšana</vt:lpstr>
      <vt:lpstr>Dokumentu nosūtīšana ur</vt:lpstr>
      <vt:lpstr>Valdes darbs</vt:lpstr>
      <vt:lpstr>PowerPoint Presentation</vt:lpstr>
      <vt:lpstr>Nvo dokumenti</vt:lpstr>
      <vt:lpstr>Pārvaldes dokumenti</vt:lpstr>
      <vt:lpstr>Protokols un izraksts no protokola</vt:lpstr>
      <vt:lpstr>Nvo sapulce un tās sasaukšana</vt:lpstr>
      <vt:lpstr>Sapulces sasaukšana biedru interesēs</vt:lpstr>
      <vt:lpstr>Sapulces sasaukšanas īpašā kārtība</vt:lpstr>
      <vt:lpstr>Sapulces izziņošana</vt:lpstr>
      <vt:lpstr>Darba kārtība</vt:lpstr>
      <vt:lpstr>Attālinātās sapulces</vt:lpstr>
      <vt:lpstr>Likuma 37. pants:</vt:lpstr>
      <vt:lpstr>PowerPoint Presentation</vt:lpstr>
      <vt:lpstr>PowerPoint Presentation</vt:lpstr>
      <vt:lpstr>Sapulces norise [bnl 37. pants]</vt:lpstr>
      <vt:lpstr>Sapulcē pieņemtie lēmumi</vt:lpstr>
      <vt:lpstr>Ja sapulcei nav kvoruma?</vt:lpstr>
      <vt:lpstr>PowerPoint Presentation</vt:lpstr>
      <vt:lpstr>Sapulces protokols</vt:lpstr>
      <vt:lpstr>Protokolā norāda šādas ziņas:</vt:lpstr>
      <vt:lpstr>PowerPoint Presentation</vt:lpstr>
      <vt:lpstr>Grozījumi statūtos</vt:lpstr>
      <vt:lpstr>Biedrības/nodibinājuma struktūra</vt:lpstr>
      <vt:lpstr>Biedrību un nodibinājumu valdes pārvēlēšana [BNL 45.pants]</vt:lpstr>
      <vt:lpstr>Valdes pārvēlēšana</vt:lpstr>
      <vt:lpstr>Citas izmaiņas NVO</vt:lpstr>
      <vt:lpstr>Reģistra iestādes ieraksti</vt:lpstr>
      <vt:lpstr>Izmaiņu reģistrēšana un iesniegšana ur</vt:lpstr>
      <vt:lpstr>B2 un b3 veidlapas aizpildīšanas nianses</vt:lpstr>
      <vt:lpstr>Patiesā labuma guvējs</vt:lpstr>
      <vt:lpstr>Patiesā labuma guvējs</vt:lpstr>
      <vt:lpstr>PowerPoint Presentation</vt:lpstr>
      <vt:lpstr>Variants kā norādīt, ka PLG nav iespējams noskaidrot:</vt:lpstr>
      <vt:lpstr>Pēdējā versija, ko iesniegt B2/B3  veidlapā. Aizgāja</vt:lpstr>
      <vt:lpstr>Atbildes uz jautājumiem</vt:lpstr>
      <vt:lpstr>PowerPoint Presentation</vt:lpstr>
      <vt:lpstr>PowerPoint Presentation</vt:lpstr>
      <vt:lpstr>PowerPoint Presentation</vt:lpstr>
      <vt:lpstr>Lai mums visiem izdodas!!!  bitija@inbox.lv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Dokumenti nvo darbībā</dc:title>
  <dc:creator>Kitija Bite</dc:creator>
  <cp:lastModifiedBy>Kitija Bite</cp:lastModifiedBy>
  <cp:revision>33</cp:revision>
  <dcterms:created xsi:type="dcterms:W3CDTF">2022-12-10T10:18:24Z</dcterms:created>
  <dcterms:modified xsi:type="dcterms:W3CDTF">2023-01-11T16:17:53Z</dcterms:modified>
</cp:coreProperties>
</file>