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67" r:id="rId2"/>
    <p:sldId id="337" r:id="rId3"/>
    <p:sldId id="283" r:id="rId4"/>
    <p:sldId id="338" r:id="rId5"/>
    <p:sldId id="270" r:id="rId6"/>
    <p:sldId id="368" r:id="rId7"/>
    <p:sldId id="354" r:id="rId8"/>
    <p:sldId id="369" r:id="rId9"/>
    <p:sldId id="370" r:id="rId10"/>
    <p:sldId id="342" r:id="rId11"/>
    <p:sldId id="348" r:id="rId12"/>
    <p:sldId id="371" r:id="rId13"/>
    <p:sldId id="350" r:id="rId14"/>
    <p:sldId id="352" r:id="rId15"/>
    <p:sldId id="356" r:id="rId16"/>
    <p:sldId id="355" r:id="rId17"/>
    <p:sldId id="372" r:id="rId18"/>
    <p:sldId id="360" r:id="rId19"/>
    <p:sldId id="364" r:id="rId20"/>
    <p:sldId id="363" r:id="rId21"/>
  </p:sldIdLst>
  <p:sldSz cx="24384000" cy="13716000"/>
  <p:notesSz cx="6735763" cy="98663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ka Barone" initials="MB" lastIdx="14" clrIdx="0">
    <p:extLst>
      <p:ext uri="{19B8F6BF-5375-455C-9EA6-DF929625EA0E}">
        <p15:presenceInfo xmlns:p15="http://schemas.microsoft.com/office/powerpoint/2012/main" userId="S::marika.barone@riga.lv::c2ab7613-9882-4b73-8e84-cb0d811c5d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p:cViewPr varScale="1">
        <p:scale>
          <a:sx n="41" d="100"/>
          <a:sy n="41" d="100"/>
        </p:scale>
        <p:origin x="72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79375" y="739775"/>
            <a:ext cx="6577013" cy="3700463"/>
          </a:xfrm>
          <a:prstGeom prst="rect">
            <a:avLst/>
          </a:prstGeom>
        </p:spPr>
        <p:txBody>
          <a:bodyPr/>
          <a:lstStyle/>
          <a:p>
            <a:endParaRPr/>
          </a:p>
        </p:txBody>
      </p:sp>
      <p:sp>
        <p:nvSpPr>
          <p:cNvPr id="171" name="Shape 171"/>
          <p:cNvSpPr>
            <a:spLocks noGrp="1"/>
          </p:cNvSpPr>
          <p:nvPr>
            <p:ph type="body" sz="quarter" idx="1"/>
          </p:nvPr>
        </p:nvSpPr>
        <p:spPr>
          <a:xfrm>
            <a:off x="898102" y="4686499"/>
            <a:ext cx="4939560" cy="4439841"/>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bright">
    <p:spTree>
      <p:nvGrpSpPr>
        <p:cNvPr id="1" name=""/>
        <p:cNvGrpSpPr/>
        <p:nvPr/>
      </p:nvGrpSpPr>
      <p:grpSpPr>
        <a:xfrm>
          <a:off x="0" y="0"/>
          <a:ext cx="0" cy="0"/>
          <a:chOff x="0" y="0"/>
          <a:chExt cx="0" cy="0"/>
        </a:xfrm>
      </p:grpSpPr>
      <p:sp>
        <p:nvSpPr>
          <p:cNvPr id="149" name="Slide Number"/>
          <p:cNvSpPr txBox="1">
            <a:spLocks noGrp="1"/>
          </p:cNvSpPr>
          <p:nvPr>
            <p:ph type="sldNum" sz="quarter" idx="2"/>
          </p:nvPr>
        </p:nvSpPr>
        <p:spPr>
          <a:xfrm>
            <a:off x="924520" y="816967"/>
            <a:ext cx="403988" cy="447676"/>
          </a:xfrm>
          <a:prstGeom prst="rect">
            <a:avLst/>
          </a:prstGeom>
        </p:spPr>
        <p:txBody>
          <a:bodyPr lIns="71437" tIns="71437" rIns="71437" bIns="71437" anchor="t"/>
          <a:lstStyle>
            <a:lvl1pPr algn="l">
              <a:defRPr sz="2000">
                <a:solidFill>
                  <a:srgbClr val="66645C"/>
                </a:solidFill>
                <a:latin typeface="Apercu Pro"/>
                <a:ea typeface="Apercu Pro"/>
                <a:cs typeface="Apercu Pro"/>
                <a:sym typeface="Apercu Pro"/>
              </a:defRPr>
            </a:lvl1pPr>
          </a:lstStyle>
          <a:p>
            <a:fld id="{86CB4B4D-7CA3-9044-876B-883B54F8677D}" type="slidenum">
              <a:t>‹#›</a:t>
            </a:fld>
            <a:endParaRPr/>
          </a:p>
        </p:txBody>
      </p:sp>
    </p:spTree>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ntent light">
    <p:spTree>
      <p:nvGrpSpPr>
        <p:cNvPr id="1" name=""/>
        <p:cNvGrpSpPr/>
        <p:nvPr/>
      </p:nvGrpSpPr>
      <p:grpSpPr>
        <a:xfrm>
          <a:off x="0" y="0"/>
          <a:ext cx="0" cy="0"/>
          <a:chOff x="0" y="0"/>
          <a:chExt cx="0" cy="0"/>
        </a:xfrm>
      </p:grpSpPr>
      <p:sp>
        <p:nvSpPr>
          <p:cNvPr id="156" name="Slide Number"/>
          <p:cNvSpPr txBox="1">
            <a:spLocks noGrp="1"/>
          </p:cNvSpPr>
          <p:nvPr>
            <p:ph type="sldNum" sz="quarter" idx="2"/>
          </p:nvPr>
        </p:nvSpPr>
        <p:spPr>
          <a:xfrm>
            <a:off x="924520" y="816967"/>
            <a:ext cx="442342" cy="460376"/>
          </a:xfrm>
          <a:prstGeom prst="rect">
            <a:avLst/>
          </a:prstGeom>
        </p:spPr>
        <p:txBody>
          <a:bodyPr lIns="71437" tIns="71437" rIns="71437" bIns="71437" anchor="t"/>
          <a:lstStyle>
            <a:lvl1pPr algn="l">
              <a:defRPr sz="2000">
                <a:solidFill>
                  <a:srgbClr val="071923"/>
                </a:solidFill>
                <a:latin typeface="Formular"/>
                <a:ea typeface="Formular"/>
                <a:cs typeface="Formular"/>
                <a:sym typeface="Formular"/>
              </a:defRPr>
            </a:lvl1pPr>
          </a:lstStyle>
          <a:p>
            <a:fld id="{86CB4B4D-7CA3-9044-876B-883B54F8677D}" type="slidenum">
              <a:t>‹#›</a:t>
            </a:fld>
            <a:endParaRPr/>
          </a:p>
        </p:txBody>
      </p:sp>
      <p:sp>
        <p:nvSpPr>
          <p:cNvPr id="157" name="Rīgas satiksme — Elektrobusu krāsu risinājums"/>
          <p:cNvSpPr txBox="1"/>
          <p:nvPr/>
        </p:nvSpPr>
        <p:spPr>
          <a:xfrm>
            <a:off x="1476144" y="816967"/>
            <a:ext cx="5821300" cy="4603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spAutoFit/>
          </a:bodyPr>
          <a:lstStyle>
            <a:lvl1pPr algn="l" defTabSz="584200">
              <a:defRPr sz="2000">
                <a:solidFill>
                  <a:srgbClr val="071923"/>
                </a:solidFill>
                <a:latin typeface="Formular"/>
                <a:ea typeface="Formular"/>
                <a:cs typeface="Formular"/>
                <a:sym typeface="Formular"/>
              </a:defRPr>
            </a:lvl1pPr>
          </a:lstStyle>
          <a:p>
            <a:r>
              <a:t>Rīgas satiksme — Elektrobusu krāsu risinājums</a:t>
            </a:r>
          </a:p>
        </p:txBody>
      </p:sp>
    </p:spTree>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medium">
    <p:spTree>
      <p:nvGrpSpPr>
        <p:cNvPr id="1" name=""/>
        <p:cNvGrpSpPr/>
        <p:nvPr/>
      </p:nvGrpSpPr>
      <p:grpSpPr>
        <a:xfrm>
          <a:off x="0" y="0"/>
          <a:ext cx="0" cy="0"/>
          <a:chOff x="0" y="0"/>
          <a:chExt cx="0" cy="0"/>
        </a:xfrm>
      </p:grpSpPr>
      <p:sp>
        <p:nvSpPr>
          <p:cNvPr id="164" name="Slide Number"/>
          <p:cNvSpPr txBox="1">
            <a:spLocks noGrp="1"/>
          </p:cNvSpPr>
          <p:nvPr>
            <p:ph type="sldNum" sz="quarter" idx="2"/>
          </p:nvPr>
        </p:nvSpPr>
        <p:spPr>
          <a:xfrm>
            <a:off x="924520" y="816967"/>
            <a:ext cx="413665" cy="422276"/>
          </a:xfrm>
          <a:prstGeom prst="rect">
            <a:avLst/>
          </a:prstGeom>
        </p:spPr>
        <p:txBody>
          <a:bodyPr lIns="71437" tIns="71437" rIns="71437" bIns="71437" anchor="t"/>
          <a:lstStyle>
            <a:lvl1pPr algn="l">
              <a:defRPr>
                <a:solidFill>
                  <a:srgbClr val="D5D5D5"/>
                </a:solidFill>
                <a:latin typeface="Formular"/>
                <a:ea typeface="Formular"/>
                <a:cs typeface="Formular"/>
                <a:sym typeface="Formular"/>
              </a:defRPr>
            </a:lvl1pPr>
          </a:lstStyle>
          <a:p>
            <a:fld id="{86CB4B4D-7CA3-9044-876B-883B54F8677D}" type="slidenum">
              <a:t>‹#›</a:t>
            </a:fld>
            <a:endParaRPr/>
          </a:p>
        </p:txBody>
      </p:sp>
    </p:spTree>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hart - Table 02">
    <p:spTree>
      <p:nvGrpSpPr>
        <p:cNvPr id="1" name=""/>
        <p:cNvGrpSpPr/>
        <p:nvPr/>
      </p:nvGrpSpPr>
      <p:grpSpPr>
        <a:xfrm>
          <a:off x="0" y="0"/>
          <a:ext cx="0" cy="0"/>
          <a:chOff x="0" y="0"/>
          <a:chExt cx="0" cy="0"/>
        </a:xfrm>
      </p:grpSpPr>
      <p:sp>
        <p:nvSpPr>
          <p:cNvPr id="63" name="Slide Title"/>
          <p:cNvSpPr txBox="1">
            <a:spLocks noGrp="1"/>
          </p:cNvSpPr>
          <p:nvPr>
            <p:ph type="title" hasCustomPrompt="1"/>
          </p:nvPr>
        </p:nvSpPr>
        <p:spPr>
          <a:xfrm>
            <a:off x="1390649" y="2393951"/>
            <a:ext cx="10837863" cy="3386916"/>
          </a:xfrm>
          <a:prstGeom prst="rect">
            <a:avLst/>
          </a:prstGeom>
        </p:spPr>
        <p:txBody>
          <a:bodyPr/>
          <a:lstStyle>
            <a:lvl1pPr algn="l">
              <a:defRPr>
                <a:solidFill>
                  <a:schemeClr val="bg2"/>
                </a:solidFill>
              </a:defRPr>
            </a:lvl1pPr>
          </a:lstStyle>
          <a:p>
            <a:r>
              <a:rPr dirty="0"/>
              <a:t>Title</a:t>
            </a:r>
          </a:p>
        </p:txBody>
      </p:sp>
      <p:sp>
        <p:nvSpPr>
          <p:cNvPr id="4" name="Author and Date">
            <a:extLst>
              <a:ext uri="{FF2B5EF4-FFF2-40B4-BE49-F238E27FC236}">
                <a16:creationId xmlns:a16="http://schemas.microsoft.com/office/drawing/2014/main" id="{870B44A4-C241-72C0-DA06-D8BF18E6576F}"/>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bg2"/>
                </a:solidFill>
              </a:defRPr>
            </a:lvl1pPr>
          </a:lstStyle>
          <a:p>
            <a:r>
              <a:rPr lang="en-GB" dirty="0"/>
              <a:t>PRESENTATION TITLE</a:t>
            </a:r>
          </a:p>
        </p:txBody>
      </p:sp>
      <p:sp>
        <p:nvSpPr>
          <p:cNvPr id="8" name="Chart Placeholder 2">
            <a:extLst>
              <a:ext uri="{FF2B5EF4-FFF2-40B4-BE49-F238E27FC236}">
                <a16:creationId xmlns:a16="http://schemas.microsoft.com/office/drawing/2014/main" id="{E6C49BE4-23C2-3CE7-9E8B-434D873DD3CD}"/>
              </a:ext>
            </a:extLst>
          </p:cNvPr>
          <p:cNvSpPr>
            <a:spLocks noGrp="1"/>
          </p:cNvSpPr>
          <p:nvPr>
            <p:ph type="chart" sz="quarter" idx="24" hasCustomPrompt="1"/>
          </p:nvPr>
        </p:nvSpPr>
        <p:spPr>
          <a:xfrm>
            <a:off x="1390650" y="6858000"/>
            <a:ext cx="21602700" cy="5688013"/>
          </a:xfrm>
        </p:spPr>
        <p:txBody>
          <a:bodyPr/>
          <a:lstStyle/>
          <a:p>
            <a:r>
              <a:rPr lang="en-LV" dirty="0"/>
              <a:t> </a:t>
            </a:r>
          </a:p>
        </p:txBody>
      </p:sp>
    </p:spTree>
    <p:extLst>
      <p:ext uri="{BB962C8B-B14F-4D97-AF65-F5344CB8AC3E}">
        <p14:creationId xmlns:p14="http://schemas.microsoft.com/office/powerpoint/2010/main" val="366079822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ransition spd="slow">
    <p:push dir="u"/>
  </p:transition>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pic>
        <p:nvPicPr>
          <p:cNvPr id="7" name="Image" descr="Image">
            <a:extLst>
              <a:ext uri="{FF2B5EF4-FFF2-40B4-BE49-F238E27FC236}">
                <a16:creationId xmlns:a16="http://schemas.microsoft.com/office/drawing/2014/main" id="{154D6549-3EDA-4D52-B02C-C41A9E533BAB}"/>
              </a:ext>
            </a:extLst>
          </p:cNvPr>
          <p:cNvPicPr>
            <a:picLocks noChangeAspect="1"/>
          </p:cNvPicPr>
          <p:nvPr/>
        </p:nvPicPr>
        <p:blipFill>
          <a:blip r:embed="rId3"/>
          <a:stretch>
            <a:fillRect/>
          </a:stretch>
        </p:blipFill>
        <p:spPr>
          <a:xfrm>
            <a:off x="2375067" y="-5746517"/>
            <a:ext cx="24483312" cy="22196259"/>
          </a:xfrm>
          <a:prstGeom prst="rect">
            <a:avLst/>
          </a:prstGeom>
          <a:ln w="12700">
            <a:miter lim="400000"/>
          </a:ln>
        </p:spPr>
      </p:pic>
      <p:sp>
        <p:nvSpPr>
          <p:cNvPr id="10" name="TextBox 9">
            <a:extLst>
              <a:ext uri="{FF2B5EF4-FFF2-40B4-BE49-F238E27FC236}">
                <a16:creationId xmlns:a16="http://schemas.microsoft.com/office/drawing/2014/main" id="{CD010D78-1710-42FE-AACA-36B7E19832FE}"/>
              </a:ext>
            </a:extLst>
          </p:cNvPr>
          <p:cNvSpPr txBox="1"/>
          <p:nvPr/>
        </p:nvSpPr>
        <p:spPr>
          <a:xfrm>
            <a:off x="12912435" y="1747565"/>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1" name="TextBox 10">
            <a:extLst>
              <a:ext uri="{FF2B5EF4-FFF2-40B4-BE49-F238E27FC236}">
                <a16:creationId xmlns:a16="http://schemas.microsoft.com/office/drawing/2014/main" id="{925F7438-04F7-46BD-A319-C57E895ED96B}"/>
              </a:ext>
            </a:extLst>
          </p:cNvPr>
          <p:cNvSpPr txBox="1"/>
          <p:nvPr/>
        </p:nvSpPr>
        <p:spPr>
          <a:xfrm>
            <a:off x="13107578" y="1971448"/>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2" name="TextBox 11">
            <a:extLst>
              <a:ext uri="{FF2B5EF4-FFF2-40B4-BE49-F238E27FC236}">
                <a16:creationId xmlns:a16="http://schemas.microsoft.com/office/drawing/2014/main" id="{2E5B65FA-A5E5-4FAF-9995-7190C09E8AC7}"/>
              </a:ext>
            </a:extLst>
          </p:cNvPr>
          <p:cNvSpPr txBox="1"/>
          <p:nvPr/>
        </p:nvSpPr>
        <p:spPr>
          <a:xfrm>
            <a:off x="11069580" y="717379"/>
            <a:ext cx="14184923" cy="58734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defRPr/>
            </a:pPr>
            <a:r>
              <a:rPr lang="lv-LV" sz="7500" b="1" spc="119" dirty="0">
                <a:solidFill>
                  <a:srgbClr val="002060"/>
                </a:solidFill>
                <a:latin typeface="Gilroy Semibold"/>
              </a:rPr>
              <a:t>Projektu konkurss</a:t>
            </a:r>
          </a:p>
          <a:p>
            <a:pPr lvl="0">
              <a:defRPr/>
            </a:pPr>
            <a:r>
              <a:rPr lang="lv-LV" sz="7500" b="1" spc="119" dirty="0">
                <a:solidFill>
                  <a:srgbClr val="002060"/>
                </a:solidFill>
                <a:latin typeface="Gilroy Semibold"/>
              </a:rPr>
              <a:t> sociālā atbalsta </a:t>
            </a:r>
          </a:p>
          <a:p>
            <a:pPr lvl="0">
              <a:defRPr/>
            </a:pPr>
            <a:r>
              <a:rPr lang="lv-LV" sz="7500" b="1" spc="119" dirty="0">
                <a:solidFill>
                  <a:srgbClr val="002060"/>
                </a:solidFill>
                <a:latin typeface="Gilroy Semibold"/>
              </a:rPr>
              <a:t>nevalstisko organizāciju </a:t>
            </a:r>
          </a:p>
          <a:p>
            <a:pPr lvl="0">
              <a:defRPr/>
            </a:pPr>
            <a:r>
              <a:rPr lang="lv-LV" sz="7500" b="1" spc="119" dirty="0">
                <a:solidFill>
                  <a:srgbClr val="002060"/>
                </a:solidFill>
                <a:latin typeface="Gilroy Semibold"/>
              </a:rPr>
              <a:t>darbības nodrošināšanai un kapacitātes stiprināšanai</a:t>
            </a:r>
            <a:endParaRPr kumimoji="0" lang="lv-LV" sz="7500" b="1" i="0" u="none" strike="noStrike" kern="0" cap="none" spc="119" normalizeH="0" baseline="0" noProof="0" dirty="0">
              <a:ln>
                <a:noFill/>
              </a:ln>
              <a:solidFill>
                <a:srgbClr val="002060"/>
              </a:solidFill>
              <a:effectLst/>
              <a:uLnTx/>
              <a:uFillTx/>
              <a:latin typeface="Gilroy Semibold"/>
              <a:sym typeface="Helvetica Neue"/>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847646" y="4221336"/>
            <a:ext cx="10606020" cy="24098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5400" b="1" dirty="0">
              <a:solidFill>
                <a:schemeClr val="bg2">
                  <a:lumMod val="10000"/>
                </a:schemeClr>
              </a:solidFill>
            </a:endParaRPr>
          </a:p>
          <a:p>
            <a:r>
              <a:rPr lang="lv-LV" b="1" dirty="0">
                <a:solidFill>
                  <a:schemeClr val="bg2">
                    <a:lumMod val="10000"/>
                  </a:schemeClr>
                </a:solidFill>
              </a:rPr>
              <a:t>N</a:t>
            </a:r>
            <a:r>
              <a:rPr lang="lv-LV" b="1" i="0" u="none" strike="noStrike" baseline="0" dirty="0">
                <a:solidFill>
                  <a:schemeClr val="bg2">
                    <a:lumMod val="10000"/>
                  </a:schemeClr>
                </a:solidFill>
              </a:rPr>
              <a:t>evalstiskās organizācijas darbības nodrošināšana</a:t>
            </a:r>
            <a:endParaRPr dirty="0">
              <a:solidFill>
                <a:schemeClr val="bg2">
                  <a:lumMod val="10000"/>
                </a:schemeClr>
              </a:solidFill>
            </a:endParaRPr>
          </a:p>
        </p:txBody>
      </p:sp>
      <p:sp>
        <p:nvSpPr>
          <p:cNvPr id="201" name="Risinājums"/>
          <p:cNvSpPr txBox="1"/>
          <p:nvPr/>
        </p:nvSpPr>
        <p:spPr>
          <a:xfrm>
            <a:off x="12847646" y="6615303"/>
            <a:ext cx="10606020" cy="39333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400" b="1" dirty="0">
              <a:solidFill>
                <a:schemeClr val="bg2">
                  <a:lumMod val="10000"/>
                </a:schemeClr>
              </a:solidFill>
            </a:endParaRPr>
          </a:p>
          <a:p>
            <a:r>
              <a:rPr lang="lv-LV" b="1" dirty="0">
                <a:solidFill>
                  <a:schemeClr val="bg2">
                    <a:lumMod val="10000"/>
                  </a:schemeClr>
                </a:solidFill>
              </a:rPr>
              <a:t>Kapacitātes stiprināšanas pasākumi – izglītojoši, informatīvi tīklošanās un pieredzes apmaiņas pasākumi</a:t>
            </a:r>
          </a:p>
        </p:txBody>
      </p:sp>
      <p:sp>
        <p:nvSpPr>
          <p:cNvPr id="202" name="Rezultāts"/>
          <p:cNvSpPr txBox="1"/>
          <p:nvPr/>
        </p:nvSpPr>
        <p:spPr>
          <a:xfrm>
            <a:off x="14078569" y="7118306"/>
            <a:ext cx="1060602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dirty="0"/>
          </a:p>
        </p:txBody>
      </p:sp>
      <p:sp>
        <p:nvSpPr>
          <p:cNvPr id="203" name="Secinājumi"/>
          <p:cNvSpPr txBox="1"/>
          <p:nvPr/>
        </p:nvSpPr>
        <p:spPr>
          <a:xfrm>
            <a:off x="14078569" y="8716301"/>
            <a:ext cx="10606020" cy="6093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400" dirty="0">
              <a:solidFill>
                <a:schemeClr val="bg2">
                  <a:lumMod val="10000"/>
                </a:schemeClr>
              </a:solidFill>
            </a:endParaRPr>
          </a:p>
        </p:txBody>
      </p:sp>
      <p:sp>
        <p:nvSpPr>
          <p:cNvPr id="204" name="2-24"/>
          <p:cNvSpPr txBox="1"/>
          <p:nvPr/>
        </p:nvSpPr>
        <p:spPr>
          <a:xfrm>
            <a:off x="13998382" y="3401454"/>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Atbalstāmās projektu aktivitātes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038753" y="3321877"/>
            <a:ext cx="10606020" cy="41549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5000" dirty="0">
                <a:solidFill>
                  <a:schemeClr val="bg2">
                    <a:lumMod val="10000"/>
                  </a:schemeClr>
                </a:solidFill>
              </a:rPr>
              <a:t>N</a:t>
            </a:r>
            <a:r>
              <a:rPr lang="lv-LV" sz="5000" i="0" u="none" strike="noStrike" baseline="0" dirty="0">
                <a:solidFill>
                  <a:schemeClr val="bg2">
                    <a:lumMod val="10000"/>
                  </a:schemeClr>
                </a:solidFill>
              </a:rPr>
              <a:t>evalstiskās organizācijas darbības nodrošināšanas izmaksas (biroja nomas un komunālo pakalpojumu izmaksas, transporta, sakaru pakalpojumu, kancelejas un saimniecības preču izmaksas, u. tml.)</a:t>
            </a:r>
            <a:endParaRPr sz="5000" dirty="0">
              <a:solidFill>
                <a:schemeClr val="bg2">
                  <a:lumMod val="10000"/>
                </a:schemeClr>
              </a:solidFill>
            </a:endParaRPr>
          </a:p>
        </p:txBody>
      </p:sp>
      <p:sp>
        <p:nvSpPr>
          <p:cNvPr id="201" name="Risinājums"/>
          <p:cNvSpPr txBox="1"/>
          <p:nvPr/>
        </p:nvSpPr>
        <p:spPr>
          <a:xfrm>
            <a:off x="12038753" y="7811178"/>
            <a:ext cx="10606020" cy="6924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R="0" rtl="0"/>
            <a:r>
              <a:rPr lang="lv-LV" sz="5000" dirty="0">
                <a:solidFill>
                  <a:schemeClr val="bg2">
                    <a:lumMod val="10000"/>
                  </a:schemeClr>
                </a:solidFill>
              </a:rPr>
              <a:t>Atlīdzība darbiniekiem</a:t>
            </a:r>
            <a:endParaRPr lang="lv-LV" sz="5000" b="0" i="0" u="none" strike="noStrike" baseline="0" dirty="0">
              <a:solidFill>
                <a:schemeClr val="bg2">
                  <a:lumMod val="10000"/>
                </a:schemeClr>
              </a:solidFill>
            </a:endParaRPr>
          </a:p>
        </p:txBody>
      </p:sp>
      <p:sp>
        <p:nvSpPr>
          <p:cNvPr id="203" name="Secinājumi"/>
          <p:cNvSpPr txBox="1"/>
          <p:nvPr/>
        </p:nvSpPr>
        <p:spPr>
          <a:xfrm>
            <a:off x="12038753" y="8864989"/>
            <a:ext cx="10606020" cy="2769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5000" dirty="0">
                <a:solidFill>
                  <a:schemeClr val="bg2">
                    <a:lumMod val="10000"/>
                  </a:schemeClr>
                </a:solidFill>
              </a:rPr>
              <a:t>Kapacitātes stiprināšanas pasākumu izmaksas</a:t>
            </a:r>
          </a:p>
          <a:p>
            <a:endParaRPr lang="lv-LV" sz="5000" dirty="0">
              <a:solidFill>
                <a:schemeClr val="bg2">
                  <a:lumMod val="10000"/>
                </a:schemeClr>
              </a:solidFill>
            </a:endParaRPr>
          </a:p>
          <a:p>
            <a:r>
              <a:rPr lang="lv-LV" sz="5000" dirty="0">
                <a:solidFill>
                  <a:schemeClr val="bg2">
                    <a:lumMod val="10000"/>
                  </a:schemeClr>
                </a:solidFill>
              </a:rPr>
              <a:t>Informācijas un publicitātes izmaksas</a:t>
            </a:r>
          </a:p>
        </p:txBody>
      </p:sp>
      <p:sp>
        <p:nvSpPr>
          <p:cNvPr id="204" name="2-24"/>
          <p:cNvSpPr txBox="1"/>
          <p:nvPr/>
        </p:nvSpPr>
        <p:spPr>
          <a:xfrm>
            <a:off x="13066398" y="349737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Atbalstāmās izmaksas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386544372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038753" y="3321877"/>
            <a:ext cx="10606020" cy="1329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dirty="0">
                <a:solidFill>
                  <a:schemeClr val="bg2">
                    <a:lumMod val="10000"/>
                  </a:schemeClr>
                </a:solidFill>
              </a:rPr>
              <a:t>Projektu pieteikumu sagatavošanas citiem finanšu instrumentiem izmaksas</a:t>
            </a:r>
            <a:endParaRPr sz="4800" dirty="0">
              <a:solidFill>
                <a:schemeClr val="bg2">
                  <a:lumMod val="10000"/>
                </a:schemeClr>
              </a:solidFill>
            </a:endParaRPr>
          </a:p>
        </p:txBody>
      </p:sp>
      <p:sp>
        <p:nvSpPr>
          <p:cNvPr id="201" name="Risinājums"/>
          <p:cNvSpPr txBox="1"/>
          <p:nvPr/>
        </p:nvSpPr>
        <p:spPr>
          <a:xfrm>
            <a:off x="12038753" y="5210421"/>
            <a:ext cx="10606020" cy="66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R="0" rtl="0"/>
            <a:r>
              <a:rPr lang="lv-LV" sz="4800" dirty="0">
                <a:solidFill>
                  <a:schemeClr val="bg2">
                    <a:lumMod val="10000"/>
                  </a:schemeClr>
                </a:solidFill>
              </a:rPr>
              <a:t>Pamatlīdzekļu iegāde</a:t>
            </a:r>
            <a:endParaRPr lang="lv-LV" sz="4800" b="0" i="0" u="none" strike="noStrike" baseline="0" dirty="0">
              <a:solidFill>
                <a:schemeClr val="bg2">
                  <a:lumMod val="10000"/>
                </a:schemeClr>
              </a:solidFill>
            </a:endParaRPr>
          </a:p>
        </p:txBody>
      </p:sp>
      <p:sp>
        <p:nvSpPr>
          <p:cNvPr id="203" name="Secinājumi"/>
          <p:cNvSpPr txBox="1"/>
          <p:nvPr/>
        </p:nvSpPr>
        <p:spPr>
          <a:xfrm>
            <a:off x="12038753" y="6536394"/>
            <a:ext cx="10606020" cy="59831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dirty="0">
                <a:solidFill>
                  <a:schemeClr val="bg2">
                    <a:lumMod val="10000"/>
                  </a:schemeClr>
                </a:solidFill>
              </a:rPr>
              <a:t>Prēmijas, dāvinājumi un citi materiāli stimulējoši pasākumi</a:t>
            </a:r>
          </a:p>
          <a:p>
            <a:endParaRPr lang="lv-LV" sz="4800" dirty="0">
              <a:solidFill>
                <a:schemeClr val="bg2">
                  <a:lumMod val="10000"/>
                </a:schemeClr>
              </a:solidFill>
            </a:endParaRPr>
          </a:p>
          <a:p>
            <a:r>
              <a:rPr lang="lv-LV" sz="4800" dirty="0">
                <a:solidFill>
                  <a:schemeClr val="bg2">
                    <a:lumMod val="10000"/>
                  </a:schemeClr>
                </a:solidFill>
              </a:rPr>
              <a:t>Naudas sodu, līgumsodu, kavējuma procentu apmaksa</a:t>
            </a:r>
          </a:p>
          <a:p>
            <a:endParaRPr lang="lv-LV" sz="4800" dirty="0">
              <a:solidFill>
                <a:schemeClr val="bg2">
                  <a:lumMod val="10000"/>
                </a:schemeClr>
              </a:solidFill>
            </a:endParaRPr>
          </a:p>
          <a:p>
            <a:r>
              <a:rPr lang="lv-LV" sz="4800" dirty="0">
                <a:solidFill>
                  <a:schemeClr val="bg2">
                    <a:lumMod val="10000"/>
                  </a:schemeClr>
                </a:solidFill>
              </a:rPr>
              <a:t>Izmaksas, kas neatbilst projekta mērķa sasniegšanai, un izmaksas, kas jau tiek finansētas no citiem finanšu avotiem</a:t>
            </a:r>
          </a:p>
        </p:txBody>
      </p:sp>
      <p:sp>
        <p:nvSpPr>
          <p:cNvPr id="204" name="2-24"/>
          <p:cNvSpPr txBox="1"/>
          <p:nvPr/>
        </p:nvSpPr>
        <p:spPr>
          <a:xfrm>
            <a:off x="13066398" y="349737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7755462"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Neatbalstāmās izmaksas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112389714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382345" y="2841455"/>
            <a:ext cx="10746697" cy="23267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b="1" dirty="0">
                <a:solidFill>
                  <a:schemeClr val="bg2">
                    <a:lumMod val="10000"/>
                  </a:schemeClr>
                </a:solidFill>
              </a:rPr>
              <a:t>Vienam projektam var piešķirt līdzfinansējumu līdz 2000 </a:t>
            </a:r>
            <a:r>
              <a:rPr lang="lv-LV" b="1" i="1" dirty="0" err="1">
                <a:solidFill>
                  <a:schemeClr val="bg2">
                    <a:lumMod val="10000"/>
                  </a:schemeClr>
                </a:solidFill>
              </a:rPr>
              <a:t>euro</a:t>
            </a:r>
            <a:endParaRPr lang="lv-LV" i="1" dirty="0">
              <a:solidFill>
                <a:schemeClr val="bg2">
                  <a:lumMod val="10000"/>
                </a:schemeClr>
              </a:solidFill>
            </a:endParaRPr>
          </a:p>
          <a:p>
            <a:endParaRPr sz="4800" dirty="0">
              <a:solidFill>
                <a:schemeClr val="bg2">
                  <a:lumMod val="10000"/>
                </a:schemeClr>
              </a:solidFill>
            </a:endParaRPr>
          </a:p>
        </p:txBody>
      </p:sp>
      <p:sp>
        <p:nvSpPr>
          <p:cNvPr id="201" name="Risinājums"/>
          <p:cNvSpPr txBox="1"/>
          <p:nvPr/>
        </p:nvSpPr>
        <p:spPr>
          <a:xfrm>
            <a:off x="12350156" y="4957714"/>
            <a:ext cx="10606020" cy="64817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b="1" dirty="0">
                <a:solidFill>
                  <a:schemeClr val="bg2">
                    <a:lumMod val="10000"/>
                  </a:schemeClr>
                </a:solidFill>
              </a:rPr>
              <a:t>Pašvaldības</a:t>
            </a:r>
            <a:r>
              <a:rPr lang="lv-LV" dirty="0">
                <a:solidFill>
                  <a:schemeClr val="bg2">
                    <a:lumMod val="10000"/>
                  </a:schemeClr>
                </a:solidFill>
              </a:rPr>
              <a:t> piešķirtais </a:t>
            </a:r>
            <a:r>
              <a:rPr lang="lv-LV" b="1" dirty="0">
                <a:solidFill>
                  <a:schemeClr val="bg2">
                    <a:lumMod val="10000"/>
                  </a:schemeClr>
                </a:solidFill>
              </a:rPr>
              <a:t>līdzfinansējums </a:t>
            </a:r>
            <a:r>
              <a:rPr lang="lv-LV" dirty="0">
                <a:solidFill>
                  <a:schemeClr val="bg2">
                    <a:lumMod val="10000"/>
                  </a:schemeClr>
                </a:solidFill>
              </a:rPr>
              <a:t>nevar pārsniegt </a:t>
            </a:r>
            <a:r>
              <a:rPr lang="lv-LV" b="1" dirty="0">
                <a:solidFill>
                  <a:schemeClr val="bg2">
                    <a:lumMod val="10000"/>
                  </a:schemeClr>
                </a:solidFill>
              </a:rPr>
              <a:t>95 %</a:t>
            </a:r>
            <a:r>
              <a:rPr lang="lv-LV" dirty="0">
                <a:solidFill>
                  <a:schemeClr val="bg2">
                    <a:lumMod val="10000"/>
                  </a:schemeClr>
                </a:solidFill>
              </a:rPr>
              <a:t> no projekta kopējās tāmes - p</a:t>
            </a:r>
            <a:r>
              <a:rPr lang="lv-LV" b="0" i="0" u="none" strike="noStrike" baseline="0" dirty="0">
                <a:solidFill>
                  <a:schemeClr val="bg2">
                    <a:lumMod val="10000"/>
                  </a:schemeClr>
                </a:solidFill>
              </a:rPr>
              <a:t>rojekta </a:t>
            </a:r>
            <a:r>
              <a:rPr lang="lv-LV" b="1" i="0" u="none" strike="noStrike" baseline="0" dirty="0">
                <a:solidFill>
                  <a:schemeClr val="bg2">
                    <a:lumMod val="10000"/>
                  </a:schemeClr>
                </a:solidFill>
              </a:rPr>
              <a:t>pieteicējam jānodrošina līdzfinansējums ne mazāks kā 5 % </a:t>
            </a:r>
            <a:r>
              <a:rPr lang="lv-LV" b="0" i="0" u="none" strike="noStrike" baseline="0" dirty="0">
                <a:solidFill>
                  <a:schemeClr val="bg2">
                    <a:lumMod val="10000"/>
                  </a:schemeClr>
                </a:solidFill>
              </a:rPr>
              <a:t>no kopējām projekta izmaksām</a:t>
            </a:r>
          </a:p>
          <a:p>
            <a:pPr marR="0" rtl="0"/>
            <a:endParaRPr lang="lv-LV" sz="4800" b="0" i="0" u="none" strike="noStrike" baseline="0" dirty="0">
              <a:solidFill>
                <a:schemeClr val="bg2">
                  <a:lumMod val="10000"/>
                </a:schemeClr>
              </a:solidFill>
            </a:endParaRPr>
          </a:p>
        </p:txBody>
      </p:sp>
      <p:sp>
        <p:nvSpPr>
          <p:cNvPr id="203" name="Secinājumi"/>
          <p:cNvSpPr txBox="1"/>
          <p:nvPr/>
        </p:nvSpPr>
        <p:spPr>
          <a:xfrm>
            <a:off x="12601460" y="8880055"/>
            <a:ext cx="10437911" cy="66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R="0" rtl="0"/>
            <a:endParaRPr lang="lv-LV" sz="4800" b="0" i="0" u="none" strike="noStrike" baseline="0" dirty="0">
              <a:solidFill>
                <a:schemeClr val="bg2">
                  <a:lumMod val="10000"/>
                </a:schemeClr>
              </a:solidFill>
            </a:endParaRPr>
          </a:p>
        </p:txBody>
      </p:sp>
      <p:sp>
        <p:nvSpPr>
          <p:cNvPr id="204" name="2-24"/>
          <p:cNvSpPr txBox="1"/>
          <p:nvPr/>
        </p:nvSpPr>
        <p:spPr>
          <a:xfrm>
            <a:off x="12433352" y="356996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Projektu finansējums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15371932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1537191" y="2020105"/>
            <a:ext cx="11810967" cy="45704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800" b="1" dirty="0">
              <a:solidFill>
                <a:schemeClr val="bg2">
                  <a:lumMod val="10000"/>
                </a:schemeClr>
              </a:solidFill>
            </a:endParaRPr>
          </a:p>
          <a:p>
            <a:pPr marR="0" rtl="0"/>
            <a:endParaRPr lang="lv-LV" sz="5400" dirty="0">
              <a:solidFill>
                <a:schemeClr val="bg2">
                  <a:lumMod val="10000"/>
                </a:schemeClr>
              </a:solidFill>
            </a:endParaRPr>
          </a:p>
          <a:p>
            <a:pPr marR="0" rtl="0"/>
            <a:r>
              <a:rPr lang="lv-LV" dirty="0">
                <a:solidFill>
                  <a:schemeClr val="bg2">
                    <a:lumMod val="10000"/>
                  </a:schemeClr>
                </a:solidFill>
              </a:rPr>
              <a:t>Projekta </a:t>
            </a:r>
            <a:r>
              <a:rPr lang="lv-LV" b="1" dirty="0">
                <a:solidFill>
                  <a:schemeClr val="bg2">
                    <a:lumMod val="10000"/>
                  </a:schemeClr>
                </a:solidFill>
              </a:rPr>
              <a:t>īstenotājam</a:t>
            </a:r>
            <a:r>
              <a:rPr lang="lv-LV" dirty="0">
                <a:solidFill>
                  <a:schemeClr val="bg2">
                    <a:lumMod val="10000"/>
                  </a:schemeClr>
                </a:solidFill>
              </a:rPr>
              <a:t> tiek veikti divi maksājumi - </a:t>
            </a:r>
            <a:r>
              <a:rPr lang="lv-LV" b="1" dirty="0">
                <a:solidFill>
                  <a:schemeClr val="bg2">
                    <a:lumMod val="10000"/>
                  </a:schemeClr>
                </a:solidFill>
              </a:rPr>
              <a:t>avansa un noslēguma maksājums</a:t>
            </a:r>
            <a:endParaRPr lang="lv-LV" b="1" u="none" strike="noStrike" baseline="0" dirty="0">
              <a:solidFill>
                <a:schemeClr val="bg2">
                  <a:lumMod val="10000"/>
                </a:schemeClr>
              </a:solidFill>
            </a:endParaRPr>
          </a:p>
          <a:p>
            <a:endParaRPr sz="4800" dirty="0">
              <a:solidFill>
                <a:schemeClr val="bg2">
                  <a:lumMod val="10000"/>
                </a:schemeClr>
              </a:solidFill>
            </a:endParaRPr>
          </a:p>
        </p:txBody>
      </p:sp>
      <p:sp>
        <p:nvSpPr>
          <p:cNvPr id="201" name="Risinājums"/>
          <p:cNvSpPr txBox="1"/>
          <p:nvPr/>
        </p:nvSpPr>
        <p:spPr>
          <a:xfrm>
            <a:off x="12742138" y="4403465"/>
            <a:ext cx="10606020" cy="24929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L="571500" marR="0" indent="-571500" rtl="0">
              <a:buFont typeface="Arial" panose="020B0604020202020204" pitchFamily="34" charset="0"/>
              <a:buChar char="•"/>
            </a:pPr>
            <a:endParaRPr lang="lv-LV" sz="4400" b="1" i="0" u="none" strike="noStrike" baseline="0" dirty="0">
              <a:solidFill>
                <a:schemeClr val="bg2">
                  <a:lumMod val="10000"/>
                </a:schemeClr>
              </a:solidFill>
            </a:endParaRPr>
          </a:p>
          <a:p>
            <a:pPr marR="0" rtl="0"/>
            <a:endParaRPr lang="lv-LV" sz="4800" b="1" i="0" u="none" strike="noStrike" baseline="0" dirty="0">
              <a:solidFill>
                <a:schemeClr val="bg2">
                  <a:lumMod val="10000"/>
                </a:schemeClr>
              </a:solidFill>
            </a:endParaRPr>
          </a:p>
        </p:txBody>
      </p:sp>
      <p:sp>
        <p:nvSpPr>
          <p:cNvPr id="203" name="Secinājumi"/>
          <p:cNvSpPr txBox="1"/>
          <p:nvPr/>
        </p:nvSpPr>
        <p:spPr>
          <a:xfrm>
            <a:off x="11495314" y="6315926"/>
            <a:ext cx="11810967" cy="65925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pPr marR="0" rtl="0"/>
            <a:r>
              <a:rPr lang="lv-LV" sz="5400" b="1" i="0" u="none" strike="noStrike" baseline="0" dirty="0">
                <a:solidFill>
                  <a:schemeClr val="bg2">
                    <a:lumMod val="10000"/>
                  </a:schemeClr>
                </a:solidFill>
              </a:rPr>
              <a:t>Avansa maksājums </a:t>
            </a:r>
            <a:r>
              <a:rPr lang="lv-LV" sz="5400" i="0" u="none" strike="noStrike" baseline="0" dirty="0">
                <a:solidFill>
                  <a:schemeClr val="bg2">
                    <a:lumMod val="10000"/>
                  </a:schemeClr>
                </a:solidFill>
              </a:rPr>
              <a:t>pēc līguma noslēgšanas un rēķina iesniegšanas</a:t>
            </a:r>
            <a:r>
              <a:rPr lang="lv-LV" sz="5400" b="1" i="0" u="none" strike="noStrike" baseline="0" dirty="0">
                <a:solidFill>
                  <a:schemeClr val="bg2">
                    <a:lumMod val="10000"/>
                  </a:schemeClr>
                </a:solidFill>
              </a:rPr>
              <a:t> </a:t>
            </a:r>
            <a:r>
              <a:rPr lang="lv-LV" sz="5400" i="0" u="none" strike="noStrike" baseline="0" dirty="0">
                <a:solidFill>
                  <a:schemeClr val="bg2">
                    <a:lumMod val="10000"/>
                  </a:schemeClr>
                </a:solidFill>
              </a:rPr>
              <a:t>– </a:t>
            </a:r>
          </a:p>
          <a:p>
            <a:pPr marR="0" rtl="0"/>
            <a:r>
              <a:rPr lang="lv-LV" sz="5400" b="1" dirty="0">
                <a:solidFill>
                  <a:schemeClr val="bg2">
                    <a:lumMod val="10000"/>
                  </a:schemeClr>
                </a:solidFill>
              </a:rPr>
              <a:t>9</a:t>
            </a:r>
            <a:r>
              <a:rPr lang="lv-LV" sz="5400" b="1" i="0" u="none" strike="noStrike" baseline="0" dirty="0">
                <a:solidFill>
                  <a:schemeClr val="bg2">
                    <a:lumMod val="10000"/>
                  </a:schemeClr>
                </a:solidFill>
              </a:rPr>
              <a:t>0 %</a:t>
            </a:r>
          </a:p>
          <a:p>
            <a:pPr marR="0" rtl="0"/>
            <a:endParaRPr lang="lv-LV" sz="5400" b="1" dirty="0">
              <a:solidFill>
                <a:schemeClr val="bg2">
                  <a:lumMod val="10000"/>
                </a:schemeClr>
              </a:solidFill>
            </a:endParaRPr>
          </a:p>
          <a:p>
            <a:r>
              <a:rPr lang="lv-LV" sz="5400" b="1" i="0" u="none" strike="noStrike" baseline="0" dirty="0">
                <a:solidFill>
                  <a:schemeClr val="bg2">
                    <a:lumMod val="10000"/>
                  </a:schemeClr>
                </a:solidFill>
              </a:rPr>
              <a:t>Noslēguma maksājums </a:t>
            </a:r>
            <a:r>
              <a:rPr lang="lv-LV" sz="5400" i="0" u="none" strike="noStrike" baseline="0" dirty="0">
                <a:solidFill>
                  <a:schemeClr val="bg2">
                    <a:lumMod val="10000"/>
                  </a:schemeClr>
                </a:solidFill>
              </a:rPr>
              <a:t>pēc noslēguma pārskata par projekta īstenošanu iesniegšanas un pieņemšanas un nodošanas akta parakstīšanas –</a:t>
            </a:r>
            <a:r>
              <a:rPr lang="lv-LV" sz="5400" b="1" i="0" u="none" strike="noStrike" baseline="0" dirty="0">
                <a:solidFill>
                  <a:schemeClr val="bg2">
                    <a:lumMod val="10000"/>
                  </a:schemeClr>
                </a:solidFill>
              </a:rPr>
              <a:t> 10 %</a:t>
            </a:r>
            <a:endParaRPr lang="lv-LV" sz="5400" b="0" u="none" strike="noStrike" baseline="0" dirty="0">
              <a:solidFill>
                <a:schemeClr val="bg2">
                  <a:lumMod val="10000"/>
                </a:schemeClr>
              </a:solidFill>
            </a:endParaRPr>
          </a:p>
          <a:p>
            <a:pPr marR="0" rtl="0"/>
            <a:endParaRPr lang="lv-LV" sz="4400" b="0" u="none" strike="noStrike" baseline="0" dirty="0">
              <a:solidFill>
                <a:schemeClr val="bg2">
                  <a:lumMod val="10000"/>
                </a:schemeClr>
              </a:solidFill>
            </a:endParaRPr>
          </a:p>
        </p:txBody>
      </p:sp>
      <p:sp>
        <p:nvSpPr>
          <p:cNvPr id="204" name="2-24"/>
          <p:cNvSpPr txBox="1"/>
          <p:nvPr/>
        </p:nvSpPr>
        <p:spPr>
          <a:xfrm>
            <a:off x="12433352" y="3569966"/>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Projektu finansējums</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54016973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0920046" y="2752804"/>
            <a:ext cx="12295411" cy="15388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R="0" lvl="0" algn="l" defTabSz="2438338" rtl="0" eaLnBrk="1" fontAlgn="auto" latinLnBrk="0" hangingPunct="1">
              <a:lnSpc>
                <a:spcPct val="90000"/>
              </a:lnSpc>
              <a:spcBef>
                <a:spcPts val="1200"/>
              </a:spcBef>
              <a:spcAft>
                <a:spcPts val="0"/>
              </a:spcAft>
              <a:buClrTx/>
              <a:buSzPct val="123000"/>
              <a:tabLst/>
              <a:defRPr/>
            </a:pPr>
            <a:r>
              <a:rPr kumimoji="0" lang="lv-LV" sz="5000" b="1" i="0" u="none" strike="noStrike" kern="0" cap="none" spc="0" normalizeH="0" baseline="0" noProof="0" dirty="0">
                <a:ln>
                  <a:noFill/>
                </a:ln>
                <a:solidFill>
                  <a:srgbClr val="D5D5D5">
                    <a:lumMod val="10000"/>
                  </a:srgbClr>
                </a:solidFill>
                <a:effectLst/>
                <a:uLnTx/>
                <a:uFillTx/>
                <a:latin typeface="Gilroy Semibold"/>
                <a:sym typeface="Helvetica Neue"/>
              </a:rPr>
              <a:t>Projekta pieteikums </a:t>
            </a:r>
          </a:p>
          <a:p>
            <a:pPr marR="0" lvl="0" algn="l" defTabSz="2438338" rtl="0" eaLnBrk="1" fontAlgn="auto" latinLnBrk="0" hangingPunct="1">
              <a:lnSpc>
                <a:spcPct val="90000"/>
              </a:lnSpc>
              <a:spcBef>
                <a:spcPts val="1200"/>
              </a:spcBef>
              <a:spcAft>
                <a:spcPts val="0"/>
              </a:spcAft>
              <a:buClrTx/>
              <a:buSzPct val="123000"/>
              <a:tabLst/>
              <a:defRPr/>
            </a:pPr>
            <a:r>
              <a:rPr kumimoji="0" lang="lv-LV" sz="5000" b="1" i="0" u="none" strike="noStrike" kern="0" cap="none" spc="0" normalizeH="0" baseline="0" noProof="0" dirty="0">
                <a:ln>
                  <a:noFill/>
                </a:ln>
                <a:solidFill>
                  <a:srgbClr val="D5D5D5">
                    <a:lumMod val="10000"/>
                  </a:srgbClr>
                </a:solidFill>
                <a:effectLst/>
                <a:uLnTx/>
                <a:uFillTx/>
                <a:latin typeface="Gilroy Semibold"/>
                <a:sym typeface="Helvetica Neue"/>
              </a:rPr>
              <a:t>Projekta izdevumu tāme </a:t>
            </a:r>
            <a:endParaRPr kumimoji="0" sz="5000" b="1"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
        <p:nvSpPr>
          <p:cNvPr id="307" name="Laika plāns…"/>
          <p:cNvSpPr txBox="1"/>
          <p:nvPr/>
        </p:nvSpPr>
        <p:spPr>
          <a:xfrm>
            <a:off x="1444261" y="653907"/>
            <a:ext cx="10606020" cy="4431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lvl="0" indent="0" algn="l" defTabSz="2438338" rtl="0" eaLnBrk="1" fontAlgn="auto" latinLnBrk="0" hangingPunct="0">
              <a:lnSpc>
                <a:spcPct val="8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Iesniedzamie dokumenti</a:t>
            </a:r>
          </a:p>
          <a:p>
            <a:pPr marL="0" marR="0" lvl="0" indent="0" algn="l"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0" marR="0" lvl="0" indent="0" algn="l" defTabSz="584200" rtl="0" eaLnBrk="1" fontAlgn="auto" latinLnBrk="0" hangingPunct="0">
              <a:lnSpc>
                <a:spcPct val="90000"/>
              </a:lnSpc>
              <a:spcBef>
                <a:spcPts val="0"/>
              </a:spcBef>
              <a:spcAft>
                <a:spcPts val="0"/>
              </a:spcAft>
              <a:buClrTx/>
              <a:buSzTx/>
              <a:buFontTx/>
              <a:buNone/>
              <a:tabLst/>
              <a:defRPr sz="6000" spc="119">
                <a:solidFill>
                  <a:srgbClr val="FFFFFF"/>
                </a:solidFill>
                <a:latin typeface="Gilroy Semibold"/>
                <a:ea typeface="Gilroy Semibold"/>
                <a:cs typeface="Gilroy Semibold"/>
                <a:sym typeface="Gilroy Semibold"/>
              </a:defRPr>
            </a:pPr>
            <a:endParaRPr kumimoji="0" sz="6000" b="0" i="0" u="none" strike="noStrike" kern="0" cap="none" spc="119" normalizeH="0" baseline="0" noProof="0" dirty="0">
              <a:ln>
                <a:noFill/>
              </a:ln>
              <a:solidFill>
                <a:srgbClr val="FFFFFF"/>
              </a:solidFill>
              <a:effectLst/>
              <a:uLnTx/>
              <a:uFillTx/>
              <a:latin typeface="Gilroy Semibold"/>
              <a:sym typeface="Gilroy Semibold"/>
            </a:endParaRPr>
          </a:p>
        </p:txBody>
      </p:sp>
      <p:sp>
        <p:nvSpPr>
          <p:cNvPr id="308" name="Vieta tēmas…"/>
          <p:cNvSpPr txBox="1"/>
          <p:nvPr/>
        </p:nvSpPr>
        <p:spPr>
          <a:xfrm>
            <a:off x="10920046" y="4454265"/>
            <a:ext cx="12854354" cy="87439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R="0" lvl="0" algn="l" defTabSz="2438338" rtl="0" eaLnBrk="1" fontAlgn="auto" latinLnBrk="0" hangingPunct="1">
              <a:lnSpc>
                <a:spcPct val="90000"/>
              </a:lnSpc>
              <a:spcBef>
                <a:spcPts val="1200"/>
              </a:spcBef>
              <a:spcAft>
                <a:spcPts val="0"/>
              </a:spcAft>
              <a:buClrTx/>
              <a:buSzPct val="123000"/>
              <a:tabLst/>
              <a:defRPr/>
            </a:pPr>
            <a:r>
              <a:rPr kumimoji="0" lang="lv-LV" sz="5000" b="1" i="0" u="none" strike="noStrike" kern="0" cap="none" spc="0" normalizeH="0" baseline="0" noProof="0" dirty="0">
                <a:ln>
                  <a:noFill/>
                </a:ln>
                <a:solidFill>
                  <a:srgbClr val="D5D5D5">
                    <a:lumMod val="10000"/>
                  </a:srgbClr>
                </a:solidFill>
                <a:effectLst/>
                <a:uLnTx/>
                <a:uFillTx/>
                <a:latin typeface="Gilroy Semibold"/>
                <a:sym typeface="Helvetica Neue"/>
              </a:rPr>
              <a:t>Apliecinājums </a:t>
            </a:r>
          </a:p>
          <a:p>
            <a:pPr marR="0" lvl="0" algn="l" defTabSz="2438338" rtl="0" eaLnBrk="1" fontAlgn="auto" latinLnBrk="0" hangingPunct="1">
              <a:lnSpc>
                <a:spcPct val="90000"/>
              </a:lnSpc>
              <a:spcBef>
                <a:spcPts val="1200"/>
              </a:spcBef>
              <a:spcAft>
                <a:spcPts val="0"/>
              </a:spcAft>
              <a:buClrTx/>
              <a:buSzPct val="123000"/>
              <a:tabLst/>
              <a:defRPr/>
            </a:pPr>
            <a:r>
              <a:rPr kumimoji="0" lang="lv-LV" sz="5000" b="1" i="0" u="none" strike="noStrike" kern="0" cap="none" spc="0" normalizeH="0" baseline="0" noProof="0" dirty="0">
                <a:ln>
                  <a:noFill/>
                </a:ln>
                <a:solidFill>
                  <a:srgbClr val="D5D5D5">
                    <a:lumMod val="10000"/>
                  </a:srgbClr>
                </a:solidFill>
                <a:effectLst/>
                <a:uLnTx/>
                <a:uFillTx/>
                <a:latin typeface="Gilroy Semibold"/>
                <a:sym typeface="Helvetica Neue"/>
              </a:rPr>
              <a:t>Nomas līguma vai patapinājuma līguma vai Zemesgrāmatas apliecības kopija </a:t>
            </a:r>
            <a:r>
              <a:rPr kumimoji="0" lang="lv-LV" sz="5000" b="0" i="0" u="none" strike="noStrike" kern="0" cap="none" spc="0" normalizeH="0" baseline="0" noProof="0" dirty="0">
                <a:ln>
                  <a:noFill/>
                </a:ln>
                <a:solidFill>
                  <a:srgbClr val="D5D5D5">
                    <a:lumMod val="10000"/>
                  </a:srgbClr>
                </a:solidFill>
                <a:effectLst/>
                <a:uLnTx/>
                <a:uFillTx/>
                <a:latin typeface="Gilroy Semibold"/>
                <a:sym typeface="Helvetica Neue"/>
              </a:rPr>
              <a:t>par organizācijas lietošanā esošo telpu (ēku), ja finansējums nepieciešams pastāvīgu telpu īrei, komunālajiem maksājumiem u.c. ar telpu lietošanu saistītiem izdevumiem organizācijas darbības nodrošināšanai</a:t>
            </a:r>
          </a:p>
          <a:p>
            <a:pPr marR="0" lvl="0" algn="l" defTabSz="2438338" rtl="0" eaLnBrk="1" fontAlgn="auto" latinLnBrk="0" hangingPunct="1">
              <a:lnSpc>
                <a:spcPct val="90000"/>
              </a:lnSpc>
              <a:spcBef>
                <a:spcPts val="1200"/>
              </a:spcBef>
              <a:spcAft>
                <a:spcPts val="0"/>
              </a:spcAft>
              <a:buClrTx/>
              <a:buSzPct val="123000"/>
              <a:tabLst/>
              <a:defRPr/>
            </a:pPr>
            <a:r>
              <a:rPr lang="lv-LV" sz="5000" b="1" dirty="0">
                <a:solidFill>
                  <a:srgbClr val="D5D5D5">
                    <a:lumMod val="10000"/>
                  </a:srgbClr>
                </a:solidFill>
                <a:latin typeface="Gilroy Semibold"/>
              </a:rPr>
              <a:t>Citi dokumenti</a:t>
            </a:r>
            <a:r>
              <a:rPr lang="lv-LV" sz="5000" dirty="0">
                <a:solidFill>
                  <a:srgbClr val="D5D5D5">
                    <a:lumMod val="10000"/>
                  </a:srgbClr>
                </a:solidFill>
                <a:latin typeface="Gilroy Semibold"/>
              </a:rPr>
              <a:t>, kas sniedz būtisku informāciju par pretendentu vai projekta ietvaros paredzētajām aktivitātēm</a:t>
            </a:r>
          </a:p>
          <a:p>
            <a:pPr marR="0" lvl="0" algn="l" defTabSz="2438338" rtl="0" eaLnBrk="1" fontAlgn="auto" latinLnBrk="0" hangingPunct="1">
              <a:lnSpc>
                <a:spcPct val="90000"/>
              </a:lnSpc>
              <a:spcBef>
                <a:spcPts val="1200"/>
              </a:spcBef>
              <a:spcAft>
                <a:spcPts val="0"/>
              </a:spcAft>
              <a:buClrTx/>
              <a:buSzPct val="123000"/>
              <a:tabLst/>
              <a:defRPr/>
            </a:pPr>
            <a:endParaRPr kumimoji="0" sz="48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Tree>
    <p:extLst>
      <p:ext uri="{BB962C8B-B14F-4D97-AF65-F5344CB8AC3E}">
        <p14:creationId xmlns:p14="http://schemas.microsoft.com/office/powerpoint/2010/main" val="150872401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1904785" y="3201614"/>
            <a:ext cx="11609397" cy="39887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lvl="0" algn="l" hangingPunct="1">
              <a:lnSpc>
                <a:spcPct val="90000"/>
              </a:lnSpc>
              <a:spcBef>
                <a:spcPts val="1200"/>
              </a:spcBef>
              <a:buSzPct val="123000"/>
              <a:defRPr/>
            </a:pPr>
            <a:r>
              <a:rPr lang="lv-LV" sz="4800" dirty="0">
                <a:solidFill>
                  <a:schemeClr val="bg2">
                    <a:lumMod val="10000"/>
                  </a:schemeClr>
                </a:solidFill>
                <a:latin typeface="Gilroy Semibold"/>
              </a:rPr>
              <a:t>N</a:t>
            </a:r>
            <a:r>
              <a:rPr lang="lv-LV" sz="4800" b="0" i="0" u="none" strike="noStrike" baseline="0" dirty="0">
                <a:solidFill>
                  <a:schemeClr val="bg2">
                    <a:lumMod val="10000"/>
                  </a:schemeClr>
                </a:solidFill>
                <a:latin typeface="Gilroy Semibold"/>
              </a:rPr>
              <a:t>osūtot uz elektroniskā pasta adresi </a:t>
            </a:r>
            <a:r>
              <a:rPr lang="lv-LV" sz="4800" b="1" i="0" u="none" strike="noStrike" baseline="0" dirty="0">
                <a:solidFill>
                  <a:schemeClr val="bg2">
                    <a:lumMod val="10000"/>
                  </a:schemeClr>
                </a:solidFill>
                <a:latin typeface="Gilroy Semibold"/>
              </a:rPr>
              <a:t>integracija@riga.lv</a:t>
            </a:r>
            <a:r>
              <a:rPr lang="lv-LV" sz="4800" b="0" i="0" u="none" strike="noStrike" baseline="0" dirty="0">
                <a:solidFill>
                  <a:schemeClr val="bg2">
                    <a:lumMod val="10000"/>
                  </a:schemeClr>
                </a:solidFill>
                <a:latin typeface="Gilroy Semibold"/>
              </a:rPr>
              <a:t> vai Apkaimju iedzīvotāju centra oficiālo </a:t>
            </a:r>
            <a:r>
              <a:rPr lang="lv-LV" sz="4800" b="1" i="0" u="none" strike="noStrike" baseline="0" dirty="0">
                <a:solidFill>
                  <a:schemeClr val="bg2">
                    <a:lumMod val="10000"/>
                  </a:schemeClr>
                </a:solidFill>
                <a:latin typeface="Gilroy Semibold"/>
              </a:rPr>
              <a:t>e-adresi</a:t>
            </a:r>
            <a:r>
              <a:rPr lang="lv-LV" sz="4800" b="0" i="0" u="none" strike="noStrike" baseline="0" dirty="0">
                <a:solidFill>
                  <a:schemeClr val="bg2">
                    <a:lumMod val="10000"/>
                  </a:schemeClr>
                </a:solidFill>
                <a:latin typeface="Gilroy Semibold"/>
              </a:rPr>
              <a:t> ar </a:t>
            </a:r>
            <a:r>
              <a:rPr lang="lv-LV" sz="4800" b="0" i="0" u="none" strike="noStrike" baseline="0" dirty="0" err="1">
                <a:solidFill>
                  <a:schemeClr val="bg2">
                    <a:lumMod val="10000"/>
                  </a:schemeClr>
                </a:solidFill>
                <a:latin typeface="Gilroy Semibold"/>
              </a:rPr>
              <a:t>paraksttiesīgās</a:t>
            </a:r>
            <a:r>
              <a:rPr lang="lv-LV" sz="4800" b="0" i="0" u="none" strike="noStrike" baseline="0" dirty="0">
                <a:solidFill>
                  <a:schemeClr val="bg2">
                    <a:lumMod val="10000"/>
                  </a:schemeClr>
                </a:solidFill>
                <a:latin typeface="Gilroy Semibold"/>
              </a:rPr>
              <a:t> personas drošu elektronisko parakstu, kas satur laika zīmogu, .</a:t>
            </a:r>
            <a:r>
              <a:rPr lang="lv-LV" sz="4800" b="0" i="0" u="none" strike="noStrike" baseline="0" dirty="0" err="1">
                <a:solidFill>
                  <a:schemeClr val="bg2">
                    <a:lumMod val="10000"/>
                  </a:schemeClr>
                </a:solidFill>
                <a:latin typeface="Gilroy Semibold"/>
              </a:rPr>
              <a:t>edoc</a:t>
            </a:r>
            <a:r>
              <a:rPr lang="lv-LV" sz="4800" b="0" i="0" u="none" strike="noStrike" baseline="0" dirty="0">
                <a:solidFill>
                  <a:schemeClr val="bg2">
                    <a:lumMod val="10000"/>
                  </a:schemeClr>
                </a:solidFill>
                <a:latin typeface="Gilroy Semibold"/>
              </a:rPr>
              <a:t> formāta </a:t>
            </a:r>
            <a:r>
              <a:rPr lang="lv-LV" sz="4800" b="0" i="0" u="none" strike="noStrike" baseline="0" dirty="0" err="1">
                <a:solidFill>
                  <a:schemeClr val="bg2">
                    <a:lumMod val="10000"/>
                  </a:schemeClr>
                </a:solidFill>
                <a:latin typeface="Gilroy Semibold"/>
              </a:rPr>
              <a:t>pakotnē</a:t>
            </a:r>
            <a:r>
              <a:rPr lang="lv-LV" sz="4800" b="0" i="0" u="none" strike="noStrike" baseline="0" dirty="0">
                <a:solidFill>
                  <a:schemeClr val="bg2">
                    <a:lumMod val="10000"/>
                  </a:schemeClr>
                </a:solidFill>
                <a:latin typeface="Gilroy Semibold"/>
              </a:rPr>
              <a:t>, kuras izmērs nepārsniedz 20 MB</a:t>
            </a:r>
            <a:endParaRPr sz="4800" dirty="0">
              <a:solidFill>
                <a:schemeClr val="bg2">
                  <a:lumMod val="10000"/>
                </a:schemeClr>
              </a:solidFill>
              <a:latin typeface="Gilroy Semibold"/>
            </a:endParaRPr>
          </a:p>
        </p:txBody>
      </p:sp>
      <p:sp>
        <p:nvSpPr>
          <p:cNvPr id="307" name="Laika plāns…"/>
          <p:cNvSpPr txBox="1"/>
          <p:nvPr/>
        </p:nvSpPr>
        <p:spPr>
          <a:xfrm>
            <a:off x="1444261" y="653907"/>
            <a:ext cx="10606020" cy="4431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a:lnSpc>
                <a:spcPct val="80000"/>
              </a:lnSpc>
            </a:pPr>
            <a:r>
              <a:rPr lang="lv-LV" sz="9000" b="1" dirty="0">
                <a:solidFill>
                  <a:schemeClr val="bg2">
                    <a:lumMod val="10000"/>
                  </a:schemeClr>
                </a:solidFill>
                <a:latin typeface="Gilroy Semibold"/>
              </a:rPr>
              <a:t>Projektu pieteikumu iesniegšana</a:t>
            </a:r>
          </a:p>
          <a:p>
            <a:pPr algn="l"/>
            <a:endParaRPr lang="lv-LV" sz="9000" b="1" dirty="0">
              <a:solidFill>
                <a:schemeClr val="bg2">
                  <a:lumMod val="10000"/>
                </a:schemeClr>
              </a:solidFill>
              <a:latin typeface="Gilroy Semibold"/>
            </a:endParaRP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8" name="Vieta tēmas…"/>
          <p:cNvSpPr txBox="1"/>
          <p:nvPr/>
        </p:nvSpPr>
        <p:spPr>
          <a:xfrm>
            <a:off x="11904785" y="7622024"/>
            <a:ext cx="11609397" cy="53183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lvl="0" algn="l" hangingPunct="1">
              <a:lnSpc>
                <a:spcPct val="90000"/>
              </a:lnSpc>
              <a:spcBef>
                <a:spcPts val="1200"/>
              </a:spcBef>
              <a:buSzPct val="123000"/>
              <a:defRPr/>
            </a:pPr>
            <a:r>
              <a:rPr lang="lv-LV" sz="4800" dirty="0">
                <a:solidFill>
                  <a:schemeClr val="bg2">
                    <a:lumMod val="10000"/>
                  </a:schemeClr>
                </a:solidFill>
                <a:latin typeface="Gilroy Semibold"/>
              </a:rPr>
              <a:t>K</a:t>
            </a:r>
            <a:r>
              <a:rPr lang="lv-LV" sz="4800" b="0" i="0" u="none" strike="noStrike" baseline="0" dirty="0">
                <a:solidFill>
                  <a:schemeClr val="bg2">
                    <a:lumMod val="10000"/>
                  </a:schemeClr>
                </a:solidFill>
                <a:latin typeface="Gilroy Semibold"/>
              </a:rPr>
              <a:t>lātienē Apkaimju iedzīvotāju centra Klientu apkalpošanas nodaļas punktos. Projekta pieteikumu iesniedz divos eksemplāros (viens oriģināls un viena kopija), pievienojot arī projekta pieteikumu datu nesējā, uz kura norādīts projekta iesniedzēja un projekta nosaukums, vai nosūtot to uz e-pasta adresi integracija@riga.lv</a:t>
            </a:r>
            <a:endParaRPr lang="lv-LV" sz="4800" dirty="0">
              <a:solidFill>
                <a:schemeClr val="bg2">
                  <a:lumMod val="10000"/>
                </a:schemeClr>
              </a:solidFill>
              <a:latin typeface="Gilroy Semibold"/>
            </a:endParaRPr>
          </a:p>
        </p:txBody>
      </p:sp>
    </p:spTree>
    <p:extLst>
      <p:ext uri="{BB962C8B-B14F-4D97-AF65-F5344CB8AC3E}">
        <p14:creationId xmlns:p14="http://schemas.microsoft.com/office/powerpoint/2010/main" val="194344294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1836361" y="3724129"/>
            <a:ext cx="11609397" cy="40472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lvl="0" algn="l" hangingPunct="1">
              <a:lnSpc>
                <a:spcPct val="90000"/>
              </a:lnSpc>
              <a:spcBef>
                <a:spcPts val="1200"/>
              </a:spcBef>
              <a:buSzPct val="123000"/>
              <a:defRPr/>
            </a:pPr>
            <a:r>
              <a:rPr lang="lv-LV" sz="5400" b="1" dirty="0">
                <a:solidFill>
                  <a:schemeClr val="bg2">
                    <a:lumMod val="10000"/>
                  </a:schemeClr>
                </a:solidFill>
                <a:latin typeface="Gilroy Semibold"/>
              </a:rPr>
              <a:t>Projektu pieteikumus vērtē vērtēšanas komisija, ievērojot vērtēšanas kritērijus</a:t>
            </a:r>
          </a:p>
          <a:p>
            <a:pPr lvl="0" algn="l" hangingPunct="1">
              <a:lnSpc>
                <a:spcPct val="90000"/>
              </a:lnSpc>
              <a:spcBef>
                <a:spcPts val="1200"/>
              </a:spcBef>
              <a:buSzPct val="123000"/>
              <a:defRPr/>
            </a:pPr>
            <a:endParaRPr lang="lv-LV" sz="5400" b="1" dirty="0">
              <a:solidFill>
                <a:schemeClr val="bg2">
                  <a:lumMod val="10000"/>
                </a:schemeClr>
              </a:solidFill>
              <a:latin typeface="Gilroy Semibold"/>
            </a:endParaRPr>
          </a:p>
          <a:p>
            <a:pPr lvl="0" algn="l" hangingPunct="1">
              <a:lnSpc>
                <a:spcPct val="90000"/>
              </a:lnSpc>
              <a:spcBef>
                <a:spcPts val="1200"/>
              </a:spcBef>
              <a:buSzPct val="123000"/>
              <a:defRPr/>
            </a:pPr>
            <a:r>
              <a:rPr lang="lv-LV" sz="5400" b="1" dirty="0">
                <a:solidFill>
                  <a:schemeClr val="bg2">
                    <a:lumMod val="10000"/>
                  </a:schemeClr>
                </a:solidFill>
                <a:latin typeface="Gilroy Semibold"/>
              </a:rPr>
              <a:t>Maksimālais punktu skaits vienam projektam – 30 punkti</a:t>
            </a:r>
          </a:p>
        </p:txBody>
      </p:sp>
      <p:sp>
        <p:nvSpPr>
          <p:cNvPr id="307" name="Laika plāns…"/>
          <p:cNvSpPr txBox="1"/>
          <p:nvPr/>
        </p:nvSpPr>
        <p:spPr>
          <a:xfrm>
            <a:off x="1444261" y="653907"/>
            <a:ext cx="10606020" cy="4431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a:lnSpc>
                <a:spcPct val="80000"/>
              </a:lnSpc>
            </a:pPr>
            <a:r>
              <a:rPr lang="lv-LV" sz="9000" b="1" dirty="0">
                <a:solidFill>
                  <a:schemeClr val="bg2">
                    <a:lumMod val="10000"/>
                  </a:schemeClr>
                </a:solidFill>
                <a:latin typeface="Gilroy Semibold"/>
              </a:rPr>
              <a:t>Projektu pieteikumu vērtēšana</a:t>
            </a:r>
          </a:p>
          <a:p>
            <a:pPr algn="l"/>
            <a:endParaRPr lang="lv-LV" sz="9000" b="1" dirty="0">
              <a:solidFill>
                <a:schemeClr val="bg2">
                  <a:lumMod val="10000"/>
                </a:schemeClr>
              </a:solidFill>
              <a:latin typeface="Gilroy Semibold"/>
            </a:endParaRP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8" name="Vieta tēmas…"/>
          <p:cNvSpPr txBox="1"/>
          <p:nvPr/>
        </p:nvSpPr>
        <p:spPr>
          <a:xfrm>
            <a:off x="11836361" y="7196656"/>
            <a:ext cx="11609397" cy="3022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lvl="0" algn="l" hangingPunct="1">
              <a:lnSpc>
                <a:spcPct val="90000"/>
              </a:lnSpc>
              <a:spcBef>
                <a:spcPts val="1200"/>
              </a:spcBef>
              <a:buSzPct val="123000"/>
              <a:defRPr/>
            </a:pPr>
            <a:endParaRPr lang="lv-LV" sz="4400" dirty="0">
              <a:solidFill>
                <a:schemeClr val="bg2">
                  <a:lumMod val="10000"/>
                </a:schemeClr>
              </a:solidFill>
              <a:latin typeface="Gilroy Semibold"/>
            </a:endParaRPr>
          </a:p>
          <a:p>
            <a:pPr lvl="0" algn="l" hangingPunct="1">
              <a:lnSpc>
                <a:spcPct val="90000"/>
              </a:lnSpc>
              <a:spcBef>
                <a:spcPts val="1200"/>
              </a:spcBef>
              <a:buSzPct val="123000"/>
              <a:defRPr/>
            </a:pPr>
            <a:endParaRPr lang="lv-LV" sz="4400" dirty="0">
              <a:solidFill>
                <a:schemeClr val="bg2">
                  <a:lumMod val="10000"/>
                </a:schemeClr>
              </a:solidFill>
              <a:latin typeface="Gilroy Semibold"/>
            </a:endParaRPr>
          </a:p>
          <a:p>
            <a:pPr lvl="0" algn="l" hangingPunct="1">
              <a:lnSpc>
                <a:spcPct val="90000"/>
              </a:lnSpc>
              <a:spcBef>
                <a:spcPts val="1200"/>
              </a:spcBef>
              <a:buSzPct val="123000"/>
              <a:defRPr/>
            </a:pPr>
            <a:r>
              <a:rPr lang="lv-LV" sz="5400" b="1" dirty="0">
                <a:solidFill>
                  <a:schemeClr val="bg2">
                    <a:lumMod val="10000"/>
                  </a:schemeClr>
                </a:solidFill>
                <a:latin typeface="Gilroy Semibold"/>
              </a:rPr>
              <a:t>Var tikt atbalstīta pilna vai daļēja līdzfinansējuma piešķiršana</a:t>
            </a:r>
          </a:p>
        </p:txBody>
      </p:sp>
    </p:spTree>
    <p:extLst>
      <p:ext uri="{BB962C8B-B14F-4D97-AF65-F5344CB8AC3E}">
        <p14:creationId xmlns:p14="http://schemas.microsoft.com/office/powerpoint/2010/main" val="122836358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1681927" y="3964044"/>
            <a:ext cx="11832255" cy="24929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lvl="0" algn="l" hangingPunct="1">
              <a:lnSpc>
                <a:spcPct val="90000"/>
              </a:lnSpc>
              <a:spcBef>
                <a:spcPts val="1200"/>
              </a:spcBef>
              <a:buSzPct val="123000"/>
              <a:defRPr/>
            </a:pPr>
            <a:r>
              <a:rPr lang="lv-LV" sz="6000" dirty="0">
                <a:solidFill>
                  <a:schemeClr val="bg2">
                    <a:lumMod val="10000"/>
                  </a:schemeClr>
                </a:solidFill>
                <a:latin typeface="Gilroy Semibold"/>
              </a:rPr>
              <a:t>Lēmuma pieņemšana – </a:t>
            </a:r>
            <a:r>
              <a:rPr lang="lv-LV" sz="6000" b="1" dirty="0">
                <a:solidFill>
                  <a:schemeClr val="bg2">
                    <a:lumMod val="10000"/>
                  </a:schemeClr>
                </a:solidFill>
                <a:latin typeface="Gilroy Semibold"/>
              </a:rPr>
              <a:t>20 darba dienu laikā pēc projektu pieteikumu iesniegšanas termiņa beigām</a:t>
            </a:r>
            <a:endParaRPr sz="6000" b="1" dirty="0">
              <a:solidFill>
                <a:schemeClr val="bg2">
                  <a:lumMod val="10000"/>
                </a:schemeClr>
              </a:solidFill>
              <a:latin typeface="Gilroy Semibold"/>
            </a:endParaRPr>
          </a:p>
        </p:txBody>
      </p:sp>
      <p:sp>
        <p:nvSpPr>
          <p:cNvPr id="307" name="Laika plāns…"/>
          <p:cNvSpPr txBox="1"/>
          <p:nvPr/>
        </p:nvSpPr>
        <p:spPr>
          <a:xfrm>
            <a:off x="1444261" y="653907"/>
            <a:ext cx="10606020" cy="4431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a:lnSpc>
                <a:spcPct val="80000"/>
              </a:lnSpc>
            </a:pPr>
            <a:r>
              <a:rPr lang="lv-LV" sz="9000" b="1" dirty="0">
                <a:solidFill>
                  <a:schemeClr val="bg2">
                    <a:lumMod val="10000"/>
                  </a:schemeClr>
                </a:solidFill>
                <a:latin typeface="Gilroy Semibold"/>
              </a:rPr>
              <a:t>Projektu pieteikumu izskatīšana</a:t>
            </a:r>
          </a:p>
          <a:p>
            <a:pPr algn="l"/>
            <a:endParaRPr lang="lv-LV" sz="9000" b="1" dirty="0">
              <a:solidFill>
                <a:schemeClr val="bg2">
                  <a:lumMod val="10000"/>
                </a:schemeClr>
              </a:solidFill>
              <a:latin typeface="Gilroy Semibold"/>
            </a:endParaRP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8" name="Vieta tēmas…"/>
          <p:cNvSpPr txBox="1"/>
          <p:nvPr/>
        </p:nvSpPr>
        <p:spPr>
          <a:xfrm>
            <a:off x="11681927" y="7293299"/>
            <a:ext cx="11832255" cy="33239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lvl="0" algn="l" hangingPunct="1">
              <a:lnSpc>
                <a:spcPct val="90000"/>
              </a:lnSpc>
              <a:spcBef>
                <a:spcPts val="1200"/>
              </a:spcBef>
              <a:buSzPct val="123000"/>
              <a:defRPr/>
            </a:pPr>
            <a:r>
              <a:rPr lang="lv-LV" sz="6000" dirty="0">
                <a:solidFill>
                  <a:schemeClr val="bg2">
                    <a:lumMod val="10000"/>
                  </a:schemeClr>
                </a:solidFill>
                <a:latin typeface="Gilroy Semibold"/>
              </a:rPr>
              <a:t>Atbildes sniegšana rakstiski </a:t>
            </a:r>
            <a:r>
              <a:rPr lang="lv-LV" sz="6000" b="1" dirty="0">
                <a:solidFill>
                  <a:schemeClr val="bg2">
                    <a:lumMod val="10000"/>
                  </a:schemeClr>
                </a:solidFill>
                <a:latin typeface="Gilroy Semibold"/>
              </a:rPr>
              <a:t>– 10 darba dienu laikā pēc projektu vērtēšanas komisijas lēmuma pieņemšanas</a:t>
            </a:r>
            <a:endParaRPr sz="6000" b="1" dirty="0">
              <a:solidFill>
                <a:schemeClr val="bg2">
                  <a:lumMod val="10000"/>
                </a:schemeClr>
              </a:solidFill>
              <a:latin typeface="Gilroy Semibold"/>
            </a:endParaRPr>
          </a:p>
        </p:txBody>
      </p:sp>
    </p:spTree>
    <p:extLst>
      <p:ext uri="{BB962C8B-B14F-4D97-AF65-F5344CB8AC3E}">
        <p14:creationId xmlns:p14="http://schemas.microsoft.com/office/powerpoint/2010/main" val="315133930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2050281" y="3249850"/>
            <a:ext cx="11165176" cy="52814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685800" marR="0" lvl="0" indent="-6858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48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r>
              <a:rPr lang="lv-LV" sz="6000" b="1" dirty="0">
                <a:solidFill>
                  <a:srgbClr val="D5D5D5">
                    <a:lumMod val="10000"/>
                  </a:srgbClr>
                </a:solidFill>
                <a:latin typeface="Gilroy Semibold"/>
              </a:rPr>
              <a:t>P</a:t>
            </a:r>
            <a:r>
              <a:rPr kumimoji="0" lang="lv-LV" sz="6000" b="1" i="0" u="none" strike="noStrike" kern="0" cap="none" spc="0" normalizeH="0" baseline="0" noProof="0" dirty="0" err="1">
                <a:ln>
                  <a:noFill/>
                </a:ln>
                <a:solidFill>
                  <a:srgbClr val="D5D5D5">
                    <a:lumMod val="10000"/>
                  </a:srgbClr>
                </a:solidFill>
                <a:effectLst/>
                <a:uLnTx/>
                <a:uFillTx/>
                <a:latin typeface="Gilroy Semibold"/>
                <a:sym typeface="Helvetica Neue"/>
              </a:rPr>
              <a:t>rojektā</a:t>
            </a:r>
            <a:r>
              <a:rPr kumimoji="0" lang="lv-LV" sz="6000" b="1" i="0" u="none" strike="noStrike" kern="0" cap="none" spc="0" normalizeH="0" baseline="0" noProof="0" dirty="0">
                <a:ln>
                  <a:noFill/>
                </a:ln>
                <a:solidFill>
                  <a:srgbClr val="D5D5D5">
                    <a:lumMod val="10000"/>
                  </a:srgbClr>
                </a:solidFill>
                <a:effectLst/>
                <a:uLnTx/>
                <a:uFillTx/>
                <a:latin typeface="Gilroy Semibold"/>
                <a:sym typeface="Helvetica Neue"/>
              </a:rPr>
              <a:t> plānotās darbības un/vai aktivitātes ir veiktas</a:t>
            </a:r>
          </a:p>
          <a:p>
            <a:pPr marR="0" lvl="0" algn="l" defTabSz="2438338" rtl="0" eaLnBrk="1" fontAlgn="auto" latinLnBrk="0" hangingPunct="1">
              <a:lnSpc>
                <a:spcPct val="90000"/>
              </a:lnSpc>
              <a:spcBef>
                <a:spcPts val="1200"/>
              </a:spcBef>
              <a:spcAft>
                <a:spcPts val="0"/>
              </a:spcAft>
              <a:buClrTx/>
              <a:buSzPct val="123000"/>
              <a:tabLst/>
              <a:defRPr/>
            </a:pPr>
            <a:endParaRPr kumimoji="0" lang="lv-LV" sz="6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r>
              <a:rPr lang="lv-LV" sz="6000" b="1" dirty="0">
                <a:solidFill>
                  <a:srgbClr val="D5D5D5">
                    <a:lumMod val="10000"/>
                  </a:srgbClr>
                </a:solidFill>
                <a:latin typeface="Gilroy Semibold"/>
              </a:rPr>
              <a:t>Iesaistīta plānotā mērķauditorija vismaz 80 % apmērā</a:t>
            </a:r>
            <a:endParaRPr kumimoji="0" sz="48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
        <p:nvSpPr>
          <p:cNvPr id="307" name="Laika plāns…"/>
          <p:cNvSpPr txBox="1"/>
          <p:nvPr/>
        </p:nvSpPr>
        <p:spPr>
          <a:xfrm>
            <a:off x="1444261" y="653907"/>
            <a:ext cx="10606020" cy="4431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lvl="0" indent="0" algn="l" defTabSz="2438338" rtl="0" eaLnBrk="1" fontAlgn="auto" latinLnBrk="0" hangingPunct="0">
              <a:lnSpc>
                <a:spcPct val="80000"/>
              </a:lnSpc>
              <a:spcBef>
                <a:spcPts val="0"/>
              </a:spcBef>
              <a:spcAft>
                <a:spcPts val="0"/>
              </a:spcAft>
              <a:buClrTx/>
              <a:buSzTx/>
              <a:buFontTx/>
              <a:buNone/>
              <a:tabLst/>
              <a:defRPr/>
            </a:pPr>
            <a:r>
              <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rPr>
              <a:t>Projektu izpildes nosacījumi</a:t>
            </a:r>
          </a:p>
          <a:p>
            <a:pPr marL="0" marR="0" lvl="0" indent="0" algn="l"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0" normalizeH="0" baseline="0" noProof="0" dirty="0">
              <a:ln>
                <a:noFill/>
              </a:ln>
              <a:solidFill>
                <a:srgbClr val="D5D5D5">
                  <a:lumMod val="10000"/>
                </a:srgbClr>
              </a:solidFill>
              <a:effectLst/>
              <a:uLnTx/>
              <a:uFillTx/>
              <a:latin typeface="Gilroy Semibold"/>
              <a:sym typeface="Helvetica Neue"/>
            </a:endParaRPr>
          </a:p>
          <a:p>
            <a:pPr marL="0" marR="0" lvl="0" indent="0" algn="l" defTabSz="584200" rtl="0" eaLnBrk="1" fontAlgn="auto" latinLnBrk="0" hangingPunct="0">
              <a:lnSpc>
                <a:spcPct val="90000"/>
              </a:lnSpc>
              <a:spcBef>
                <a:spcPts val="0"/>
              </a:spcBef>
              <a:spcAft>
                <a:spcPts val="0"/>
              </a:spcAft>
              <a:buClrTx/>
              <a:buSzTx/>
              <a:buFontTx/>
              <a:buNone/>
              <a:tabLst/>
              <a:defRPr sz="6000" spc="119">
                <a:solidFill>
                  <a:srgbClr val="FFFFFF"/>
                </a:solidFill>
                <a:latin typeface="Gilroy Semibold"/>
                <a:ea typeface="Gilroy Semibold"/>
                <a:cs typeface="Gilroy Semibold"/>
                <a:sym typeface="Gilroy Semibold"/>
              </a:defRPr>
            </a:pPr>
            <a:endParaRPr kumimoji="0" sz="6000" b="0" i="0" u="none" strike="noStrike" kern="0" cap="none" spc="119" normalizeH="0" baseline="0" noProof="0" dirty="0">
              <a:ln>
                <a:noFill/>
              </a:ln>
              <a:solidFill>
                <a:srgbClr val="FFFFFF"/>
              </a:solidFill>
              <a:effectLst/>
              <a:uLnTx/>
              <a:uFillTx/>
              <a:latin typeface="Gilroy Semibold"/>
              <a:sym typeface="Gilroy Semibold"/>
            </a:endParaRPr>
          </a:p>
        </p:txBody>
      </p:sp>
      <p:sp>
        <p:nvSpPr>
          <p:cNvPr id="308" name="Vieta tēmas…"/>
          <p:cNvSpPr txBox="1"/>
          <p:nvPr/>
        </p:nvSpPr>
        <p:spPr>
          <a:xfrm>
            <a:off x="12050281" y="7466389"/>
            <a:ext cx="10606020" cy="255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marR="0" lvl="0" indent="-457200" algn="l" defTabSz="2438338" rtl="0" eaLnBrk="1" fontAlgn="auto" latinLnBrk="0" hangingPunct="1">
              <a:lnSpc>
                <a:spcPct val="90000"/>
              </a:lnSpc>
              <a:spcBef>
                <a:spcPts val="1200"/>
              </a:spcBef>
              <a:spcAft>
                <a:spcPts val="0"/>
              </a:spcAft>
              <a:buClrTx/>
              <a:buSzPct val="123000"/>
              <a:buFont typeface="Arial" panose="020B0604020202020204" pitchFamily="34" charset="0"/>
              <a:buChar char="•"/>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a:p>
            <a:pPr marR="0" lvl="0" algn="l" defTabSz="2438338" rtl="0" eaLnBrk="1" fontAlgn="auto" latinLnBrk="0" hangingPunct="1">
              <a:lnSpc>
                <a:spcPct val="90000"/>
              </a:lnSpc>
              <a:spcBef>
                <a:spcPts val="1200"/>
              </a:spcBef>
              <a:spcAft>
                <a:spcPts val="0"/>
              </a:spcAft>
              <a:buClrTx/>
              <a:buSzPct val="123000"/>
              <a:tabLst/>
              <a:defRPr/>
            </a:pPr>
            <a:r>
              <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rPr>
              <a:t> </a:t>
            </a:r>
          </a:p>
          <a:p>
            <a:pPr marR="0" lvl="0" algn="l" defTabSz="2438338" rtl="0" eaLnBrk="1" fontAlgn="auto" latinLnBrk="0" hangingPunct="1">
              <a:lnSpc>
                <a:spcPct val="90000"/>
              </a:lnSpc>
              <a:spcBef>
                <a:spcPts val="1200"/>
              </a:spcBef>
              <a:spcAft>
                <a:spcPts val="0"/>
              </a:spcAft>
              <a:buClrTx/>
              <a:buSzPct val="123000"/>
              <a:tabLst/>
              <a:defRPr/>
            </a:pPr>
            <a:endParaRPr kumimoji="0" lang="lv-LV" sz="5400" b="0" i="0" u="none" strike="noStrike" kern="0" cap="none" spc="0" normalizeH="0" baseline="0" noProof="0" dirty="0">
              <a:ln>
                <a:noFill/>
              </a:ln>
              <a:solidFill>
                <a:srgbClr val="D5D5D5">
                  <a:lumMod val="10000"/>
                </a:srgbClr>
              </a:solidFill>
              <a:effectLst/>
              <a:uLnTx/>
              <a:uFillTx/>
              <a:latin typeface="Gilroy Semibold"/>
              <a:sym typeface="Helvetica Neue"/>
            </a:endParaRPr>
          </a:p>
        </p:txBody>
      </p:sp>
    </p:spTree>
    <p:extLst>
      <p:ext uri="{BB962C8B-B14F-4D97-AF65-F5344CB8AC3E}">
        <p14:creationId xmlns:p14="http://schemas.microsoft.com/office/powerpoint/2010/main" val="19952335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Vieta argumentam…"/>
          <p:cNvSpPr txBox="1"/>
          <p:nvPr/>
        </p:nvSpPr>
        <p:spPr>
          <a:xfrm>
            <a:off x="1147248" y="2938690"/>
            <a:ext cx="6247049" cy="59308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57200" lvl="0" indent="-457200" algn="l" hangingPunct="1">
              <a:lnSpc>
                <a:spcPct val="90000"/>
              </a:lnSpc>
              <a:spcBef>
                <a:spcPts val="1200"/>
              </a:spcBef>
              <a:buSzPct val="123000"/>
              <a:buFont typeface="Arial" panose="020B0604020202020204" pitchFamily="34" charset="0"/>
              <a:buChar char="•"/>
              <a:defRPr/>
            </a:pPr>
            <a:endParaRPr lang="lv-LV" sz="5400" dirty="0">
              <a:solidFill>
                <a:schemeClr val="bg2">
                  <a:lumMod val="10000"/>
                </a:schemeClr>
              </a:solidFill>
              <a:latin typeface="Gilroy Semibold"/>
            </a:endParaRPr>
          </a:p>
          <a:p>
            <a:pPr marL="457200" lvl="0" indent="-457200" algn="l" hangingPunct="1">
              <a:lnSpc>
                <a:spcPct val="90000"/>
              </a:lnSpc>
              <a:spcBef>
                <a:spcPts val="1200"/>
              </a:spcBef>
              <a:buSzPct val="123000"/>
              <a:buFont typeface="Arial" panose="020B0604020202020204" pitchFamily="34" charset="0"/>
              <a:buChar char="•"/>
              <a:defRPr/>
            </a:pPr>
            <a:endParaRPr lang="lv-LV" sz="4400" dirty="0">
              <a:solidFill>
                <a:schemeClr val="bg2">
                  <a:lumMod val="10000"/>
                </a:schemeClr>
              </a:solidFill>
              <a:latin typeface="Gilroy Semibold"/>
            </a:endParaRPr>
          </a:p>
          <a:p>
            <a:pPr lvl="0" algn="l" hangingPunct="1">
              <a:lnSpc>
                <a:spcPct val="90000"/>
              </a:lnSpc>
              <a:spcBef>
                <a:spcPts val="1200"/>
              </a:spcBef>
              <a:buSzPct val="123000"/>
              <a:defRPr/>
            </a:pPr>
            <a:r>
              <a:rPr lang="lv-LV" sz="4400" dirty="0">
                <a:solidFill>
                  <a:schemeClr val="bg2">
                    <a:lumMod val="10000"/>
                  </a:schemeClr>
                </a:solidFill>
                <a:latin typeface="Gilroy Semibold"/>
              </a:rPr>
              <a:t>Rīgas domes </a:t>
            </a:r>
            <a:r>
              <a:rPr lang="lv-LV" sz="4400" b="1" dirty="0">
                <a:solidFill>
                  <a:schemeClr val="bg2">
                    <a:lumMod val="10000"/>
                  </a:schemeClr>
                </a:solidFill>
                <a:latin typeface="Gilroy Semibold"/>
              </a:rPr>
              <a:t>Saistošie noteikumi </a:t>
            </a:r>
            <a:r>
              <a:rPr lang="lv-LV" sz="4400" dirty="0">
                <a:solidFill>
                  <a:schemeClr val="bg2">
                    <a:lumMod val="10000"/>
                  </a:schemeClr>
                </a:solidFill>
                <a:latin typeface="Gilroy Semibold"/>
              </a:rPr>
              <a:t>Nr. RD-23-192-sn </a:t>
            </a:r>
            <a:r>
              <a:rPr lang="lv-LV" sz="4400" b="1" dirty="0">
                <a:solidFill>
                  <a:schemeClr val="bg2">
                    <a:lumMod val="10000"/>
                  </a:schemeClr>
                </a:solidFill>
                <a:latin typeface="Gilroy Semibold"/>
              </a:rPr>
              <a:t>«Par pašvaldības atbalstu sabiedrības integrācijas un līdzdalības aktivitāšu īstenošanai Rīgā»</a:t>
            </a:r>
            <a:endParaRPr lang="lv-LV" sz="4400" dirty="0">
              <a:solidFill>
                <a:schemeClr val="bg2">
                  <a:lumMod val="10000"/>
                </a:schemeClr>
              </a:solidFill>
              <a:latin typeface="Gilroy Semibold"/>
            </a:endParaRPr>
          </a:p>
        </p:txBody>
      </p:sp>
      <p:sp>
        <p:nvSpPr>
          <p:cNvPr id="250" name="01"/>
          <p:cNvSpPr txBox="1"/>
          <p:nvPr/>
        </p:nvSpPr>
        <p:spPr>
          <a:xfrm>
            <a:off x="1387741" y="900761"/>
            <a:ext cx="11095757" cy="22436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9000" spc="180">
                <a:solidFill>
                  <a:srgbClr val="030A3D"/>
                </a:solidFill>
                <a:latin typeface="Gilroy Semibold"/>
                <a:ea typeface="Gilroy Semibold"/>
                <a:cs typeface="Gilroy Semibold"/>
                <a:sym typeface="Gilroy Semibold"/>
              </a:defRPr>
            </a:lvl1pPr>
          </a:lstStyle>
          <a:p>
            <a:pPr>
              <a:lnSpc>
                <a:spcPct val="80000"/>
              </a:lnSpc>
            </a:pPr>
            <a:r>
              <a:rPr lang="lv-LV" b="1" dirty="0">
                <a:solidFill>
                  <a:schemeClr val="bg2">
                    <a:lumMod val="10000"/>
                  </a:schemeClr>
                </a:solidFill>
              </a:rPr>
              <a:t>Saistošie</a:t>
            </a:r>
          </a:p>
          <a:p>
            <a:pPr>
              <a:lnSpc>
                <a:spcPct val="80000"/>
              </a:lnSpc>
            </a:pPr>
            <a:r>
              <a:rPr lang="lv-LV" b="1" dirty="0">
                <a:solidFill>
                  <a:schemeClr val="bg2">
                    <a:lumMod val="10000"/>
                  </a:schemeClr>
                </a:solidFill>
              </a:rPr>
              <a:t>dokumenti</a:t>
            </a:r>
          </a:p>
        </p:txBody>
      </p:sp>
      <p:sp>
        <p:nvSpPr>
          <p:cNvPr id="252" name="03"/>
          <p:cNvSpPr txBox="1"/>
          <p:nvPr/>
        </p:nvSpPr>
        <p:spPr>
          <a:xfrm>
            <a:off x="16298363" y="2305477"/>
            <a:ext cx="2040299" cy="12464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9000" spc="180">
                <a:solidFill>
                  <a:srgbClr val="030A3D"/>
                </a:solidFill>
                <a:latin typeface="Gilroy Semibold"/>
                <a:ea typeface="Gilroy Semibold"/>
                <a:cs typeface="Gilroy Semibold"/>
                <a:sym typeface="Gilroy Semibold"/>
              </a:defRPr>
            </a:lvl1pPr>
          </a:lstStyle>
          <a:p>
            <a:endParaRPr dirty="0"/>
          </a:p>
        </p:txBody>
      </p:sp>
      <p:sp>
        <p:nvSpPr>
          <p:cNvPr id="255" name="Vieta argumentam…"/>
          <p:cNvSpPr txBox="1"/>
          <p:nvPr/>
        </p:nvSpPr>
        <p:spPr>
          <a:xfrm>
            <a:off x="8526862" y="1156018"/>
            <a:ext cx="6247049" cy="79006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30A3D"/>
                </a:solidFill>
                <a:latin typeface="Gilroy Semibold"/>
                <a:ea typeface="Gilroy Semibold"/>
                <a:cs typeface="Gilroy Semibold"/>
                <a:sym typeface="Gilroy Semibold"/>
              </a:defRPr>
            </a:pPr>
            <a:endParaRPr lang="lv-LV" dirty="0"/>
          </a:p>
          <a:p>
            <a:pPr lvl="1" indent="228600" algn="l" defTabSz="584200">
              <a:lnSpc>
                <a:spcPct val="90000"/>
              </a:lnSpc>
              <a:defRPr sz="6000" spc="119">
                <a:solidFill>
                  <a:srgbClr val="030A3D"/>
                </a:solidFill>
                <a:latin typeface="Gilroy Semibold"/>
                <a:ea typeface="Gilroy Semibold"/>
                <a:cs typeface="Gilroy Semibold"/>
                <a:sym typeface="Gilroy Semibold"/>
              </a:defRPr>
            </a:pPr>
            <a:endParaRPr lang="lv-LV" dirty="0"/>
          </a:p>
          <a:p>
            <a:pPr marL="457200" lvl="0" indent="-457200" algn="l" hangingPunct="1">
              <a:lnSpc>
                <a:spcPct val="90000"/>
              </a:lnSpc>
              <a:spcBef>
                <a:spcPts val="1200"/>
              </a:spcBef>
              <a:buSzPct val="123000"/>
              <a:buFont typeface="Arial" panose="020B0604020202020204" pitchFamily="34" charset="0"/>
              <a:buChar char="•"/>
              <a:defRPr/>
            </a:pPr>
            <a:endParaRPr kumimoji="0" lang="lv-LV" sz="5400" i="0" u="none" strike="noStrike" kern="0" cap="none" spc="119" normalizeH="0" baseline="0" noProof="0" dirty="0">
              <a:ln>
                <a:noFill/>
              </a:ln>
              <a:solidFill>
                <a:schemeClr val="bg2">
                  <a:lumMod val="10000"/>
                </a:schemeClr>
              </a:solidFill>
              <a:effectLst/>
              <a:uLnTx/>
              <a:uFillTx/>
              <a:latin typeface="Gilroy Semibold"/>
              <a:sym typeface="Helvetica Neue"/>
            </a:endParaRPr>
          </a:p>
          <a:p>
            <a:pPr marL="457200" lvl="0" indent="-457200" algn="l" hangingPunct="1">
              <a:lnSpc>
                <a:spcPct val="90000"/>
              </a:lnSpc>
              <a:spcBef>
                <a:spcPts val="1200"/>
              </a:spcBef>
              <a:buSzPct val="123000"/>
              <a:buFont typeface="Arial" panose="020B0604020202020204" pitchFamily="34" charset="0"/>
              <a:buChar char="•"/>
              <a:defRPr/>
            </a:pPr>
            <a:endParaRPr kumimoji="0" lang="lv-LV" sz="4400" i="0" u="none" strike="noStrike" kern="0" cap="none" spc="119" normalizeH="0" baseline="0" noProof="0" dirty="0">
              <a:ln>
                <a:noFill/>
              </a:ln>
              <a:solidFill>
                <a:schemeClr val="bg2">
                  <a:lumMod val="10000"/>
                </a:schemeClr>
              </a:solidFill>
              <a:effectLst/>
              <a:uLnTx/>
              <a:uFillTx/>
              <a:latin typeface="Gilroy Semibold"/>
              <a:sym typeface="Helvetica Neue"/>
            </a:endParaRPr>
          </a:p>
          <a:p>
            <a:pPr lvl="0" algn="l" hangingPunct="1">
              <a:lnSpc>
                <a:spcPct val="90000"/>
              </a:lnSpc>
              <a:spcBef>
                <a:spcPts val="1200"/>
              </a:spcBef>
              <a:buSzPct val="123000"/>
              <a:defRPr/>
            </a:pPr>
            <a:r>
              <a:rPr lang="lv-LV" sz="4400" dirty="0">
                <a:solidFill>
                  <a:schemeClr val="bg2">
                    <a:lumMod val="10000"/>
                  </a:schemeClr>
                </a:solidFill>
                <a:latin typeface="Gilroy Semibold"/>
              </a:rPr>
              <a:t>Projektu konkursa sociālā atbalsta nevalstisko organizāciju darbības nodrošināšanai un kapacitātes stiprināšanai </a:t>
            </a:r>
            <a:r>
              <a:rPr lang="lv-LV" sz="4400" b="1" dirty="0">
                <a:solidFill>
                  <a:schemeClr val="bg2">
                    <a:lumMod val="10000"/>
                  </a:schemeClr>
                </a:solidFill>
                <a:latin typeface="Gilroy Semibold"/>
              </a:rPr>
              <a:t>nolikums</a:t>
            </a:r>
          </a:p>
          <a:p>
            <a:pPr marL="457200" lvl="0" indent="-457200" algn="l" hangingPunct="1">
              <a:lnSpc>
                <a:spcPct val="90000"/>
              </a:lnSpc>
              <a:spcBef>
                <a:spcPts val="1200"/>
              </a:spcBef>
              <a:buSzPct val="123000"/>
              <a:buFont typeface="Arial" panose="020B0604020202020204" pitchFamily="34" charset="0"/>
              <a:buChar char="•"/>
              <a:defRPr/>
            </a:pPr>
            <a:endParaRPr lang="lv-LV" sz="4400" dirty="0">
              <a:solidFill>
                <a:schemeClr val="bg2">
                  <a:lumMod val="10000"/>
                </a:schemeClr>
              </a:solidFill>
              <a:latin typeface="Gilroy Semibold"/>
            </a:endParaRPr>
          </a:p>
        </p:txBody>
      </p:sp>
      <p:sp>
        <p:nvSpPr>
          <p:cNvPr id="256" name="Vieta argumentam…"/>
          <p:cNvSpPr txBox="1"/>
          <p:nvPr/>
        </p:nvSpPr>
        <p:spPr>
          <a:xfrm>
            <a:off x="15906476" y="1156018"/>
            <a:ext cx="6247050" cy="58785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4400" spc="119" dirty="0">
              <a:solidFill>
                <a:schemeClr val="bg2">
                  <a:lumMod val="10000"/>
                </a:schemeClr>
              </a:solidFill>
              <a:latin typeface="Gilroy Semibold"/>
            </a:endParaRPr>
          </a:p>
          <a:p>
            <a:pPr algn="l"/>
            <a:r>
              <a:rPr lang="lv-LV" sz="4400" spc="119" dirty="0">
                <a:solidFill>
                  <a:schemeClr val="bg2">
                    <a:lumMod val="10000"/>
                  </a:schemeClr>
                </a:solidFill>
                <a:latin typeface="Gilroy Semibold"/>
              </a:rPr>
              <a:t>Rīgas pilsētas </a:t>
            </a:r>
          </a:p>
          <a:p>
            <a:pPr algn="l"/>
            <a:r>
              <a:rPr lang="lv-LV" sz="4400" b="1" spc="119" dirty="0">
                <a:solidFill>
                  <a:schemeClr val="bg2">
                    <a:lumMod val="10000"/>
                  </a:schemeClr>
                </a:solidFill>
                <a:latin typeface="Gilroy Semibold"/>
              </a:rPr>
              <a:t>sabiedrības integrācijas                                   pamatnostādnes 2019.- 2024. gadam</a:t>
            </a:r>
            <a:endParaRPr kumimoji="0" lang="lv-LV" sz="4400" b="1"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sp>
        <p:nvSpPr>
          <p:cNvPr id="257" name="Detalizētāks ieskats galvenajos argumentu punktos un plašāks tēmas pārskats"/>
          <p:cNvSpPr txBox="1"/>
          <p:nvPr/>
        </p:nvSpPr>
        <p:spPr>
          <a:xfrm>
            <a:off x="1361344" y="10751681"/>
            <a:ext cx="4430539" cy="20635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endParaRPr dirty="0"/>
          </a:p>
        </p:txBody>
      </p:sp>
      <p:sp>
        <p:nvSpPr>
          <p:cNvPr id="258" name="Detalizētāks ieskats galvenajos argumentu punktos un plašāks tēmas pārskats"/>
          <p:cNvSpPr txBox="1"/>
          <p:nvPr/>
        </p:nvSpPr>
        <p:spPr>
          <a:xfrm>
            <a:off x="8872377" y="10751681"/>
            <a:ext cx="4430539" cy="20635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endParaRPr dirty="0"/>
          </a:p>
        </p:txBody>
      </p:sp>
      <p:sp>
        <p:nvSpPr>
          <p:cNvPr id="259" name="Detalizētāks ieskats galvenajos argumentu punktos un plašāks tēmas pārskats"/>
          <p:cNvSpPr txBox="1"/>
          <p:nvPr/>
        </p:nvSpPr>
        <p:spPr>
          <a:xfrm>
            <a:off x="8477524" y="9784447"/>
            <a:ext cx="5855163" cy="13274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pPr lvl="0" algn="l" hangingPunct="1">
              <a:lnSpc>
                <a:spcPct val="90000"/>
              </a:lnSpc>
              <a:spcBef>
                <a:spcPts val="1200"/>
              </a:spcBef>
              <a:buSzPct val="123000"/>
              <a:defRPr/>
            </a:pPr>
            <a:endParaRPr kumimoji="0" lang="lv-LV" sz="4000" b="0"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pic>
        <p:nvPicPr>
          <p:cNvPr id="14" name="Image" descr="Image">
            <a:extLst>
              <a:ext uri="{FF2B5EF4-FFF2-40B4-BE49-F238E27FC236}">
                <a16:creationId xmlns:a16="http://schemas.microsoft.com/office/drawing/2014/main" id="{99078AB8-CC22-4C67-BC1B-F37B7F40C945}"/>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11" name="Vieta argumentam…">
            <a:extLst>
              <a:ext uri="{FF2B5EF4-FFF2-40B4-BE49-F238E27FC236}">
                <a16:creationId xmlns:a16="http://schemas.microsoft.com/office/drawing/2014/main" id="{944B23CE-5A66-4804-B3B4-0F283E9A4ED9}"/>
              </a:ext>
            </a:extLst>
          </p:cNvPr>
          <p:cNvSpPr txBox="1"/>
          <p:nvPr/>
        </p:nvSpPr>
        <p:spPr>
          <a:xfrm>
            <a:off x="8526862" y="5218849"/>
            <a:ext cx="6938390" cy="6555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4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4400" spc="119" dirty="0">
              <a:solidFill>
                <a:schemeClr val="bg2">
                  <a:lumMod val="10000"/>
                </a:schemeClr>
              </a:solidFill>
              <a:latin typeface="Gilroy Semibold"/>
            </a:endParaRPr>
          </a:p>
          <a:p>
            <a:pPr algn="l"/>
            <a:r>
              <a:rPr lang="lv-LV" sz="4400" b="1" spc="119" dirty="0">
                <a:solidFill>
                  <a:schemeClr val="bg2">
                    <a:lumMod val="10000"/>
                  </a:schemeClr>
                </a:solidFill>
                <a:latin typeface="Gilroy Semibold"/>
              </a:rPr>
              <a:t>Latvijas Republikā izdotie normatīvie akti</a:t>
            </a:r>
            <a:r>
              <a:rPr lang="lv-LV" sz="4400" spc="119" dirty="0">
                <a:solidFill>
                  <a:schemeClr val="bg2">
                    <a:lumMod val="10000"/>
                  </a:schemeClr>
                </a:solidFill>
                <a:latin typeface="Gilroy Semibold"/>
              </a:rPr>
              <a:t>, kas attiecas uz nevalstisko organizāciju darbību, grāmatvedību utt.</a:t>
            </a:r>
            <a:endParaRPr kumimoji="0" lang="lv-LV" sz="4400" b="0"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spTree>
    <p:extLst>
      <p:ext uri="{BB962C8B-B14F-4D97-AF65-F5344CB8AC3E}">
        <p14:creationId xmlns:p14="http://schemas.microsoft.com/office/powerpoint/2010/main" val="45444823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95070AA-0C1A-4297-8D7A-22B41E413BF5}"/>
              </a:ext>
            </a:extLst>
          </p:cNvPr>
          <p:cNvSpPr txBox="1"/>
          <p:nvPr/>
        </p:nvSpPr>
        <p:spPr>
          <a:xfrm>
            <a:off x="1390650" y="2660528"/>
            <a:ext cx="21602700" cy="78175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7200" b="1" dirty="0">
                <a:solidFill>
                  <a:schemeClr val="bg2">
                    <a:lumMod val="10000"/>
                  </a:schemeClr>
                </a:solidFill>
                <a:latin typeface="Gilroy Semibold"/>
                <a:ea typeface="Times New Roman" panose="02020603050405020304" pitchFamily="18" charset="0"/>
              </a:rPr>
              <a:t>Veiksmi projektu pieteikumu sagatavošanā!</a:t>
            </a:r>
          </a:p>
          <a:p>
            <a:endParaRPr lang="lv-LV" sz="5400" dirty="0">
              <a:solidFill>
                <a:schemeClr val="bg2">
                  <a:lumMod val="10000"/>
                </a:schemeClr>
              </a:solidFill>
              <a:latin typeface="Gilroy Semibold"/>
            </a:endParaRPr>
          </a:p>
          <a:p>
            <a:r>
              <a:rPr lang="lv-LV" sz="5400" b="1" dirty="0">
                <a:solidFill>
                  <a:schemeClr val="bg2">
                    <a:lumMod val="10000"/>
                  </a:schemeClr>
                </a:solidFill>
                <a:latin typeface="Gilroy Semibold"/>
              </a:rPr>
              <a:t>Dace Paegle</a:t>
            </a:r>
          </a:p>
          <a:p>
            <a:r>
              <a:rPr lang="lv-LV" sz="3600" dirty="0">
                <a:solidFill>
                  <a:schemeClr val="bg2">
                    <a:lumMod val="10000"/>
                  </a:schemeClr>
                </a:solidFill>
                <a:latin typeface="Gilroy Semibold"/>
              </a:rPr>
              <a:t>Rīgas </a:t>
            </a:r>
            <a:r>
              <a:rPr lang="lv-LV" sz="3600" dirty="0" err="1">
                <a:solidFill>
                  <a:schemeClr val="bg2">
                    <a:lumMod val="10000"/>
                  </a:schemeClr>
                </a:solidFill>
                <a:latin typeface="Gilroy Semibold"/>
              </a:rPr>
              <a:t>valstspilsētas</a:t>
            </a:r>
            <a:r>
              <a:rPr lang="lv-LV" sz="3600" dirty="0">
                <a:solidFill>
                  <a:schemeClr val="bg2">
                    <a:lumMod val="10000"/>
                  </a:schemeClr>
                </a:solidFill>
                <a:latin typeface="Gilroy Semibold"/>
              </a:rPr>
              <a:t> pašvaldības Centrālās administrācijas</a:t>
            </a:r>
          </a:p>
          <a:p>
            <a:r>
              <a:rPr lang="lv-LV" sz="3600" dirty="0">
                <a:solidFill>
                  <a:schemeClr val="bg2">
                    <a:lumMod val="10000"/>
                  </a:schemeClr>
                </a:solidFill>
                <a:latin typeface="Gilroy Semibold"/>
              </a:rPr>
              <a:t>Rīgas pilsētas Apkaimju iedzīvotāju centra</a:t>
            </a:r>
          </a:p>
          <a:p>
            <a:r>
              <a:rPr lang="lv-LV" sz="3600" dirty="0">
                <a:solidFill>
                  <a:schemeClr val="bg2">
                    <a:lumMod val="10000"/>
                  </a:schemeClr>
                </a:solidFill>
                <a:latin typeface="Gilroy Semibold"/>
              </a:rPr>
              <a:t>Apkaimju attīstības un sabiedrības integrācijas pārvaldes</a:t>
            </a:r>
          </a:p>
          <a:p>
            <a:r>
              <a:rPr lang="lv-LV" sz="3600" dirty="0">
                <a:solidFill>
                  <a:schemeClr val="bg2">
                    <a:lumMod val="10000"/>
                  </a:schemeClr>
                </a:solidFill>
                <a:latin typeface="Gilroy Semibold"/>
              </a:rPr>
              <a:t>Sabiedrības integrācijas un līdzdalības nodaļas projektu vadītāja </a:t>
            </a:r>
          </a:p>
          <a:p>
            <a:endParaRPr lang="lv-LV" sz="3600" dirty="0">
              <a:solidFill>
                <a:schemeClr val="bg2">
                  <a:lumMod val="10000"/>
                </a:schemeClr>
              </a:solidFill>
              <a:latin typeface="Gilroy Semibold"/>
            </a:endParaRPr>
          </a:p>
          <a:p>
            <a:r>
              <a:rPr lang="lv-LV" sz="4400" b="1" dirty="0">
                <a:solidFill>
                  <a:schemeClr val="bg2">
                    <a:lumMod val="10000"/>
                  </a:schemeClr>
                </a:solidFill>
                <a:latin typeface="Gilroy Semibold"/>
              </a:rPr>
              <a:t>tel. nr. 67012614</a:t>
            </a:r>
          </a:p>
          <a:p>
            <a:r>
              <a:rPr lang="lv-LV" sz="4400" b="1" dirty="0">
                <a:solidFill>
                  <a:schemeClr val="bg2">
                    <a:lumMod val="10000"/>
                  </a:schemeClr>
                </a:solidFill>
                <a:latin typeface="Gilroy Semibold"/>
              </a:rPr>
              <a:t>e-pasts dace.paegle@riga.lv</a:t>
            </a:r>
          </a:p>
          <a:p>
            <a:endParaRPr lang="lv-LV" sz="5400" dirty="0">
              <a:solidFill>
                <a:schemeClr val="bg2">
                  <a:lumMod val="10000"/>
                </a:schemeClr>
              </a:solidFill>
              <a:latin typeface="Gilroy Semibold"/>
            </a:endParaRPr>
          </a:p>
        </p:txBody>
      </p:sp>
      <p:pic>
        <p:nvPicPr>
          <p:cNvPr id="8" name="Image" descr="Image">
            <a:extLst>
              <a:ext uri="{FF2B5EF4-FFF2-40B4-BE49-F238E27FC236}">
                <a16:creationId xmlns:a16="http://schemas.microsoft.com/office/drawing/2014/main" id="{A30B39FE-5FC4-4D46-AA96-DD0007450F13}"/>
              </a:ext>
            </a:extLst>
          </p:cNvPr>
          <p:cNvPicPr>
            <a:picLocks noChangeAspect="1"/>
          </p:cNvPicPr>
          <p:nvPr/>
        </p:nvPicPr>
        <p:blipFill>
          <a:blip r:embed="rId2"/>
          <a:stretch>
            <a:fillRect/>
          </a:stretch>
        </p:blipFill>
        <p:spPr>
          <a:xfrm>
            <a:off x="1444261" y="11070524"/>
            <a:ext cx="1394533" cy="1339654"/>
          </a:xfrm>
          <a:prstGeom prst="rect">
            <a:avLst/>
          </a:prstGeom>
          <a:ln w="12700">
            <a:miter lim="400000"/>
          </a:ln>
        </p:spPr>
      </p:pic>
    </p:spTree>
    <p:extLst>
      <p:ext uri="{BB962C8B-B14F-4D97-AF65-F5344CB8AC3E}">
        <p14:creationId xmlns:p14="http://schemas.microsoft.com/office/powerpoint/2010/main" val="358943929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5DF2-94B3-C97B-E34D-CCAE8500D669}"/>
              </a:ext>
            </a:extLst>
          </p:cNvPr>
          <p:cNvSpPr>
            <a:spLocks noGrp="1"/>
          </p:cNvSpPr>
          <p:nvPr>
            <p:ph type="title"/>
          </p:nvPr>
        </p:nvSpPr>
        <p:spPr>
          <a:xfrm>
            <a:off x="1390650" y="1264402"/>
            <a:ext cx="10837863" cy="3386916"/>
          </a:xfrm>
        </p:spPr>
        <p:txBody>
          <a:bodyPr>
            <a:normAutofit/>
          </a:bodyPr>
          <a:lstStyle/>
          <a:p>
            <a:r>
              <a:rPr lang="lv-LV" sz="9000" dirty="0">
                <a:solidFill>
                  <a:schemeClr val="bg2">
                    <a:lumMod val="10000"/>
                  </a:schemeClr>
                </a:solidFill>
                <a:latin typeface="Gilroy Semibold"/>
              </a:rPr>
              <a:t>Saistošie </a:t>
            </a:r>
            <a:br>
              <a:rPr lang="lv-LV" sz="9000" dirty="0">
                <a:solidFill>
                  <a:schemeClr val="bg2">
                    <a:lumMod val="10000"/>
                  </a:schemeClr>
                </a:solidFill>
                <a:latin typeface="Gilroy Semibold"/>
              </a:rPr>
            </a:br>
            <a:r>
              <a:rPr lang="lv-LV" sz="9000" dirty="0">
                <a:solidFill>
                  <a:schemeClr val="bg2">
                    <a:lumMod val="10000"/>
                  </a:schemeClr>
                </a:solidFill>
                <a:latin typeface="Gilroy Semibold"/>
              </a:rPr>
              <a:t>dokumenti</a:t>
            </a:r>
            <a:endParaRPr lang="en-LV" sz="9000" dirty="0">
              <a:solidFill>
                <a:schemeClr val="bg2">
                  <a:lumMod val="10000"/>
                </a:schemeClr>
              </a:solidFill>
              <a:latin typeface="Gilroy Semibold"/>
            </a:endParaRPr>
          </a:p>
        </p:txBody>
      </p:sp>
      <p:sp>
        <p:nvSpPr>
          <p:cNvPr id="6" name="TextBox 5">
            <a:extLst>
              <a:ext uri="{FF2B5EF4-FFF2-40B4-BE49-F238E27FC236}">
                <a16:creationId xmlns:a16="http://schemas.microsoft.com/office/drawing/2014/main" id="{CDD5D1B4-B649-48C6-B611-A1E0D2CD8822}"/>
              </a:ext>
            </a:extLst>
          </p:cNvPr>
          <p:cNvSpPr txBox="1"/>
          <p:nvPr/>
        </p:nvSpPr>
        <p:spPr>
          <a:xfrm>
            <a:off x="1390650" y="5661969"/>
            <a:ext cx="21376044" cy="10064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lnSpc>
                <a:spcPct val="90000"/>
              </a:lnSpc>
              <a:spcBef>
                <a:spcPts val="1200"/>
              </a:spcBef>
              <a:buSzPct val="123000"/>
              <a:defRPr/>
            </a:pPr>
            <a:r>
              <a:rPr lang="lv-LV" sz="6600" b="1" spc="119" dirty="0">
                <a:solidFill>
                  <a:schemeClr val="bg2">
                    <a:lumMod val="10000"/>
                  </a:schemeClr>
                </a:solidFill>
                <a:latin typeface="Gilroy Semibold"/>
              </a:rPr>
              <a:t>https://apkaimes.lv/integracija/finansesanas-konkursi-2/</a:t>
            </a:r>
            <a:endParaRPr kumimoji="0" lang="lv-LV" sz="6600" b="1"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pic>
        <p:nvPicPr>
          <p:cNvPr id="7" name="Image" descr="Image">
            <a:extLst>
              <a:ext uri="{FF2B5EF4-FFF2-40B4-BE49-F238E27FC236}">
                <a16:creationId xmlns:a16="http://schemas.microsoft.com/office/drawing/2014/main" id="{3B649661-D02D-4084-BA46-839EAB8641F9}"/>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231221157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5DF2-94B3-C97B-E34D-CCAE8500D669}"/>
              </a:ext>
            </a:extLst>
          </p:cNvPr>
          <p:cNvSpPr>
            <a:spLocks noGrp="1"/>
          </p:cNvSpPr>
          <p:nvPr>
            <p:ph type="title"/>
          </p:nvPr>
        </p:nvSpPr>
        <p:spPr>
          <a:xfrm>
            <a:off x="1397679" y="1305822"/>
            <a:ext cx="10837863" cy="3386916"/>
          </a:xfrm>
        </p:spPr>
        <p:txBody>
          <a:bodyPr>
            <a:normAutofit/>
          </a:bodyPr>
          <a:lstStyle/>
          <a:p>
            <a:r>
              <a:rPr lang="lv-LV" sz="9000" dirty="0">
                <a:solidFill>
                  <a:schemeClr val="bg2">
                    <a:lumMod val="10000"/>
                  </a:schemeClr>
                </a:solidFill>
                <a:latin typeface="Gilroy Semibold"/>
              </a:rPr>
              <a:t>Konkursa </a:t>
            </a:r>
            <a:br>
              <a:rPr lang="lv-LV" sz="9000" dirty="0">
                <a:solidFill>
                  <a:schemeClr val="bg2">
                    <a:lumMod val="10000"/>
                  </a:schemeClr>
                </a:solidFill>
                <a:latin typeface="Gilroy Semibold"/>
              </a:rPr>
            </a:br>
            <a:r>
              <a:rPr lang="lv-LV" sz="9000" dirty="0">
                <a:solidFill>
                  <a:schemeClr val="bg2">
                    <a:lumMod val="10000"/>
                  </a:schemeClr>
                </a:solidFill>
                <a:latin typeface="Gilroy Semibold"/>
              </a:rPr>
              <a:t>mērķis </a:t>
            </a:r>
            <a:endParaRPr lang="en-LV" sz="9000" dirty="0">
              <a:solidFill>
                <a:schemeClr val="bg2">
                  <a:lumMod val="10000"/>
                </a:schemeClr>
              </a:solidFill>
              <a:latin typeface="Gilroy Semibold"/>
            </a:endParaRPr>
          </a:p>
        </p:txBody>
      </p:sp>
      <p:sp>
        <p:nvSpPr>
          <p:cNvPr id="7" name="TextBox 6">
            <a:extLst>
              <a:ext uri="{FF2B5EF4-FFF2-40B4-BE49-F238E27FC236}">
                <a16:creationId xmlns:a16="http://schemas.microsoft.com/office/drawing/2014/main" id="{C95070AA-0C1A-4297-8D7A-22B41E413BF5}"/>
              </a:ext>
            </a:extLst>
          </p:cNvPr>
          <p:cNvSpPr txBox="1"/>
          <p:nvPr/>
        </p:nvSpPr>
        <p:spPr>
          <a:xfrm>
            <a:off x="1749161" y="4692738"/>
            <a:ext cx="21602700" cy="3785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8000" b="1" dirty="0">
                <a:solidFill>
                  <a:schemeClr val="bg2">
                    <a:lumMod val="10000"/>
                  </a:schemeClr>
                </a:solidFill>
                <a:latin typeface="Gilroy Semibold"/>
                <a:ea typeface="Times New Roman" panose="02020603050405020304" pitchFamily="18" charset="0"/>
              </a:rPr>
              <a:t>Konkursa kārtībā atbalstīt sociālā atbalsta nevalstisko organizāciju darbību un stiprināt to kapacitāti</a:t>
            </a:r>
            <a:endParaRPr lang="lv-LV" sz="8000" b="1" dirty="0">
              <a:solidFill>
                <a:schemeClr val="bg2">
                  <a:lumMod val="10000"/>
                </a:schemeClr>
              </a:solidFill>
              <a:latin typeface="Gilroy Semibold"/>
            </a:endParaRPr>
          </a:p>
        </p:txBody>
      </p:sp>
      <p:pic>
        <p:nvPicPr>
          <p:cNvPr id="8" name="Image" descr="Image">
            <a:extLst>
              <a:ext uri="{FF2B5EF4-FFF2-40B4-BE49-F238E27FC236}">
                <a16:creationId xmlns:a16="http://schemas.microsoft.com/office/drawing/2014/main" id="{A30B39FE-5FC4-4D46-AA96-DD0007450F13}"/>
              </a:ext>
            </a:extLst>
          </p:cNvPr>
          <p:cNvPicPr>
            <a:picLocks noChangeAspect="1"/>
          </p:cNvPicPr>
          <p:nvPr/>
        </p:nvPicPr>
        <p:blipFill>
          <a:blip r:embed="rId2"/>
          <a:stretch>
            <a:fillRect/>
          </a:stretch>
        </p:blipFill>
        <p:spPr>
          <a:xfrm>
            <a:off x="1444261" y="11070524"/>
            <a:ext cx="1394533" cy="1339654"/>
          </a:xfrm>
          <a:prstGeom prst="rect">
            <a:avLst/>
          </a:prstGeom>
          <a:ln w="12700">
            <a:miter lim="400000"/>
          </a:ln>
        </p:spPr>
      </p:pic>
    </p:spTree>
    <p:extLst>
      <p:ext uri="{BB962C8B-B14F-4D97-AF65-F5344CB8AC3E}">
        <p14:creationId xmlns:p14="http://schemas.microsoft.com/office/powerpoint/2010/main" val="376744018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Image" descr="Image"/>
          <p:cNvPicPr>
            <a:picLocks noChangeAspect="1"/>
          </p:cNvPicPr>
          <p:nvPr/>
        </p:nvPicPr>
        <p:blipFill>
          <a:blip r:embed="rId2"/>
          <a:stretch>
            <a:fillRect/>
          </a:stretch>
        </p:blipFill>
        <p:spPr>
          <a:xfrm>
            <a:off x="1444261" y="11070524"/>
            <a:ext cx="1394533" cy="1339654"/>
          </a:xfrm>
          <a:prstGeom prst="rect">
            <a:avLst/>
          </a:prstGeom>
          <a:ln w="12700">
            <a:miter lim="400000"/>
          </a:ln>
        </p:spPr>
      </p:pic>
      <p:sp>
        <p:nvSpPr>
          <p:cNvPr id="306" name="Vieta tēmas…"/>
          <p:cNvSpPr txBox="1"/>
          <p:nvPr/>
        </p:nvSpPr>
        <p:spPr>
          <a:xfrm>
            <a:off x="13910485" y="3146897"/>
            <a:ext cx="10606020" cy="44627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685800" lvl="0" indent="-685800" algn="l" hangingPunct="1">
              <a:lnSpc>
                <a:spcPct val="90000"/>
              </a:lnSpc>
              <a:spcBef>
                <a:spcPts val="1200"/>
              </a:spcBef>
              <a:buSzPct val="123000"/>
              <a:buFont typeface="Arial" panose="020B0604020202020204" pitchFamily="34" charset="0"/>
              <a:buChar char="•"/>
              <a:defRPr/>
            </a:pPr>
            <a:r>
              <a:rPr lang="lv-LV" sz="6000" dirty="0">
                <a:solidFill>
                  <a:schemeClr val="bg2">
                    <a:lumMod val="10000"/>
                  </a:schemeClr>
                </a:solidFill>
                <a:latin typeface="Gilroy Semibold"/>
              </a:rPr>
              <a:t>Projektu pieteikumu iesniegšanas termiņš – </a:t>
            </a:r>
          </a:p>
          <a:p>
            <a:pPr lvl="0" algn="l" hangingPunct="1">
              <a:lnSpc>
                <a:spcPct val="90000"/>
              </a:lnSpc>
              <a:spcBef>
                <a:spcPts val="1200"/>
              </a:spcBef>
              <a:buSzPct val="123000"/>
              <a:defRPr/>
            </a:pPr>
            <a:r>
              <a:rPr lang="lv-LV" sz="6000" b="1" dirty="0">
                <a:solidFill>
                  <a:schemeClr val="bg2">
                    <a:lumMod val="10000"/>
                  </a:schemeClr>
                </a:solidFill>
                <a:latin typeface="Gilroy Semibold"/>
              </a:rPr>
              <a:t>    2023. gada 15. maijs </a:t>
            </a:r>
          </a:p>
          <a:p>
            <a:pPr lvl="0" algn="l" hangingPunct="1">
              <a:lnSpc>
                <a:spcPct val="90000"/>
              </a:lnSpc>
              <a:spcBef>
                <a:spcPts val="1200"/>
              </a:spcBef>
              <a:buSzPct val="123000"/>
              <a:defRPr/>
            </a:pPr>
            <a:r>
              <a:rPr lang="lv-LV" sz="6000" b="1" dirty="0">
                <a:solidFill>
                  <a:schemeClr val="bg2">
                    <a:lumMod val="10000"/>
                  </a:schemeClr>
                </a:solidFill>
                <a:latin typeface="Gilroy Semibold"/>
              </a:rPr>
              <a:t>    plkst. 14.00   </a:t>
            </a: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7" name="Laika plāns…"/>
          <p:cNvSpPr txBox="1"/>
          <p:nvPr/>
        </p:nvSpPr>
        <p:spPr>
          <a:xfrm>
            <a:off x="1444261" y="653907"/>
            <a:ext cx="10606020" cy="4431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a:lnSpc>
                <a:spcPct val="80000"/>
              </a:lnSpc>
            </a:pPr>
            <a:r>
              <a:rPr lang="lv-LV" sz="9000" b="1" dirty="0">
                <a:solidFill>
                  <a:schemeClr val="bg2">
                    <a:lumMod val="10000"/>
                  </a:schemeClr>
                </a:solidFill>
                <a:latin typeface="Gilroy Semibold"/>
              </a:rPr>
              <a:t>Konkursa</a:t>
            </a:r>
          </a:p>
          <a:p>
            <a:pPr algn="l">
              <a:lnSpc>
                <a:spcPct val="80000"/>
              </a:lnSpc>
            </a:pPr>
            <a:r>
              <a:rPr lang="lv-LV" sz="9000" b="1" dirty="0">
                <a:solidFill>
                  <a:schemeClr val="bg2">
                    <a:lumMod val="10000"/>
                  </a:schemeClr>
                </a:solidFill>
                <a:latin typeface="Gilroy Semibold"/>
              </a:rPr>
              <a:t>termiņi</a:t>
            </a:r>
          </a:p>
          <a:p>
            <a:pPr algn="l"/>
            <a:endParaRPr lang="lv-LV" sz="9000" b="1" dirty="0">
              <a:solidFill>
                <a:schemeClr val="bg2">
                  <a:lumMod val="10000"/>
                </a:schemeClr>
              </a:solidFill>
              <a:latin typeface="Gilroy Semibold"/>
            </a:endParaRP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
        <p:nvSpPr>
          <p:cNvPr id="308" name="Vieta tēmas…"/>
          <p:cNvSpPr txBox="1"/>
          <p:nvPr/>
        </p:nvSpPr>
        <p:spPr>
          <a:xfrm>
            <a:off x="13910485" y="7609657"/>
            <a:ext cx="10606020" cy="3631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lvl="0" indent="-457200" algn="l" hangingPunct="1">
              <a:lnSpc>
                <a:spcPct val="90000"/>
              </a:lnSpc>
              <a:spcBef>
                <a:spcPts val="1200"/>
              </a:spcBef>
              <a:buSzPct val="123000"/>
              <a:buFont typeface="Arial" panose="020B0604020202020204" pitchFamily="34" charset="0"/>
              <a:buChar char="•"/>
              <a:defRPr/>
            </a:pPr>
            <a:r>
              <a:rPr kumimoji="0" lang="lv-LV" sz="6000" i="0" u="none" strike="noStrike" kern="0" cap="none" spc="119" normalizeH="0" baseline="0" noProof="0" dirty="0">
                <a:ln>
                  <a:noFill/>
                </a:ln>
                <a:solidFill>
                  <a:schemeClr val="bg2">
                    <a:lumMod val="10000"/>
                  </a:schemeClr>
                </a:solidFill>
                <a:effectLst/>
                <a:uLnTx/>
                <a:uFillTx/>
                <a:latin typeface="Gilroy Semibold"/>
                <a:sym typeface="Helvetica Neue"/>
              </a:rPr>
              <a:t> Projektu īstenošana – </a:t>
            </a:r>
          </a:p>
          <a:p>
            <a:pPr lvl="0" algn="l" hangingPunct="1">
              <a:lnSpc>
                <a:spcPct val="90000"/>
              </a:lnSpc>
              <a:spcBef>
                <a:spcPts val="1200"/>
              </a:spcBef>
              <a:buSzPct val="123000"/>
              <a:defRPr/>
            </a:pPr>
            <a:r>
              <a:rPr kumimoji="0" lang="lv-LV" sz="6000" b="1" i="0" u="none" strike="noStrike" kern="0" cap="none" spc="119" normalizeH="0" baseline="0" noProof="0" dirty="0">
                <a:ln>
                  <a:noFill/>
                </a:ln>
                <a:solidFill>
                  <a:schemeClr val="bg2">
                    <a:lumMod val="10000"/>
                  </a:schemeClr>
                </a:solidFill>
                <a:effectLst/>
                <a:uLnTx/>
                <a:uFillTx/>
                <a:latin typeface="Gilroy Semibold"/>
                <a:sym typeface="Helvetica Neue"/>
              </a:rPr>
              <a:t>   2023. gada 12. jūnijs-</a:t>
            </a:r>
          </a:p>
          <a:p>
            <a:pPr lvl="0" algn="l" hangingPunct="1">
              <a:lnSpc>
                <a:spcPct val="90000"/>
              </a:lnSpc>
              <a:spcBef>
                <a:spcPts val="1200"/>
              </a:spcBef>
              <a:buSzPct val="123000"/>
              <a:defRPr/>
            </a:pPr>
            <a:r>
              <a:rPr lang="lv-LV" sz="6000" b="1" spc="119" dirty="0">
                <a:solidFill>
                  <a:schemeClr val="bg2">
                    <a:lumMod val="10000"/>
                  </a:schemeClr>
                </a:solidFill>
                <a:latin typeface="Gilroy Semibold"/>
              </a:rPr>
              <a:t>   </a:t>
            </a:r>
            <a:r>
              <a:rPr kumimoji="0" lang="lv-LV" sz="6000" b="1" i="0" u="none" strike="noStrike" kern="0" cap="none" spc="119" normalizeH="0" baseline="0" noProof="0" dirty="0">
                <a:ln>
                  <a:noFill/>
                </a:ln>
                <a:solidFill>
                  <a:schemeClr val="bg2">
                    <a:lumMod val="10000"/>
                  </a:schemeClr>
                </a:solidFill>
                <a:effectLst/>
                <a:uLnTx/>
                <a:uFillTx/>
                <a:latin typeface="Gilroy Semibold"/>
                <a:sym typeface="Helvetica Neue"/>
              </a:rPr>
              <a:t>2023. gada </a:t>
            </a:r>
            <a:r>
              <a:rPr lang="lv-LV" sz="6000" b="1" spc="119" dirty="0">
                <a:solidFill>
                  <a:schemeClr val="bg2">
                    <a:lumMod val="10000"/>
                  </a:schemeClr>
                </a:solidFill>
                <a:latin typeface="Gilroy Semibold"/>
              </a:rPr>
              <a:t>31</a:t>
            </a:r>
            <a:r>
              <a:rPr kumimoji="0" lang="lv-LV" sz="6000" b="1" i="0" u="none" strike="noStrike" kern="0" cap="none" spc="119" normalizeH="0" baseline="0" noProof="0" dirty="0">
                <a:ln>
                  <a:noFill/>
                </a:ln>
                <a:solidFill>
                  <a:schemeClr val="bg2">
                    <a:lumMod val="10000"/>
                  </a:schemeClr>
                </a:solidFill>
                <a:effectLst/>
                <a:uLnTx/>
                <a:uFillTx/>
                <a:latin typeface="Gilroy Semibold"/>
                <a:sym typeface="Helvetica Neue"/>
              </a:rPr>
              <a:t>. decembris</a:t>
            </a:r>
          </a:p>
          <a:p>
            <a:pPr algn="l" defTabSz="584200">
              <a:lnSpc>
                <a:spcPct val="90000"/>
              </a:lnSpc>
              <a:defRPr sz="6000" spc="119">
                <a:solidFill>
                  <a:srgbClr val="FFFFFF"/>
                </a:solidFill>
                <a:latin typeface="Gilroy Semibold"/>
                <a:ea typeface="Gilroy Semibold"/>
                <a:cs typeface="Gilroy Semibold"/>
                <a:sym typeface="Gilroy Semibold"/>
              </a:defRPr>
            </a:pPr>
            <a:endParaRPr dirty="0"/>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Vieta argumentam…"/>
          <p:cNvSpPr txBox="1"/>
          <p:nvPr/>
        </p:nvSpPr>
        <p:spPr>
          <a:xfrm>
            <a:off x="1387741" y="3165230"/>
            <a:ext cx="6006556" cy="76051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marL="457200" lvl="0" indent="-457200" algn="l" hangingPunct="1">
              <a:lnSpc>
                <a:spcPct val="90000"/>
              </a:lnSpc>
              <a:spcBef>
                <a:spcPts val="1200"/>
              </a:spcBef>
              <a:buSzPct val="123000"/>
              <a:buFont typeface="Arial" panose="020B0604020202020204" pitchFamily="34" charset="0"/>
              <a:buChar char="•"/>
              <a:defRPr/>
            </a:pPr>
            <a:endParaRPr lang="lv-LV" sz="5400" dirty="0">
              <a:solidFill>
                <a:schemeClr val="bg2">
                  <a:lumMod val="10000"/>
                </a:schemeClr>
              </a:solidFill>
              <a:latin typeface="Gilroy Semibold"/>
            </a:endParaRPr>
          </a:p>
          <a:p>
            <a:pPr lvl="0" algn="l" hangingPunct="1">
              <a:lnSpc>
                <a:spcPct val="90000"/>
              </a:lnSpc>
              <a:spcBef>
                <a:spcPts val="1200"/>
              </a:spcBef>
              <a:buSzPct val="123000"/>
              <a:defRPr/>
            </a:pPr>
            <a:r>
              <a:rPr lang="lv-LV" sz="4400" b="1" dirty="0">
                <a:solidFill>
                  <a:schemeClr val="bg2">
                    <a:lumMod val="10000"/>
                  </a:schemeClr>
                </a:solidFill>
                <a:latin typeface="Gilroy Semibold"/>
                <a:ea typeface="Times New Roman" panose="02020603050405020304" pitchFamily="18" charset="0"/>
              </a:rPr>
              <a:t>S</a:t>
            </a:r>
            <a:r>
              <a:rPr lang="lv-LV" sz="4400" b="1" dirty="0">
                <a:solidFill>
                  <a:schemeClr val="bg2">
                    <a:lumMod val="10000"/>
                  </a:schemeClr>
                </a:solidFill>
                <a:effectLst/>
                <a:latin typeface="Gilroy Semibold"/>
                <a:ea typeface="Times New Roman" panose="02020603050405020304" pitchFamily="18" charset="0"/>
              </a:rPr>
              <a:t>ociālā atbalsta nevalstiskā organizācija </a:t>
            </a:r>
            <a:r>
              <a:rPr lang="lv-LV" sz="4400" dirty="0">
                <a:solidFill>
                  <a:schemeClr val="bg2">
                    <a:lumMod val="10000"/>
                  </a:schemeClr>
                </a:solidFill>
                <a:effectLst/>
                <a:latin typeface="Gilroy Semibold"/>
                <a:ea typeface="Times New Roman" panose="02020603050405020304" pitchFamily="18" charset="0"/>
              </a:rPr>
              <a:t>– biedrība vai nodibinājums, kas apvieno sociāli </a:t>
            </a:r>
            <a:r>
              <a:rPr lang="lv-LV" sz="4400" dirty="0" err="1">
                <a:solidFill>
                  <a:schemeClr val="bg2">
                    <a:lumMod val="10000"/>
                  </a:schemeClr>
                </a:solidFill>
                <a:effectLst/>
                <a:latin typeface="Gilroy Semibold"/>
                <a:ea typeface="Times New Roman" panose="02020603050405020304" pitchFamily="18" charset="0"/>
              </a:rPr>
              <a:t>mazaizsargāto</a:t>
            </a:r>
            <a:r>
              <a:rPr lang="lv-LV" sz="4400" dirty="0">
                <a:solidFill>
                  <a:schemeClr val="bg2">
                    <a:lumMod val="10000"/>
                  </a:schemeClr>
                </a:solidFill>
                <a:effectLst/>
                <a:latin typeface="Gilroy Semibold"/>
                <a:ea typeface="Times New Roman" panose="02020603050405020304" pitchFamily="18" charset="0"/>
              </a:rPr>
              <a:t> sociālo grupu pārstāvjus un/ vai strādā ar šo mērķa grupu ar mērķi aizstāvēt šīs sociālās grupas pārstāvju intereses un vajadzības</a:t>
            </a:r>
            <a:endParaRPr lang="lv-LV" sz="4400" dirty="0">
              <a:solidFill>
                <a:schemeClr val="bg2">
                  <a:lumMod val="10000"/>
                </a:schemeClr>
              </a:solidFill>
              <a:latin typeface="Gilroy Semibold"/>
            </a:endParaRPr>
          </a:p>
        </p:txBody>
      </p:sp>
      <p:sp>
        <p:nvSpPr>
          <p:cNvPr id="250" name="01"/>
          <p:cNvSpPr txBox="1"/>
          <p:nvPr/>
        </p:nvSpPr>
        <p:spPr>
          <a:xfrm>
            <a:off x="1387741" y="900761"/>
            <a:ext cx="11095757" cy="34624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9000" spc="180">
                <a:solidFill>
                  <a:srgbClr val="030A3D"/>
                </a:solidFill>
                <a:latin typeface="Gilroy Semibold"/>
                <a:ea typeface="Gilroy Semibold"/>
                <a:cs typeface="Gilroy Semibold"/>
                <a:sym typeface="Gilroy Semibold"/>
              </a:defRPr>
            </a:lvl1pPr>
          </a:lstStyle>
          <a:p>
            <a:pPr algn="l">
              <a:lnSpc>
                <a:spcPct val="80000"/>
              </a:lnSpc>
            </a:pPr>
            <a:r>
              <a:rPr lang="lv-LV" sz="9000" b="1" dirty="0">
                <a:solidFill>
                  <a:schemeClr val="bg2">
                    <a:lumMod val="10000"/>
                  </a:schemeClr>
                </a:solidFill>
                <a:latin typeface="Gilroy Semibold"/>
              </a:rPr>
              <a:t>Projekta </a:t>
            </a:r>
          </a:p>
          <a:p>
            <a:pPr algn="l">
              <a:lnSpc>
                <a:spcPct val="80000"/>
              </a:lnSpc>
            </a:pPr>
            <a:r>
              <a:rPr lang="lv-LV" sz="9000" b="1" dirty="0">
                <a:solidFill>
                  <a:schemeClr val="bg2">
                    <a:lumMod val="10000"/>
                  </a:schemeClr>
                </a:solidFill>
                <a:latin typeface="Gilroy Semibold"/>
              </a:rPr>
              <a:t>pieteicējs</a:t>
            </a:r>
          </a:p>
          <a:p>
            <a:endParaRPr lang="lv-LV" b="1" dirty="0"/>
          </a:p>
        </p:txBody>
      </p:sp>
      <p:sp>
        <p:nvSpPr>
          <p:cNvPr id="252" name="03"/>
          <p:cNvSpPr txBox="1"/>
          <p:nvPr/>
        </p:nvSpPr>
        <p:spPr>
          <a:xfrm>
            <a:off x="16298363" y="2305477"/>
            <a:ext cx="2040299" cy="12464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9000" spc="180">
                <a:solidFill>
                  <a:srgbClr val="030A3D"/>
                </a:solidFill>
                <a:latin typeface="Gilroy Semibold"/>
                <a:ea typeface="Gilroy Semibold"/>
                <a:cs typeface="Gilroy Semibold"/>
                <a:sym typeface="Gilroy Semibold"/>
              </a:defRPr>
            </a:lvl1pPr>
          </a:lstStyle>
          <a:p>
            <a:endParaRPr dirty="0"/>
          </a:p>
        </p:txBody>
      </p:sp>
      <p:sp>
        <p:nvSpPr>
          <p:cNvPr id="255" name="Vieta argumentam…"/>
          <p:cNvSpPr txBox="1"/>
          <p:nvPr/>
        </p:nvSpPr>
        <p:spPr>
          <a:xfrm>
            <a:off x="8526862" y="1156018"/>
            <a:ext cx="6247049" cy="33270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30A3D"/>
                </a:solidFill>
                <a:latin typeface="Gilroy Semibold"/>
                <a:ea typeface="Gilroy Semibold"/>
                <a:cs typeface="Gilroy Semibold"/>
                <a:sym typeface="Gilroy Semibold"/>
              </a:defRPr>
            </a:pPr>
            <a:endParaRPr lang="lv-LV" dirty="0"/>
          </a:p>
          <a:p>
            <a:pPr lvl="1" indent="228600" algn="l" defTabSz="584200">
              <a:lnSpc>
                <a:spcPct val="90000"/>
              </a:lnSpc>
              <a:defRPr sz="6000" spc="119">
                <a:solidFill>
                  <a:srgbClr val="030A3D"/>
                </a:solidFill>
                <a:latin typeface="Gilroy Semibold"/>
                <a:ea typeface="Gilroy Semibold"/>
                <a:cs typeface="Gilroy Semibold"/>
                <a:sym typeface="Gilroy Semibold"/>
              </a:defRPr>
            </a:pPr>
            <a:endParaRPr lang="lv-LV" dirty="0"/>
          </a:p>
          <a:p>
            <a:pPr marL="457200" lvl="0" indent="-457200" algn="l" hangingPunct="1">
              <a:lnSpc>
                <a:spcPct val="90000"/>
              </a:lnSpc>
              <a:spcBef>
                <a:spcPts val="1200"/>
              </a:spcBef>
              <a:buSzPct val="123000"/>
              <a:buFont typeface="Arial" panose="020B0604020202020204" pitchFamily="34" charset="0"/>
              <a:buChar char="•"/>
              <a:defRPr/>
            </a:pPr>
            <a:endParaRPr kumimoji="0" lang="lv-LV" sz="5400" i="0" u="none" strike="noStrike" kern="0" cap="none" spc="119" normalizeH="0" baseline="0" noProof="0" dirty="0">
              <a:ln>
                <a:noFill/>
              </a:ln>
              <a:solidFill>
                <a:schemeClr val="bg2">
                  <a:lumMod val="10000"/>
                </a:schemeClr>
              </a:solidFill>
              <a:effectLst/>
              <a:uLnTx/>
              <a:uFillTx/>
              <a:latin typeface="Gilroy Semibold"/>
              <a:sym typeface="Helvetica Neue"/>
            </a:endParaRPr>
          </a:p>
          <a:p>
            <a:pPr marL="457200" lvl="0" indent="-457200" algn="l" hangingPunct="1">
              <a:lnSpc>
                <a:spcPct val="90000"/>
              </a:lnSpc>
              <a:spcBef>
                <a:spcPts val="1200"/>
              </a:spcBef>
              <a:buSzPct val="123000"/>
              <a:buFont typeface="Arial" panose="020B0604020202020204" pitchFamily="34" charset="0"/>
              <a:buChar char="•"/>
              <a:defRPr/>
            </a:pPr>
            <a:endParaRPr kumimoji="0" lang="lv-LV" sz="4400"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sp>
        <p:nvSpPr>
          <p:cNvPr id="256" name="Vieta argumentam…"/>
          <p:cNvSpPr txBox="1"/>
          <p:nvPr/>
        </p:nvSpPr>
        <p:spPr>
          <a:xfrm>
            <a:off x="15906476" y="900761"/>
            <a:ext cx="6247050" cy="81991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4400" spc="119" dirty="0">
              <a:solidFill>
                <a:schemeClr val="bg2">
                  <a:lumMod val="10000"/>
                </a:schemeClr>
              </a:solidFill>
              <a:latin typeface="Gilroy Semibold"/>
            </a:endParaRPr>
          </a:p>
          <a:p>
            <a:pPr lvl="0" algn="l" hangingPunct="1">
              <a:lnSpc>
                <a:spcPct val="90000"/>
              </a:lnSpc>
              <a:spcBef>
                <a:spcPts val="1200"/>
              </a:spcBef>
              <a:buSzPct val="123000"/>
              <a:defRPr/>
            </a:pPr>
            <a:r>
              <a:rPr lang="lv-LV" sz="4400" dirty="0">
                <a:solidFill>
                  <a:schemeClr val="bg2">
                    <a:lumMod val="10000"/>
                  </a:schemeClr>
                </a:solidFill>
                <a:effectLst/>
                <a:latin typeface="Gilroy Semibold"/>
                <a:ea typeface="Times New Roman" panose="02020603050405020304" pitchFamily="18" charset="0"/>
              </a:rPr>
              <a:t>Atbilst saistošo noteikumu Nr. RD-23-192-sn </a:t>
            </a:r>
            <a:r>
              <a:rPr lang="lv-LV" sz="4400" b="1" dirty="0">
                <a:solidFill>
                  <a:schemeClr val="bg2">
                    <a:lumMod val="10000"/>
                  </a:schemeClr>
                </a:solidFill>
                <a:effectLst/>
                <a:latin typeface="Gilroy Semibold"/>
                <a:ea typeface="Times New Roman" panose="02020603050405020304" pitchFamily="18" charset="0"/>
              </a:rPr>
              <a:t>­­­­­“Par pašvaldības atbalstu sabiedrības integrācijas un līdzdalības aktivitāšu īstenošanai Rīgā” 4., 5., 6. un 9. punktā </a:t>
            </a:r>
            <a:r>
              <a:rPr lang="lv-LV" sz="4400" dirty="0">
                <a:solidFill>
                  <a:schemeClr val="bg2">
                    <a:lumMod val="10000"/>
                  </a:schemeClr>
                </a:solidFill>
                <a:effectLst/>
                <a:latin typeface="Gilroy Semibold"/>
                <a:ea typeface="Times New Roman" panose="02020603050405020304" pitchFamily="18" charset="0"/>
              </a:rPr>
              <a:t>noteiktajiem kritērijiem  </a:t>
            </a:r>
            <a:endParaRPr kumimoji="0" lang="lv-LV" sz="4400"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sp>
        <p:nvSpPr>
          <p:cNvPr id="257" name="Detalizētāks ieskats galvenajos argumentu punktos un plašāks tēmas pārskats"/>
          <p:cNvSpPr txBox="1"/>
          <p:nvPr/>
        </p:nvSpPr>
        <p:spPr>
          <a:xfrm>
            <a:off x="1361344" y="10751681"/>
            <a:ext cx="4430539" cy="20635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endParaRPr dirty="0"/>
          </a:p>
        </p:txBody>
      </p:sp>
      <p:sp>
        <p:nvSpPr>
          <p:cNvPr id="258" name="Detalizētāks ieskats galvenajos argumentu punktos un plašāks tēmas pārskats"/>
          <p:cNvSpPr txBox="1"/>
          <p:nvPr/>
        </p:nvSpPr>
        <p:spPr>
          <a:xfrm>
            <a:off x="8872377" y="10751681"/>
            <a:ext cx="4430539" cy="20635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endParaRPr dirty="0"/>
          </a:p>
        </p:txBody>
      </p:sp>
      <p:sp>
        <p:nvSpPr>
          <p:cNvPr id="259" name="Detalizētāks ieskats galvenajos argumentu punktos un plašāks tēmas pārskats"/>
          <p:cNvSpPr txBox="1"/>
          <p:nvPr/>
        </p:nvSpPr>
        <p:spPr>
          <a:xfrm>
            <a:off x="8477524" y="9784447"/>
            <a:ext cx="5855163" cy="13274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30A3D"/>
                </a:solidFill>
                <a:latin typeface="Gilroy Semibold"/>
                <a:ea typeface="Gilroy Semibold"/>
                <a:cs typeface="Gilroy Semibold"/>
                <a:sym typeface="Gilroy Semibold"/>
              </a:defRPr>
            </a:lvl1pPr>
          </a:lstStyle>
          <a:p>
            <a:pPr lvl="0" algn="l" hangingPunct="1">
              <a:lnSpc>
                <a:spcPct val="90000"/>
              </a:lnSpc>
              <a:spcBef>
                <a:spcPts val="1200"/>
              </a:spcBef>
              <a:buSzPct val="123000"/>
              <a:defRPr/>
            </a:pPr>
            <a:endParaRPr kumimoji="0" lang="lv-LV" sz="4000" b="0" i="0" u="none" strike="noStrike" kern="0" cap="none" spc="119" normalizeH="0" baseline="0" noProof="0" dirty="0">
              <a:ln>
                <a:noFill/>
              </a:ln>
              <a:solidFill>
                <a:schemeClr val="bg2">
                  <a:lumMod val="10000"/>
                </a:schemeClr>
              </a:solidFill>
              <a:effectLst/>
              <a:uLnTx/>
              <a:uFillTx/>
              <a:latin typeface="Gilroy Semibold"/>
              <a:sym typeface="Helvetica Neue"/>
            </a:endParaRPr>
          </a:p>
        </p:txBody>
      </p:sp>
      <p:pic>
        <p:nvPicPr>
          <p:cNvPr id="14" name="Image" descr="Image">
            <a:extLst>
              <a:ext uri="{FF2B5EF4-FFF2-40B4-BE49-F238E27FC236}">
                <a16:creationId xmlns:a16="http://schemas.microsoft.com/office/drawing/2014/main" id="{99078AB8-CC22-4C67-BC1B-F37B7F40C945}"/>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11" name="Vieta argumentam…">
            <a:extLst>
              <a:ext uri="{FF2B5EF4-FFF2-40B4-BE49-F238E27FC236}">
                <a16:creationId xmlns:a16="http://schemas.microsoft.com/office/drawing/2014/main" id="{944B23CE-5A66-4804-B3B4-0F283E9A4ED9}"/>
              </a:ext>
            </a:extLst>
          </p:cNvPr>
          <p:cNvSpPr txBox="1"/>
          <p:nvPr/>
        </p:nvSpPr>
        <p:spPr>
          <a:xfrm>
            <a:off x="8477524" y="4117802"/>
            <a:ext cx="6938390" cy="50475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algn="l"/>
            <a:r>
              <a:rPr lang="lv-LV" sz="4400" dirty="0">
                <a:solidFill>
                  <a:schemeClr val="bg2">
                    <a:lumMod val="10000"/>
                  </a:schemeClr>
                </a:solidFill>
                <a:latin typeface="Gilroy Semibold"/>
                <a:ea typeface="Times New Roman" panose="02020603050405020304" pitchFamily="18" charset="0"/>
              </a:rPr>
              <a:t>S</a:t>
            </a:r>
            <a:r>
              <a:rPr lang="lv-LV" sz="4400" dirty="0">
                <a:solidFill>
                  <a:schemeClr val="bg2">
                    <a:lumMod val="10000"/>
                  </a:schemeClr>
                </a:solidFill>
                <a:effectLst/>
                <a:latin typeface="Gilroy Semibold"/>
                <a:ea typeface="Times New Roman" panose="02020603050405020304" pitchFamily="18" charset="0"/>
              </a:rPr>
              <a:t>avu </a:t>
            </a:r>
            <a:r>
              <a:rPr lang="lv-LV" sz="4400" b="1" dirty="0">
                <a:solidFill>
                  <a:schemeClr val="bg2">
                    <a:lumMod val="10000"/>
                  </a:schemeClr>
                </a:solidFill>
                <a:effectLst/>
                <a:latin typeface="Gilroy Semibold"/>
                <a:ea typeface="Times New Roman" panose="02020603050405020304" pitchFamily="18" charset="0"/>
              </a:rPr>
              <a:t>darbību veic Rīgas </a:t>
            </a:r>
            <a:r>
              <a:rPr lang="lv-LV" sz="4400" b="1" dirty="0" err="1">
                <a:solidFill>
                  <a:schemeClr val="bg2">
                    <a:lumMod val="10000"/>
                  </a:schemeClr>
                </a:solidFill>
                <a:effectLst/>
                <a:latin typeface="Gilroy Semibold"/>
                <a:ea typeface="Times New Roman" panose="02020603050405020304" pitchFamily="18" charset="0"/>
              </a:rPr>
              <a:t>valstspilsētas</a:t>
            </a:r>
            <a:r>
              <a:rPr lang="lv-LV" sz="4400" b="1" dirty="0">
                <a:solidFill>
                  <a:schemeClr val="bg2">
                    <a:lumMod val="10000"/>
                  </a:schemeClr>
                </a:solidFill>
                <a:effectLst/>
                <a:latin typeface="Gilroy Semibold"/>
                <a:ea typeface="Times New Roman" panose="02020603050405020304" pitchFamily="18" charset="0"/>
              </a:rPr>
              <a:t> pašvaldības administratīvajā teritorijā </a:t>
            </a:r>
            <a:endParaRPr lang="lv-LV" sz="4400" b="1"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5400" spc="119" dirty="0">
              <a:solidFill>
                <a:schemeClr val="bg2">
                  <a:lumMod val="10000"/>
                </a:schemeClr>
              </a:solidFill>
              <a:latin typeface="Gilroy Semibold"/>
            </a:endParaRPr>
          </a:p>
          <a:p>
            <a:pPr marL="457200" indent="-457200" algn="l">
              <a:buFont typeface="Arial" panose="020B0604020202020204" pitchFamily="34" charset="0"/>
              <a:buChar char="•"/>
            </a:pPr>
            <a:endParaRPr lang="lv-LV" sz="4400" spc="119" dirty="0">
              <a:solidFill>
                <a:schemeClr val="bg2">
                  <a:lumMod val="10000"/>
                </a:schemeClr>
              </a:solidFill>
              <a:latin typeface="Gilroy Semibold"/>
            </a:endParaRPr>
          </a:p>
          <a:p>
            <a:pPr algn="l"/>
            <a:endParaRPr lang="lv-LV" sz="4400" spc="119" dirty="0">
              <a:solidFill>
                <a:schemeClr val="bg2">
                  <a:lumMod val="10000"/>
                </a:schemeClr>
              </a:solidFill>
              <a:latin typeface="Gilroy Semibold"/>
            </a:endParaRPr>
          </a:p>
        </p:txBody>
      </p:sp>
    </p:spTree>
    <p:extLst>
      <p:ext uri="{BB962C8B-B14F-4D97-AF65-F5344CB8AC3E}">
        <p14:creationId xmlns:p14="http://schemas.microsoft.com/office/powerpoint/2010/main" val="293502504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953153" y="4019212"/>
            <a:ext cx="10606020" cy="1329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dirty="0">
                <a:solidFill>
                  <a:schemeClr val="bg2">
                    <a:lumMod val="10000"/>
                  </a:schemeClr>
                </a:solidFill>
              </a:rPr>
              <a:t>J</a:t>
            </a:r>
            <a:r>
              <a:rPr lang="lv-LV" sz="4800" b="0" i="0" u="none" strike="noStrike" baseline="0" dirty="0">
                <a:solidFill>
                  <a:schemeClr val="bg2">
                    <a:lumMod val="10000"/>
                  </a:schemeClr>
                </a:solidFill>
                <a:latin typeface="Gilroy Semibold"/>
              </a:rPr>
              <a:t>uridiskā adrese ir pašvaldības administratīvajā teritorijā</a:t>
            </a:r>
            <a:endParaRPr sz="4800" dirty="0">
              <a:solidFill>
                <a:schemeClr val="bg2">
                  <a:lumMod val="10000"/>
                </a:schemeClr>
              </a:solidFill>
            </a:endParaRPr>
          </a:p>
        </p:txBody>
      </p:sp>
      <p:sp>
        <p:nvSpPr>
          <p:cNvPr id="201" name="Risinājums"/>
          <p:cNvSpPr txBox="1"/>
          <p:nvPr/>
        </p:nvSpPr>
        <p:spPr>
          <a:xfrm>
            <a:off x="12953153" y="5889718"/>
            <a:ext cx="10606020" cy="18281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400" dirty="0">
                <a:solidFill>
                  <a:schemeClr val="bg2">
                    <a:lumMod val="10000"/>
                  </a:schemeClr>
                </a:solidFill>
              </a:rPr>
              <a:t>N</a:t>
            </a:r>
            <a:r>
              <a:rPr lang="lv-LV" sz="4400" b="0" i="0" u="none" strike="noStrike" baseline="0" dirty="0">
                <a:solidFill>
                  <a:schemeClr val="bg2">
                    <a:lumMod val="10000"/>
                  </a:schemeClr>
                </a:solidFill>
                <a:latin typeface="Gilroy Semibold"/>
              </a:rPr>
              <a:t>av nodokļu un citu valsts vai pašvaldību noteikto obligāto maksājumu parāda, kas pārsniedz 150 </a:t>
            </a:r>
            <a:r>
              <a:rPr lang="lv-LV" sz="4400" b="0" i="1" u="none" strike="noStrike" baseline="0" dirty="0" err="1">
                <a:solidFill>
                  <a:schemeClr val="bg2">
                    <a:lumMod val="10000"/>
                  </a:schemeClr>
                </a:solidFill>
                <a:latin typeface="Gilroy Semibold"/>
              </a:rPr>
              <a:t>euro</a:t>
            </a:r>
            <a:endParaRPr lang="lv-LV" sz="4400" dirty="0">
              <a:solidFill>
                <a:schemeClr val="bg2">
                  <a:lumMod val="10000"/>
                </a:schemeClr>
              </a:solidFill>
            </a:endParaRPr>
          </a:p>
        </p:txBody>
      </p:sp>
      <p:sp>
        <p:nvSpPr>
          <p:cNvPr id="202" name="Rezultāts"/>
          <p:cNvSpPr txBox="1"/>
          <p:nvPr/>
        </p:nvSpPr>
        <p:spPr>
          <a:xfrm>
            <a:off x="14078569" y="7118306"/>
            <a:ext cx="1060602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dirty="0"/>
          </a:p>
        </p:txBody>
      </p:sp>
      <p:sp>
        <p:nvSpPr>
          <p:cNvPr id="203" name="Secinājumi"/>
          <p:cNvSpPr txBox="1"/>
          <p:nvPr/>
        </p:nvSpPr>
        <p:spPr>
          <a:xfrm>
            <a:off x="12953153" y="8485101"/>
            <a:ext cx="10606020" cy="42657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400" dirty="0">
                <a:solidFill>
                  <a:schemeClr val="bg2">
                    <a:lumMod val="10000"/>
                  </a:schemeClr>
                </a:solidFill>
              </a:rPr>
              <a:t>I</a:t>
            </a:r>
            <a:r>
              <a:rPr lang="lv-LV" sz="4400" b="0" i="0" u="none" strike="noStrike" baseline="0" dirty="0">
                <a:solidFill>
                  <a:schemeClr val="bg2">
                    <a:lumMod val="10000"/>
                  </a:schemeClr>
                </a:solidFill>
                <a:latin typeface="Gilroy Semibold"/>
              </a:rPr>
              <a:t>zpildītas visas līgumsaistības pret pašvaldību, kurām iestājies izpildes termiņš</a:t>
            </a:r>
          </a:p>
          <a:p>
            <a:pPr marL="685800" indent="-685800">
              <a:buFont typeface="Arial" panose="020B0604020202020204" pitchFamily="34" charset="0"/>
              <a:buChar char="•"/>
            </a:pPr>
            <a:endParaRPr lang="lv-LV" sz="4400" dirty="0">
              <a:solidFill>
                <a:schemeClr val="bg2">
                  <a:lumMod val="10000"/>
                </a:schemeClr>
              </a:solidFill>
            </a:endParaRPr>
          </a:p>
          <a:p>
            <a:r>
              <a:rPr lang="lv-LV" sz="4400" dirty="0">
                <a:solidFill>
                  <a:schemeClr val="bg2">
                    <a:lumMod val="10000"/>
                  </a:schemeClr>
                </a:solidFill>
              </a:rPr>
              <a:t>N</a:t>
            </a:r>
            <a:r>
              <a:rPr lang="lv-LV" sz="4400" b="0" i="0" u="none" strike="noStrike" baseline="0" dirty="0">
                <a:solidFill>
                  <a:schemeClr val="bg2">
                    <a:lumMod val="10000"/>
                  </a:schemeClr>
                </a:solidFill>
                <a:latin typeface="Gilroy Semibold"/>
              </a:rPr>
              <a:t>av pasludināts maksātnespējas process, netiek īstenots tiesiskās aizsardzības process, nav apturēta saimnieciskā darbība utt.</a:t>
            </a:r>
            <a:endParaRPr lang="lv-LV" sz="4400" dirty="0">
              <a:solidFill>
                <a:schemeClr val="bg2">
                  <a:lumMod val="10000"/>
                </a:schemeClr>
              </a:solidFill>
            </a:endParaRPr>
          </a:p>
        </p:txBody>
      </p:sp>
      <p:sp>
        <p:nvSpPr>
          <p:cNvPr id="204" name="2-24"/>
          <p:cNvSpPr txBox="1"/>
          <p:nvPr/>
        </p:nvSpPr>
        <p:spPr>
          <a:xfrm>
            <a:off x="13998382" y="3401454"/>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Projekta </a:t>
            </a:r>
          </a:p>
          <a:p>
            <a:pPr>
              <a:lnSpc>
                <a:spcPct val="80000"/>
              </a:lnSpc>
            </a:pPr>
            <a:r>
              <a:rPr lang="lv-LV" sz="9000" b="1" dirty="0">
                <a:solidFill>
                  <a:schemeClr val="bg2">
                    <a:lumMod val="10000"/>
                  </a:schemeClr>
                </a:solidFill>
              </a:rPr>
              <a:t>pieteicēja atbilstība</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409951140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840937" y="3147456"/>
            <a:ext cx="10606020" cy="1994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800" dirty="0">
                <a:solidFill>
                  <a:schemeClr val="bg2">
                    <a:lumMod val="10000"/>
                  </a:schemeClr>
                </a:solidFill>
              </a:rPr>
              <a:t>Līdzfinansējums netiek piešķirts politisku, militāru vai reliģisku aktivitāšu rīkošanai vai līdzdalībai tajās</a:t>
            </a:r>
            <a:endParaRPr sz="4800" dirty="0">
              <a:solidFill>
                <a:schemeClr val="bg2">
                  <a:lumMod val="10000"/>
                </a:schemeClr>
              </a:solidFill>
            </a:endParaRPr>
          </a:p>
        </p:txBody>
      </p:sp>
      <p:sp>
        <p:nvSpPr>
          <p:cNvPr id="201" name="Risinājums"/>
          <p:cNvSpPr txBox="1"/>
          <p:nvPr/>
        </p:nvSpPr>
        <p:spPr>
          <a:xfrm>
            <a:off x="12953153" y="5889718"/>
            <a:ext cx="10606020" cy="60939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400" dirty="0">
                <a:solidFill>
                  <a:schemeClr val="bg2">
                    <a:lumMod val="10000"/>
                  </a:schemeClr>
                </a:solidFill>
              </a:rPr>
              <a:t>Labuma saņēmēji ir Rīgas pilsētas iedzīvotāji un aktivitātes norisinās Rīgā, izņemot pieredzes apmaiņas braucienus Latvijas teritorijā un citas specifiskas aktivitātes, to atbilstoši pamatojot</a:t>
            </a:r>
          </a:p>
          <a:p>
            <a:endParaRPr lang="lv-LV" sz="4400" dirty="0">
              <a:solidFill>
                <a:schemeClr val="bg2">
                  <a:lumMod val="10000"/>
                </a:schemeClr>
              </a:solidFill>
            </a:endParaRPr>
          </a:p>
          <a:p>
            <a:r>
              <a:rPr lang="lv-LV" sz="4400" dirty="0">
                <a:solidFill>
                  <a:schemeClr val="bg2">
                    <a:lumMod val="10000"/>
                  </a:schemeClr>
                </a:solidFill>
              </a:rPr>
              <a:t>Projektu īstenošanas un pasākumu rīkošanas ietvaros nav pieļaujams noteikt dalības maksu vai gūt ienākumus, kas būtu obligāti projekta/pasākuma dalībniekiem</a:t>
            </a:r>
          </a:p>
        </p:txBody>
      </p:sp>
      <p:sp>
        <p:nvSpPr>
          <p:cNvPr id="202" name="Rezultāts"/>
          <p:cNvSpPr txBox="1"/>
          <p:nvPr/>
        </p:nvSpPr>
        <p:spPr>
          <a:xfrm>
            <a:off x="13998382" y="7109921"/>
            <a:ext cx="1060602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dirty="0"/>
          </a:p>
        </p:txBody>
      </p:sp>
      <p:sp>
        <p:nvSpPr>
          <p:cNvPr id="203" name="Secinājumi"/>
          <p:cNvSpPr txBox="1"/>
          <p:nvPr/>
        </p:nvSpPr>
        <p:spPr>
          <a:xfrm>
            <a:off x="12953153" y="8485101"/>
            <a:ext cx="10606020" cy="6093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400" dirty="0">
              <a:solidFill>
                <a:schemeClr val="bg2">
                  <a:lumMod val="10000"/>
                </a:schemeClr>
              </a:solidFill>
            </a:endParaRPr>
          </a:p>
        </p:txBody>
      </p:sp>
      <p:sp>
        <p:nvSpPr>
          <p:cNvPr id="204" name="2-24"/>
          <p:cNvSpPr txBox="1"/>
          <p:nvPr/>
        </p:nvSpPr>
        <p:spPr>
          <a:xfrm>
            <a:off x="13998382" y="3401454"/>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Projekta </a:t>
            </a:r>
          </a:p>
          <a:p>
            <a:pPr>
              <a:lnSpc>
                <a:spcPct val="80000"/>
              </a:lnSpc>
            </a:pPr>
            <a:r>
              <a:rPr lang="lv-LV" sz="9000" b="1" dirty="0">
                <a:solidFill>
                  <a:schemeClr val="bg2">
                    <a:lumMod val="10000"/>
                  </a:schemeClr>
                </a:solidFill>
              </a:rPr>
              <a:t>atbilstība</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356009263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zaicinājums"/>
          <p:cNvSpPr txBox="1"/>
          <p:nvPr/>
        </p:nvSpPr>
        <p:spPr>
          <a:xfrm>
            <a:off x="12953153" y="3310196"/>
            <a:ext cx="10482928" cy="42657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r>
              <a:rPr lang="lv-LV" sz="4400" dirty="0">
                <a:solidFill>
                  <a:schemeClr val="bg2">
                    <a:lumMod val="10000"/>
                  </a:schemeClr>
                </a:solidFill>
              </a:rPr>
              <a:t>Pretendenta pieteikums ir sagatavots un iesniegts paziņojumā par konkursa  izsludināšanu norādītajā termiņā un noformēts atbilstoši Rīgas </a:t>
            </a:r>
            <a:r>
              <a:rPr lang="lv-LV" sz="4400" dirty="0" err="1">
                <a:solidFill>
                  <a:schemeClr val="bg2">
                    <a:lumMod val="10000"/>
                  </a:schemeClr>
                </a:solidFill>
              </a:rPr>
              <a:t>valstspilsētas</a:t>
            </a:r>
            <a:r>
              <a:rPr lang="lv-LV" sz="4400" dirty="0">
                <a:solidFill>
                  <a:schemeClr val="bg2">
                    <a:lumMod val="10000"/>
                  </a:schemeClr>
                </a:solidFill>
              </a:rPr>
              <a:t> pašvaldības Centrālās administrācijas vadītāja apstiprinātajā konkursa nolikumā noteiktajai kārtībai </a:t>
            </a:r>
            <a:endParaRPr sz="4400" dirty="0">
              <a:solidFill>
                <a:schemeClr val="bg2">
                  <a:lumMod val="10000"/>
                </a:schemeClr>
              </a:solidFill>
            </a:endParaRPr>
          </a:p>
        </p:txBody>
      </p:sp>
      <p:sp>
        <p:nvSpPr>
          <p:cNvPr id="201" name="Risinājums"/>
          <p:cNvSpPr txBox="1"/>
          <p:nvPr/>
        </p:nvSpPr>
        <p:spPr>
          <a:xfrm>
            <a:off x="12953153" y="5889718"/>
            <a:ext cx="10606020" cy="75620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400" dirty="0">
              <a:solidFill>
                <a:schemeClr val="bg2">
                  <a:lumMod val="10000"/>
                </a:schemeClr>
              </a:solidFill>
            </a:endParaRPr>
          </a:p>
          <a:p>
            <a:endParaRPr lang="lv-LV" sz="4400" dirty="0">
              <a:solidFill>
                <a:schemeClr val="bg2">
                  <a:lumMod val="10000"/>
                </a:schemeClr>
              </a:solidFill>
            </a:endParaRPr>
          </a:p>
          <a:p>
            <a:endParaRPr lang="lv-LV" sz="4400" dirty="0">
              <a:solidFill>
                <a:schemeClr val="bg2">
                  <a:lumMod val="10000"/>
                </a:schemeClr>
              </a:solidFill>
            </a:endParaRPr>
          </a:p>
          <a:p>
            <a:r>
              <a:rPr lang="lv-LV" sz="4400" dirty="0">
                <a:solidFill>
                  <a:schemeClr val="bg2">
                    <a:lumMod val="10000"/>
                  </a:schemeClr>
                </a:solidFill>
                <a:effectLst/>
                <a:ea typeface="Times New Roman" panose="02020603050405020304" pitchFamily="18" charset="0"/>
              </a:rPr>
              <a:t>Pretendents ir iesniedzis vienu projekta pieteikumu viena izsludinātā konkursa ietvaros</a:t>
            </a:r>
          </a:p>
          <a:p>
            <a:endParaRPr lang="lv-LV" sz="1800" dirty="0">
              <a:solidFill>
                <a:schemeClr val="bg2">
                  <a:lumMod val="10000"/>
                </a:schemeClr>
              </a:solidFill>
              <a:effectLst/>
              <a:ea typeface="Times New Roman" panose="02020603050405020304" pitchFamily="18" charset="0"/>
            </a:endParaRPr>
          </a:p>
          <a:p>
            <a:r>
              <a:rPr lang="lv-LV" sz="4400" dirty="0">
                <a:solidFill>
                  <a:schemeClr val="bg2">
                    <a:lumMod val="10000"/>
                  </a:schemeClr>
                </a:solidFill>
                <a:effectLst/>
                <a:ea typeface="Times New Roman" panose="02020603050405020304" pitchFamily="18" charset="0"/>
                <a:cs typeface="Times New Roman" panose="02020603050405020304" pitchFamily="18" charset="0"/>
              </a:rPr>
              <a:t>Pretendenta iesniegtajam projekta pieteikumam attiecīgā kalendārā gada periodā nav piešķirts finansējums no citiem pašvaldības budžeta līdzekļiem</a:t>
            </a:r>
            <a:endParaRPr lang="lv-LV" sz="4400" dirty="0">
              <a:solidFill>
                <a:schemeClr val="bg2">
                  <a:lumMod val="10000"/>
                </a:schemeClr>
              </a:solidFill>
              <a:effectLst/>
              <a:ea typeface="Calibri" panose="020F0502020204030204" pitchFamily="34" charset="0"/>
              <a:cs typeface="Times New Roman" panose="02020603050405020304" pitchFamily="18" charset="0"/>
            </a:endParaRPr>
          </a:p>
          <a:p>
            <a:endParaRPr lang="lv-LV" sz="4400" dirty="0">
              <a:solidFill>
                <a:schemeClr val="bg2">
                  <a:lumMod val="10000"/>
                </a:schemeClr>
              </a:solidFill>
            </a:endParaRPr>
          </a:p>
          <a:p>
            <a:endParaRPr lang="lv-LV" sz="4400" dirty="0">
              <a:solidFill>
                <a:schemeClr val="bg2">
                  <a:lumMod val="10000"/>
                </a:schemeClr>
              </a:solidFill>
            </a:endParaRPr>
          </a:p>
        </p:txBody>
      </p:sp>
      <p:sp>
        <p:nvSpPr>
          <p:cNvPr id="202" name="Rezultāts"/>
          <p:cNvSpPr txBox="1"/>
          <p:nvPr/>
        </p:nvSpPr>
        <p:spPr>
          <a:xfrm>
            <a:off x="13998382" y="7109921"/>
            <a:ext cx="1060602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dirty="0"/>
          </a:p>
        </p:txBody>
      </p:sp>
      <p:sp>
        <p:nvSpPr>
          <p:cNvPr id="203" name="Secinājumi"/>
          <p:cNvSpPr txBox="1"/>
          <p:nvPr/>
        </p:nvSpPr>
        <p:spPr>
          <a:xfrm>
            <a:off x="12953153" y="7916923"/>
            <a:ext cx="10606020" cy="6093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l" defTabSz="584200">
              <a:lnSpc>
                <a:spcPct val="90000"/>
              </a:lnSpc>
              <a:defRPr sz="6000" spc="119">
                <a:solidFill>
                  <a:srgbClr val="FFFFFF"/>
                </a:solidFill>
                <a:latin typeface="Gilroy Semibold"/>
                <a:ea typeface="Gilroy Semibold"/>
                <a:cs typeface="Gilroy Semibold"/>
                <a:sym typeface="Gilroy Semibold"/>
              </a:defRPr>
            </a:lvl1pPr>
          </a:lstStyle>
          <a:p>
            <a:endParaRPr lang="lv-LV" sz="4400" dirty="0">
              <a:solidFill>
                <a:schemeClr val="bg2">
                  <a:lumMod val="10000"/>
                </a:schemeClr>
              </a:solidFill>
            </a:endParaRPr>
          </a:p>
        </p:txBody>
      </p:sp>
      <p:sp>
        <p:nvSpPr>
          <p:cNvPr id="204" name="2-24"/>
          <p:cNvSpPr txBox="1"/>
          <p:nvPr/>
        </p:nvSpPr>
        <p:spPr>
          <a:xfrm>
            <a:off x="13998382" y="3401454"/>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b="1" dirty="0">
              <a:solidFill>
                <a:schemeClr val="bg2">
                  <a:lumMod val="10000"/>
                </a:schemeClr>
              </a:solidFill>
            </a:endParaRPr>
          </a:p>
        </p:txBody>
      </p:sp>
      <p:sp>
        <p:nvSpPr>
          <p:cNvPr id="205" name="24-48"/>
          <p:cNvSpPr txBox="1"/>
          <p:nvPr/>
        </p:nvSpPr>
        <p:spPr>
          <a:xfrm>
            <a:off x="13998382" y="5835750"/>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r>
              <a:rPr lang="lv-LV" sz="3600" b="1" dirty="0">
                <a:solidFill>
                  <a:schemeClr val="bg2">
                    <a:lumMod val="10000"/>
                  </a:schemeClr>
                </a:solidFill>
              </a:rPr>
              <a:t> </a:t>
            </a:r>
            <a:endParaRPr sz="3600" b="1" dirty="0">
              <a:solidFill>
                <a:schemeClr val="bg2">
                  <a:lumMod val="10000"/>
                </a:schemeClr>
              </a:solidFill>
            </a:endParaRPr>
          </a:p>
        </p:txBody>
      </p:sp>
      <p:sp>
        <p:nvSpPr>
          <p:cNvPr id="206" name="48-72"/>
          <p:cNvSpPr txBox="1"/>
          <p:nvPr/>
        </p:nvSpPr>
        <p:spPr>
          <a:xfrm>
            <a:off x="13998382" y="6278712"/>
            <a:ext cx="2399158" cy="515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7" name="72-96"/>
          <p:cNvSpPr txBox="1"/>
          <p:nvPr/>
        </p:nvSpPr>
        <p:spPr>
          <a:xfrm>
            <a:off x="13998382" y="7940918"/>
            <a:ext cx="2399158" cy="5153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FFFFFF"/>
                </a:solidFill>
                <a:latin typeface="Gilroy Semibold"/>
                <a:ea typeface="Gilroy Semibold"/>
                <a:cs typeface="Gilroy Semibold"/>
                <a:sym typeface="Gilroy Semibold"/>
              </a:defRPr>
            </a:lvl1pPr>
          </a:lstStyle>
          <a:p>
            <a:endParaRPr lang="lv-LV" dirty="0"/>
          </a:p>
          <a:p>
            <a:endParaRPr lang="lv-LV" dirty="0"/>
          </a:p>
          <a:p>
            <a:endParaRPr lang="lv-LV" sz="3600" b="1" dirty="0">
              <a:solidFill>
                <a:schemeClr val="bg2">
                  <a:lumMod val="10000"/>
                </a:schemeClr>
              </a:solidFill>
            </a:endParaRPr>
          </a:p>
          <a:p>
            <a:r>
              <a:rPr lang="lv-LV" sz="3600" b="1" dirty="0">
                <a:solidFill>
                  <a:schemeClr val="bg2">
                    <a:lumMod val="10000"/>
                  </a:schemeClr>
                </a:solidFill>
              </a:rPr>
              <a:t> </a:t>
            </a:r>
            <a:endParaRPr sz="3600" b="1" dirty="0">
              <a:solidFill>
                <a:schemeClr val="bg2">
                  <a:lumMod val="10000"/>
                </a:schemeClr>
              </a:solidFill>
            </a:endParaRPr>
          </a:p>
        </p:txBody>
      </p:sp>
      <p:sp>
        <p:nvSpPr>
          <p:cNvPr id="208" name="RĪGAS BUDŽETS 2022"/>
          <p:cNvSpPr txBox="1"/>
          <p:nvPr/>
        </p:nvSpPr>
        <p:spPr>
          <a:xfrm>
            <a:off x="1335784" y="1060127"/>
            <a:ext cx="6949800" cy="939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220">
                <a:solidFill>
                  <a:srgbClr val="FFFFFF"/>
                </a:solidFill>
                <a:latin typeface="Gilroy Semibold"/>
                <a:ea typeface="Gilroy Semibold"/>
                <a:cs typeface="Gilroy Semibold"/>
                <a:sym typeface="Gilroy Semibold"/>
              </a:defRPr>
            </a:lvl1pPr>
          </a:lstStyle>
          <a:p>
            <a:pPr>
              <a:lnSpc>
                <a:spcPct val="80000"/>
              </a:lnSpc>
            </a:pPr>
            <a:r>
              <a:rPr lang="lv-LV" sz="9000" b="1" dirty="0">
                <a:solidFill>
                  <a:schemeClr val="bg2">
                    <a:lumMod val="10000"/>
                  </a:schemeClr>
                </a:solidFill>
              </a:rPr>
              <a:t>Projekta </a:t>
            </a:r>
          </a:p>
          <a:p>
            <a:pPr>
              <a:lnSpc>
                <a:spcPct val="80000"/>
              </a:lnSpc>
            </a:pPr>
            <a:r>
              <a:rPr lang="lv-LV" sz="9000" b="1" dirty="0">
                <a:solidFill>
                  <a:schemeClr val="bg2">
                    <a:lumMod val="10000"/>
                  </a:schemeClr>
                </a:solidFill>
              </a:rPr>
              <a:t>atbilstība</a:t>
            </a:r>
          </a:p>
        </p:txBody>
      </p:sp>
      <p:pic>
        <p:nvPicPr>
          <p:cNvPr id="209" name="Image" descr="Image"/>
          <p:cNvPicPr>
            <a:picLocks noChangeAspect="1"/>
          </p:cNvPicPr>
          <p:nvPr/>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2627522560"/>
      </p:ext>
    </p:extLst>
  </p:cSld>
  <p:clrMapOvr>
    <a:masterClrMapping/>
  </p:clrMapOvr>
  <p:transition spd="slow">
    <p:push dir="u"/>
  </p:transition>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2649</TotalTime>
  <Words>857</Words>
  <Application>Microsoft Office PowerPoint</Application>
  <PresentationFormat>Pielāgots</PresentationFormat>
  <Paragraphs>210</Paragraphs>
  <Slides>20</Slides>
  <Notes>0</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20</vt:i4>
      </vt:variant>
    </vt:vector>
  </HeadingPairs>
  <TitlesOfParts>
    <vt:vector size="27" baseType="lpstr">
      <vt:lpstr>Apercu Pro</vt:lpstr>
      <vt:lpstr>Arial</vt:lpstr>
      <vt:lpstr>Formular</vt:lpstr>
      <vt:lpstr>Gilroy Semibold</vt:lpstr>
      <vt:lpstr>Helvetica Neue</vt:lpstr>
      <vt:lpstr>Helvetica Neue Medium</vt:lpstr>
      <vt:lpstr>21_BasicWhite</vt:lpstr>
      <vt:lpstr>PowerPoint prezentācija</vt:lpstr>
      <vt:lpstr>PowerPoint prezentācija</vt:lpstr>
      <vt:lpstr>Saistošie  dokumenti</vt:lpstr>
      <vt:lpstr>Konkursa  mērķis </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Marika Barone</dc:creator>
  <cp:lastModifiedBy>Dace Paegle</cp:lastModifiedBy>
  <cp:revision>151</cp:revision>
  <cp:lastPrinted>2023-01-09T12:13:08Z</cp:lastPrinted>
  <dcterms:modified xsi:type="dcterms:W3CDTF">2023-04-27T13:12:01Z</dcterms:modified>
</cp:coreProperties>
</file>