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367" r:id="rId2"/>
    <p:sldId id="270" r:id="rId3"/>
    <p:sldId id="360" r:id="rId4"/>
    <p:sldId id="338" r:id="rId5"/>
    <p:sldId id="263" r:id="rId6"/>
    <p:sldId id="283" r:id="rId7"/>
    <p:sldId id="340" r:id="rId8"/>
    <p:sldId id="354" r:id="rId9"/>
    <p:sldId id="342" r:id="rId10"/>
    <p:sldId id="348" r:id="rId11"/>
    <p:sldId id="349" r:id="rId12"/>
    <p:sldId id="350" r:id="rId13"/>
    <p:sldId id="362" r:id="rId14"/>
    <p:sldId id="352" r:id="rId15"/>
    <p:sldId id="356" r:id="rId16"/>
    <p:sldId id="259" r:id="rId17"/>
    <p:sldId id="364" r:id="rId18"/>
    <p:sldId id="359" r:id="rId19"/>
    <p:sldId id="358" r:id="rId20"/>
    <p:sldId id="365" r:id="rId21"/>
    <p:sldId id="366" r:id="rId22"/>
    <p:sldId id="363" r:id="rId23"/>
  </p:sldIdLst>
  <p:sldSz cx="24384000" cy="13716000"/>
  <p:notesSz cx="6735763" cy="98663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ka Barone" initials="MB" lastIdx="14" clrIdx="0">
    <p:extLst>
      <p:ext uri="{19B8F6BF-5375-455C-9EA6-DF929625EA0E}">
        <p15:presenceInfo xmlns:p15="http://schemas.microsoft.com/office/powerpoint/2012/main" userId="S::marika.barone@riga.lv::c2ab7613-9882-4b73-8e84-cb0d811c5d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898102" y="4686499"/>
            <a:ext cx="4939560" cy="443984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with salmon cakes, salad and houmo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of pappardelle pasta with parsley butter, roasted hazelnuts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b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24520" y="816967"/>
            <a:ext cx="403988" cy="4476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l">
              <a:defRPr sz="2000">
                <a:solidFill>
                  <a:srgbClr val="66645C"/>
                </a:solidFill>
                <a:latin typeface="Apercu Pro"/>
                <a:ea typeface="Apercu Pro"/>
                <a:cs typeface="Apercu Pro"/>
                <a:sym typeface="Apercu Pr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24520" y="816967"/>
            <a:ext cx="442342" cy="4603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l">
              <a:defRPr sz="2000">
                <a:solidFill>
                  <a:srgbClr val="071923"/>
                </a:solidFill>
                <a:latin typeface="Formular"/>
                <a:ea typeface="Formular"/>
                <a:cs typeface="Formular"/>
                <a:sym typeface="Form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7" name="Rīgas satiksme — Elektrobusu krāsu risinājums"/>
          <p:cNvSpPr txBox="1"/>
          <p:nvPr/>
        </p:nvSpPr>
        <p:spPr>
          <a:xfrm>
            <a:off x="1476144" y="816967"/>
            <a:ext cx="5821300" cy="46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 defTabSz="584200">
              <a:defRPr sz="2000">
                <a:solidFill>
                  <a:srgbClr val="071923"/>
                </a:solidFill>
                <a:latin typeface="Formular"/>
                <a:ea typeface="Formular"/>
                <a:cs typeface="Formular"/>
                <a:sym typeface="Formular"/>
              </a:defRPr>
            </a:lvl1pPr>
          </a:lstStyle>
          <a:p>
            <a:r>
              <a:t>Rīgas satiksme — Elektrobusu krāsu risinājums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24520" y="816967"/>
            <a:ext cx="413665" cy="4222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l">
              <a:defRPr>
                <a:solidFill>
                  <a:srgbClr val="D5D5D5"/>
                </a:solidFill>
                <a:latin typeface="Formular"/>
                <a:ea typeface="Formular"/>
                <a:cs typeface="Formular"/>
                <a:sym typeface="Form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- Tab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49" y="2393951"/>
            <a:ext cx="10837863" cy="338691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dirty="0"/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6858000"/>
            <a:ext cx="21602700" cy="5688013"/>
          </a:xfrm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079822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C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 spd="slow">
    <p:push dir="u"/>
  </p:transition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pkaimes.lv/rigas-finansialais-atbalsts-sabiedribas-integracijas-lidzdalibas-un-apkaimju-attistibas-biedribu-atbalsta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ga.lv/lv/konkursi/sabiedribas-integracijas-projektu-konkurss-nevalstiskajam-organizacijam-2024-gadam" TargetMode="External"/><Relationship Id="rId2" Type="http://schemas.openxmlformats.org/officeDocument/2006/relationships/hyperlink" Target="https://apkaimes.lv/konkurss/sabiedribas-integracijas-projektu-konkurss-nevalstiskajam-organizacijam/sabiedribas-integracijas-projektu-konkurss-nevalstiskajam-organizacijam/" TargetMode="Externa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Vieta īsam tēmas…"/>
          <p:cNvSpPr txBox="1"/>
          <p:nvPr/>
        </p:nvSpPr>
        <p:spPr>
          <a:xfrm>
            <a:off x="14437469" y="5992646"/>
            <a:ext cx="10606019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1" indent="228600" algn="l" defTabSz="584200">
              <a:lnSpc>
                <a:spcPct val="90000"/>
              </a:lnSpc>
              <a:defRPr sz="6000" spc="119">
                <a:solidFill>
                  <a:srgbClr val="020B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292" name="Detalizētāks ieskats galvenajos argumentu punktos un plašāks tēmas pārskats"/>
          <p:cNvSpPr txBox="1"/>
          <p:nvPr/>
        </p:nvSpPr>
        <p:spPr>
          <a:xfrm>
            <a:off x="14616723" y="9856632"/>
            <a:ext cx="6428436" cy="22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020B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89587634-0ABA-4A21-BFCD-4452B3EB8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154D6549-3EDA-4D52-B02C-C41A9E533B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067" y="-5746517"/>
            <a:ext cx="24483312" cy="22196259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010D78-1710-42FE-AACA-36B7E19832FE}"/>
              </a:ext>
            </a:extLst>
          </p:cNvPr>
          <p:cNvSpPr txBox="1"/>
          <p:nvPr/>
        </p:nvSpPr>
        <p:spPr>
          <a:xfrm>
            <a:off x="12912435" y="1747565"/>
            <a:ext cx="9538855" cy="3797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5F7438-04F7-46BD-A319-C57E895ED96B}"/>
              </a:ext>
            </a:extLst>
          </p:cNvPr>
          <p:cNvSpPr txBox="1"/>
          <p:nvPr/>
        </p:nvSpPr>
        <p:spPr>
          <a:xfrm>
            <a:off x="13107578" y="1971448"/>
            <a:ext cx="9538855" cy="3797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5B65FA-A5E5-4FAF-9995-7190C09E8AC7}"/>
              </a:ext>
            </a:extLst>
          </p:cNvPr>
          <p:cNvSpPr txBox="1"/>
          <p:nvPr/>
        </p:nvSpPr>
        <p:spPr>
          <a:xfrm>
            <a:off x="11069580" y="1140572"/>
            <a:ext cx="14184923" cy="50270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8000" b="1" spc="119" dirty="0">
                <a:solidFill>
                  <a:srgbClr val="002060"/>
                </a:solidFill>
                <a:latin typeface="Gilroy Semibold"/>
              </a:rPr>
              <a:t>Sabiedrības integrācijas projektu konkurss nevalstiskajām </a:t>
            </a:r>
          </a:p>
          <a:p>
            <a:pPr marL="0" marR="0" lvl="0" indent="0" algn="ctr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8000" b="1" spc="119" dirty="0">
                <a:solidFill>
                  <a:srgbClr val="002060"/>
                </a:solidFill>
                <a:latin typeface="Gilroy Semibold"/>
              </a:rPr>
              <a:t>organizācijām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13199338" y="3644674"/>
            <a:ext cx="10606020" cy="1994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Sociālās integrācijas un sabiedrības veselības veicināšana</a:t>
            </a:r>
            <a:endParaRPr lang="lv-LV" sz="4800" dirty="0">
              <a:solidFill>
                <a:schemeClr val="bg2">
                  <a:lumMod val="10000"/>
                </a:schemeClr>
              </a:solidFill>
            </a:endParaRPr>
          </a:p>
          <a:p>
            <a:endParaRPr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1" name="Risinājums"/>
          <p:cNvSpPr txBox="1"/>
          <p:nvPr/>
        </p:nvSpPr>
        <p:spPr>
          <a:xfrm>
            <a:off x="13199338" y="5123806"/>
            <a:ext cx="10606020" cy="1828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rtl="0"/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abadzības un sociālās atstumtības novēršana (prasmju paaugstināšana, pašapziņas stiprināšana, motivēšana u. c.)</a:t>
            </a:r>
          </a:p>
        </p:txBody>
      </p:sp>
      <p:sp>
        <p:nvSpPr>
          <p:cNvPr id="203" name="Secinājumi"/>
          <p:cNvSpPr txBox="1"/>
          <p:nvPr/>
        </p:nvSpPr>
        <p:spPr>
          <a:xfrm>
            <a:off x="13192630" y="7284504"/>
            <a:ext cx="10606020" cy="4875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R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adošas un lietderīgas brīvā laika aktivitātes, sociālās atstumtības riskam pakļauto sabiedrības grupu iekļaušanai</a:t>
            </a:r>
          </a:p>
          <a:p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Pasākumi sabiedrības veselības veicināšanas jomā, kas rada priekšnosacījumus spējai iekļauties sabiedrībā</a:t>
            </a:r>
          </a:p>
        </p:txBody>
      </p:sp>
      <p:sp>
        <p:nvSpPr>
          <p:cNvPr id="204" name="2-24"/>
          <p:cNvSpPr txBox="1"/>
          <p:nvPr/>
        </p:nvSpPr>
        <p:spPr>
          <a:xfrm>
            <a:off x="12960891" y="3008079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 2</a:t>
            </a:r>
            <a:r>
              <a:rPr lang="lv-LV" b="1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Atbalstāmās tematiskās jomas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6544372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13322430" y="4126504"/>
            <a:ext cx="10606020" cy="1994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Iecietības veicināšana un jebkādas diskriminācijas novēršana</a:t>
            </a:r>
            <a:endParaRPr lang="lv-LV" sz="4800" dirty="0">
              <a:solidFill>
                <a:schemeClr val="bg2">
                  <a:lumMod val="10000"/>
                </a:schemeClr>
              </a:solidFill>
            </a:endParaRPr>
          </a:p>
          <a:p>
            <a:endParaRPr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1" name="Risinājums"/>
          <p:cNvSpPr txBox="1"/>
          <p:nvPr/>
        </p:nvSpPr>
        <p:spPr>
          <a:xfrm>
            <a:off x="13199338" y="5825297"/>
            <a:ext cx="10606020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rtl="0"/>
            <a:r>
              <a:rPr lang="lv-LV" sz="4000" dirty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lv-LV" sz="40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ktīva interešu aizstāvība (juridiskas konsultācijas, sociāli psiholoģiskais atbalsts, interešu pārstāvniecība)</a:t>
            </a:r>
          </a:p>
        </p:txBody>
      </p:sp>
      <p:sp>
        <p:nvSpPr>
          <p:cNvPr id="203" name="Secinājumi"/>
          <p:cNvSpPr txBox="1"/>
          <p:nvPr/>
        </p:nvSpPr>
        <p:spPr>
          <a:xfrm>
            <a:off x="13199338" y="7933451"/>
            <a:ext cx="10606020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algn="just" rtl="0"/>
            <a:r>
              <a:rPr lang="lv-LV" sz="4000" dirty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lv-LV" sz="40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tniskās saskaņas un </a:t>
            </a:r>
            <a:r>
              <a:rPr lang="lv-LV" sz="4000" b="0" i="0" u="none" strike="noStrike" baseline="0" dirty="0" err="1">
                <a:solidFill>
                  <a:schemeClr val="bg2">
                    <a:lumMod val="10000"/>
                  </a:schemeClr>
                </a:solidFill>
              </a:rPr>
              <a:t>starpkultūru</a:t>
            </a:r>
            <a:r>
              <a:rPr lang="lv-LV" sz="40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 dialoga (starp indivīdiem, grupām ar dažādu etnisko, kultūras, reliģisko un lingvistisko pamatu un mantojumu) veicināšana</a:t>
            </a:r>
          </a:p>
          <a:p>
            <a:pPr marL="571500" marR="0" indent="-571500" algn="just" rtl="0">
              <a:buFont typeface="Arial" panose="020B0604020202020204" pitchFamily="34" charset="0"/>
              <a:buChar char="•"/>
            </a:pPr>
            <a:endParaRPr lang="lv-LV" sz="4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4000" dirty="0">
                <a:solidFill>
                  <a:schemeClr val="bg2">
                    <a:lumMod val="10000"/>
                  </a:schemeClr>
                </a:solidFill>
              </a:rPr>
              <a:t>S</a:t>
            </a:r>
            <a:r>
              <a:rPr lang="lv-LV" sz="40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abiedrībā valdošo stereotipu par neiecietībai un diskriminācijai pakļautajām sabiedrības grupām izskaušana</a:t>
            </a:r>
          </a:p>
          <a:p>
            <a:pPr marL="571500" marR="0" indent="-571500" algn="just" rtl="0">
              <a:buFont typeface="Arial" panose="020B0604020202020204" pitchFamily="34" charset="0"/>
              <a:buChar char="•"/>
            </a:pPr>
            <a:endParaRPr lang="lv-LV" sz="4000" b="0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3066398" y="3497376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 3</a:t>
            </a:r>
            <a:r>
              <a:rPr lang="lv-LV" b="1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Atbalstāmās tematiskās jomas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5279318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12742138" y="3398397"/>
            <a:ext cx="10606020" cy="1994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800" b="1" dirty="0">
                <a:solidFill>
                  <a:schemeClr val="bg2">
                    <a:lumMod val="10000"/>
                  </a:schemeClr>
                </a:solidFill>
              </a:rPr>
              <a:t>J</a:t>
            </a:r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auniebraucēju līdzdalība un iekļaušana Latvijas sabiedrībā</a:t>
            </a:r>
            <a:endParaRPr lang="lv-LV" sz="4800" dirty="0">
              <a:solidFill>
                <a:schemeClr val="bg2">
                  <a:lumMod val="10000"/>
                </a:schemeClr>
              </a:solidFill>
            </a:endParaRPr>
          </a:p>
          <a:p>
            <a:endParaRPr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1" name="Risinājums"/>
          <p:cNvSpPr txBox="1"/>
          <p:nvPr/>
        </p:nvSpPr>
        <p:spPr>
          <a:xfrm>
            <a:off x="12742138" y="4993064"/>
            <a:ext cx="10606020" cy="3323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rtl="0"/>
            <a:r>
              <a:rPr lang="lv-LV" sz="4000" dirty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lv-LV" sz="40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tbalsta un mijiedarbības pasākumi </a:t>
            </a:r>
            <a:r>
              <a:rPr lang="lv-LV" sz="4000" b="0" i="0" u="none" strike="noStrike" baseline="0" dirty="0" err="1">
                <a:solidFill>
                  <a:schemeClr val="bg2">
                    <a:lumMod val="10000"/>
                  </a:schemeClr>
                </a:solidFill>
              </a:rPr>
              <a:t>jauniebraucējiem</a:t>
            </a:r>
            <a:r>
              <a:rPr lang="lv-LV" sz="40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 (latviešu valodas klubi, sadarbības aktivitātes savstarpējās mijiedarbības veicināšanai starp Rīgas vietējiem iedzīvotājiem un </a:t>
            </a:r>
            <a:r>
              <a:rPr lang="lv-LV" sz="4000" b="0" i="0" u="none" strike="noStrike" baseline="0" dirty="0" err="1">
                <a:solidFill>
                  <a:schemeClr val="bg2">
                    <a:lumMod val="10000"/>
                  </a:schemeClr>
                </a:solidFill>
              </a:rPr>
              <a:t>jauniebraucējiem</a:t>
            </a:r>
            <a:r>
              <a:rPr lang="lv-LV" sz="40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, līdzdalības un iesaistes pasākumi u. c.)</a:t>
            </a:r>
          </a:p>
        </p:txBody>
      </p:sp>
      <p:sp>
        <p:nvSpPr>
          <p:cNvPr id="203" name="Secinājumi"/>
          <p:cNvSpPr txBox="1"/>
          <p:nvPr/>
        </p:nvSpPr>
        <p:spPr>
          <a:xfrm>
            <a:off x="12717845" y="8691599"/>
            <a:ext cx="10606020" cy="4431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rtl="0"/>
            <a:r>
              <a:rPr lang="lv-LV" sz="40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Izglītojoši un informatīvi pasākumi par kultūru dažādību un migrāciju (tajā skaitā darbam ar </a:t>
            </a:r>
            <a:r>
              <a:rPr lang="lv-LV" sz="4000" b="0" i="0" u="none" strike="noStrike" baseline="0" dirty="0" err="1">
                <a:solidFill>
                  <a:schemeClr val="bg2">
                    <a:lumMod val="10000"/>
                  </a:schemeClr>
                </a:solidFill>
              </a:rPr>
              <a:t>jauniebraucējiem</a:t>
            </a:r>
            <a:r>
              <a:rPr lang="lv-LV" sz="40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) dažādām mērķa grupām: pedagogiem, klientu apkalpošanas speciālistiem, sociālā darba speciālistiem, skolēniem, studentiem, kā arī sabiedrībai kopumā</a:t>
            </a:r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  <a:p>
            <a:pPr marL="571500" marR="0" indent="-571500" algn="just" rtl="0">
              <a:buFont typeface="Arial" panose="020B0604020202020204" pitchFamily="34" charset="0"/>
              <a:buChar char="•"/>
            </a:pPr>
            <a:endParaRPr lang="lv-LV" sz="4000" b="0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2538860" y="2681442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 4</a:t>
            </a:r>
            <a:r>
              <a:rPr lang="lv-LV" b="1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Atbalstāmās tematiskās jomas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371932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12742138" y="2786095"/>
            <a:ext cx="10606020" cy="2825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sz="48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5400" b="1" dirty="0">
                <a:solidFill>
                  <a:schemeClr val="bg2">
                    <a:lumMod val="10000"/>
                  </a:schemeClr>
                </a:solidFill>
              </a:rPr>
              <a:t>Projektu pieteikumi tiek vērtēti divās grupās:</a:t>
            </a:r>
            <a:endParaRPr lang="lv-LV" sz="5400" dirty="0">
              <a:solidFill>
                <a:schemeClr val="bg2">
                  <a:lumMod val="10000"/>
                </a:schemeClr>
              </a:solidFill>
            </a:endParaRPr>
          </a:p>
          <a:p>
            <a:endParaRPr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1" name="Risinājums"/>
          <p:cNvSpPr txBox="1"/>
          <p:nvPr/>
        </p:nvSpPr>
        <p:spPr>
          <a:xfrm>
            <a:off x="12742138" y="4403465"/>
            <a:ext cx="10606020" cy="2548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mazo projektu grupā -</a:t>
            </a:r>
            <a:r>
              <a:rPr lang="lv-LV" sz="48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 pieprasītais finansējums nepārsniedz EUR 1500,00 </a:t>
            </a:r>
          </a:p>
        </p:txBody>
      </p:sp>
      <p:sp>
        <p:nvSpPr>
          <p:cNvPr id="203" name="Secinājumi"/>
          <p:cNvSpPr txBox="1"/>
          <p:nvPr/>
        </p:nvSpPr>
        <p:spPr>
          <a:xfrm>
            <a:off x="12742138" y="5835750"/>
            <a:ext cx="10606020" cy="642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rtl="0"/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endParaRPr lang="lv-LV" sz="48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lielo projektu grupā</a:t>
            </a:r>
            <a:r>
              <a:rPr lang="lv-LV" sz="48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 - pieprasītais finansējums ir no EUR 1500,01 līdz EUR </a:t>
            </a:r>
            <a:r>
              <a:rPr lang="lv-LV" sz="4800" b="0" u="none" strike="noStrike" baseline="0" dirty="0">
                <a:solidFill>
                  <a:schemeClr val="bg2">
                    <a:lumMod val="10000"/>
                  </a:schemeClr>
                </a:solidFill>
              </a:rPr>
              <a:t>7000,00</a:t>
            </a:r>
            <a:endParaRPr lang="lv-LV" sz="4800" dirty="0">
              <a:solidFill>
                <a:schemeClr val="bg2">
                  <a:lumMod val="10000"/>
                </a:schemeClr>
              </a:solidFill>
            </a:endParaRPr>
          </a:p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r>
              <a:rPr lang="lv-LV" sz="4800" dirty="0">
                <a:solidFill>
                  <a:schemeClr val="bg2">
                    <a:lumMod val="10000"/>
                  </a:schemeClr>
                </a:solidFill>
              </a:rPr>
              <a:t>Kopējais projektu konkursā pieejamais finansējums – EUR 155 000,00</a:t>
            </a:r>
          </a:p>
          <a:p>
            <a:pPr marR="0" rtl="0"/>
            <a:endParaRPr lang="lv-LV" sz="4400" b="1" u="none" strike="noStrike" baseline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2433352" y="3569966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Projektu finansējums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6796603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12742138" y="2786095"/>
            <a:ext cx="10606020" cy="3905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rtl="0"/>
            <a:endParaRPr lang="lv-LV" sz="540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r>
              <a:rPr lang="lv-LV" b="1" dirty="0">
                <a:solidFill>
                  <a:schemeClr val="bg2">
                    <a:lumMod val="10000"/>
                  </a:schemeClr>
                </a:solidFill>
              </a:rPr>
              <a:t>Projekta īstenotājam tiek veikts avansa un noslēguma maksājums:</a:t>
            </a:r>
            <a:endParaRPr lang="lv-LV" b="1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endParaRPr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1" name="Risinājums"/>
          <p:cNvSpPr txBox="1"/>
          <p:nvPr/>
        </p:nvSpPr>
        <p:spPr>
          <a:xfrm>
            <a:off x="12742138" y="4403465"/>
            <a:ext cx="10606020" cy="3157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endParaRPr lang="lv-LV" sz="48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mazo projektu grupā – 90 % un 10 %</a:t>
            </a:r>
          </a:p>
        </p:txBody>
      </p:sp>
      <p:sp>
        <p:nvSpPr>
          <p:cNvPr id="203" name="Secinājumi"/>
          <p:cNvSpPr txBox="1"/>
          <p:nvPr/>
        </p:nvSpPr>
        <p:spPr>
          <a:xfrm>
            <a:off x="12742138" y="5835750"/>
            <a:ext cx="10606020" cy="3767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rtl="0"/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endParaRPr lang="lv-LV" sz="48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lielo projektu grupā – 50 % un 50 %</a:t>
            </a:r>
            <a:endParaRPr lang="lv-LV" sz="4800" b="1" dirty="0">
              <a:solidFill>
                <a:schemeClr val="bg2">
                  <a:lumMod val="10000"/>
                </a:schemeClr>
              </a:solidFill>
            </a:endParaRPr>
          </a:p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0" u="none" strike="noStrike" baseline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2433352" y="3569966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Projektu finansējums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4016973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2050281" y="3249850"/>
            <a:ext cx="11165176" cy="2357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54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Projekta pieteikuma veidlapa 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lang="lv-LV" sz="4000" dirty="0">
                <a:solidFill>
                  <a:srgbClr val="D5D5D5">
                    <a:lumMod val="10000"/>
                  </a:srgbClr>
                </a:solidFill>
                <a:latin typeface="Gilroy Semibold"/>
              </a:rPr>
              <a:t>(1. nolikuma pielikums)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54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Projekta izdevumu tāme </a:t>
            </a:r>
            <a:endParaRPr kumimoji="0" sz="54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70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9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Iesniedzamie dokumenti</a:t>
            </a:r>
          </a:p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9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L="0" marR="0" lvl="0" indent="0" algn="l" defTabSz="584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kumimoji="0" sz="6000" b="0" i="0" u="none" strike="noStrike" kern="0" cap="none" spc="119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 Semibold"/>
              <a:sym typeface="Gilroy Semibold"/>
            </a:endParaRPr>
          </a:p>
        </p:txBody>
      </p:sp>
      <p:sp>
        <p:nvSpPr>
          <p:cNvPr id="308" name="Vieta tēmas…"/>
          <p:cNvSpPr txBox="1"/>
          <p:nvPr/>
        </p:nvSpPr>
        <p:spPr>
          <a:xfrm>
            <a:off x="12050281" y="5814108"/>
            <a:ext cx="10606020" cy="3813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lang="lv-LV" sz="4000" dirty="0">
                <a:solidFill>
                  <a:srgbClr val="D5D5D5">
                    <a:lumMod val="10000"/>
                  </a:srgbClr>
                </a:solidFill>
                <a:latin typeface="Gilroy Semibold"/>
              </a:rPr>
              <a:t>(2. nolikuma pielikums)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54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Apliecinājums 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4000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(3. nolikuma pielikums)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54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Citi pieteicēja vai aktivitāšu aprakstoši dokumenti</a:t>
            </a:r>
            <a:endParaRPr kumimoji="0" sz="54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0872401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12192000" y="3252503"/>
            <a:ext cx="11721743" cy="1329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800" dirty="0">
                <a:solidFill>
                  <a:schemeClr val="bg2">
                    <a:lumMod val="10000"/>
                  </a:schemeClr>
                </a:solidFill>
              </a:rPr>
              <a:t>Pretendents iesniedzis vienu projekta pieteikumu viena konkursa ietvaros </a:t>
            </a:r>
          </a:p>
        </p:txBody>
      </p:sp>
      <p:sp>
        <p:nvSpPr>
          <p:cNvPr id="201" name="Risinājums"/>
          <p:cNvSpPr txBox="1"/>
          <p:nvPr/>
        </p:nvSpPr>
        <p:spPr>
          <a:xfrm>
            <a:off x="12192000" y="4949533"/>
            <a:ext cx="13052425" cy="2659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800" dirty="0">
                <a:solidFill>
                  <a:schemeClr val="bg2">
                    <a:lumMod val="10000"/>
                  </a:schemeClr>
                </a:solidFill>
              </a:rPr>
              <a:t>Projekta pieteikumam nav piešķirts cits finansējums no Rīgas pilsētas pašvaldības budžeta līdzekļiem citu projektu konkursu ietvaros attiecīgā kalendārā gada periodā</a:t>
            </a:r>
          </a:p>
        </p:txBody>
      </p:sp>
      <p:sp>
        <p:nvSpPr>
          <p:cNvPr id="202" name="Rezultāts"/>
          <p:cNvSpPr txBox="1"/>
          <p:nvPr/>
        </p:nvSpPr>
        <p:spPr>
          <a:xfrm>
            <a:off x="12192000" y="8072109"/>
            <a:ext cx="10606020" cy="1329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800" dirty="0">
                <a:solidFill>
                  <a:schemeClr val="bg2">
                    <a:lumMod val="10000"/>
                  </a:schemeClr>
                </a:solidFill>
              </a:rPr>
              <a:t>Rīkoto aktivitāšu labuma guvēji ir Rīgas pilsētas iedzīvotāji</a:t>
            </a:r>
          </a:p>
        </p:txBody>
      </p:sp>
      <p:sp>
        <p:nvSpPr>
          <p:cNvPr id="203" name="Secinājumi"/>
          <p:cNvSpPr txBox="1"/>
          <p:nvPr/>
        </p:nvSpPr>
        <p:spPr>
          <a:xfrm>
            <a:off x="12192000" y="9798699"/>
            <a:ext cx="10606020" cy="1329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800" dirty="0">
                <a:solidFill>
                  <a:schemeClr val="bg2">
                    <a:lumMod val="10000"/>
                  </a:schemeClr>
                </a:solidFill>
              </a:rPr>
              <a:t>Aktivitātēs nav paredzēta ieejas maksa, netiek gūti ienākumi</a:t>
            </a:r>
          </a:p>
        </p:txBody>
      </p:sp>
      <p:sp>
        <p:nvSpPr>
          <p:cNvPr id="204" name="2-24"/>
          <p:cNvSpPr txBox="1"/>
          <p:nvPr/>
        </p:nvSpPr>
        <p:spPr>
          <a:xfrm>
            <a:off x="14550147" y="2789289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sp>
        <p:nvSpPr>
          <p:cNvPr id="205" name="24-48"/>
          <p:cNvSpPr txBox="1"/>
          <p:nvPr/>
        </p:nvSpPr>
        <p:spPr>
          <a:xfrm>
            <a:off x="14558218" y="4506499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sp>
        <p:nvSpPr>
          <p:cNvPr id="206" name="48-72"/>
          <p:cNvSpPr txBox="1"/>
          <p:nvPr/>
        </p:nvSpPr>
        <p:spPr>
          <a:xfrm>
            <a:off x="14558218" y="6223710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sp>
        <p:nvSpPr>
          <p:cNvPr id="207" name="72-96"/>
          <p:cNvSpPr txBox="1"/>
          <p:nvPr/>
        </p:nvSpPr>
        <p:spPr>
          <a:xfrm>
            <a:off x="14558218" y="7940919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1060417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Projektu atbilstības nosacījumi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2050281" y="3249850"/>
            <a:ext cx="11165176" cy="80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685800" marR="0" lvl="0" indent="-68580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buFont typeface="Arial" panose="020B0604020202020204" pitchFamily="34" charset="0"/>
              <a:buChar char="•"/>
              <a:tabLst/>
              <a:defRPr/>
            </a:pPr>
            <a:endParaRPr kumimoji="0" lang="lv-LV" sz="48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6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Aktivitātes veiktas pilnā apmērā</a:t>
            </a:r>
          </a:p>
          <a:p>
            <a:pPr marL="685800" marR="0" lvl="0" indent="-68580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buFont typeface="Arial" panose="020B0604020202020204" pitchFamily="34" charset="0"/>
              <a:buChar char="•"/>
              <a:tabLst/>
              <a:defRPr/>
            </a:pPr>
            <a:endParaRPr kumimoji="0" lang="lv-LV" sz="6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lang="lv-LV" sz="6000" b="1" dirty="0">
                <a:solidFill>
                  <a:srgbClr val="D5D5D5">
                    <a:lumMod val="10000"/>
                  </a:srgbClr>
                </a:solidFill>
                <a:latin typeface="Gilroy Semibold"/>
              </a:rPr>
              <a:t>Plānotā mērķauditorija iesaistīta vismaz 80 % apmērā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endParaRPr kumimoji="0" lang="lv-LV" sz="6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lang="lv-LV" sz="6000" b="1" dirty="0">
                <a:solidFill>
                  <a:srgbClr val="D5D5D5">
                    <a:lumMod val="10000"/>
                  </a:srgbClr>
                </a:solidFill>
                <a:latin typeface="Gilroy Semibold"/>
              </a:rPr>
              <a:t>P</a:t>
            </a:r>
            <a:r>
              <a:rPr kumimoji="0" lang="lv-LV" sz="6000" b="1" i="0" u="none" strike="noStrike" kern="0" cap="none" spc="0" normalizeH="0" baseline="0" noProof="0" dirty="0" err="1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lānotie</a:t>
            </a:r>
            <a:r>
              <a:rPr kumimoji="0" lang="lv-LV" sz="6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 rezultāti sasniegti pilnā apmērā</a:t>
            </a:r>
          </a:p>
          <a:p>
            <a:pPr marL="685800" indent="-685800" algn="l" hangingPunct="1">
              <a:lnSpc>
                <a:spcPct val="90000"/>
              </a:lnSpc>
              <a:spcBef>
                <a:spcPts val="1200"/>
              </a:spcBef>
              <a:buSzPct val="123000"/>
              <a:buFont typeface="Arial" panose="020B0604020202020204" pitchFamily="34" charset="0"/>
              <a:buChar char="•"/>
              <a:defRPr/>
            </a:pP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70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9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Projektu izpildes nosacījumi</a:t>
            </a:r>
          </a:p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9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L="0" marR="0" lvl="0" indent="0" algn="l" defTabSz="584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kumimoji="0" sz="6000" b="0" i="0" u="none" strike="noStrike" kern="0" cap="none" spc="119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 Semibold"/>
              <a:sym typeface="Gilroy Semibold"/>
            </a:endParaRPr>
          </a:p>
        </p:txBody>
      </p:sp>
      <p:sp>
        <p:nvSpPr>
          <p:cNvPr id="308" name="Vieta tēmas…"/>
          <p:cNvSpPr txBox="1"/>
          <p:nvPr/>
        </p:nvSpPr>
        <p:spPr>
          <a:xfrm>
            <a:off x="12050281" y="7466389"/>
            <a:ext cx="10606020" cy="255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marR="0" lvl="0" indent="-45720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buFont typeface="Arial" panose="020B0604020202020204" pitchFamily="34" charset="0"/>
              <a:buChar char="•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952335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2050281" y="3249850"/>
            <a:ext cx="11165176" cy="7571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48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</a:t>
            </a:r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dministratīvās izmaksas (ne vairāk kā 15 % no projekta kopējām izmaksām)</a:t>
            </a:r>
          </a:p>
          <a:p>
            <a:pPr marL="685800" indent="-685800" algn="l" hangingPunct="1">
              <a:lnSpc>
                <a:spcPct val="90000"/>
              </a:lnSpc>
              <a:spcBef>
                <a:spcPts val="1200"/>
              </a:spcBef>
              <a:buSzPct val="123000"/>
              <a:buFont typeface="Arial" panose="020B0604020202020204" pitchFamily="34" charset="0"/>
              <a:buChar char="•"/>
              <a:defRPr/>
            </a:pPr>
            <a:endParaRPr lang="lv-LV" sz="4800" b="1" i="0" u="none" strike="noStrike" baseline="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Projekta aktivitāšu īstenošanai nepieciešamās izmaksas</a:t>
            </a:r>
          </a:p>
          <a:p>
            <a:pPr marL="685800" indent="-685800" algn="l" hangingPunct="1">
              <a:lnSpc>
                <a:spcPct val="90000"/>
              </a:lnSpc>
              <a:spcBef>
                <a:spcPts val="1200"/>
              </a:spcBef>
              <a:buSzPct val="123000"/>
              <a:buFont typeface="Arial" panose="020B0604020202020204" pitchFamily="34" charset="0"/>
              <a:buChar char="•"/>
              <a:defRPr/>
            </a:pPr>
            <a:endParaRPr lang="lv-LV" sz="4800" b="1" i="0" u="none" strike="noStrike" baseline="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lang="lv-LV" sz="48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I</a:t>
            </a:r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nformācijas un publicitātes izmaksas</a:t>
            </a:r>
          </a:p>
          <a:p>
            <a:pPr marL="685800" marR="0" lvl="0" indent="-68580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buFont typeface="Arial" panose="020B0604020202020204" pitchFamily="34" charset="0"/>
              <a:buChar char="•"/>
              <a:tabLst/>
              <a:defRPr/>
            </a:pPr>
            <a:endParaRPr lang="lv-LV" sz="48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lang="lv-LV" sz="48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Pieteikuma</a:t>
            </a:r>
            <a:r>
              <a:rPr lang="lv-LV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</a:t>
            </a:r>
            <a:r>
              <a:rPr lang="lv-LV" sz="48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iesniedzēja līdzfinansējums </a:t>
            </a:r>
            <a:r>
              <a:rPr lang="lv-LV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– </a:t>
            </a:r>
            <a:r>
              <a:rPr lang="lv-LV" sz="48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vismaz 5 % no projekta kopējās tāmes </a:t>
            </a: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70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9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Atbalstāmās</a:t>
            </a:r>
          </a:p>
          <a:p>
            <a:pPr marL="0" marR="0" lvl="0" indent="0" algn="l" defTabSz="2438338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9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izmaksas</a:t>
            </a:r>
          </a:p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9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L="0" marR="0" lvl="0" indent="0" algn="l" defTabSz="584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kumimoji="0" sz="6000" b="0" i="0" u="none" strike="noStrike" kern="0" cap="none" spc="119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 Semibold"/>
              <a:sym typeface="Gilroy Semibold"/>
            </a:endParaRPr>
          </a:p>
        </p:txBody>
      </p:sp>
      <p:sp>
        <p:nvSpPr>
          <p:cNvPr id="308" name="Vieta tēmas…"/>
          <p:cNvSpPr txBox="1"/>
          <p:nvPr/>
        </p:nvSpPr>
        <p:spPr>
          <a:xfrm>
            <a:off x="12050281" y="7466389"/>
            <a:ext cx="10606020" cy="255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marR="0" lvl="0" indent="-45720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buFont typeface="Arial" panose="020B0604020202020204" pitchFamily="34" charset="0"/>
              <a:buChar char="•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5400" b="0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 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48123992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2050281" y="3249850"/>
            <a:ext cx="11165176" cy="7765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Politisku, militāru vai reliģisku aktivitāšu rīkošana un līdzdalība tajās</a:t>
            </a: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Projekta sagatavošanas izmaksas</a:t>
            </a: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4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amatlīdzekļu iegāde</a:t>
            </a: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4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rēmijas, dāvinājumi un citi materiāli stimulējoši pasākumi</a:t>
            </a: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4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N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audas sodu, līgumsodu, kavējuma procentu apmaksa</a:t>
            </a: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4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I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zmaksas, kas neatbilst projekta mērķa sasniegšanai</a:t>
            </a:r>
            <a:endParaRPr lang="lv-LV" sz="5400" b="0" i="0" u="none" strike="noStrike" baseline="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marL="685800" indent="-685800" algn="l" hangingPunct="1">
              <a:lnSpc>
                <a:spcPct val="90000"/>
              </a:lnSpc>
              <a:spcBef>
                <a:spcPts val="1200"/>
              </a:spcBef>
              <a:buSzPct val="123000"/>
              <a:buFont typeface="Arial" panose="020B0604020202020204" pitchFamily="34" charset="0"/>
              <a:buChar char="•"/>
              <a:defRPr/>
            </a:pPr>
            <a:endParaRPr lang="lv-LV" sz="5400" b="0" i="0" u="none" strike="noStrike" baseline="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70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9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Neatbalstāmās izmaksas</a:t>
            </a:r>
          </a:p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9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L="0" marR="0" lvl="0" indent="0" algn="l" defTabSz="584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kumimoji="0" sz="6000" b="0" i="0" u="none" strike="noStrike" kern="0" cap="none" spc="119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 Semibold"/>
              <a:sym typeface="Gilroy Semibold"/>
            </a:endParaRPr>
          </a:p>
        </p:txBody>
      </p:sp>
      <p:sp>
        <p:nvSpPr>
          <p:cNvPr id="308" name="Vieta tēmas…"/>
          <p:cNvSpPr txBox="1"/>
          <p:nvPr/>
        </p:nvSpPr>
        <p:spPr>
          <a:xfrm>
            <a:off x="12050281" y="7466389"/>
            <a:ext cx="10606020" cy="255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marR="0" lvl="0" indent="-45720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buFont typeface="Arial" panose="020B0604020202020204" pitchFamily="34" charset="0"/>
              <a:buChar char="•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5400" b="0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 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621753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0655559" y="3146897"/>
            <a:ext cx="13860946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Projektu pieteikumu 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iesniegšanas termiņš – 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2024. gada 25. janvāris plkst. 14.00   </a:t>
            </a: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Konkursa</a:t>
            </a:r>
          </a:p>
          <a:p>
            <a:pPr algn="l"/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termiņi</a:t>
            </a:r>
          </a:p>
          <a:p>
            <a:pPr algn="l"/>
            <a:endParaRPr lang="lv-LV" sz="90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8" name="Vieta tēmas…"/>
          <p:cNvSpPr txBox="1"/>
          <p:nvPr/>
        </p:nvSpPr>
        <p:spPr>
          <a:xfrm>
            <a:off x="10655559" y="6849182"/>
            <a:ext cx="13860946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kumimoji="0" lang="lv-LV" sz="6000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Projektu </a:t>
            </a:r>
            <a:r>
              <a:rPr kumimoji="0" lang="lv-LV" sz="60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īstenošana – 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kumimoji="0" lang="lv-LV" sz="60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2024. gada 1. marts-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kumimoji="0" lang="lv-LV" sz="60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2024. gada 15. novembris</a:t>
            </a: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3481754" y="4725108"/>
            <a:ext cx="16846061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hangingPunct="1">
              <a:buSzPct val="123000"/>
              <a:defRPr/>
            </a:pPr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Elektroniska dokumenta veidā, no</a:t>
            </a:r>
            <a:r>
              <a:rPr lang="lv-LV" sz="5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sūtot uz elektroniskā pasta adresi integracija@riga.lv vai Rīgas Apkaimju iedzīvotāju centra oficiālo e-adresi ar </a:t>
            </a:r>
            <a:r>
              <a:rPr lang="lv-LV" sz="5400" b="1" i="0" u="none" strike="noStrike" baseline="0" dirty="0" err="1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paraksttiesīgās</a:t>
            </a:r>
            <a:r>
              <a:rPr lang="lv-LV" sz="5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personas drošu elektronisko parakstu, kas satur laika zīmogu, .</a:t>
            </a:r>
            <a:r>
              <a:rPr lang="lv-LV" sz="5400" b="1" i="0" u="none" strike="noStrike" baseline="0" dirty="0" err="1">
                <a:solidFill>
                  <a:schemeClr val="bg2">
                    <a:lumMod val="10000"/>
                  </a:schemeClr>
                </a:solidFill>
                <a:latin typeface="Gilroy Semibold"/>
              </a:rPr>
              <a:t>edoc</a:t>
            </a:r>
            <a:r>
              <a:rPr lang="lv-LV" sz="5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formāta </a:t>
            </a:r>
            <a:r>
              <a:rPr lang="lv-LV" sz="5400" b="1" i="0" u="none" strike="noStrike" baseline="0" dirty="0" err="1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pakotnē</a:t>
            </a:r>
            <a:r>
              <a:rPr lang="lv-LV" sz="5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, kuras izmērs nepārsniedz 20 MB</a:t>
            </a:r>
            <a:endParaRPr sz="54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70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Projektu pieteikumu iesniegšana</a:t>
            </a:r>
          </a:p>
          <a:p>
            <a:pPr algn="l"/>
            <a:endParaRPr lang="lv-LV" sz="90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8" name="Vieta tēmas…"/>
          <p:cNvSpPr txBox="1"/>
          <p:nvPr/>
        </p:nvSpPr>
        <p:spPr>
          <a:xfrm>
            <a:off x="12908162" y="7622024"/>
            <a:ext cx="10606020" cy="609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lang="lv-LV" sz="44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314717748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3481754" y="4725108"/>
            <a:ext cx="16846061" cy="3323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hangingPunct="1">
              <a:buSzPct val="123000"/>
              <a:defRPr/>
            </a:pPr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https://apkaimes.lv/rigas-finansialais-atbalsts-sabiedribas-integracijas-lidzdalibas-un-apkaimju-attistibas-biedribu-atbalstam/</a:t>
            </a:r>
            <a:endParaRPr lang="lv-LV" sz="54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lvl="0" hangingPunct="1">
              <a:buSzPct val="123000"/>
              <a:defRPr/>
            </a:pPr>
            <a:endParaRPr sz="54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431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RAIC projektu kalendārs</a:t>
            </a:r>
          </a:p>
          <a:p>
            <a:pPr algn="l"/>
            <a:endParaRPr lang="lv-LV" sz="90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8" name="Vieta tēmas…"/>
          <p:cNvSpPr txBox="1"/>
          <p:nvPr/>
        </p:nvSpPr>
        <p:spPr>
          <a:xfrm>
            <a:off x="12908162" y="7622024"/>
            <a:ext cx="10606020" cy="609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lang="lv-LV" sz="44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07796475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95070AA-0C1A-4297-8D7A-22B41E413BF5}"/>
              </a:ext>
            </a:extLst>
          </p:cNvPr>
          <p:cNvSpPr txBox="1"/>
          <p:nvPr/>
        </p:nvSpPr>
        <p:spPr>
          <a:xfrm>
            <a:off x="1390650" y="2660528"/>
            <a:ext cx="21602700" cy="72635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lv-LV" sz="7200" b="1" dirty="0">
                <a:solidFill>
                  <a:schemeClr val="bg2">
                    <a:lumMod val="10000"/>
                  </a:schemeClr>
                </a:solidFill>
                <a:latin typeface="Gilroy Semibold"/>
                <a:ea typeface="Times New Roman" panose="02020603050405020304" pitchFamily="18" charset="0"/>
              </a:rPr>
              <a:t>Veiksmi projektu pieteikumu sagatavošanā!</a:t>
            </a:r>
          </a:p>
          <a:p>
            <a:endParaRPr lang="lv-LV" sz="54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Dace Paegle</a:t>
            </a:r>
          </a:p>
          <a:p>
            <a:r>
              <a:rPr lang="lv-LV" sz="36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Rīgas Apkaimju iedzīvotāju centra</a:t>
            </a:r>
          </a:p>
          <a:p>
            <a:r>
              <a:rPr lang="lv-LV" sz="36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Apkaimju attīstības un sabiedrības integrācijas pārvaldes</a:t>
            </a:r>
          </a:p>
          <a:p>
            <a:r>
              <a:rPr lang="lv-LV" sz="36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Sabiedrības integrācijas un līdzdalības nodaļas projektu vadītāja </a:t>
            </a:r>
          </a:p>
          <a:p>
            <a:endParaRPr lang="lv-LV" sz="36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r>
              <a:rPr lang="lv-LV" sz="4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tel. nr. 67012614</a:t>
            </a:r>
          </a:p>
          <a:p>
            <a:r>
              <a:rPr lang="lv-LV" sz="4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e-pasts dace.paegle@riga.lv</a:t>
            </a:r>
          </a:p>
          <a:p>
            <a:endParaRPr lang="lv-LV" sz="54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A30B39FE-5FC4-4D46-AA96-DD0007450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8943929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2192000" y="3201614"/>
            <a:ext cx="11322182" cy="2243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Lēmuma pieņemšana </a:t>
            </a:r>
            <a:r>
              <a:rPr lang="lv-LV" sz="5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– </a:t>
            </a:r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20 darba dienu laikā pēc projektu pieteikumu iesniegšanas termiņa beigām</a:t>
            </a:r>
            <a:endParaRPr sz="54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Projektu pieteikumu izskatīšana</a:t>
            </a:r>
          </a:p>
          <a:p>
            <a:pPr algn="l"/>
            <a:endParaRPr lang="lv-LV" sz="90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8" name="Vieta tēmas…"/>
          <p:cNvSpPr txBox="1"/>
          <p:nvPr/>
        </p:nvSpPr>
        <p:spPr>
          <a:xfrm>
            <a:off x="12192000" y="6988978"/>
            <a:ext cx="11322182" cy="2243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Atbildes sniegšana – 10 darba dienu laikā pēc projektu vērtēšanas komisijas lēmuma pieņemšanas</a:t>
            </a:r>
            <a:endParaRPr sz="54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1513393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5DF2-94B3-C97B-E34D-CCAE8500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679" y="1305822"/>
            <a:ext cx="10837863" cy="3386916"/>
          </a:xfrm>
        </p:spPr>
        <p:txBody>
          <a:bodyPr>
            <a:normAutofit/>
          </a:bodyPr>
          <a:lstStyle/>
          <a:p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Konkursa </a:t>
            </a:r>
            <a:b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</a:br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mērķis </a:t>
            </a:r>
            <a:endParaRPr lang="en-LV" sz="90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5070AA-0C1A-4297-8D7A-22B41E413BF5}"/>
              </a:ext>
            </a:extLst>
          </p:cNvPr>
          <p:cNvSpPr txBox="1"/>
          <p:nvPr/>
        </p:nvSpPr>
        <p:spPr>
          <a:xfrm>
            <a:off x="1444261" y="5474065"/>
            <a:ext cx="21362476" cy="3416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lv-LV" sz="5400" dirty="0">
                <a:solidFill>
                  <a:schemeClr val="bg2">
                    <a:lumMod val="10000"/>
                  </a:schemeClr>
                </a:solidFill>
                <a:latin typeface="Gilroy Semibold"/>
                <a:ea typeface="Times New Roman" panose="02020603050405020304" pitchFamily="18" charset="0"/>
              </a:rPr>
              <a:t> </a:t>
            </a:r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  <a:ea typeface="Times New Roman" panose="02020603050405020304" pitchFamily="18" charset="0"/>
              </a:rPr>
              <a:t>Atbalstīt projektus, kas veicina sabiedrības integrāciju Rīgas pilsētā un sekmē saliedētas sabiedrības veidošanos, kurā ir augsts sabiedrības locekļu līdzdalības un sadarbības līmenis un tiek respektētas demokrātiskas nacionālas valsts vērtības</a:t>
            </a:r>
            <a:endParaRPr lang="lv-LV" sz="54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A30B39FE-5FC4-4D46-AA96-DD0007450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6744018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Vieta argumentam…"/>
          <p:cNvSpPr txBox="1"/>
          <p:nvPr/>
        </p:nvSpPr>
        <p:spPr>
          <a:xfrm>
            <a:off x="1221839" y="3895071"/>
            <a:ext cx="6247049" cy="688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lang="lv-LV" sz="54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Rīgas domes Saistošie noteikumi Nr. RD-23-192-sn «Par pašvaldības atbalstu sabiedrības integrācijas un līdzdalības aktivitāšu īstenošanai Rīgā»</a:t>
            </a:r>
          </a:p>
        </p:txBody>
      </p:sp>
      <p:sp>
        <p:nvSpPr>
          <p:cNvPr id="249" name="SADAĻAS NOSAUKUMS"/>
          <p:cNvSpPr txBox="1"/>
          <p:nvPr/>
        </p:nvSpPr>
        <p:spPr>
          <a:xfrm>
            <a:off x="1335784" y="1053479"/>
            <a:ext cx="6765714" cy="6223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010A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80000"/>
              </a:lnSpc>
            </a:pPr>
            <a:r>
              <a:rPr lang="lv-LV" sz="9000" b="1" dirty="0"/>
              <a:t>Saistošie</a:t>
            </a:r>
          </a:p>
          <a:p>
            <a:pPr>
              <a:lnSpc>
                <a:spcPct val="80000"/>
              </a:lnSpc>
            </a:pPr>
            <a:r>
              <a:rPr lang="lv-LV" sz="9000" b="1" dirty="0"/>
              <a:t>dokumenti</a:t>
            </a:r>
          </a:p>
        </p:txBody>
      </p:sp>
      <p:sp>
        <p:nvSpPr>
          <p:cNvPr id="250" name="01"/>
          <p:cNvSpPr txBox="1"/>
          <p:nvPr/>
        </p:nvSpPr>
        <p:spPr>
          <a:xfrm>
            <a:off x="1411855" y="2305477"/>
            <a:ext cx="2040299" cy="1246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9000" spc="180">
                <a:solidFill>
                  <a:srgbClr val="030A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sp>
        <p:nvSpPr>
          <p:cNvPr id="251" name="02"/>
          <p:cNvSpPr txBox="1"/>
          <p:nvPr/>
        </p:nvSpPr>
        <p:spPr>
          <a:xfrm>
            <a:off x="8886193" y="2305477"/>
            <a:ext cx="2040299" cy="1246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9000" spc="180">
                <a:solidFill>
                  <a:srgbClr val="030A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sp>
        <p:nvSpPr>
          <p:cNvPr id="252" name="03"/>
          <p:cNvSpPr txBox="1"/>
          <p:nvPr/>
        </p:nvSpPr>
        <p:spPr>
          <a:xfrm>
            <a:off x="16298363" y="2305477"/>
            <a:ext cx="2040299" cy="1246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9000" spc="180">
                <a:solidFill>
                  <a:srgbClr val="030A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sp>
        <p:nvSpPr>
          <p:cNvPr id="253" name="Line"/>
          <p:cNvSpPr/>
          <p:nvPr/>
        </p:nvSpPr>
        <p:spPr>
          <a:xfrm flipV="1">
            <a:off x="8491064" y="2255850"/>
            <a:ext cx="1" cy="10147634"/>
          </a:xfrm>
          <a:prstGeom prst="line">
            <a:avLst/>
          </a:prstGeom>
          <a:ln w="50800">
            <a:solidFill>
              <a:srgbClr val="010A3D">
                <a:alpha val="5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4" name="Line"/>
          <p:cNvSpPr/>
          <p:nvPr/>
        </p:nvSpPr>
        <p:spPr>
          <a:xfrm flipV="1">
            <a:off x="15892935" y="2255850"/>
            <a:ext cx="1" cy="10147634"/>
          </a:xfrm>
          <a:prstGeom prst="line">
            <a:avLst/>
          </a:prstGeom>
          <a:ln w="50800">
            <a:solidFill>
              <a:srgbClr val="010A3D">
                <a:alpha val="5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5" name="Vieta argumentam…"/>
          <p:cNvSpPr txBox="1"/>
          <p:nvPr/>
        </p:nvSpPr>
        <p:spPr>
          <a:xfrm>
            <a:off x="8748043" y="3895071"/>
            <a:ext cx="6247049" cy="5235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indent="228600" algn="l" defTabSz="584200">
              <a:lnSpc>
                <a:spcPct val="90000"/>
              </a:lnSpc>
              <a:defRPr sz="6000" spc="119">
                <a:solidFill>
                  <a:srgbClr val="030A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lang="lv-LV" sz="5400" b="1" spc="119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lvl="1" indent="228600" algn="l" defTabSz="584200">
              <a:lnSpc>
                <a:spcPct val="90000"/>
              </a:lnSpc>
              <a:defRPr sz="6000" spc="119">
                <a:solidFill>
                  <a:srgbClr val="030A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r>
              <a:rPr kumimoji="0" lang="lv-LV" sz="54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Sabiedrības     integrācijas projektu konkursa nevalstiskajām organizācijām nolikums</a:t>
            </a:r>
            <a:endParaRPr sz="5400" b="1" dirty="0"/>
          </a:p>
        </p:txBody>
      </p:sp>
      <p:sp>
        <p:nvSpPr>
          <p:cNvPr id="256" name="Vieta argumentam…"/>
          <p:cNvSpPr txBox="1"/>
          <p:nvPr/>
        </p:nvSpPr>
        <p:spPr>
          <a:xfrm>
            <a:off x="16198046" y="3895071"/>
            <a:ext cx="6247050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/>
            <a:endParaRPr lang="lv-LV" sz="5400" b="1" spc="119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/>
            <a:r>
              <a:rPr lang="lv-LV" sz="5400" b="1" spc="119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Rīgas pilsētas </a:t>
            </a:r>
          </a:p>
          <a:p>
            <a:pPr algn="l"/>
            <a:r>
              <a:rPr lang="lv-LV" sz="5400" b="1" spc="119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sabiedrības integrācijas                                   pamatnostādnes 2019.- 2024. gadam</a:t>
            </a:r>
            <a:endParaRPr kumimoji="0" lang="lv-LV" sz="5400" b="1" i="0" u="none" strike="noStrike" kern="0" cap="none" spc="119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  <p:sp>
        <p:nvSpPr>
          <p:cNvPr id="257" name="Detalizētāks ieskats galvenajos argumentu punktos un plašāks tēmas pārskats"/>
          <p:cNvSpPr txBox="1"/>
          <p:nvPr/>
        </p:nvSpPr>
        <p:spPr>
          <a:xfrm>
            <a:off x="1361344" y="10751681"/>
            <a:ext cx="4430539" cy="2063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030A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sp>
        <p:nvSpPr>
          <p:cNvPr id="258" name="Detalizētāks ieskats galvenajos argumentu punktos un plašāks tēmas pārskats"/>
          <p:cNvSpPr txBox="1"/>
          <p:nvPr/>
        </p:nvSpPr>
        <p:spPr>
          <a:xfrm>
            <a:off x="8872377" y="10751681"/>
            <a:ext cx="4430539" cy="2063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030A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sp>
        <p:nvSpPr>
          <p:cNvPr id="259" name="Detalizētāks ieskats galvenajos argumentu punktos un plašāks tēmas pārskats"/>
          <p:cNvSpPr txBox="1"/>
          <p:nvPr/>
        </p:nvSpPr>
        <p:spPr>
          <a:xfrm>
            <a:off x="16274246" y="10751681"/>
            <a:ext cx="4430540" cy="2063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030A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5DF2-94B3-C97B-E34D-CCAE8500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1264402"/>
            <a:ext cx="10837863" cy="3386916"/>
          </a:xfrm>
        </p:spPr>
        <p:txBody>
          <a:bodyPr>
            <a:normAutofit/>
          </a:bodyPr>
          <a:lstStyle/>
          <a:p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Saistošie </a:t>
            </a:r>
            <a:b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</a:br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dokumenti</a:t>
            </a:r>
            <a:endParaRPr lang="en-LV" sz="90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D5D1B4-B649-48C6-B611-A1E0D2CD8822}"/>
              </a:ext>
            </a:extLst>
          </p:cNvPr>
          <p:cNvSpPr txBox="1"/>
          <p:nvPr/>
        </p:nvSpPr>
        <p:spPr>
          <a:xfrm>
            <a:off x="1762081" y="4132911"/>
            <a:ext cx="21376044" cy="63709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spc="119" dirty="0">
                <a:solidFill>
                  <a:schemeClr val="bg2">
                    <a:lumMod val="10000"/>
                  </a:schemeClr>
                </a:solidFill>
                <a:latin typeface="Gilroy Semibol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https://apkaimes.lv/konkurss/sabiedribas-integracijas-projektu-konkurss-nevalstiskajam-organizacijam/sabiedribas-integracijas-projektu-konkurss-nevalstiskajam-organizacijam/</a:t>
            </a:r>
            <a:endParaRPr lang="lv-LV" sz="6000" b="1" spc="119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lvl="0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kumimoji="0" lang="lv-LV" sz="6000" b="1" i="0" strike="noStrike" kern="0" cap="none" spc="119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lvl="0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kumimoji="0" lang="lv-LV" sz="6000" b="1" i="0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https://www.riga.lv/lv/konkursi/sabiedribas-integracijas-projektu-konkurss-nevalstiskajam-organizacijam-2024-gadam</a:t>
            </a:r>
            <a:endParaRPr kumimoji="0" lang="lv-LV" sz="6000" b="1" i="0" strike="noStrike" kern="0" cap="none" spc="119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lvl="0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kumimoji="0" lang="lv-LV" sz="6000" b="1" i="0" u="none" strike="noStrike" kern="0" cap="none" spc="119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3B649661-D02D-4084-BA46-839EAB8641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1221157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5DF2-94B3-C97B-E34D-CCAE8500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212" y="1305822"/>
            <a:ext cx="10837863" cy="3386916"/>
          </a:xfrm>
        </p:spPr>
        <p:txBody>
          <a:bodyPr>
            <a:normAutofit/>
          </a:bodyPr>
          <a:lstStyle/>
          <a:p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Projekta </a:t>
            </a:r>
            <a:b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</a:br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pieteicējs</a:t>
            </a:r>
            <a:endParaRPr lang="en-LV" sz="90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5070AA-0C1A-4297-8D7A-22B41E413BF5}"/>
              </a:ext>
            </a:extLst>
          </p:cNvPr>
          <p:cNvSpPr txBox="1"/>
          <p:nvPr/>
        </p:nvSpPr>
        <p:spPr>
          <a:xfrm>
            <a:off x="1202959" y="5239917"/>
            <a:ext cx="21602700" cy="3416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lv-LV" sz="72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 Biedrība, nodibinājums vai reliģiska organizācija, kuras darbība saistīta ar sabiedrības saliedētības un integrācijas jautājumiem un kura savu darbību veic Rīgā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A30B39FE-5FC4-4D46-AA96-DD0007450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445869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12953153" y="4019212"/>
            <a:ext cx="10606020" cy="1329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800" dirty="0">
                <a:solidFill>
                  <a:schemeClr val="bg2">
                    <a:lumMod val="10000"/>
                  </a:schemeClr>
                </a:solidFill>
              </a:rPr>
              <a:t>J</a:t>
            </a:r>
            <a:r>
              <a:rPr lang="lv-LV" sz="48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uridiskā adrese ir pašvaldības administratīvajā teritorijā</a:t>
            </a:r>
            <a:endParaRPr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1" name="Risinājums"/>
          <p:cNvSpPr txBox="1"/>
          <p:nvPr/>
        </p:nvSpPr>
        <p:spPr>
          <a:xfrm>
            <a:off x="12953153" y="5889718"/>
            <a:ext cx="10606020" cy="1828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av nodokļu un citu valsts vai pašvaldību noteikto obligāto maksājumu parāda, kas pārsniedz 150 </a:t>
            </a:r>
            <a:r>
              <a:rPr lang="lv-LV" sz="4400" b="0" i="1" u="none" strike="noStrike" baseline="0" dirty="0" err="1">
                <a:solidFill>
                  <a:schemeClr val="bg2">
                    <a:lumMod val="10000"/>
                  </a:schemeClr>
                </a:solidFill>
                <a:latin typeface="Gilroy Semibold"/>
              </a:rPr>
              <a:t>euro</a:t>
            </a:r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2" name="Rezultāts"/>
          <p:cNvSpPr txBox="1"/>
          <p:nvPr/>
        </p:nvSpPr>
        <p:spPr>
          <a:xfrm>
            <a:off x="14078569" y="7118306"/>
            <a:ext cx="1060602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</p:txBody>
      </p:sp>
      <p:sp>
        <p:nvSpPr>
          <p:cNvPr id="203" name="Secinājumi"/>
          <p:cNvSpPr txBox="1"/>
          <p:nvPr/>
        </p:nvSpPr>
        <p:spPr>
          <a:xfrm>
            <a:off x="12953153" y="8485101"/>
            <a:ext cx="10606020" cy="365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zpildījusi visas līgumsaistības pret pašvaldību, kurām iestājies izpildes termiņš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av pasludināts maksātnespējas process, netiek īstenots tiesiskās aizsardzības process utt.</a:t>
            </a:r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3998382" y="3401454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Projekta </a:t>
            </a:r>
          </a:p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pieteicēja atbilstība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9951140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14078569" y="4044038"/>
            <a:ext cx="10606020" cy="1329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Pilsoniskās līdzdalības un </a:t>
            </a:r>
          </a:p>
          <a:p>
            <a:r>
              <a:rPr lang="lv-LV" sz="4800" b="1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savstarpējās sadarbības attīstība</a:t>
            </a:r>
            <a:endParaRPr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1" name="Risinājums"/>
          <p:cNvSpPr txBox="1"/>
          <p:nvPr/>
        </p:nvSpPr>
        <p:spPr>
          <a:xfrm>
            <a:off x="14078569" y="5816594"/>
            <a:ext cx="10606020" cy="2437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īdzdalības veicināšana Rīgas </a:t>
            </a:r>
          </a:p>
          <a:p>
            <a:r>
              <a:rPr lang="lv-LV" sz="4400" b="0" i="0" u="none" strike="noStrike" baseline="0" dirty="0" err="1">
                <a:solidFill>
                  <a:schemeClr val="bg2">
                    <a:lumMod val="10000"/>
                  </a:schemeClr>
                </a:solidFill>
              </a:rPr>
              <a:t>valstspilsētas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 pašvaldības nozaru </a:t>
            </a:r>
          </a:p>
          <a:p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politikas veidošanas un lēmumu pieņemšanas procesā</a:t>
            </a:r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2" name="Rezultāts"/>
          <p:cNvSpPr txBox="1"/>
          <p:nvPr/>
        </p:nvSpPr>
        <p:spPr>
          <a:xfrm>
            <a:off x="14078569" y="7118306"/>
            <a:ext cx="1060602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</p:txBody>
      </p:sp>
      <p:sp>
        <p:nvSpPr>
          <p:cNvPr id="203" name="Secinājumi"/>
          <p:cNvSpPr txBox="1"/>
          <p:nvPr/>
        </p:nvSpPr>
        <p:spPr>
          <a:xfrm>
            <a:off x="14078569" y="8716301"/>
            <a:ext cx="10606020" cy="365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V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alstiskās identitātes stiprināšana (pilsonības iegūšanas veicināšana, pilsonības prestiža paaugstināšana, </a:t>
            </a:r>
          </a:p>
          <a:p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kopīgo valstisko vērtību izpratnes veicināšana un latviešu valodas vides stiprināšana)</a:t>
            </a:r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3998382" y="3401454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lv-LV" b="1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Atbalstāmās tematiskās jomas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845</Words>
  <Application>Microsoft Office PowerPoint</Application>
  <PresentationFormat>Pielāgots</PresentationFormat>
  <Paragraphs>202</Paragraphs>
  <Slides>22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22</vt:i4>
      </vt:variant>
    </vt:vector>
  </HeadingPairs>
  <TitlesOfParts>
    <vt:vector size="29" baseType="lpstr">
      <vt:lpstr>Apercu Pro</vt:lpstr>
      <vt:lpstr>Arial</vt:lpstr>
      <vt:lpstr>Formular</vt:lpstr>
      <vt:lpstr>Gilroy Semibold</vt:lpstr>
      <vt:lpstr>Helvetica Neue</vt:lpstr>
      <vt:lpstr>Helvetica Neue Medium</vt:lpstr>
      <vt:lpstr>21_BasicWhite</vt:lpstr>
      <vt:lpstr>PowerPoint prezentācija</vt:lpstr>
      <vt:lpstr>PowerPoint prezentācija</vt:lpstr>
      <vt:lpstr>PowerPoint prezentācija</vt:lpstr>
      <vt:lpstr>Konkursa  mērķis </vt:lpstr>
      <vt:lpstr>PowerPoint prezentācija</vt:lpstr>
      <vt:lpstr>Saistošie  dokumenti</vt:lpstr>
      <vt:lpstr>Projekta  pieteicējs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Marika Barone</dc:creator>
  <cp:lastModifiedBy>Dace Paegle</cp:lastModifiedBy>
  <cp:revision>142</cp:revision>
  <cp:lastPrinted>2023-01-09T12:13:08Z</cp:lastPrinted>
  <dcterms:modified xsi:type="dcterms:W3CDTF">2024-01-10T08:11:19Z</dcterms:modified>
</cp:coreProperties>
</file>