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0" r:id="rId5"/>
    <p:sldMasterId id="2147483672" r:id="rId6"/>
    <p:sldMasterId id="2147483685" r:id="rId7"/>
    <p:sldMasterId id="214748370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Lst>
  <p:sldSz cy="6858000" cx="9144000"/>
  <p:notesSz cx="6858000" cy="9144000"/>
  <p:embeddedFontLst>
    <p:embeddedFont>
      <p:font typeface="Libre Baskerville"/>
      <p:regular r:id="rId80"/>
      <p:bold r:id="rId81"/>
      <p:italic r:id="rId82"/>
    </p:embeddedFont>
    <p:embeddedFont>
      <p:font typeface="Century Gothic"/>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7" roundtripDataSignature="AMtx7mizYKvH86GzAAN1rLtsfvB3cuyF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CenturyGothic-bold.fntdata"/><Relationship Id="rId83" Type="http://schemas.openxmlformats.org/officeDocument/2006/relationships/font" Target="fonts/CenturyGothic-regular.fntdata"/><Relationship Id="rId42" Type="http://schemas.openxmlformats.org/officeDocument/2006/relationships/slide" Target="slides/slide33.xml"/><Relationship Id="rId86" Type="http://schemas.openxmlformats.org/officeDocument/2006/relationships/font" Target="fonts/CenturyGothic-boldItalic.fntdata"/><Relationship Id="rId41" Type="http://schemas.openxmlformats.org/officeDocument/2006/relationships/slide" Target="slides/slide32.xml"/><Relationship Id="rId85" Type="http://schemas.openxmlformats.org/officeDocument/2006/relationships/font" Target="fonts/CenturyGothic-italic.fntdata"/><Relationship Id="rId44" Type="http://schemas.openxmlformats.org/officeDocument/2006/relationships/slide" Target="slides/slide35.xml"/><Relationship Id="rId43" Type="http://schemas.openxmlformats.org/officeDocument/2006/relationships/slide" Target="slides/slide34.xml"/><Relationship Id="rId87" Type="http://customschemas.google.com/relationships/presentationmetadata" Target="metadata"/><Relationship Id="rId46" Type="http://schemas.openxmlformats.org/officeDocument/2006/relationships/slide" Target="slides/slide37.xml"/><Relationship Id="rId45" Type="http://schemas.openxmlformats.org/officeDocument/2006/relationships/slide" Target="slides/slide36.xml"/><Relationship Id="rId80" Type="http://schemas.openxmlformats.org/officeDocument/2006/relationships/font" Target="fonts/LibreBaskerville-regular.fntdata"/><Relationship Id="rId82" Type="http://schemas.openxmlformats.org/officeDocument/2006/relationships/font" Target="fonts/LibreBaskerville-italic.fntdata"/><Relationship Id="rId81" Type="http://schemas.openxmlformats.org/officeDocument/2006/relationships/font" Target="fonts/LibreBaskervill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slide" Target="slides/slide70.xml"/><Relationship Id="rId34" Type="http://schemas.openxmlformats.org/officeDocument/2006/relationships/slide" Target="slides/slide25.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5" name="Google Shape;84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2" name="Google Shape;97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3" name="Google Shape;103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 name="Google Shape;1040;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 name="Google Shape;1047;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1" name="Google Shape;106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8" name="Google Shape;106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7" name="Google Shape;1107;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4" name="Google Shape;111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8" name="Google Shape;112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6" name="Google Shape;1136;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3" name="Google Shape;1143;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9" name="Google Shape;1149;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9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7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75"/>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7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
        <p:nvSpPr>
          <p:cNvPr id="98" name="Google Shape;98;p75"/>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75"/>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0" name="Shape 100"/>
        <p:cNvGrpSpPr/>
        <p:nvPr/>
      </p:nvGrpSpPr>
      <p:grpSpPr>
        <a:xfrm>
          <a:off x="0" y="0"/>
          <a:ext cx="0" cy="0"/>
          <a:chOff x="0" y="0"/>
          <a:chExt cx="0" cy="0"/>
        </a:xfrm>
      </p:grpSpPr>
      <p:sp>
        <p:nvSpPr>
          <p:cNvPr id="101" name="Google Shape;101;p91"/>
          <p:cNvSpPr/>
          <p:nvPr/>
        </p:nvSpPr>
        <p:spPr>
          <a:xfrm>
            <a:off x="0" y="3866920"/>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2" name="Google Shape;102;p91"/>
          <p:cNvSpPr/>
          <p:nvPr/>
        </p:nvSpPr>
        <p:spPr>
          <a:xfrm>
            <a:off x="0" y="0"/>
            <a:ext cx="9144000" cy="386692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3" name="Google Shape;103;p91"/>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4" name="Google Shape;104;p91"/>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05" name="Google Shape;105;p91"/>
          <p:cNvSpPr txBox="1"/>
          <p:nvPr>
            <p:ph idx="1" type="subTitle"/>
          </p:nvPr>
        </p:nvSpPr>
        <p:spPr>
          <a:xfrm>
            <a:off x="1473795" y="5052545"/>
            <a:ext cx="5637010" cy="882119"/>
          </a:xfrm>
          <a:prstGeom prst="rect">
            <a:avLst/>
          </a:prstGeom>
          <a:noFill/>
          <a:ln>
            <a:noFill/>
          </a:ln>
        </p:spPr>
        <p:txBody>
          <a:bodyPr anchorCtr="0" anchor="t" bIns="45700" lIns="91425" spcFirstLastPara="1" rIns="91425" wrap="square" tIns="45700">
            <a:normAutofit/>
          </a:bodyPr>
          <a:lstStyle>
            <a:lvl1pPr lvl="0" algn="l">
              <a:spcBef>
                <a:spcPts val="440"/>
              </a:spcBef>
              <a:spcAft>
                <a:spcPts val="0"/>
              </a:spcAft>
              <a:buSzPts val="2860"/>
              <a:buNone/>
              <a:defRPr sz="2200">
                <a:solidFill>
                  <a:schemeClr val="dk2"/>
                </a:solidFill>
              </a:defRPr>
            </a:lvl1pPr>
            <a:lvl2pPr lvl="1" algn="ctr">
              <a:spcBef>
                <a:spcPts val="400"/>
              </a:spcBef>
              <a:spcAft>
                <a:spcPts val="0"/>
              </a:spcAft>
              <a:buSzPts val="2600"/>
              <a:buNone/>
              <a:defRPr>
                <a:solidFill>
                  <a:srgbClr val="888888"/>
                </a:solidFill>
              </a:defRPr>
            </a:lvl2pPr>
            <a:lvl3pPr lvl="2" algn="ctr">
              <a:spcBef>
                <a:spcPts val="360"/>
              </a:spcBef>
              <a:spcAft>
                <a:spcPts val="0"/>
              </a:spcAft>
              <a:buSzPts val="2340"/>
              <a:buNone/>
              <a:defRPr>
                <a:solidFill>
                  <a:srgbClr val="888888"/>
                </a:solidFill>
              </a:defRPr>
            </a:lvl3pPr>
            <a:lvl4pPr lvl="3" algn="ctr">
              <a:spcBef>
                <a:spcPts val="320"/>
              </a:spcBef>
              <a:spcAft>
                <a:spcPts val="0"/>
              </a:spcAft>
              <a:buSzPts val="2080"/>
              <a:buNone/>
              <a:defRPr>
                <a:solidFill>
                  <a:srgbClr val="888888"/>
                </a:solidFill>
              </a:defRPr>
            </a:lvl4pPr>
            <a:lvl5pPr lvl="4" algn="ctr">
              <a:spcBef>
                <a:spcPts val="300"/>
              </a:spcBef>
              <a:spcAft>
                <a:spcPts val="0"/>
              </a:spcAft>
              <a:buSzPts val="1820"/>
              <a:buNone/>
              <a:defRPr>
                <a:solidFill>
                  <a:srgbClr val="888888"/>
                </a:solidFill>
              </a:defRPr>
            </a:lvl5pPr>
            <a:lvl6pPr lvl="5" algn="ctr">
              <a:spcBef>
                <a:spcPts val="300"/>
              </a:spcBef>
              <a:spcAft>
                <a:spcPts val="0"/>
              </a:spcAft>
              <a:buSzPts val="1820"/>
              <a:buNone/>
              <a:defRPr>
                <a:solidFill>
                  <a:srgbClr val="888888"/>
                </a:solidFill>
              </a:defRPr>
            </a:lvl6pPr>
            <a:lvl7pPr lvl="6" algn="ctr">
              <a:spcBef>
                <a:spcPts val="300"/>
              </a:spcBef>
              <a:spcAft>
                <a:spcPts val="0"/>
              </a:spcAft>
              <a:buSzPts val="1820"/>
              <a:buNone/>
              <a:defRPr>
                <a:solidFill>
                  <a:srgbClr val="888888"/>
                </a:solidFill>
              </a:defRPr>
            </a:lvl7pPr>
            <a:lvl8pPr lvl="7" algn="ctr">
              <a:spcBef>
                <a:spcPts val="300"/>
              </a:spcBef>
              <a:spcAft>
                <a:spcPts val="0"/>
              </a:spcAft>
              <a:buSzPts val="1820"/>
              <a:buNone/>
              <a:defRPr>
                <a:solidFill>
                  <a:srgbClr val="888888"/>
                </a:solidFill>
              </a:defRPr>
            </a:lvl8pPr>
            <a:lvl9pPr lvl="8" algn="ctr">
              <a:spcBef>
                <a:spcPts val="300"/>
              </a:spcBef>
              <a:spcAft>
                <a:spcPts val="300"/>
              </a:spcAft>
              <a:buSzPts val="1820"/>
              <a:buNone/>
              <a:defRPr>
                <a:solidFill>
                  <a:srgbClr val="888888"/>
                </a:solidFill>
              </a:defRPr>
            </a:lvl9pPr>
          </a:lstStyle>
          <a:p/>
        </p:txBody>
      </p:sp>
      <p:sp>
        <p:nvSpPr>
          <p:cNvPr id="106" name="Google Shape;106;p9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91"/>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9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
        <p:nvSpPr>
          <p:cNvPr id="109" name="Google Shape;109;p91"/>
          <p:cNvSpPr txBox="1"/>
          <p:nvPr>
            <p:ph type="ctrTitle"/>
          </p:nvPr>
        </p:nvSpPr>
        <p:spPr>
          <a:xfrm>
            <a:off x="817581" y="3132290"/>
            <a:ext cx="7175351" cy="17931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6912"/>
              <a:buChar char="*"/>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sp>
        <p:nvSpPr>
          <p:cNvPr id="111" name="Google Shape;111;p92"/>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12" name="Google Shape;112;p92"/>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13" name="Google Shape;113;p92"/>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14" name="Google Shape;114;p92"/>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15" name="Google Shape;115;p92"/>
          <p:cNvSpPr txBox="1"/>
          <p:nvPr>
            <p:ph type="title"/>
          </p:nvPr>
        </p:nvSpPr>
        <p:spPr>
          <a:xfrm>
            <a:off x="2033195" y="2172648"/>
            <a:ext cx="5966666" cy="2423346"/>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5888"/>
              <a:buChar char="*"/>
              <a:defRPr b="1" sz="4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92"/>
          <p:cNvSpPr txBox="1"/>
          <p:nvPr>
            <p:ph idx="1" type="body"/>
          </p:nvPr>
        </p:nvSpPr>
        <p:spPr>
          <a:xfrm>
            <a:off x="2022438" y="4607511"/>
            <a:ext cx="5970494" cy="83546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600"/>
              <a:buNone/>
              <a:defRPr sz="2000">
                <a:solidFill>
                  <a:schemeClr val="dk2"/>
                </a:solidFill>
              </a:defRPr>
            </a:lvl1pPr>
            <a:lvl2pPr indent="-228600" lvl="1" marL="914400" algn="l">
              <a:spcBef>
                <a:spcPts val="360"/>
              </a:spcBef>
              <a:spcAft>
                <a:spcPts val="0"/>
              </a:spcAft>
              <a:buSzPts val="2340"/>
              <a:buNone/>
              <a:defRPr sz="1800">
                <a:solidFill>
                  <a:srgbClr val="888888"/>
                </a:solidFill>
              </a:defRPr>
            </a:lvl2pPr>
            <a:lvl3pPr indent="-228600" lvl="2" marL="1371600" algn="l">
              <a:spcBef>
                <a:spcPts val="320"/>
              </a:spcBef>
              <a:spcAft>
                <a:spcPts val="0"/>
              </a:spcAft>
              <a:buSzPts val="2080"/>
              <a:buNone/>
              <a:defRPr sz="1600">
                <a:solidFill>
                  <a:srgbClr val="888888"/>
                </a:solidFill>
              </a:defRPr>
            </a:lvl3pPr>
            <a:lvl4pPr indent="-228600" lvl="3" marL="1828800" algn="l">
              <a:spcBef>
                <a:spcPts val="300"/>
              </a:spcBef>
              <a:spcAft>
                <a:spcPts val="0"/>
              </a:spcAft>
              <a:buSzPts val="1820"/>
              <a:buNone/>
              <a:defRPr sz="1400">
                <a:solidFill>
                  <a:srgbClr val="888888"/>
                </a:solidFill>
              </a:defRPr>
            </a:lvl4pPr>
            <a:lvl5pPr indent="-228600" lvl="4" marL="2286000" algn="l">
              <a:spcBef>
                <a:spcPts val="300"/>
              </a:spcBef>
              <a:spcAft>
                <a:spcPts val="0"/>
              </a:spcAft>
              <a:buSzPts val="1820"/>
              <a:buNone/>
              <a:defRPr sz="1400">
                <a:solidFill>
                  <a:srgbClr val="888888"/>
                </a:solidFill>
              </a:defRPr>
            </a:lvl5pPr>
            <a:lvl6pPr indent="-228600" lvl="5" marL="2743200" algn="l">
              <a:spcBef>
                <a:spcPts val="300"/>
              </a:spcBef>
              <a:spcAft>
                <a:spcPts val="0"/>
              </a:spcAft>
              <a:buSzPts val="1820"/>
              <a:buNone/>
              <a:defRPr sz="1400">
                <a:solidFill>
                  <a:srgbClr val="888888"/>
                </a:solidFill>
              </a:defRPr>
            </a:lvl6pPr>
            <a:lvl7pPr indent="-228600" lvl="6" marL="3200400" algn="l">
              <a:spcBef>
                <a:spcPts val="300"/>
              </a:spcBef>
              <a:spcAft>
                <a:spcPts val="0"/>
              </a:spcAft>
              <a:buSzPts val="1820"/>
              <a:buNone/>
              <a:defRPr sz="1400">
                <a:solidFill>
                  <a:srgbClr val="888888"/>
                </a:solidFill>
              </a:defRPr>
            </a:lvl7pPr>
            <a:lvl8pPr indent="-228600" lvl="7" marL="3657600" algn="l">
              <a:spcBef>
                <a:spcPts val="300"/>
              </a:spcBef>
              <a:spcAft>
                <a:spcPts val="0"/>
              </a:spcAft>
              <a:buSzPts val="1820"/>
              <a:buNone/>
              <a:defRPr sz="1400">
                <a:solidFill>
                  <a:srgbClr val="888888"/>
                </a:solidFill>
              </a:defRPr>
            </a:lvl8pPr>
            <a:lvl9pPr indent="-228600" lvl="8" marL="4114800" algn="l">
              <a:spcBef>
                <a:spcPts val="300"/>
              </a:spcBef>
              <a:spcAft>
                <a:spcPts val="300"/>
              </a:spcAft>
              <a:buSzPts val="1820"/>
              <a:buNone/>
              <a:defRPr sz="1400">
                <a:solidFill>
                  <a:srgbClr val="888888"/>
                </a:solidFill>
              </a:defRPr>
            </a:lvl9pPr>
          </a:lstStyle>
          <a:p/>
        </p:txBody>
      </p:sp>
      <p:sp>
        <p:nvSpPr>
          <p:cNvPr id="117" name="Google Shape;117;p9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92"/>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9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 name="Shape 120"/>
        <p:cNvGrpSpPr/>
        <p:nvPr/>
      </p:nvGrpSpPr>
      <p:grpSpPr>
        <a:xfrm>
          <a:off x="0" y="0"/>
          <a:ext cx="0" cy="0"/>
          <a:chOff x="0" y="0"/>
          <a:chExt cx="0" cy="0"/>
        </a:xfrm>
      </p:grpSpPr>
      <p:sp>
        <p:nvSpPr>
          <p:cNvPr id="121" name="Google Shape;121;p93"/>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93"/>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93"/>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
        <p:nvSpPr>
          <p:cNvPr id="124" name="Google Shape;124;p93"/>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93"/>
          <p:cNvSpPr txBox="1"/>
          <p:nvPr>
            <p:ph idx="1" type="body"/>
          </p:nvPr>
        </p:nvSpPr>
        <p:spPr>
          <a:xfrm>
            <a:off x="1142999" y="731519"/>
            <a:ext cx="3346704"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126" name="Google Shape;126;p93"/>
          <p:cNvSpPr txBox="1"/>
          <p:nvPr>
            <p:ph idx="2" type="body"/>
          </p:nvPr>
        </p:nvSpPr>
        <p:spPr>
          <a:xfrm>
            <a:off x="4645152" y="731520"/>
            <a:ext cx="3346704"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94"/>
          <p:cNvSpPr txBox="1"/>
          <p:nvPr>
            <p:ph idx="1" type="body"/>
          </p:nvPr>
        </p:nvSpPr>
        <p:spPr>
          <a:xfrm>
            <a:off x="1143000"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129" name="Google Shape;129;p94"/>
          <p:cNvSpPr txBox="1"/>
          <p:nvPr>
            <p:ph idx="2" type="body"/>
          </p:nvPr>
        </p:nvSpPr>
        <p:spPr>
          <a:xfrm>
            <a:off x="1156447" y="1400327"/>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130" name="Google Shape;130;p94"/>
          <p:cNvSpPr txBox="1"/>
          <p:nvPr>
            <p:ph idx="3" type="body"/>
          </p:nvPr>
        </p:nvSpPr>
        <p:spPr>
          <a:xfrm>
            <a:off x="4647302"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131" name="Google Shape;131;p94"/>
          <p:cNvSpPr txBox="1"/>
          <p:nvPr>
            <p:ph idx="4" type="body"/>
          </p:nvPr>
        </p:nvSpPr>
        <p:spPr>
          <a:xfrm>
            <a:off x="4645025" y="1399032"/>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132" name="Google Shape;132;p94"/>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94"/>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94"/>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
        <p:nvSpPr>
          <p:cNvPr id="135" name="Google Shape;135;p94"/>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95"/>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9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95"/>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9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96"/>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96"/>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96"/>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97"/>
          <p:cNvSpPr txBox="1"/>
          <p:nvPr>
            <p:ph type="title"/>
          </p:nvPr>
        </p:nvSpPr>
        <p:spPr>
          <a:xfrm>
            <a:off x="839095" y="2209800"/>
            <a:ext cx="3636085" cy="125849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3584"/>
              <a:buChar char="*"/>
              <a:defRPr b="1"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97"/>
          <p:cNvSpPr txBox="1"/>
          <p:nvPr>
            <p:ph idx="1" type="body"/>
          </p:nvPr>
        </p:nvSpPr>
        <p:spPr>
          <a:xfrm>
            <a:off x="4593515" y="731520"/>
            <a:ext cx="4017085" cy="4894730"/>
          </a:xfrm>
          <a:prstGeom prst="rect">
            <a:avLst/>
          </a:prstGeom>
          <a:noFill/>
          <a:ln>
            <a:noFill/>
          </a:ln>
        </p:spPr>
        <p:txBody>
          <a:bodyPr anchorCtr="0" anchor="ctr" bIns="45700" lIns="91425" spcFirstLastPara="1" rIns="91425" wrap="square" tIns="45700">
            <a:normAutofit/>
          </a:bodyPr>
          <a:lstStyle>
            <a:lvl1pPr indent="-410210" lvl="0" marL="457200" algn="l">
              <a:spcBef>
                <a:spcPts val="440"/>
              </a:spcBef>
              <a:spcAft>
                <a:spcPts val="0"/>
              </a:spcAft>
              <a:buSzPts val="2860"/>
              <a:buChar char="*"/>
              <a:defRPr sz="2200"/>
            </a:lvl1pPr>
            <a:lvl2pPr indent="-393700" lvl="1" marL="914400" algn="l">
              <a:spcBef>
                <a:spcPts val="400"/>
              </a:spcBef>
              <a:spcAft>
                <a:spcPts val="0"/>
              </a:spcAft>
              <a:buSzPts val="2600"/>
              <a:buChar char="*"/>
              <a:defRPr sz="2000"/>
            </a:lvl2pPr>
            <a:lvl3pPr indent="-377189" lvl="2" marL="1371600" algn="l">
              <a:spcBef>
                <a:spcPts val="360"/>
              </a:spcBef>
              <a:spcAft>
                <a:spcPts val="0"/>
              </a:spcAft>
              <a:buSzPts val="2340"/>
              <a:buChar char="*"/>
              <a:defRPr sz="1800"/>
            </a:lvl3pPr>
            <a:lvl4pPr indent="-360680" lvl="3" marL="1828800" algn="l">
              <a:spcBef>
                <a:spcPts val="320"/>
              </a:spcBef>
              <a:spcAft>
                <a:spcPts val="0"/>
              </a:spcAft>
              <a:buSzPts val="2080"/>
              <a:buChar char="*"/>
              <a:defRPr sz="1600"/>
            </a:lvl4pPr>
            <a:lvl5pPr indent="-344170" lvl="4" marL="2286000" algn="l">
              <a:spcBef>
                <a:spcPts val="300"/>
              </a:spcBef>
              <a:spcAft>
                <a:spcPts val="0"/>
              </a:spcAft>
              <a:buSzPts val="1820"/>
              <a:buChar char="*"/>
              <a:defRPr sz="1400"/>
            </a:lvl5pPr>
            <a:lvl6pPr indent="-393700" lvl="5" marL="2743200" algn="l">
              <a:spcBef>
                <a:spcPts val="400"/>
              </a:spcBef>
              <a:spcAft>
                <a:spcPts val="0"/>
              </a:spcAft>
              <a:buSzPts val="2600"/>
              <a:buChar char="*"/>
              <a:defRPr sz="2000"/>
            </a:lvl6pPr>
            <a:lvl7pPr indent="-393700" lvl="6" marL="3200400" algn="l">
              <a:spcBef>
                <a:spcPts val="400"/>
              </a:spcBef>
              <a:spcAft>
                <a:spcPts val="0"/>
              </a:spcAft>
              <a:buSzPts val="2600"/>
              <a:buChar char="*"/>
              <a:defRPr sz="2000"/>
            </a:lvl7pPr>
            <a:lvl8pPr indent="-393700" lvl="7" marL="3657600" algn="l">
              <a:spcBef>
                <a:spcPts val="400"/>
              </a:spcBef>
              <a:spcAft>
                <a:spcPts val="0"/>
              </a:spcAft>
              <a:buSzPts val="2600"/>
              <a:buChar char="*"/>
              <a:defRPr sz="2000"/>
            </a:lvl8pPr>
            <a:lvl9pPr indent="-393700" lvl="8" marL="4114800" algn="l">
              <a:spcBef>
                <a:spcPts val="400"/>
              </a:spcBef>
              <a:spcAft>
                <a:spcPts val="300"/>
              </a:spcAft>
              <a:buSzPts val="2600"/>
              <a:buChar char="*"/>
              <a:defRPr sz="2000"/>
            </a:lvl9pPr>
          </a:lstStyle>
          <a:p/>
        </p:txBody>
      </p:sp>
      <p:sp>
        <p:nvSpPr>
          <p:cNvPr id="148" name="Google Shape;148;p97"/>
          <p:cNvSpPr txBox="1"/>
          <p:nvPr>
            <p:ph idx="2" type="body"/>
          </p:nvPr>
        </p:nvSpPr>
        <p:spPr>
          <a:xfrm>
            <a:off x="1075765" y="3497802"/>
            <a:ext cx="3388660" cy="21395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820"/>
              <a:buNone/>
              <a:defRPr sz="14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149" name="Google Shape;149;p97"/>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97"/>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97"/>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52" name="Shape 152"/>
        <p:cNvGrpSpPr/>
        <p:nvPr/>
      </p:nvGrpSpPr>
      <p:grpSpPr>
        <a:xfrm>
          <a:off x="0" y="0"/>
          <a:ext cx="0" cy="0"/>
          <a:chOff x="0" y="0"/>
          <a:chExt cx="0" cy="0"/>
        </a:xfrm>
      </p:grpSpPr>
      <p:sp>
        <p:nvSpPr>
          <p:cNvPr id="153" name="Google Shape;153;p98"/>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54" name="Google Shape;154;p98"/>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55" name="Google Shape;155;p98"/>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56" name="Google Shape;156;p98"/>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57" name="Google Shape;157;p98"/>
          <p:cNvSpPr/>
          <p:nvPr>
            <p:ph idx="2" type="pic"/>
          </p:nvPr>
        </p:nvSpPr>
        <p:spPr>
          <a:xfrm>
            <a:off x="4475175" y="1143000"/>
            <a:ext cx="4114800" cy="3127806"/>
          </a:xfrm>
          <a:prstGeom prst="roundRect">
            <a:avLst>
              <a:gd fmla="val 4230" name="adj"/>
            </a:avLst>
          </a:prstGeom>
          <a:solidFill>
            <a:srgbClr val="8BC9F7"/>
          </a:solidFill>
          <a:ln>
            <a:noFill/>
          </a:ln>
          <a:effectLst>
            <a:reflection blurRad="0" dir="0" dist="0" endA="300" endPos="28000" kx="0" rotWithShape="0" algn="bl" stA="23000" stPos="0" sy="-100000" ky="0"/>
          </a:effectLst>
        </p:spPr>
      </p:sp>
      <p:sp>
        <p:nvSpPr>
          <p:cNvPr id="158" name="Google Shape;158;p98"/>
          <p:cNvSpPr txBox="1"/>
          <p:nvPr>
            <p:ph idx="1" type="body"/>
          </p:nvPr>
        </p:nvSpPr>
        <p:spPr>
          <a:xfrm>
            <a:off x="877887" y="1010486"/>
            <a:ext cx="3694114" cy="2163020"/>
          </a:xfrm>
          <a:prstGeom prst="rect">
            <a:avLst/>
          </a:prstGeom>
          <a:noFill/>
          <a:ln>
            <a:noFill/>
          </a:ln>
        </p:spPr>
        <p:txBody>
          <a:bodyPr anchorCtr="0" anchor="b" bIns="45700" lIns="91425" spcFirstLastPara="1" rIns="91425" wrap="square" tIns="45700">
            <a:normAutofit/>
          </a:bodyPr>
          <a:lstStyle>
            <a:lvl1pPr indent="-360680" lvl="0" marL="457200" algn="l">
              <a:spcBef>
                <a:spcPts val="320"/>
              </a:spcBef>
              <a:spcAft>
                <a:spcPts val="0"/>
              </a:spcAft>
              <a:buSzPts val="2080"/>
              <a:buFont typeface="Georgia"/>
              <a:buChar char="*"/>
              <a:defRPr sz="16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159" name="Google Shape;159;p98"/>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98"/>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98"/>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
        <p:nvSpPr>
          <p:cNvPr id="162" name="Google Shape;162;p98"/>
          <p:cNvSpPr txBox="1"/>
          <p:nvPr>
            <p:ph type="title"/>
          </p:nvPr>
        </p:nvSpPr>
        <p:spPr>
          <a:xfrm>
            <a:off x="727268" y="4464421"/>
            <a:ext cx="6383538"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5888"/>
              <a:buChar char="*"/>
              <a:defRPr b="1" sz="4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3" name="Shape 163"/>
        <p:cNvGrpSpPr/>
        <p:nvPr/>
      </p:nvGrpSpPr>
      <p:grpSpPr>
        <a:xfrm>
          <a:off x="0" y="0"/>
          <a:ext cx="0" cy="0"/>
          <a:chOff x="0" y="0"/>
          <a:chExt cx="0" cy="0"/>
        </a:xfrm>
      </p:grpSpPr>
      <p:sp>
        <p:nvSpPr>
          <p:cNvPr id="164" name="Google Shape;164;p99"/>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99"/>
          <p:cNvSpPr txBox="1"/>
          <p:nvPr>
            <p:ph idx="1" type="body"/>
          </p:nvPr>
        </p:nvSpPr>
        <p:spPr>
          <a:xfrm rot="5400000">
            <a:off x="3368040" y="-731521"/>
            <a:ext cx="3474720" cy="64008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166" name="Google Shape;166;p99"/>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99"/>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99"/>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9" name="Shape 169"/>
        <p:cNvGrpSpPr/>
        <p:nvPr/>
      </p:nvGrpSpPr>
      <p:grpSpPr>
        <a:xfrm>
          <a:off x="0" y="0"/>
          <a:ext cx="0" cy="0"/>
          <a:chOff x="0" y="0"/>
          <a:chExt cx="0" cy="0"/>
        </a:xfrm>
      </p:grpSpPr>
      <p:sp>
        <p:nvSpPr>
          <p:cNvPr id="170" name="Google Shape;170;p100"/>
          <p:cNvSpPr txBox="1"/>
          <p:nvPr>
            <p:ph type="title"/>
          </p:nvPr>
        </p:nvSpPr>
        <p:spPr>
          <a:xfrm rot="5400000">
            <a:off x="-436711" y="1966987"/>
            <a:ext cx="5238339"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5888"/>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00"/>
          <p:cNvSpPr txBox="1"/>
          <p:nvPr>
            <p:ph idx="1" type="body"/>
          </p:nvPr>
        </p:nvSpPr>
        <p:spPr>
          <a:xfrm rot="5400000">
            <a:off x="3291392" y="764240"/>
            <a:ext cx="4894729" cy="4829287"/>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172" name="Google Shape;172;p100"/>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100"/>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0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1" name="Shape 181"/>
        <p:cNvGrpSpPr/>
        <p:nvPr/>
      </p:nvGrpSpPr>
      <p:grpSpPr>
        <a:xfrm>
          <a:off x="0" y="0"/>
          <a:ext cx="0" cy="0"/>
          <a:chOff x="0" y="0"/>
          <a:chExt cx="0" cy="0"/>
        </a:xfrm>
      </p:grpSpPr>
      <p:sp>
        <p:nvSpPr>
          <p:cNvPr id="182" name="Google Shape;182;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7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4" name="Google Shape;184;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7" name="Shape 187"/>
        <p:cNvGrpSpPr/>
        <p:nvPr/>
      </p:nvGrpSpPr>
      <p:grpSpPr>
        <a:xfrm>
          <a:off x="0" y="0"/>
          <a:ext cx="0" cy="0"/>
          <a:chOff x="0" y="0"/>
          <a:chExt cx="0" cy="0"/>
        </a:xfrm>
      </p:grpSpPr>
      <p:sp>
        <p:nvSpPr>
          <p:cNvPr id="188" name="Google Shape;188;p10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10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0" name="Google Shape;190;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3" name="Shape 193"/>
        <p:cNvGrpSpPr/>
        <p:nvPr/>
      </p:nvGrpSpPr>
      <p:grpSpPr>
        <a:xfrm>
          <a:off x="0" y="0"/>
          <a:ext cx="0" cy="0"/>
          <a:chOff x="0" y="0"/>
          <a:chExt cx="0" cy="0"/>
        </a:xfrm>
      </p:grpSpPr>
      <p:sp>
        <p:nvSpPr>
          <p:cNvPr id="194" name="Google Shape;194;p10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10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96" name="Google Shape;196;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9" name="Shape 199"/>
        <p:cNvGrpSpPr/>
        <p:nvPr/>
      </p:nvGrpSpPr>
      <p:grpSpPr>
        <a:xfrm>
          <a:off x="0" y="0"/>
          <a:ext cx="0" cy="0"/>
          <a:chOff x="0" y="0"/>
          <a:chExt cx="0" cy="0"/>
        </a:xfrm>
      </p:grpSpPr>
      <p:sp>
        <p:nvSpPr>
          <p:cNvPr id="200" name="Google Shape;200;p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0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02" name="Google Shape;202;p10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03" name="Google Shape;203;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6" name="Shape 206"/>
        <p:cNvGrpSpPr/>
        <p:nvPr/>
      </p:nvGrpSpPr>
      <p:grpSpPr>
        <a:xfrm>
          <a:off x="0" y="0"/>
          <a:ext cx="0" cy="0"/>
          <a:chOff x="0" y="0"/>
          <a:chExt cx="0" cy="0"/>
        </a:xfrm>
      </p:grpSpPr>
      <p:sp>
        <p:nvSpPr>
          <p:cNvPr id="207" name="Google Shape;207;p1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10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9" name="Google Shape;209;p10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0" name="Google Shape;210;p10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11" name="Google Shape;211;p10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2" name="Google Shape;212;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5" name="Shape 215"/>
        <p:cNvGrpSpPr/>
        <p:nvPr/>
      </p:nvGrpSpPr>
      <p:grpSpPr>
        <a:xfrm>
          <a:off x="0" y="0"/>
          <a:ext cx="0" cy="0"/>
          <a:chOff x="0" y="0"/>
          <a:chExt cx="0" cy="0"/>
        </a:xfrm>
      </p:grpSpPr>
      <p:sp>
        <p:nvSpPr>
          <p:cNvPr id="216" name="Google Shape;216;p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10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10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0" name="Shape 220"/>
        <p:cNvGrpSpPr/>
        <p:nvPr/>
      </p:nvGrpSpPr>
      <p:grpSpPr>
        <a:xfrm>
          <a:off x="0" y="0"/>
          <a:ext cx="0" cy="0"/>
          <a:chOff x="0" y="0"/>
          <a:chExt cx="0" cy="0"/>
        </a:xfrm>
      </p:grpSpPr>
      <p:sp>
        <p:nvSpPr>
          <p:cNvPr id="221" name="Google Shape;221;p10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0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4" name="Shape 224"/>
        <p:cNvGrpSpPr/>
        <p:nvPr/>
      </p:nvGrpSpPr>
      <p:grpSpPr>
        <a:xfrm>
          <a:off x="0" y="0"/>
          <a:ext cx="0" cy="0"/>
          <a:chOff x="0" y="0"/>
          <a:chExt cx="0" cy="0"/>
        </a:xfrm>
      </p:grpSpPr>
      <p:sp>
        <p:nvSpPr>
          <p:cNvPr id="225" name="Google Shape;225;p10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10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27" name="Google Shape;227;p10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8" name="Google Shape;228;p10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0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1" name="Shape 231"/>
        <p:cNvGrpSpPr/>
        <p:nvPr/>
      </p:nvGrpSpPr>
      <p:grpSpPr>
        <a:xfrm>
          <a:off x="0" y="0"/>
          <a:ext cx="0" cy="0"/>
          <a:chOff x="0" y="0"/>
          <a:chExt cx="0" cy="0"/>
        </a:xfrm>
      </p:grpSpPr>
      <p:sp>
        <p:nvSpPr>
          <p:cNvPr id="232" name="Google Shape;232;p10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108"/>
          <p:cNvSpPr/>
          <p:nvPr>
            <p:ph idx="2" type="pic"/>
          </p:nvPr>
        </p:nvSpPr>
        <p:spPr>
          <a:xfrm>
            <a:off x="1792288" y="612775"/>
            <a:ext cx="5486400" cy="4114800"/>
          </a:xfrm>
          <a:prstGeom prst="rect">
            <a:avLst/>
          </a:prstGeom>
          <a:noFill/>
          <a:ln>
            <a:noFill/>
          </a:ln>
        </p:spPr>
      </p:sp>
      <p:sp>
        <p:nvSpPr>
          <p:cNvPr id="234" name="Google Shape;234;p10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35" name="Google Shape;235;p10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10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1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8" name="Shape 238"/>
        <p:cNvGrpSpPr/>
        <p:nvPr/>
      </p:nvGrpSpPr>
      <p:grpSpPr>
        <a:xfrm>
          <a:off x="0" y="0"/>
          <a:ext cx="0" cy="0"/>
          <a:chOff x="0" y="0"/>
          <a:chExt cx="0" cy="0"/>
        </a:xfrm>
      </p:grpSpPr>
      <p:sp>
        <p:nvSpPr>
          <p:cNvPr id="239" name="Google Shape;239;p1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10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1" name="Google Shape;241;p10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10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4" name="Shape 244"/>
        <p:cNvGrpSpPr/>
        <p:nvPr/>
      </p:nvGrpSpPr>
      <p:grpSpPr>
        <a:xfrm>
          <a:off x="0" y="0"/>
          <a:ext cx="0" cy="0"/>
          <a:chOff x="0" y="0"/>
          <a:chExt cx="0" cy="0"/>
        </a:xfrm>
      </p:grpSpPr>
      <p:sp>
        <p:nvSpPr>
          <p:cNvPr id="245" name="Google Shape;245;p11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11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7" name="Google Shape;247;p1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0" name="Shape 250"/>
        <p:cNvGrpSpPr/>
        <p:nvPr/>
      </p:nvGrpSpPr>
      <p:grpSpPr>
        <a:xfrm>
          <a:off x="0" y="0"/>
          <a:ext cx="0" cy="0"/>
          <a:chOff x="0" y="0"/>
          <a:chExt cx="0" cy="0"/>
        </a:xfrm>
      </p:grpSpPr>
      <p:sp>
        <p:nvSpPr>
          <p:cNvPr id="251" name="Google Shape;251;p1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1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
        <p:nvSpPr>
          <p:cNvPr id="254" name="Google Shape;254;p1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111"/>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9" name="Shape 289"/>
        <p:cNvGrpSpPr/>
        <p:nvPr/>
      </p:nvGrpSpPr>
      <p:grpSpPr>
        <a:xfrm>
          <a:off x="0" y="0"/>
          <a:ext cx="0" cy="0"/>
          <a:chOff x="0" y="0"/>
          <a:chExt cx="0" cy="0"/>
        </a:xfrm>
      </p:grpSpPr>
      <p:sp>
        <p:nvSpPr>
          <p:cNvPr id="290" name="Google Shape;290;p79"/>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79"/>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92" name="Google Shape;292;p79"/>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79"/>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79"/>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6" name="Shape 296"/>
        <p:cNvGrpSpPr/>
        <p:nvPr/>
      </p:nvGrpSpPr>
      <p:grpSpPr>
        <a:xfrm>
          <a:off x="0" y="0"/>
          <a:ext cx="0" cy="0"/>
          <a:chOff x="0" y="0"/>
          <a:chExt cx="0" cy="0"/>
        </a:xfrm>
      </p:grpSpPr>
      <p:sp>
        <p:nvSpPr>
          <p:cNvPr id="297" name="Google Shape;297;p127"/>
          <p:cNvSpPr txBox="1"/>
          <p:nvPr>
            <p:ph type="ctrTitle"/>
          </p:nvPr>
        </p:nvSpPr>
        <p:spPr>
          <a:xfrm>
            <a:off x="1942416" y="2514601"/>
            <a:ext cx="6600451"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127"/>
          <p:cNvSpPr txBox="1"/>
          <p:nvPr>
            <p:ph idx="1" type="subTitle"/>
          </p:nvPr>
        </p:nvSpPr>
        <p:spPr>
          <a:xfrm>
            <a:off x="1942416" y="4777380"/>
            <a:ext cx="6600451"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299" name="Google Shape;299;p12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12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27"/>
          <p:cNvSpPr/>
          <p:nvPr/>
        </p:nvSpPr>
        <p:spPr>
          <a:xfrm>
            <a:off x="-31719" y="4321158"/>
            <a:ext cx="1395473" cy="781781"/>
          </a:xfrm>
          <a:custGeom>
            <a:rect b="b" l="l" r="r" t="t"/>
            <a:pathLst>
              <a:path extrusionOk="0" h="10000" w="8042">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27"/>
          <p:cNvSpPr txBox="1"/>
          <p:nvPr>
            <p:ph idx="12" type="sldNum"/>
          </p:nvPr>
        </p:nvSpPr>
        <p:spPr>
          <a:xfrm>
            <a:off x="423334" y="4529541"/>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3" name="Shape 303"/>
        <p:cNvGrpSpPr/>
        <p:nvPr/>
      </p:nvGrpSpPr>
      <p:grpSpPr>
        <a:xfrm>
          <a:off x="0" y="0"/>
          <a:ext cx="0" cy="0"/>
          <a:chOff x="0" y="0"/>
          <a:chExt cx="0" cy="0"/>
        </a:xfrm>
      </p:grpSpPr>
      <p:sp>
        <p:nvSpPr>
          <p:cNvPr id="304" name="Google Shape;304;p128"/>
          <p:cNvSpPr txBox="1"/>
          <p:nvPr>
            <p:ph type="title"/>
          </p:nvPr>
        </p:nvSpPr>
        <p:spPr>
          <a:xfrm>
            <a:off x="1942415" y="2074562"/>
            <a:ext cx="659198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128"/>
          <p:cNvSpPr txBox="1"/>
          <p:nvPr>
            <p:ph idx="1" type="body"/>
          </p:nvPr>
        </p:nvSpPr>
        <p:spPr>
          <a:xfrm>
            <a:off x="1942415" y="3581400"/>
            <a:ext cx="6591985"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306" name="Google Shape;306;p12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12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128"/>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8"/>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0" name="Shape 310"/>
        <p:cNvGrpSpPr/>
        <p:nvPr/>
      </p:nvGrpSpPr>
      <p:grpSpPr>
        <a:xfrm>
          <a:off x="0" y="0"/>
          <a:ext cx="0" cy="0"/>
          <a:chOff x="0" y="0"/>
          <a:chExt cx="0" cy="0"/>
        </a:xfrm>
      </p:grpSpPr>
      <p:sp>
        <p:nvSpPr>
          <p:cNvPr id="311" name="Google Shape;311;p129"/>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129"/>
          <p:cNvSpPr txBox="1"/>
          <p:nvPr>
            <p:ph idx="1" type="body"/>
          </p:nvPr>
        </p:nvSpPr>
        <p:spPr>
          <a:xfrm>
            <a:off x="1942416" y="2136706"/>
            <a:ext cx="3197531"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13" name="Google Shape;313;p129"/>
          <p:cNvSpPr txBox="1"/>
          <p:nvPr>
            <p:ph idx="2" type="body"/>
          </p:nvPr>
        </p:nvSpPr>
        <p:spPr>
          <a:xfrm>
            <a:off x="5337307" y="2136706"/>
            <a:ext cx="3197093"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14" name="Google Shape;314;p129"/>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129"/>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129"/>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8" name="Shape 318"/>
        <p:cNvGrpSpPr/>
        <p:nvPr/>
      </p:nvGrpSpPr>
      <p:grpSpPr>
        <a:xfrm>
          <a:off x="0" y="0"/>
          <a:ext cx="0" cy="0"/>
          <a:chOff x="0" y="0"/>
          <a:chExt cx="0" cy="0"/>
        </a:xfrm>
      </p:grpSpPr>
      <p:sp>
        <p:nvSpPr>
          <p:cNvPr id="319" name="Google Shape;319;p130"/>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130"/>
          <p:cNvSpPr txBox="1"/>
          <p:nvPr>
            <p:ph idx="1" type="body"/>
          </p:nvPr>
        </p:nvSpPr>
        <p:spPr>
          <a:xfrm>
            <a:off x="2265352" y="2226626"/>
            <a:ext cx="287459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321" name="Google Shape;321;p130"/>
          <p:cNvSpPr txBox="1"/>
          <p:nvPr>
            <p:ph idx="2" type="body"/>
          </p:nvPr>
        </p:nvSpPr>
        <p:spPr>
          <a:xfrm>
            <a:off x="1942415" y="2802888"/>
            <a:ext cx="3197532"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22" name="Google Shape;322;p130"/>
          <p:cNvSpPr txBox="1"/>
          <p:nvPr>
            <p:ph idx="3" type="body"/>
          </p:nvPr>
        </p:nvSpPr>
        <p:spPr>
          <a:xfrm>
            <a:off x="5656154" y="2223398"/>
            <a:ext cx="28732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323" name="Google Shape;323;p130"/>
          <p:cNvSpPr txBox="1"/>
          <p:nvPr>
            <p:ph idx="4" type="body"/>
          </p:nvPr>
        </p:nvSpPr>
        <p:spPr>
          <a:xfrm>
            <a:off x="5333715" y="2799660"/>
            <a:ext cx="3195680"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24" name="Google Shape;324;p13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13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130"/>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8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8" name="Shape 328"/>
        <p:cNvGrpSpPr/>
        <p:nvPr/>
      </p:nvGrpSpPr>
      <p:grpSpPr>
        <a:xfrm>
          <a:off x="0" y="0"/>
          <a:ext cx="0" cy="0"/>
          <a:chOff x="0" y="0"/>
          <a:chExt cx="0" cy="0"/>
        </a:xfrm>
      </p:grpSpPr>
      <p:sp>
        <p:nvSpPr>
          <p:cNvPr id="329" name="Google Shape;329;p131"/>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3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13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131"/>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4" name="Shape 334"/>
        <p:cNvGrpSpPr/>
        <p:nvPr/>
      </p:nvGrpSpPr>
      <p:grpSpPr>
        <a:xfrm>
          <a:off x="0" y="0"/>
          <a:ext cx="0" cy="0"/>
          <a:chOff x="0" y="0"/>
          <a:chExt cx="0" cy="0"/>
        </a:xfrm>
      </p:grpSpPr>
      <p:sp>
        <p:nvSpPr>
          <p:cNvPr id="335" name="Google Shape;335;p13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13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132"/>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9" name="Shape 339"/>
        <p:cNvGrpSpPr/>
        <p:nvPr/>
      </p:nvGrpSpPr>
      <p:grpSpPr>
        <a:xfrm>
          <a:off x="0" y="0"/>
          <a:ext cx="0" cy="0"/>
          <a:chOff x="0" y="0"/>
          <a:chExt cx="0" cy="0"/>
        </a:xfrm>
      </p:grpSpPr>
      <p:sp>
        <p:nvSpPr>
          <p:cNvPr id="340" name="Google Shape;340;p133"/>
          <p:cNvSpPr txBox="1"/>
          <p:nvPr>
            <p:ph type="title"/>
          </p:nvPr>
        </p:nvSpPr>
        <p:spPr>
          <a:xfrm>
            <a:off x="1942415" y="446088"/>
            <a:ext cx="2629584"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133"/>
          <p:cNvSpPr txBox="1"/>
          <p:nvPr>
            <p:ph idx="1" type="body"/>
          </p:nvPr>
        </p:nvSpPr>
        <p:spPr>
          <a:xfrm>
            <a:off x="4743494" y="446089"/>
            <a:ext cx="3790906"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42" name="Google Shape;342;p133"/>
          <p:cNvSpPr txBox="1"/>
          <p:nvPr>
            <p:ph idx="2" type="body"/>
          </p:nvPr>
        </p:nvSpPr>
        <p:spPr>
          <a:xfrm>
            <a:off x="1942415" y="1598613"/>
            <a:ext cx="2629584"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343" name="Google Shape;343;p13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13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133"/>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3"/>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7" name="Shape 347"/>
        <p:cNvGrpSpPr/>
        <p:nvPr/>
      </p:nvGrpSpPr>
      <p:grpSpPr>
        <a:xfrm>
          <a:off x="0" y="0"/>
          <a:ext cx="0" cy="0"/>
          <a:chOff x="0" y="0"/>
          <a:chExt cx="0" cy="0"/>
        </a:xfrm>
      </p:grpSpPr>
      <p:sp>
        <p:nvSpPr>
          <p:cNvPr id="348" name="Google Shape;348;p134"/>
          <p:cNvSpPr txBox="1"/>
          <p:nvPr>
            <p:ph type="title"/>
          </p:nvPr>
        </p:nvSpPr>
        <p:spPr>
          <a:xfrm>
            <a:off x="1942415" y="4800600"/>
            <a:ext cx="6591985"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134"/>
          <p:cNvSpPr/>
          <p:nvPr>
            <p:ph idx="2" type="pic"/>
          </p:nvPr>
        </p:nvSpPr>
        <p:spPr>
          <a:xfrm>
            <a:off x="1942415" y="634965"/>
            <a:ext cx="6591985" cy="3854970"/>
          </a:xfrm>
          <a:prstGeom prst="rect">
            <a:avLst/>
          </a:prstGeom>
          <a:noFill/>
          <a:ln>
            <a:noFill/>
          </a:ln>
        </p:spPr>
      </p:sp>
      <p:sp>
        <p:nvSpPr>
          <p:cNvPr id="350" name="Google Shape;350;p134"/>
          <p:cNvSpPr txBox="1"/>
          <p:nvPr>
            <p:ph idx="1" type="body"/>
          </p:nvPr>
        </p:nvSpPr>
        <p:spPr>
          <a:xfrm>
            <a:off x="1942415" y="5367338"/>
            <a:ext cx="6591985"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351" name="Google Shape;351;p13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3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134"/>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4"/>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55" name="Shape 355"/>
        <p:cNvGrpSpPr/>
        <p:nvPr/>
      </p:nvGrpSpPr>
      <p:grpSpPr>
        <a:xfrm>
          <a:off x="0" y="0"/>
          <a:ext cx="0" cy="0"/>
          <a:chOff x="0" y="0"/>
          <a:chExt cx="0" cy="0"/>
        </a:xfrm>
      </p:grpSpPr>
      <p:sp>
        <p:nvSpPr>
          <p:cNvPr id="356" name="Google Shape;356;p135"/>
          <p:cNvSpPr txBox="1"/>
          <p:nvPr>
            <p:ph type="title"/>
          </p:nvPr>
        </p:nvSpPr>
        <p:spPr>
          <a:xfrm>
            <a:off x="1942415" y="609600"/>
            <a:ext cx="6591985"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135"/>
          <p:cNvSpPr txBox="1"/>
          <p:nvPr>
            <p:ph idx="1"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358" name="Google Shape;358;p13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13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135"/>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5"/>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62" name="Shape 362"/>
        <p:cNvGrpSpPr/>
        <p:nvPr/>
      </p:nvGrpSpPr>
      <p:grpSpPr>
        <a:xfrm>
          <a:off x="0" y="0"/>
          <a:ext cx="0" cy="0"/>
          <a:chOff x="0" y="0"/>
          <a:chExt cx="0" cy="0"/>
        </a:xfrm>
      </p:grpSpPr>
      <p:sp>
        <p:nvSpPr>
          <p:cNvPr id="363" name="Google Shape;363;p136"/>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136"/>
          <p:cNvSpPr txBox="1"/>
          <p:nvPr>
            <p:ph idx="1" type="body"/>
          </p:nvPr>
        </p:nvSpPr>
        <p:spPr>
          <a:xfrm>
            <a:off x="2415972" y="3505200"/>
            <a:ext cx="5653888"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65" name="Google Shape;365;p136"/>
          <p:cNvSpPr txBox="1"/>
          <p:nvPr>
            <p:ph idx="2"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366" name="Google Shape;366;p136"/>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136"/>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136"/>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6"/>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
        <p:nvSpPr>
          <p:cNvPr id="370" name="Google Shape;370;p136"/>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
        <p:nvSpPr>
          <p:cNvPr id="371" name="Google Shape;371;p136"/>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372" name="Shape 372"/>
        <p:cNvGrpSpPr/>
        <p:nvPr/>
      </p:nvGrpSpPr>
      <p:grpSpPr>
        <a:xfrm>
          <a:off x="0" y="0"/>
          <a:ext cx="0" cy="0"/>
          <a:chOff x="0" y="0"/>
          <a:chExt cx="0" cy="0"/>
        </a:xfrm>
      </p:grpSpPr>
      <p:sp>
        <p:nvSpPr>
          <p:cNvPr id="373" name="Google Shape;373;p137"/>
          <p:cNvSpPr txBox="1"/>
          <p:nvPr>
            <p:ph type="title"/>
          </p:nvPr>
        </p:nvSpPr>
        <p:spPr>
          <a:xfrm>
            <a:off x="1942415" y="2438401"/>
            <a:ext cx="6591985"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37"/>
          <p:cNvSpPr txBox="1"/>
          <p:nvPr>
            <p:ph idx="1"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75" name="Google Shape;375;p13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13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137"/>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7"/>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379" name="Shape 379"/>
        <p:cNvGrpSpPr/>
        <p:nvPr/>
      </p:nvGrpSpPr>
      <p:grpSpPr>
        <a:xfrm>
          <a:off x="0" y="0"/>
          <a:ext cx="0" cy="0"/>
          <a:chOff x="0" y="0"/>
          <a:chExt cx="0" cy="0"/>
        </a:xfrm>
      </p:grpSpPr>
      <p:sp>
        <p:nvSpPr>
          <p:cNvPr id="380" name="Google Shape;380;p138"/>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138"/>
          <p:cNvSpPr txBox="1"/>
          <p:nvPr>
            <p:ph idx="1" type="body"/>
          </p:nvPr>
        </p:nvSpPr>
        <p:spPr>
          <a:xfrm>
            <a:off x="1942415" y="4343400"/>
            <a:ext cx="6688292"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82" name="Google Shape;382;p138"/>
          <p:cNvSpPr txBox="1"/>
          <p:nvPr>
            <p:ph idx="2" type="body"/>
          </p:nvPr>
        </p:nvSpPr>
        <p:spPr>
          <a:xfrm>
            <a:off x="1942415" y="5181600"/>
            <a:ext cx="6688292"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83" name="Google Shape;383;p13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13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138"/>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8"/>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
        <p:nvSpPr>
          <p:cNvPr id="387" name="Google Shape;387;p138"/>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
        <p:nvSpPr>
          <p:cNvPr id="388" name="Google Shape;388;p138"/>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389" name="Shape 389"/>
        <p:cNvGrpSpPr/>
        <p:nvPr/>
      </p:nvGrpSpPr>
      <p:grpSpPr>
        <a:xfrm>
          <a:off x="0" y="0"/>
          <a:ext cx="0" cy="0"/>
          <a:chOff x="0" y="0"/>
          <a:chExt cx="0" cy="0"/>
        </a:xfrm>
      </p:grpSpPr>
      <p:sp>
        <p:nvSpPr>
          <p:cNvPr id="390" name="Google Shape;390;p139"/>
          <p:cNvSpPr txBox="1"/>
          <p:nvPr>
            <p:ph type="title"/>
          </p:nvPr>
        </p:nvSpPr>
        <p:spPr>
          <a:xfrm>
            <a:off x="1942416" y="627407"/>
            <a:ext cx="6591984"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139"/>
          <p:cNvSpPr txBox="1"/>
          <p:nvPr>
            <p:ph idx="1" type="body"/>
          </p:nvPr>
        </p:nvSpPr>
        <p:spPr>
          <a:xfrm>
            <a:off x="1942415" y="4343400"/>
            <a:ext cx="6591985"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92" name="Google Shape;392;p139"/>
          <p:cNvSpPr txBox="1"/>
          <p:nvPr>
            <p:ph idx="2"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393" name="Google Shape;393;p139"/>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139"/>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139"/>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9"/>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7" name="Shape 397"/>
        <p:cNvGrpSpPr/>
        <p:nvPr/>
      </p:nvGrpSpPr>
      <p:grpSpPr>
        <a:xfrm>
          <a:off x="0" y="0"/>
          <a:ext cx="0" cy="0"/>
          <a:chOff x="0" y="0"/>
          <a:chExt cx="0" cy="0"/>
        </a:xfrm>
      </p:grpSpPr>
      <p:sp>
        <p:nvSpPr>
          <p:cNvPr id="398" name="Google Shape;398;p140"/>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140"/>
          <p:cNvSpPr txBox="1"/>
          <p:nvPr>
            <p:ph idx="1" type="body"/>
          </p:nvPr>
        </p:nvSpPr>
        <p:spPr>
          <a:xfrm rot="5400000">
            <a:off x="3295307" y="780707"/>
            <a:ext cx="3886200" cy="659198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00" name="Google Shape;400;p14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14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140"/>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8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8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8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4" name="Shape 404"/>
        <p:cNvGrpSpPr/>
        <p:nvPr/>
      </p:nvGrpSpPr>
      <p:grpSpPr>
        <a:xfrm>
          <a:off x="0" y="0"/>
          <a:ext cx="0" cy="0"/>
          <a:chOff x="0" y="0"/>
          <a:chExt cx="0" cy="0"/>
        </a:xfrm>
      </p:grpSpPr>
      <p:sp>
        <p:nvSpPr>
          <p:cNvPr id="405" name="Google Shape;405;p141"/>
          <p:cNvSpPr txBox="1"/>
          <p:nvPr>
            <p:ph type="title"/>
          </p:nvPr>
        </p:nvSpPr>
        <p:spPr>
          <a:xfrm rot="5400000">
            <a:off x="5064693" y="2441248"/>
            <a:ext cx="5283817" cy="16561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141"/>
          <p:cNvSpPr txBox="1"/>
          <p:nvPr>
            <p:ph idx="1" type="body"/>
          </p:nvPr>
        </p:nvSpPr>
        <p:spPr>
          <a:xfrm rot="5400000">
            <a:off x="1658681" y="911140"/>
            <a:ext cx="5283817" cy="471634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07" name="Google Shape;407;p14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14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141"/>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4" name="Shape 444"/>
        <p:cNvGrpSpPr/>
        <p:nvPr/>
      </p:nvGrpSpPr>
      <p:grpSpPr>
        <a:xfrm>
          <a:off x="0" y="0"/>
          <a:ext cx="0" cy="0"/>
          <a:chOff x="0" y="0"/>
          <a:chExt cx="0" cy="0"/>
        </a:xfrm>
      </p:grpSpPr>
      <p:sp>
        <p:nvSpPr>
          <p:cNvPr id="445" name="Google Shape;445;p81"/>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81"/>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47" name="Google Shape;447;p8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8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81"/>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1" name="Shape 451"/>
        <p:cNvGrpSpPr/>
        <p:nvPr/>
      </p:nvGrpSpPr>
      <p:grpSpPr>
        <a:xfrm>
          <a:off x="0" y="0"/>
          <a:ext cx="0" cy="0"/>
          <a:chOff x="0" y="0"/>
          <a:chExt cx="0" cy="0"/>
        </a:xfrm>
      </p:grpSpPr>
      <p:sp>
        <p:nvSpPr>
          <p:cNvPr id="452" name="Google Shape;452;p112"/>
          <p:cNvSpPr txBox="1"/>
          <p:nvPr>
            <p:ph type="ctrTitle"/>
          </p:nvPr>
        </p:nvSpPr>
        <p:spPr>
          <a:xfrm>
            <a:off x="1942416" y="2514601"/>
            <a:ext cx="6600451"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112"/>
          <p:cNvSpPr txBox="1"/>
          <p:nvPr>
            <p:ph idx="1" type="subTitle"/>
          </p:nvPr>
        </p:nvSpPr>
        <p:spPr>
          <a:xfrm>
            <a:off x="1942416" y="4777380"/>
            <a:ext cx="6600451"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54" name="Google Shape;454;p11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11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112"/>
          <p:cNvSpPr/>
          <p:nvPr/>
        </p:nvSpPr>
        <p:spPr>
          <a:xfrm>
            <a:off x="-31719" y="4321158"/>
            <a:ext cx="1395473" cy="781781"/>
          </a:xfrm>
          <a:custGeom>
            <a:rect b="b" l="l" r="r" t="t"/>
            <a:pathLst>
              <a:path extrusionOk="0" h="10000" w="8042">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12"/>
          <p:cNvSpPr txBox="1"/>
          <p:nvPr>
            <p:ph idx="12" type="sldNum"/>
          </p:nvPr>
        </p:nvSpPr>
        <p:spPr>
          <a:xfrm>
            <a:off x="423334" y="4529541"/>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8" name="Shape 458"/>
        <p:cNvGrpSpPr/>
        <p:nvPr/>
      </p:nvGrpSpPr>
      <p:grpSpPr>
        <a:xfrm>
          <a:off x="0" y="0"/>
          <a:ext cx="0" cy="0"/>
          <a:chOff x="0" y="0"/>
          <a:chExt cx="0" cy="0"/>
        </a:xfrm>
      </p:grpSpPr>
      <p:sp>
        <p:nvSpPr>
          <p:cNvPr id="459" name="Google Shape;459;p113"/>
          <p:cNvSpPr txBox="1"/>
          <p:nvPr>
            <p:ph type="title"/>
          </p:nvPr>
        </p:nvSpPr>
        <p:spPr>
          <a:xfrm>
            <a:off x="1942415" y="2074562"/>
            <a:ext cx="659198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13"/>
          <p:cNvSpPr txBox="1"/>
          <p:nvPr>
            <p:ph idx="1" type="body"/>
          </p:nvPr>
        </p:nvSpPr>
        <p:spPr>
          <a:xfrm>
            <a:off x="1942415" y="3581400"/>
            <a:ext cx="6591985"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461" name="Google Shape;461;p11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p11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3" name="Google Shape;463;p113"/>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3"/>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5" name="Shape 465"/>
        <p:cNvGrpSpPr/>
        <p:nvPr/>
      </p:nvGrpSpPr>
      <p:grpSpPr>
        <a:xfrm>
          <a:off x="0" y="0"/>
          <a:ext cx="0" cy="0"/>
          <a:chOff x="0" y="0"/>
          <a:chExt cx="0" cy="0"/>
        </a:xfrm>
      </p:grpSpPr>
      <p:sp>
        <p:nvSpPr>
          <p:cNvPr id="466" name="Google Shape;466;p114"/>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14"/>
          <p:cNvSpPr txBox="1"/>
          <p:nvPr>
            <p:ph idx="1" type="body"/>
          </p:nvPr>
        </p:nvSpPr>
        <p:spPr>
          <a:xfrm>
            <a:off x="1942416" y="2136706"/>
            <a:ext cx="3197531"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68" name="Google Shape;468;p114"/>
          <p:cNvSpPr txBox="1"/>
          <p:nvPr>
            <p:ph idx="2" type="body"/>
          </p:nvPr>
        </p:nvSpPr>
        <p:spPr>
          <a:xfrm>
            <a:off x="5337307" y="2136706"/>
            <a:ext cx="3197093"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69" name="Google Shape;469;p11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11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1" name="Google Shape;471;p114"/>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3" name="Shape 473"/>
        <p:cNvGrpSpPr/>
        <p:nvPr/>
      </p:nvGrpSpPr>
      <p:grpSpPr>
        <a:xfrm>
          <a:off x="0" y="0"/>
          <a:ext cx="0" cy="0"/>
          <a:chOff x="0" y="0"/>
          <a:chExt cx="0" cy="0"/>
        </a:xfrm>
      </p:grpSpPr>
      <p:sp>
        <p:nvSpPr>
          <p:cNvPr id="474" name="Google Shape;474;p115"/>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115"/>
          <p:cNvSpPr txBox="1"/>
          <p:nvPr>
            <p:ph idx="1" type="body"/>
          </p:nvPr>
        </p:nvSpPr>
        <p:spPr>
          <a:xfrm>
            <a:off x="2265352" y="2226626"/>
            <a:ext cx="287459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476" name="Google Shape;476;p115"/>
          <p:cNvSpPr txBox="1"/>
          <p:nvPr>
            <p:ph idx="2" type="body"/>
          </p:nvPr>
        </p:nvSpPr>
        <p:spPr>
          <a:xfrm>
            <a:off x="1942415" y="2802888"/>
            <a:ext cx="3197532"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77" name="Google Shape;477;p115"/>
          <p:cNvSpPr txBox="1"/>
          <p:nvPr>
            <p:ph idx="3" type="body"/>
          </p:nvPr>
        </p:nvSpPr>
        <p:spPr>
          <a:xfrm>
            <a:off x="5656154" y="2223398"/>
            <a:ext cx="28732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478" name="Google Shape;478;p115"/>
          <p:cNvSpPr txBox="1"/>
          <p:nvPr>
            <p:ph idx="4" type="body"/>
          </p:nvPr>
        </p:nvSpPr>
        <p:spPr>
          <a:xfrm>
            <a:off x="5333715" y="2799660"/>
            <a:ext cx="3195680"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79" name="Google Shape;479;p11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1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115"/>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3" name="Shape 483"/>
        <p:cNvGrpSpPr/>
        <p:nvPr/>
      </p:nvGrpSpPr>
      <p:grpSpPr>
        <a:xfrm>
          <a:off x="0" y="0"/>
          <a:ext cx="0" cy="0"/>
          <a:chOff x="0" y="0"/>
          <a:chExt cx="0" cy="0"/>
        </a:xfrm>
      </p:grpSpPr>
      <p:sp>
        <p:nvSpPr>
          <p:cNvPr id="484" name="Google Shape;484;p116"/>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116"/>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116"/>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116"/>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1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9" name="Shape 489"/>
        <p:cNvGrpSpPr/>
        <p:nvPr/>
      </p:nvGrpSpPr>
      <p:grpSpPr>
        <a:xfrm>
          <a:off x="0" y="0"/>
          <a:ext cx="0" cy="0"/>
          <a:chOff x="0" y="0"/>
          <a:chExt cx="0" cy="0"/>
        </a:xfrm>
      </p:grpSpPr>
      <p:sp>
        <p:nvSpPr>
          <p:cNvPr id="490" name="Google Shape;490;p11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11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117"/>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1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4" name="Shape 494"/>
        <p:cNvGrpSpPr/>
        <p:nvPr/>
      </p:nvGrpSpPr>
      <p:grpSpPr>
        <a:xfrm>
          <a:off x="0" y="0"/>
          <a:ext cx="0" cy="0"/>
          <a:chOff x="0" y="0"/>
          <a:chExt cx="0" cy="0"/>
        </a:xfrm>
      </p:grpSpPr>
      <p:sp>
        <p:nvSpPr>
          <p:cNvPr id="495" name="Google Shape;495;p118"/>
          <p:cNvSpPr txBox="1"/>
          <p:nvPr>
            <p:ph type="title"/>
          </p:nvPr>
        </p:nvSpPr>
        <p:spPr>
          <a:xfrm>
            <a:off x="1942415" y="446088"/>
            <a:ext cx="2629584"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118"/>
          <p:cNvSpPr txBox="1"/>
          <p:nvPr>
            <p:ph idx="1" type="body"/>
          </p:nvPr>
        </p:nvSpPr>
        <p:spPr>
          <a:xfrm>
            <a:off x="4743494" y="446089"/>
            <a:ext cx="3790906"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97" name="Google Shape;497;p118"/>
          <p:cNvSpPr txBox="1"/>
          <p:nvPr>
            <p:ph idx="2" type="body"/>
          </p:nvPr>
        </p:nvSpPr>
        <p:spPr>
          <a:xfrm>
            <a:off x="1942415" y="1598613"/>
            <a:ext cx="2629584"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498" name="Google Shape;498;p11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11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118"/>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2" name="Shape 502"/>
        <p:cNvGrpSpPr/>
        <p:nvPr/>
      </p:nvGrpSpPr>
      <p:grpSpPr>
        <a:xfrm>
          <a:off x="0" y="0"/>
          <a:ext cx="0" cy="0"/>
          <a:chOff x="0" y="0"/>
          <a:chExt cx="0" cy="0"/>
        </a:xfrm>
      </p:grpSpPr>
      <p:sp>
        <p:nvSpPr>
          <p:cNvPr id="503" name="Google Shape;503;p119"/>
          <p:cNvSpPr txBox="1"/>
          <p:nvPr>
            <p:ph type="title"/>
          </p:nvPr>
        </p:nvSpPr>
        <p:spPr>
          <a:xfrm>
            <a:off x="1942415" y="4800600"/>
            <a:ext cx="6591985"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19"/>
          <p:cNvSpPr/>
          <p:nvPr>
            <p:ph idx="2" type="pic"/>
          </p:nvPr>
        </p:nvSpPr>
        <p:spPr>
          <a:xfrm>
            <a:off x="1942415" y="634965"/>
            <a:ext cx="6591985" cy="3854970"/>
          </a:xfrm>
          <a:prstGeom prst="rect">
            <a:avLst/>
          </a:prstGeom>
          <a:noFill/>
          <a:ln>
            <a:noFill/>
          </a:ln>
        </p:spPr>
      </p:sp>
      <p:sp>
        <p:nvSpPr>
          <p:cNvPr id="505" name="Google Shape;505;p119"/>
          <p:cNvSpPr txBox="1"/>
          <p:nvPr>
            <p:ph idx="1" type="body"/>
          </p:nvPr>
        </p:nvSpPr>
        <p:spPr>
          <a:xfrm>
            <a:off x="1942415" y="5367338"/>
            <a:ext cx="6591985"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506" name="Google Shape;506;p119"/>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7" name="Google Shape;507;p119"/>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8" name="Google Shape;508;p119"/>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19"/>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10" name="Shape 510"/>
        <p:cNvGrpSpPr/>
        <p:nvPr/>
      </p:nvGrpSpPr>
      <p:grpSpPr>
        <a:xfrm>
          <a:off x="0" y="0"/>
          <a:ext cx="0" cy="0"/>
          <a:chOff x="0" y="0"/>
          <a:chExt cx="0" cy="0"/>
        </a:xfrm>
      </p:grpSpPr>
      <p:sp>
        <p:nvSpPr>
          <p:cNvPr id="511" name="Google Shape;511;p120"/>
          <p:cNvSpPr txBox="1"/>
          <p:nvPr>
            <p:ph type="title"/>
          </p:nvPr>
        </p:nvSpPr>
        <p:spPr>
          <a:xfrm>
            <a:off x="1942415" y="609600"/>
            <a:ext cx="6591985"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20"/>
          <p:cNvSpPr txBox="1"/>
          <p:nvPr>
            <p:ph idx="1"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13" name="Google Shape;513;p12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12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5" name="Google Shape;515;p120"/>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20"/>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517" name="Shape 517"/>
        <p:cNvGrpSpPr/>
        <p:nvPr/>
      </p:nvGrpSpPr>
      <p:grpSpPr>
        <a:xfrm>
          <a:off x="0" y="0"/>
          <a:ext cx="0" cy="0"/>
          <a:chOff x="0" y="0"/>
          <a:chExt cx="0" cy="0"/>
        </a:xfrm>
      </p:grpSpPr>
      <p:sp>
        <p:nvSpPr>
          <p:cNvPr id="518" name="Google Shape;518;p121"/>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9" name="Google Shape;519;p121"/>
          <p:cNvSpPr txBox="1"/>
          <p:nvPr>
            <p:ph idx="1" type="body"/>
          </p:nvPr>
        </p:nvSpPr>
        <p:spPr>
          <a:xfrm>
            <a:off x="2415972" y="3505200"/>
            <a:ext cx="5653888"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0" name="Google Shape;520;p121"/>
          <p:cNvSpPr txBox="1"/>
          <p:nvPr>
            <p:ph idx="2"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21" name="Google Shape;521;p12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12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21"/>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21"/>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
        <p:nvSpPr>
          <p:cNvPr id="525" name="Google Shape;525;p121"/>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
        <p:nvSpPr>
          <p:cNvPr id="526" name="Google Shape;526;p121"/>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527" name="Shape 527"/>
        <p:cNvGrpSpPr/>
        <p:nvPr/>
      </p:nvGrpSpPr>
      <p:grpSpPr>
        <a:xfrm>
          <a:off x="0" y="0"/>
          <a:ext cx="0" cy="0"/>
          <a:chOff x="0" y="0"/>
          <a:chExt cx="0" cy="0"/>
        </a:xfrm>
      </p:grpSpPr>
      <p:sp>
        <p:nvSpPr>
          <p:cNvPr id="528" name="Google Shape;528;p122"/>
          <p:cNvSpPr txBox="1"/>
          <p:nvPr>
            <p:ph type="title"/>
          </p:nvPr>
        </p:nvSpPr>
        <p:spPr>
          <a:xfrm>
            <a:off x="1942415" y="2438401"/>
            <a:ext cx="6591985"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122"/>
          <p:cNvSpPr txBox="1"/>
          <p:nvPr>
            <p:ph idx="1"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30" name="Google Shape;530;p12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12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122"/>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22"/>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534" name="Shape 534"/>
        <p:cNvGrpSpPr/>
        <p:nvPr/>
      </p:nvGrpSpPr>
      <p:grpSpPr>
        <a:xfrm>
          <a:off x="0" y="0"/>
          <a:ext cx="0" cy="0"/>
          <a:chOff x="0" y="0"/>
          <a:chExt cx="0" cy="0"/>
        </a:xfrm>
      </p:grpSpPr>
      <p:sp>
        <p:nvSpPr>
          <p:cNvPr id="535" name="Google Shape;535;p123"/>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123"/>
          <p:cNvSpPr txBox="1"/>
          <p:nvPr>
            <p:ph idx="1" type="body"/>
          </p:nvPr>
        </p:nvSpPr>
        <p:spPr>
          <a:xfrm>
            <a:off x="1942415" y="4343400"/>
            <a:ext cx="6688292"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37" name="Google Shape;537;p123"/>
          <p:cNvSpPr txBox="1"/>
          <p:nvPr>
            <p:ph idx="2" type="body"/>
          </p:nvPr>
        </p:nvSpPr>
        <p:spPr>
          <a:xfrm>
            <a:off x="1942415" y="5181600"/>
            <a:ext cx="6688292"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38" name="Google Shape;538;p12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12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123"/>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23"/>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
        <p:nvSpPr>
          <p:cNvPr id="542" name="Google Shape;542;p123"/>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
        <p:nvSpPr>
          <p:cNvPr id="543" name="Google Shape;543;p123"/>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lv-LV" sz="8000">
                <a:solidFill>
                  <a:schemeClr val="accent1"/>
                </a:solidFill>
                <a:latin typeface="Arial"/>
                <a:ea typeface="Arial"/>
                <a:cs typeface="Arial"/>
                <a:sym typeface="Arial"/>
              </a:rPr>
              <a:t>”</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544" name="Shape 544"/>
        <p:cNvGrpSpPr/>
        <p:nvPr/>
      </p:nvGrpSpPr>
      <p:grpSpPr>
        <a:xfrm>
          <a:off x="0" y="0"/>
          <a:ext cx="0" cy="0"/>
          <a:chOff x="0" y="0"/>
          <a:chExt cx="0" cy="0"/>
        </a:xfrm>
      </p:grpSpPr>
      <p:sp>
        <p:nvSpPr>
          <p:cNvPr id="545" name="Google Shape;545;p124"/>
          <p:cNvSpPr txBox="1"/>
          <p:nvPr>
            <p:ph type="title"/>
          </p:nvPr>
        </p:nvSpPr>
        <p:spPr>
          <a:xfrm>
            <a:off x="1942416" y="627407"/>
            <a:ext cx="6591984"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p124"/>
          <p:cNvSpPr txBox="1"/>
          <p:nvPr>
            <p:ph idx="1" type="body"/>
          </p:nvPr>
        </p:nvSpPr>
        <p:spPr>
          <a:xfrm>
            <a:off x="1942415" y="4343400"/>
            <a:ext cx="6591985"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47" name="Google Shape;547;p124"/>
          <p:cNvSpPr txBox="1"/>
          <p:nvPr>
            <p:ph idx="2"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48" name="Google Shape;548;p12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12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p124"/>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24"/>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52" name="Shape 552"/>
        <p:cNvGrpSpPr/>
        <p:nvPr/>
      </p:nvGrpSpPr>
      <p:grpSpPr>
        <a:xfrm>
          <a:off x="0" y="0"/>
          <a:ext cx="0" cy="0"/>
          <a:chOff x="0" y="0"/>
          <a:chExt cx="0" cy="0"/>
        </a:xfrm>
      </p:grpSpPr>
      <p:sp>
        <p:nvSpPr>
          <p:cNvPr id="553" name="Google Shape;553;p125"/>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4" name="Google Shape;554;p125"/>
          <p:cNvSpPr txBox="1"/>
          <p:nvPr>
            <p:ph idx="1" type="body"/>
          </p:nvPr>
        </p:nvSpPr>
        <p:spPr>
          <a:xfrm rot="5400000">
            <a:off x="3295307" y="780707"/>
            <a:ext cx="3886200" cy="659198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55" name="Google Shape;555;p12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12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7" name="Google Shape;557;p125"/>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2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59" name="Shape 559"/>
        <p:cNvGrpSpPr/>
        <p:nvPr/>
      </p:nvGrpSpPr>
      <p:grpSpPr>
        <a:xfrm>
          <a:off x="0" y="0"/>
          <a:ext cx="0" cy="0"/>
          <a:chOff x="0" y="0"/>
          <a:chExt cx="0" cy="0"/>
        </a:xfrm>
      </p:grpSpPr>
      <p:sp>
        <p:nvSpPr>
          <p:cNvPr id="560" name="Google Shape;560;p126"/>
          <p:cNvSpPr txBox="1"/>
          <p:nvPr>
            <p:ph type="title"/>
          </p:nvPr>
        </p:nvSpPr>
        <p:spPr>
          <a:xfrm rot="5400000">
            <a:off x="5064693" y="2441248"/>
            <a:ext cx="5283817" cy="16561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126"/>
          <p:cNvSpPr txBox="1"/>
          <p:nvPr>
            <p:ph idx="1" type="body"/>
          </p:nvPr>
        </p:nvSpPr>
        <p:spPr>
          <a:xfrm rot="5400000">
            <a:off x="1658681" y="911140"/>
            <a:ext cx="5283817" cy="471634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62" name="Google Shape;562;p126"/>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126"/>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126"/>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2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8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8"/>
          <p:cNvSpPr/>
          <p:nvPr>
            <p:ph idx="2" type="pic"/>
          </p:nvPr>
        </p:nvSpPr>
        <p:spPr>
          <a:xfrm>
            <a:off x="1792288" y="612775"/>
            <a:ext cx="5486400" cy="4114800"/>
          </a:xfrm>
          <a:prstGeom prst="rect">
            <a:avLst/>
          </a:prstGeom>
          <a:noFill/>
          <a:ln>
            <a:noFill/>
          </a:ln>
        </p:spPr>
      </p:sp>
      <p:sp>
        <p:nvSpPr>
          <p:cNvPr id="68" name="Google Shape;68;p8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theme" Target="../theme/theme6.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theme" Target="../theme/theme4.xml"/><Relationship Id="rId16" Type="http://schemas.openxmlformats.org/officeDocument/2006/relationships/slideLayout" Target="../slideLayouts/slideLayout66.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D4FE"/>
            </a:gs>
            <a:gs pos="60000">
              <a:srgbClr val="FFFFFF"/>
            </a:gs>
            <a:gs pos="100000">
              <a:srgbClr val="54BDFF"/>
            </a:gs>
          </a:gsLst>
          <a:path path="circle">
            <a:fillToRect b="50%" l="50%" r="50%" t="50%"/>
          </a:path>
          <a:tileRect/>
        </a:gradFill>
      </p:bgPr>
    </p:bg>
    <p:spTree>
      <p:nvGrpSpPr>
        <p:cNvPr id="84" name="Shape 84"/>
        <p:cNvGrpSpPr/>
        <p:nvPr/>
      </p:nvGrpSpPr>
      <p:grpSpPr>
        <a:xfrm>
          <a:off x="0" y="0"/>
          <a:ext cx="0" cy="0"/>
          <a:chOff x="0" y="0"/>
          <a:chExt cx="0" cy="0"/>
        </a:xfrm>
      </p:grpSpPr>
      <p:sp>
        <p:nvSpPr>
          <p:cNvPr id="85" name="Google Shape;85;p74"/>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86" name="Google Shape;86;p74"/>
          <p:cNvSpPr/>
          <p:nvPr/>
        </p:nvSpPr>
        <p:spPr>
          <a:xfrm>
            <a:off x="0" y="0"/>
            <a:ext cx="9144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87" name="Google Shape;87;p74"/>
          <p:cNvSpPr/>
          <p:nvPr/>
        </p:nvSpPr>
        <p:spPr>
          <a:xfrm>
            <a:off x="0" y="3768304"/>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88" name="Google Shape;88;p74"/>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89" name="Google Shape;89;p74"/>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0" name="Google Shape;90;p74"/>
          <p:cNvSpPr txBox="1"/>
          <p:nvPr>
            <p:ph idx="1" type="body"/>
          </p:nvPr>
        </p:nvSpPr>
        <p:spPr>
          <a:xfrm>
            <a:off x="1143000" y="732260"/>
            <a:ext cx="6400800" cy="3474720"/>
          </a:xfrm>
          <a:prstGeom prst="rect">
            <a:avLst/>
          </a:prstGeom>
          <a:noFill/>
          <a:ln>
            <a:noFill/>
          </a:ln>
        </p:spPr>
        <p:txBody>
          <a:bodyPr anchorCtr="0" anchor="t" bIns="45700" lIns="91425" spcFirstLastPara="1" rIns="91425" wrap="square" tIns="45700">
            <a:normAutofit/>
          </a:bodyPr>
          <a:lstStyle>
            <a:lvl1pPr indent="-410210" lvl="0" marL="457200" marR="0" rtl="0" algn="l">
              <a:spcBef>
                <a:spcPts val="440"/>
              </a:spcBef>
              <a:spcAft>
                <a:spcPts val="0"/>
              </a:spcAft>
              <a:buClr>
                <a:srgbClr val="C3260C"/>
              </a:buClr>
              <a:buSzPts val="2860"/>
              <a:buFont typeface="Georgia"/>
              <a:buChar char="*"/>
              <a:defRPr b="0" i="0" sz="2200" u="none" cap="none" strike="noStrike">
                <a:solidFill>
                  <a:srgbClr val="3F3F3F"/>
                </a:solidFill>
                <a:latin typeface="Trebuchet MS"/>
                <a:ea typeface="Trebuchet MS"/>
                <a:cs typeface="Trebuchet MS"/>
                <a:sym typeface="Trebuchet MS"/>
              </a:defRPr>
            </a:lvl1pPr>
            <a:lvl2pPr indent="-393700" lvl="1" marL="914400" marR="0" rtl="0" algn="l">
              <a:spcBef>
                <a:spcPts val="400"/>
              </a:spcBef>
              <a:spcAft>
                <a:spcPts val="0"/>
              </a:spcAft>
              <a:buClr>
                <a:srgbClr val="C3260C"/>
              </a:buClr>
              <a:buSzPts val="2600"/>
              <a:buFont typeface="Georgia"/>
              <a:buChar char="*"/>
              <a:defRPr b="0" i="0" sz="2000" u="none" cap="none" strike="noStrike">
                <a:solidFill>
                  <a:srgbClr val="3F3F3F"/>
                </a:solidFill>
                <a:latin typeface="Trebuchet MS"/>
                <a:ea typeface="Trebuchet MS"/>
                <a:cs typeface="Trebuchet MS"/>
                <a:sym typeface="Trebuchet MS"/>
              </a:defRPr>
            </a:lvl2pPr>
            <a:lvl3pPr indent="-377189" lvl="2" marL="1371600" marR="0" rtl="0" algn="l">
              <a:spcBef>
                <a:spcPts val="360"/>
              </a:spcBef>
              <a:spcAft>
                <a:spcPts val="0"/>
              </a:spcAft>
              <a:buClr>
                <a:srgbClr val="C3260C"/>
              </a:buClr>
              <a:buSzPts val="2340"/>
              <a:buFont typeface="Georgia"/>
              <a:buChar char="*"/>
              <a:defRPr b="0" i="0" sz="1800" u="none" cap="none" strike="noStrike">
                <a:solidFill>
                  <a:srgbClr val="3F3F3F"/>
                </a:solidFill>
                <a:latin typeface="Trebuchet MS"/>
                <a:ea typeface="Trebuchet MS"/>
                <a:cs typeface="Trebuchet MS"/>
                <a:sym typeface="Trebuchet MS"/>
              </a:defRPr>
            </a:lvl3pPr>
            <a:lvl4pPr indent="-360680" lvl="3" marL="1828800" marR="0" rtl="0" algn="l">
              <a:spcBef>
                <a:spcPts val="320"/>
              </a:spcBef>
              <a:spcAft>
                <a:spcPts val="0"/>
              </a:spcAft>
              <a:buClr>
                <a:srgbClr val="C3260C"/>
              </a:buClr>
              <a:buSzPts val="2080"/>
              <a:buFont typeface="Georgia"/>
              <a:buChar char="*"/>
              <a:defRPr b="0" i="0" sz="1600" u="none" cap="none" strike="noStrike">
                <a:solidFill>
                  <a:srgbClr val="3F3F3F"/>
                </a:solidFill>
                <a:latin typeface="Trebuchet MS"/>
                <a:ea typeface="Trebuchet MS"/>
                <a:cs typeface="Trebuchet MS"/>
                <a:sym typeface="Trebuchet MS"/>
              </a:defRPr>
            </a:lvl4pPr>
            <a:lvl5pPr indent="-344170" lvl="4" marL="22860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5pPr>
            <a:lvl6pPr indent="-344170" lvl="5" marL="27432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6pPr>
            <a:lvl7pPr indent="-344170" lvl="6" marL="32004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7pPr>
            <a:lvl8pPr indent="-344170" lvl="7" marL="36576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8pPr>
            <a:lvl9pPr indent="-344170" lvl="8" marL="4114800" marR="0" rtl="0" algn="l">
              <a:spcBef>
                <a:spcPts val="300"/>
              </a:spcBef>
              <a:spcAft>
                <a:spcPts val="30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9pPr>
          </a:lstStyle>
          <a:p/>
        </p:txBody>
      </p:sp>
      <p:sp>
        <p:nvSpPr>
          <p:cNvPr id="91" name="Google Shape;91;p74"/>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2" name="Google Shape;92;p74"/>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3" name="Google Shape;93;p74"/>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200" u="none" cap="none" strike="noStrike">
                <a:solidFill>
                  <a:srgbClr val="7F7F7F"/>
                </a:solidFill>
                <a:latin typeface="Trebuchet MS"/>
                <a:ea typeface="Trebuchet MS"/>
                <a:cs typeface="Trebuchet MS"/>
                <a:sym typeface="Trebuchet MS"/>
              </a:defRPr>
            </a:lvl1pPr>
            <a:lvl2pPr indent="0" lvl="1" marL="0" marR="0" rtl="0" algn="ctr">
              <a:spcBef>
                <a:spcPts val="0"/>
              </a:spcBef>
              <a:buNone/>
              <a:defRPr b="1" i="0" sz="1200" u="none" cap="none" strike="noStrike">
                <a:solidFill>
                  <a:srgbClr val="7F7F7F"/>
                </a:solidFill>
                <a:latin typeface="Trebuchet MS"/>
                <a:ea typeface="Trebuchet MS"/>
                <a:cs typeface="Trebuchet MS"/>
                <a:sym typeface="Trebuchet MS"/>
              </a:defRPr>
            </a:lvl2pPr>
            <a:lvl3pPr indent="0" lvl="2" marL="0" marR="0" rtl="0" algn="ctr">
              <a:spcBef>
                <a:spcPts val="0"/>
              </a:spcBef>
              <a:buNone/>
              <a:defRPr b="1" i="0" sz="1200" u="none" cap="none" strike="noStrike">
                <a:solidFill>
                  <a:srgbClr val="7F7F7F"/>
                </a:solidFill>
                <a:latin typeface="Trebuchet MS"/>
                <a:ea typeface="Trebuchet MS"/>
                <a:cs typeface="Trebuchet MS"/>
                <a:sym typeface="Trebuchet MS"/>
              </a:defRPr>
            </a:lvl3pPr>
            <a:lvl4pPr indent="0" lvl="3" marL="0" marR="0" rtl="0" algn="ctr">
              <a:spcBef>
                <a:spcPts val="0"/>
              </a:spcBef>
              <a:buNone/>
              <a:defRPr b="1" i="0" sz="1200" u="none" cap="none" strike="noStrike">
                <a:solidFill>
                  <a:srgbClr val="7F7F7F"/>
                </a:solidFill>
                <a:latin typeface="Trebuchet MS"/>
                <a:ea typeface="Trebuchet MS"/>
                <a:cs typeface="Trebuchet MS"/>
                <a:sym typeface="Trebuchet MS"/>
              </a:defRPr>
            </a:lvl4pPr>
            <a:lvl5pPr indent="0" lvl="4" marL="0" marR="0" rtl="0" algn="ctr">
              <a:spcBef>
                <a:spcPts val="0"/>
              </a:spcBef>
              <a:buNone/>
              <a:defRPr b="1" i="0" sz="1200" u="none" cap="none" strike="noStrike">
                <a:solidFill>
                  <a:srgbClr val="7F7F7F"/>
                </a:solidFill>
                <a:latin typeface="Trebuchet MS"/>
                <a:ea typeface="Trebuchet MS"/>
                <a:cs typeface="Trebuchet MS"/>
                <a:sym typeface="Trebuchet MS"/>
              </a:defRPr>
            </a:lvl5pPr>
            <a:lvl6pPr indent="0" lvl="5" marL="0" marR="0" rtl="0" algn="ctr">
              <a:spcBef>
                <a:spcPts val="0"/>
              </a:spcBef>
              <a:buNone/>
              <a:defRPr b="1" i="0" sz="1200" u="none" cap="none" strike="noStrike">
                <a:solidFill>
                  <a:srgbClr val="7F7F7F"/>
                </a:solidFill>
                <a:latin typeface="Trebuchet MS"/>
                <a:ea typeface="Trebuchet MS"/>
                <a:cs typeface="Trebuchet MS"/>
                <a:sym typeface="Trebuchet MS"/>
              </a:defRPr>
            </a:lvl6pPr>
            <a:lvl7pPr indent="0" lvl="6" marL="0" marR="0" rtl="0" algn="ctr">
              <a:spcBef>
                <a:spcPts val="0"/>
              </a:spcBef>
              <a:buNone/>
              <a:defRPr b="1" i="0" sz="1200" u="none" cap="none" strike="noStrike">
                <a:solidFill>
                  <a:srgbClr val="7F7F7F"/>
                </a:solidFill>
                <a:latin typeface="Trebuchet MS"/>
                <a:ea typeface="Trebuchet MS"/>
                <a:cs typeface="Trebuchet MS"/>
                <a:sym typeface="Trebuchet MS"/>
              </a:defRPr>
            </a:lvl7pPr>
            <a:lvl8pPr indent="0" lvl="7" marL="0" marR="0" rtl="0" algn="ctr">
              <a:spcBef>
                <a:spcPts val="0"/>
              </a:spcBef>
              <a:buNone/>
              <a:defRPr b="1" i="0" sz="1200" u="none" cap="none" strike="noStrike">
                <a:solidFill>
                  <a:srgbClr val="7F7F7F"/>
                </a:solidFill>
                <a:latin typeface="Trebuchet MS"/>
                <a:ea typeface="Trebuchet MS"/>
                <a:cs typeface="Trebuchet MS"/>
                <a:sym typeface="Trebuchet MS"/>
              </a:defRPr>
            </a:lvl8pPr>
            <a:lvl9pPr indent="0" lvl="8" marL="0" marR="0" rtl="0" algn="ctr">
              <a:spcBef>
                <a:spcPts val="0"/>
              </a:spcBef>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8" name="Google Shape;178;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0" name="Google Shape;180;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256" name="Shape 256"/>
        <p:cNvGrpSpPr/>
        <p:nvPr/>
      </p:nvGrpSpPr>
      <p:grpSpPr>
        <a:xfrm>
          <a:off x="0" y="0"/>
          <a:ext cx="0" cy="0"/>
          <a:chOff x="0" y="0"/>
          <a:chExt cx="0" cy="0"/>
        </a:xfrm>
      </p:grpSpPr>
      <p:grpSp>
        <p:nvGrpSpPr>
          <p:cNvPr id="257" name="Google Shape;257;p78"/>
          <p:cNvGrpSpPr/>
          <p:nvPr/>
        </p:nvGrpSpPr>
        <p:grpSpPr>
          <a:xfrm>
            <a:off x="1" y="228600"/>
            <a:ext cx="1981200" cy="6638628"/>
            <a:chOff x="2487613" y="285750"/>
            <a:chExt cx="2428875" cy="5654676"/>
          </a:xfrm>
        </p:grpSpPr>
        <p:sp>
          <p:nvSpPr>
            <p:cNvPr id="258" name="Google Shape;258;p7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78"/>
          <p:cNvGrpSpPr/>
          <p:nvPr/>
        </p:nvGrpSpPr>
        <p:grpSpPr>
          <a:xfrm>
            <a:off x="20421" y="285"/>
            <a:ext cx="1952272" cy="6852968"/>
            <a:chOff x="6627813" y="195717"/>
            <a:chExt cx="1952625" cy="5678034"/>
          </a:xfrm>
        </p:grpSpPr>
        <p:sp>
          <p:nvSpPr>
            <p:cNvPr id="271" name="Google Shape;271;p78"/>
            <p:cNvSpPr/>
            <p:nvPr/>
          </p:nvSpPr>
          <p:spPr>
            <a:xfrm>
              <a:off x="6627813" y="195717"/>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 name="Google Shape;283;p78"/>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8"/>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85" name="Google Shape;285;p78"/>
          <p:cNvSpPr txBox="1"/>
          <p:nvPr>
            <p:ph idx="1" type="body"/>
          </p:nvPr>
        </p:nvSpPr>
        <p:spPr>
          <a:xfrm>
            <a:off x="1942415" y="2133600"/>
            <a:ext cx="6591985"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86" name="Google Shape;286;p7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7" name="Google Shape;287;p7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8" name="Google Shape;288;p7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411" name="Shape 411"/>
        <p:cNvGrpSpPr/>
        <p:nvPr/>
      </p:nvGrpSpPr>
      <p:grpSpPr>
        <a:xfrm>
          <a:off x="0" y="0"/>
          <a:ext cx="0" cy="0"/>
          <a:chOff x="0" y="0"/>
          <a:chExt cx="0" cy="0"/>
        </a:xfrm>
      </p:grpSpPr>
      <p:grpSp>
        <p:nvGrpSpPr>
          <p:cNvPr id="412" name="Google Shape;412;p80"/>
          <p:cNvGrpSpPr/>
          <p:nvPr/>
        </p:nvGrpSpPr>
        <p:grpSpPr>
          <a:xfrm>
            <a:off x="1" y="228600"/>
            <a:ext cx="1981200" cy="6638628"/>
            <a:chOff x="2487613" y="285750"/>
            <a:chExt cx="2428875" cy="5654676"/>
          </a:xfrm>
        </p:grpSpPr>
        <p:sp>
          <p:nvSpPr>
            <p:cNvPr id="413" name="Google Shape;413;p80"/>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0"/>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0"/>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0"/>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0"/>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0"/>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0"/>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0"/>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0"/>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0"/>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0"/>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0"/>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 name="Google Shape;425;p80"/>
          <p:cNvGrpSpPr/>
          <p:nvPr/>
        </p:nvGrpSpPr>
        <p:grpSpPr>
          <a:xfrm>
            <a:off x="20421" y="285"/>
            <a:ext cx="1952272" cy="6852968"/>
            <a:chOff x="6627813" y="195717"/>
            <a:chExt cx="1952625" cy="5678034"/>
          </a:xfrm>
        </p:grpSpPr>
        <p:sp>
          <p:nvSpPr>
            <p:cNvPr id="426" name="Google Shape;426;p80"/>
            <p:cNvSpPr/>
            <p:nvPr/>
          </p:nvSpPr>
          <p:spPr>
            <a:xfrm>
              <a:off x="6627813" y="195717"/>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0"/>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0"/>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0"/>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80"/>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80"/>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0"/>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0"/>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80"/>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80"/>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0"/>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80"/>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80"/>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80"/>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40" name="Google Shape;440;p80"/>
          <p:cNvSpPr txBox="1"/>
          <p:nvPr>
            <p:ph idx="1" type="body"/>
          </p:nvPr>
        </p:nvSpPr>
        <p:spPr>
          <a:xfrm>
            <a:off x="1942415" y="2133600"/>
            <a:ext cx="6591985"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41" name="Google Shape;441;p8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42" name="Google Shape;442;p8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43" name="Google Shape;443;p8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Century Gothic"/>
                <a:ea typeface="Century Gothic"/>
                <a:cs typeface="Century Gothic"/>
                <a:sym typeface="Century Gothic"/>
              </a:defRPr>
            </a:lvl1pPr>
            <a:lvl2pPr indent="0" lvl="1" marL="0" marR="0" rtl="0" algn="r">
              <a:spcBef>
                <a:spcPts val="0"/>
              </a:spcBef>
              <a:buNone/>
              <a:defRPr sz="2000">
                <a:solidFill>
                  <a:srgbClr val="FEFFFF"/>
                </a:solidFill>
                <a:latin typeface="Century Gothic"/>
                <a:ea typeface="Century Gothic"/>
                <a:cs typeface="Century Gothic"/>
                <a:sym typeface="Century Gothic"/>
              </a:defRPr>
            </a:lvl2pPr>
            <a:lvl3pPr indent="0" lvl="2" marL="0" marR="0" rtl="0" algn="r">
              <a:spcBef>
                <a:spcPts val="0"/>
              </a:spcBef>
              <a:buNone/>
              <a:defRPr sz="2000">
                <a:solidFill>
                  <a:srgbClr val="FEFFFF"/>
                </a:solidFill>
                <a:latin typeface="Century Gothic"/>
                <a:ea typeface="Century Gothic"/>
                <a:cs typeface="Century Gothic"/>
                <a:sym typeface="Century Gothic"/>
              </a:defRPr>
            </a:lvl3pPr>
            <a:lvl4pPr indent="0" lvl="3" marL="0" marR="0" rtl="0" algn="r">
              <a:spcBef>
                <a:spcPts val="0"/>
              </a:spcBef>
              <a:buNone/>
              <a:defRPr sz="2000">
                <a:solidFill>
                  <a:srgbClr val="FEFFFF"/>
                </a:solidFill>
                <a:latin typeface="Century Gothic"/>
                <a:ea typeface="Century Gothic"/>
                <a:cs typeface="Century Gothic"/>
                <a:sym typeface="Century Gothic"/>
              </a:defRPr>
            </a:lvl4pPr>
            <a:lvl5pPr indent="0" lvl="4" marL="0" marR="0" rtl="0" algn="r">
              <a:spcBef>
                <a:spcPts val="0"/>
              </a:spcBef>
              <a:buNone/>
              <a:defRPr sz="2000">
                <a:solidFill>
                  <a:srgbClr val="FEFFFF"/>
                </a:solidFill>
                <a:latin typeface="Century Gothic"/>
                <a:ea typeface="Century Gothic"/>
                <a:cs typeface="Century Gothic"/>
                <a:sym typeface="Century Gothic"/>
              </a:defRPr>
            </a:lvl5pPr>
            <a:lvl6pPr indent="0" lvl="5" marL="0" marR="0" rtl="0" algn="r">
              <a:spcBef>
                <a:spcPts val="0"/>
              </a:spcBef>
              <a:buNone/>
              <a:defRPr sz="2000">
                <a:solidFill>
                  <a:srgbClr val="FEFFFF"/>
                </a:solidFill>
                <a:latin typeface="Century Gothic"/>
                <a:ea typeface="Century Gothic"/>
                <a:cs typeface="Century Gothic"/>
                <a:sym typeface="Century Gothic"/>
              </a:defRPr>
            </a:lvl6pPr>
            <a:lvl7pPr indent="0" lvl="6" marL="0" marR="0" rtl="0" algn="r">
              <a:spcBef>
                <a:spcPts val="0"/>
              </a:spcBef>
              <a:buNone/>
              <a:defRPr sz="2000">
                <a:solidFill>
                  <a:srgbClr val="FEFFFF"/>
                </a:solidFill>
                <a:latin typeface="Century Gothic"/>
                <a:ea typeface="Century Gothic"/>
                <a:cs typeface="Century Gothic"/>
                <a:sym typeface="Century Gothic"/>
              </a:defRPr>
            </a:lvl7pPr>
            <a:lvl8pPr indent="0" lvl="7" marL="0" marR="0" rtl="0" algn="r">
              <a:spcBef>
                <a:spcPts val="0"/>
              </a:spcBef>
              <a:buNone/>
              <a:defRPr sz="2000">
                <a:solidFill>
                  <a:srgbClr val="FEFFFF"/>
                </a:solidFill>
                <a:latin typeface="Century Gothic"/>
                <a:ea typeface="Century Gothic"/>
                <a:cs typeface="Century Gothic"/>
                <a:sym typeface="Century Gothic"/>
              </a:defRPr>
            </a:lvl8pPr>
            <a:lvl9pPr indent="0" lvl="8" marL="0" marR="0" rtl="0" algn="r">
              <a:spcBef>
                <a:spcPts val="0"/>
              </a:spcBef>
              <a:buNone/>
              <a:defRPr sz="2000">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hyperlink" Target="http://likumi.lv/doc.php?id=62588" TargetMode="External"/><Relationship Id="rId4" Type="http://schemas.openxmlformats.org/officeDocument/2006/relationships/hyperlink" Target="http://likumi.lv/doc.php?id=5734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hyperlink" Target="http://likumi.lv/doc.php?id=6264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hyperlink" Target="http://likumi.lv/doc.php?id=21764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 Id="rId3" Type="http://schemas.openxmlformats.org/officeDocument/2006/relationships/hyperlink" Target="http://likumi.lv/doc.php?id=513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2.xml"/><Relationship Id="rId3" Type="http://schemas.openxmlformats.org/officeDocument/2006/relationships/hyperlink" Target="http://www.mk.gov.lv/file/files/ESfondi/2013/autoratlidzibas_ligums_vs_uznemuma_ligums.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3.xml"/><Relationship Id="rId3" Type="http://schemas.openxmlformats.org/officeDocument/2006/relationships/hyperlink" Target="https://likumi.lv/ta/id/275061-brivpratiga-darba-likum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9.xml"/><Relationship Id="rId3" Type="http://schemas.openxmlformats.org/officeDocument/2006/relationships/hyperlink" Target="http://www.lbas.lv/upload/stuff/201302/brivpratiga.darba.tiesiskais.regulejums_n.mickevica_31.01.2013.pdf" TargetMode="External"/><Relationship Id="rId4" Type="http://schemas.openxmlformats.org/officeDocument/2006/relationships/hyperlink" Target="http://izm.izm.gov.lv/upload_file/jaunatne/Rokasgramata_BD_brivpratigais-lv.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hyperlink" Target="http://www.darbatiesibas.lv/system/application/uploads/file/Darba_ligums_uznemuma_ligums.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4.xml"/><Relationship Id="rId3" Type="http://schemas.openxmlformats.org/officeDocument/2006/relationships/hyperlink" Target="http://home.lu.lv/~lilze/PLK/bakalauri_2/Saistibu_tiesibas_II/Pilnvarojums.ppt"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hyperlink" Target="mailto:bitija@inbox.l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Times New Roman"/>
              <a:buNone/>
            </a:pPr>
            <a:r>
              <a:rPr b="1" lang="lv-LV" sz="6000">
                <a:latin typeface="Times New Roman"/>
                <a:ea typeface="Times New Roman"/>
                <a:cs typeface="Times New Roman"/>
                <a:sym typeface="Times New Roman"/>
              </a:rPr>
              <a:t>Seminārs «Nodarbinātības līgumi nevalstiskajā organizācijā»</a:t>
            </a:r>
            <a:endParaRPr/>
          </a:p>
        </p:txBody>
      </p:sp>
      <p:sp>
        <p:nvSpPr>
          <p:cNvPr id="572" name="Google Shape;572;p1"/>
          <p:cNvSpPr txBox="1"/>
          <p:nvPr>
            <p:ph idx="1" type="subTitle"/>
          </p:nvPr>
        </p:nvSpPr>
        <p:spPr>
          <a:xfrm>
            <a:off x="1371600" y="5334000"/>
            <a:ext cx="6400800" cy="990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chemeClr val="dk1"/>
              </a:buClr>
              <a:buSzPct val="100000"/>
              <a:buNone/>
            </a:pPr>
            <a:r>
              <a:rPr lang="lv-LV">
                <a:solidFill>
                  <a:schemeClr val="dk1"/>
                </a:solidFill>
                <a:latin typeface="Times New Roman"/>
                <a:ea typeface="Times New Roman"/>
                <a:cs typeface="Times New Roman"/>
                <a:sym typeface="Times New Roman"/>
              </a:rPr>
              <a:t>Dr.iur., Bc.paed. Kitija Bite</a:t>
            </a:r>
            <a:endParaRPr/>
          </a:p>
          <a:p>
            <a:pPr indent="0" lvl="0" marL="0" rtl="0" algn="ctr">
              <a:spcBef>
                <a:spcPts val="592"/>
              </a:spcBef>
              <a:spcAft>
                <a:spcPts val="0"/>
              </a:spcAft>
              <a:buClr>
                <a:schemeClr val="dk1"/>
              </a:buClr>
              <a:buSzPct val="100000"/>
              <a:buNone/>
            </a:pPr>
            <a:r>
              <a:rPr lang="lv-LV">
                <a:solidFill>
                  <a:schemeClr val="dk1"/>
                </a:solidFill>
                <a:latin typeface="Times New Roman"/>
                <a:ea typeface="Times New Roman"/>
                <a:cs typeface="Times New Roman"/>
                <a:sym typeface="Times New Roman"/>
              </a:rPr>
              <a:t>2024.gada 21. februārī</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2">
                                            <p:txEl>
                                              <p:pRg end="0" st="0"/>
                                            </p:txEl>
                                          </p:spTgt>
                                        </p:tgtEl>
                                        <p:attrNameLst>
                                          <p:attrName>style.visibility</p:attrName>
                                        </p:attrNameLst>
                                      </p:cBhvr>
                                      <p:to>
                                        <p:strVal val="visible"/>
                                      </p:to>
                                    </p:set>
                                    <p:anim calcmode="lin" valueType="num">
                                      <p:cBhvr additive="base">
                                        <p:cTn dur="500"/>
                                        <p:tgtEl>
                                          <p:spTgt spid="57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2">
                                            <p:txEl>
                                              <p:pRg end="1" st="1"/>
                                            </p:txEl>
                                          </p:spTgt>
                                        </p:tgtEl>
                                        <p:attrNameLst>
                                          <p:attrName>style.visibility</p:attrName>
                                        </p:attrNameLst>
                                      </p:cBhvr>
                                      <p:to>
                                        <p:strVal val="visible"/>
                                      </p:to>
                                    </p:set>
                                    <p:anim calcmode="lin" valueType="num">
                                      <p:cBhvr additive="base">
                                        <p:cTn dur="500"/>
                                        <p:tgtEl>
                                          <p:spTgt spid="57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Kur noris darba tiesiskās attiecības?</a:t>
            </a:r>
            <a:endParaRPr/>
          </a:p>
        </p:txBody>
      </p:sp>
      <p:sp>
        <p:nvSpPr>
          <p:cNvPr id="646" name="Google Shape;646;p10"/>
          <p:cNvSpPr txBox="1"/>
          <p:nvPr>
            <p:ph idx="1" type="body"/>
          </p:nvPr>
        </p:nvSpPr>
        <p:spPr>
          <a:xfrm>
            <a:off x="457200" y="1600201"/>
            <a:ext cx="8229600" cy="4495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200"/>
              <a:buNone/>
            </a:pPr>
            <a:r>
              <a:rPr b="1" lang="lv-LV">
                <a:solidFill>
                  <a:srgbClr val="FF0000"/>
                </a:solidFill>
              </a:rPr>
              <a:t>Uzņēmums</a:t>
            </a:r>
            <a:r>
              <a:rPr lang="lv-LV">
                <a:solidFill>
                  <a:srgbClr val="FF0000"/>
                </a:solidFill>
              </a:rPr>
              <a:t> </a:t>
            </a:r>
            <a:r>
              <a:rPr lang="lv-LV"/>
              <a:t>ir jebkura organizatoriska vienība, kurā darba devējs nodarbina savus darbiniekus </a:t>
            </a:r>
            <a:r>
              <a:rPr i="1" lang="lv-LV"/>
              <a:t>[DL 5.pants] </a:t>
            </a:r>
            <a:endParaRPr/>
          </a:p>
          <a:p>
            <a:pPr indent="0" lvl="0" marL="0" rtl="0" algn="l">
              <a:spcBef>
                <a:spcPts val="640"/>
              </a:spcBef>
              <a:spcAft>
                <a:spcPts val="0"/>
              </a:spcAft>
              <a:buClr>
                <a:schemeClr val="dk1"/>
              </a:buClr>
              <a:buSzPts val="3200"/>
              <a:buNone/>
            </a:pPr>
            <a:r>
              <a:t/>
            </a:r>
            <a:endParaRPr i="1"/>
          </a:p>
          <a:p>
            <a:pPr indent="-342900" lvl="0" marL="342900" rtl="0" algn="l">
              <a:spcBef>
                <a:spcPts val="640"/>
              </a:spcBef>
              <a:spcAft>
                <a:spcPts val="0"/>
              </a:spcAft>
              <a:buClr>
                <a:schemeClr val="dk1"/>
              </a:buClr>
              <a:buSzPts val="3200"/>
              <a:buChar char="•"/>
            </a:pPr>
            <a:r>
              <a:rPr lang="lv-LV"/>
              <a:t>Jebkura organizatoriska vienība – NVO, skola, iestāde, veikals, birojs, kafejnīca u.c.</a:t>
            </a:r>
            <a:endParaRPr/>
          </a:p>
          <a:p>
            <a:pPr indent="-342900" lvl="0" marL="342900" rtl="0" algn="l">
              <a:spcBef>
                <a:spcPts val="640"/>
              </a:spcBef>
              <a:spcAft>
                <a:spcPts val="0"/>
              </a:spcAft>
              <a:buClr>
                <a:schemeClr val="dk1"/>
              </a:buClr>
              <a:buSzPts val="3200"/>
              <a:buChar char="•"/>
            </a:pPr>
            <a:r>
              <a:rPr lang="lv-LV"/>
              <a:t>Darba devējs nodarbina darbiniekus</a:t>
            </a:r>
            <a:endParaRPr/>
          </a:p>
        </p:txBody>
      </p:sp>
      <p:sp>
        <p:nvSpPr>
          <p:cNvPr id="647" name="Google Shape;64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500"/>
                                        <p:tgtEl>
                                          <p:spTgt spid="6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6">
                                            <p:txEl>
                                              <p:pRg end="0" st="0"/>
                                            </p:txEl>
                                          </p:spTgt>
                                        </p:tgtEl>
                                        <p:attrNameLst>
                                          <p:attrName>style.visibility</p:attrName>
                                        </p:attrNameLst>
                                      </p:cBhvr>
                                      <p:to>
                                        <p:strVal val="visible"/>
                                      </p:to>
                                    </p:set>
                                    <p:anim calcmode="lin" valueType="num">
                                      <p:cBhvr additive="base">
                                        <p:cTn dur="500"/>
                                        <p:tgtEl>
                                          <p:spTgt spid="6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6">
                                            <p:txEl>
                                              <p:pRg end="1" st="1"/>
                                            </p:txEl>
                                          </p:spTgt>
                                        </p:tgtEl>
                                        <p:attrNameLst>
                                          <p:attrName>style.visibility</p:attrName>
                                        </p:attrNameLst>
                                      </p:cBhvr>
                                      <p:to>
                                        <p:strVal val="visible"/>
                                      </p:to>
                                    </p:set>
                                    <p:anim calcmode="lin" valueType="num">
                                      <p:cBhvr additive="base">
                                        <p:cTn dur="500"/>
                                        <p:tgtEl>
                                          <p:spTgt spid="6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6">
                                            <p:txEl>
                                              <p:pRg end="2" st="2"/>
                                            </p:txEl>
                                          </p:spTgt>
                                        </p:tgtEl>
                                        <p:attrNameLst>
                                          <p:attrName>style.visibility</p:attrName>
                                        </p:attrNameLst>
                                      </p:cBhvr>
                                      <p:to>
                                        <p:strVal val="visible"/>
                                      </p:to>
                                    </p:set>
                                    <p:anim calcmode="lin" valueType="num">
                                      <p:cBhvr additive="base">
                                        <p:cTn dur="500"/>
                                        <p:tgtEl>
                                          <p:spTgt spid="6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6">
                                            <p:txEl>
                                              <p:pRg end="3" st="3"/>
                                            </p:txEl>
                                          </p:spTgt>
                                        </p:tgtEl>
                                        <p:attrNameLst>
                                          <p:attrName>style.visibility</p:attrName>
                                        </p:attrNameLst>
                                      </p:cBhvr>
                                      <p:to>
                                        <p:strVal val="visible"/>
                                      </p:to>
                                    </p:set>
                                    <p:anim calcmode="lin" valueType="num">
                                      <p:cBhvr additive="base">
                                        <p:cTn dur="500"/>
                                        <p:tgtEl>
                                          <p:spTgt spid="6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Darba tiesisko attiecību pazīmes:</a:t>
            </a:r>
            <a:endParaRPr/>
          </a:p>
        </p:txBody>
      </p:sp>
      <p:sp>
        <p:nvSpPr>
          <p:cNvPr id="653" name="Google Shape;653;p11"/>
          <p:cNvSpPr/>
          <p:nvPr/>
        </p:nvSpPr>
        <p:spPr>
          <a:xfrm>
            <a:off x="304799" y="2286000"/>
            <a:ext cx="2133601" cy="1752600"/>
          </a:xfrm>
          <a:prstGeom prst="roundRect">
            <a:avLst>
              <a:gd fmla="val 16667" name="adj"/>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just">
              <a:spcBef>
                <a:spcPts val="0"/>
              </a:spcBef>
              <a:spcAft>
                <a:spcPts val="0"/>
              </a:spcAft>
              <a:buClr>
                <a:srgbClr val="FF0000"/>
              </a:buClr>
              <a:buSzPts val="1800"/>
              <a:buFont typeface="Arial"/>
              <a:buChar char="•"/>
            </a:pPr>
            <a:r>
              <a:rPr b="1" i="0" lang="lv-LV" sz="1800" u="none" cap="none" strike="noStrike">
                <a:solidFill>
                  <a:srgbClr val="FF0000"/>
                </a:solidFill>
                <a:latin typeface="Calibri"/>
                <a:ea typeface="Calibri"/>
                <a:cs typeface="Calibri"/>
                <a:sym typeface="Calibri"/>
              </a:rPr>
              <a:t>Fiziska persona</a:t>
            </a:r>
            <a:endParaRPr/>
          </a:p>
          <a:p>
            <a:pPr indent="-285750" lvl="0" marL="285750" marR="0" rtl="0" algn="just">
              <a:spcBef>
                <a:spcPts val="0"/>
              </a:spcBef>
              <a:spcAft>
                <a:spcPts val="0"/>
              </a:spcAft>
              <a:buClr>
                <a:srgbClr val="FF0000"/>
              </a:buClr>
              <a:buSzPts val="1800"/>
              <a:buFont typeface="Arial"/>
              <a:buChar char="•"/>
            </a:pPr>
            <a:r>
              <a:rPr b="1" i="0" lang="lv-LV" sz="1800" u="none" cap="none" strike="noStrike">
                <a:solidFill>
                  <a:srgbClr val="FF0000"/>
                </a:solidFill>
                <a:latin typeface="Calibri"/>
                <a:ea typeface="Calibri"/>
                <a:cs typeface="Calibri"/>
                <a:sym typeface="Calibri"/>
              </a:rPr>
              <a:t>Juridiska persona</a:t>
            </a:r>
            <a:endParaRPr/>
          </a:p>
          <a:p>
            <a:pPr indent="-285750" lvl="0" marL="285750" marR="0" rtl="0" algn="just">
              <a:spcBef>
                <a:spcPts val="0"/>
              </a:spcBef>
              <a:spcAft>
                <a:spcPts val="0"/>
              </a:spcAft>
              <a:buClr>
                <a:srgbClr val="FF0000"/>
              </a:buClr>
              <a:buSzPts val="1800"/>
              <a:buFont typeface="Arial"/>
              <a:buChar char="•"/>
            </a:pPr>
            <a:r>
              <a:rPr b="1" i="0" lang="lv-LV" sz="1800" u="none" cap="none" strike="noStrike">
                <a:solidFill>
                  <a:srgbClr val="FF0000"/>
                </a:solidFill>
                <a:latin typeface="Calibri"/>
                <a:ea typeface="Calibri"/>
                <a:cs typeface="Calibri"/>
                <a:sym typeface="Calibri"/>
              </a:rPr>
              <a:t>Tiesībspējīga personālsabiedrība</a:t>
            </a:r>
            <a:endParaRPr/>
          </a:p>
        </p:txBody>
      </p:sp>
      <p:sp>
        <p:nvSpPr>
          <p:cNvPr id="654" name="Google Shape;654;p11"/>
          <p:cNvSpPr/>
          <p:nvPr/>
        </p:nvSpPr>
        <p:spPr>
          <a:xfrm>
            <a:off x="6553200" y="2285999"/>
            <a:ext cx="1524000" cy="1752601"/>
          </a:xfrm>
          <a:prstGeom prst="roundRect">
            <a:avLst>
              <a:gd fmla="val 16667" name="adj"/>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just">
              <a:spcBef>
                <a:spcPts val="0"/>
              </a:spcBef>
              <a:spcAft>
                <a:spcPts val="0"/>
              </a:spcAft>
              <a:buClr>
                <a:srgbClr val="FF0000"/>
              </a:buClr>
              <a:buSzPts val="1800"/>
              <a:buFont typeface="Arial"/>
              <a:buChar char="•"/>
            </a:pPr>
            <a:r>
              <a:rPr b="1" i="0" lang="lv-LV" sz="1800" u="none" cap="none" strike="noStrike">
                <a:solidFill>
                  <a:srgbClr val="FF0000"/>
                </a:solidFill>
                <a:latin typeface="Calibri"/>
                <a:ea typeface="Calibri"/>
                <a:cs typeface="Calibri"/>
                <a:sym typeface="Calibri"/>
              </a:rPr>
              <a:t>Fiziska persona</a:t>
            </a:r>
            <a:endParaRPr/>
          </a:p>
        </p:txBody>
      </p:sp>
      <p:sp>
        <p:nvSpPr>
          <p:cNvPr id="655" name="Google Shape;655;p11"/>
          <p:cNvSpPr/>
          <p:nvPr/>
        </p:nvSpPr>
        <p:spPr>
          <a:xfrm>
            <a:off x="3428999" y="2649682"/>
            <a:ext cx="2133601" cy="1066800"/>
          </a:xfrm>
          <a:prstGeom prst="flowChartDecision">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FF0000"/>
                </a:solidFill>
                <a:latin typeface="Calibri"/>
                <a:ea typeface="Calibri"/>
                <a:cs typeface="Calibri"/>
                <a:sym typeface="Calibri"/>
              </a:rPr>
              <a:t>Darba līgums</a:t>
            </a:r>
            <a:endParaRPr/>
          </a:p>
        </p:txBody>
      </p:sp>
      <p:sp>
        <p:nvSpPr>
          <p:cNvPr id="656" name="Google Shape;656;p11"/>
          <p:cNvSpPr/>
          <p:nvPr/>
        </p:nvSpPr>
        <p:spPr>
          <a:xfrm rot="5400000">
            <a:off x="4200525" y="1321377"/>
            <a:ext cx="590550" cy="6096000"/>
          </a:xfrm>
          <a:prstGeom prst="rightBrace">
            <a:avLst>
              <a:gd fmla="val 8333" name="adj1"/>
              <a:gd fmla="val 50000" name="adj2"/>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7" name="Google Shape;657;p11"/>
          <p:cNvSpPr/>
          <p:nvPr/>
        </p:nvSpPr>
        <p:spPr>
          <a:xfrm>
            <a:off x="228600" y="1447800"/>
            <a:ext cx="2667000" cy="533400"/>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FF0000"/>
                </a:solidFill>
                <a:latin typeface="Calibri"/>
                <a:ea typeface="Calibri"/>
                <a:cs typeface="Calibri"/>
                <a:sym typeface="Calibri"/>
              </a:rPr>
              <a:t>Darba devējs</a:t>
            </a:r>
            <a:endParaRPr/>
          </a:p>
        </p:txBody>
      </p:sp>
      <p:sp>
        <p:nvSpPr>
          <p:cNvPr id="658" name="Google Shape;658;p11"/>
          <p:cNvSpPr/>
          <p:nvPr/>
        </p:nvSpPr>
        <p:spPr>
          <a:xfrm>
            <a:off x="6210300" y="1447800"/>
            <a:ext cx="2667000" cy="533400"/>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FF0000"/>
                </a:solidFill>
                <a:latin typeface="Calibri"/>
                <a:ea typeface="Calibri"/>
                <a:cs typeface="Calibri"/>
                <a:sym typeface="Calibri"/>
              </a:rPr>
              <a:t>Darbinieks</a:t>
            </a:r>
            <a:endParaRPr/>
          </a:p>
        </p:txBody>
      </p:sp>
      <p:cxnSp>
        <p:nvCxnSpPr>
          <p:cNvPr id="659" name="Google Shape;659;p11"/>
          <p:cNvCxnSpPr>
            <a:stCxn id="653" idx="3"/>
            <a:endCxn id="655" idx="1"/>
          </p:cNvCxnSpPr>
          <p:nvPr/>
        </p:nvCxnSpPr>
        <p:spPr>
          <a:xfrm>
            <a:off x="2438400" y="3162300"/>
            <a:ext cx="990600" cy="20700"/>
          </a:xfrm>
          <a:prstGeom prst="straightConnector1">
            <a:avLst/>
          </a:prstGeom>
          <a:noFill/>
          <a:ln cap="flat" cmpd="sng" w="38100">
            <a:solidFill>
              <a:srgbClr val="FF0000"/>
            </a:solidFill>
            <a:prstDash val="solid"/>
            <a:round/>
            <a:headEnd len="sm" w="sm" type="none"/>
            <a:tailEnd len="sm" w="sm" type="none"/>
          </a:ln>
        </p:spPr>
      </p:cxnSp>
      <p:cxnSp>
        <p:nvCxnSpPr>
          <p:cNvPr id="660" name="Google Shape;660;p11"/>
          <p:cNvCxnSpPr/>
          <p:nvPr/>
        </p:nvCxnSpPr>
        <p:spPr>
          <a:xfrm>
            <a:off x="5562600" y="3183082"/>
            <a:ext cx="1066800" cy="0"/>
          </a:xfrm>
          <a:prstGeom prst="straightConnector1">
            <a:avLst/>
          </a:prstGeom>
          <a:noFill/>
          <a:ln cap="flat" cmpd="sng" w="57150">
            <a:solidFill>
              <a:srgbClr val="FF0000"/>
            </a:solidFill>
            <a:prstDash val="solid"/>
            <a:round/>
            <a:headEnd len="sm" w="sm" type="none"/>
            <a:tailEnd len="med" w="med" type="stealth"/>
          </a:ln>
        </p:spPr>
      </p:cxnSp>
      <p:sp>
        <p:nvSpPr>
          <p:cNvPr id="661" name="Google Shape;661;p11"/>
          <p:cNvSpPr/>
          <p:nvPr/>
        </p:nvSpPr>
        <p:spPr>
          <a:xfrm>
            <a:off x="491836" y="4876800"/>
            <a:ext cx="8077200" cy="745548"/>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3200" u="none" cap="none" strike="noStrike">
                <a:solidFill>
                  <a:srgbClr val="FF0000"/>
                </a:solidFill>
                <a:latin typeface="Calibri"/>
                <a:ea typeface="Calibri"/>
                <a:cs typeface="Calibri"/>
                <a:sym typeface="Calibri"/>
              </a:rPr>
              <a:t>UZŅĒMUMS</a:t>
            </a:r>
            <a:endParaRPr/>
          </a:p>
        </p:txBody>
      </p:sp>
      <p:cxnSp>
        <p:nvCxnSpPr>
          <p:cNvPr id="662" name="Google Shape;662;p11"/>
          <p:cNvCxnSpPr>
            <a:stCxn id="654" idx="3"/>
          </p:cNvCxnSpPr>
          <p:nvPr/>
        </p:nvCxnSpPr>
        <p:spPr>
          <a:xfrm flipH="1" rot="10800000">
            <a:off x="8077200" y="2514600"/>
            <a:ext cx="304800" cy="647700"/>
          </a:xfrm>
          <a:prstGeom prst="straightConnector1">
            <a:avLst/>
          </a:prstGeom>
          <a:noFill/>
          <a:ln cap="flat" cmpd="sng" w="9525">
            <a:solidFill>
              <a:srgbClr val="4A7DBA"/>
            </a:solidFill>
            <a:prstDash val="solid"/>
            <a:round/>
            <a:headEnd len="sm" w="sm" type="none"/>
            <a:tailEnd len="med" w="med" type="stealth"/>
          </a:ln>
        </p:spPr>
      </p:cxnSp>
      <p:cxnSp>
        <p:nvCxnSpPr>
          <p:cNvPr id="663" name="Google Shape;663;p11"/>
          <p:cNvCxnSpPr>
            <a:stCxn id="654" idx="3"/>
          </p:cNvCxnSpPr>
          <p:nvPr/>
        </p:nvCxnSpPr>
        <p:spPr>
          <a:xfrm>
            <a:off x="8077200" y="3162300"/>
            <a:ext cx="609600" cy="0"/>
          </a:xfrm>
          <a:prstGeom prst="straightConnector1">
            <a:avLst/>
          </a:prstGeom>
          <a:noFill/>
          <a:ln cap="flat" cmpd="sng" w="9525">
            <a:solidFill>
              <a:srgbClr val="4A7DBA"/>
            </a:solidFill>
            <a:prstDash val="solid"/>
            <a:round/>
            <a:headEnd len="sm" w="sm" type="none"/>
            <a:tailEnd len="med" w="med" type="stealth"/>
          </a:ln>
        </p:spPr>
      </p:cxnSp>
      <p:cxnSp>
        <p:nvCxnSpPr>
          <p:cNvPr id="664" name="Google Shape;664;p11"/>
          <p:cNvCxnSpPr>
            <a:stCxn id="654" idx="3"/>
          </p:cNvCxnSpPr>
          <p:nvPr/>
        </p:nvCxnSpPr>
        <p:spPr>
          <a:xfrm>
            <a:off x="8077200" y="3162299"/>
            <a:ext cx="363600" cy="554100"/>
          </a:xfrm>
          <a:prstGeom prst="straightConnector1">
            <a:avLst/>
          </a:prstGeom>
          <a:noFill/>
          <a:ln cap="flat" cmpd="sng" w="9525">
            <a:solidFill>
              <a:srgbClr val="4A7DBA"/>
            </a:solidFill>
            <a:prstDash val="solid"/>
            <a:round/>
            <a:headEnd len="sm" w="sm" type="none"/>
            <a:tailEnd len="med" w="med" type="stealth"/>
          </a:ln>
        </p:spPr>
      </p:cxnSp>
      <p:sp>
        <p:nvSpPr>
          <p:cNvPr id="665" name="Google Shape;66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500"/>
                                        <p:tgtEl>
                                          <p:spTgt spid="6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500"/>
                                        <p:tgtEl>
                                          <p:spTgt spid="6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500"/>
                                        <p:tgtEl>
                                          <p:spTgt spid="6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2"/>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Libre Baskerville"/>
              <a:buNone/>
            </a:pPr>
            <a:r>
              <a:rPr b="1" lang="lv-LV" sz="6000">
                <a:latin typeface="Libre Baskerville"/>
                <a:ea typeface="Libre Baskerville"/>
                <a:cs typeface="Libre Baskerville"/>
                <a:sym typeface="Libre Baskerville"/>
              </a:rPr>
              <a:t>2. Citi nodarbinātības veidi</a:t>
            </a:r>
            <a:endParaRPr/>
          </a:p>
        </p:txBody>
      </p:sp>
      <p:sp>
        <p:nvSpPr>
          <p:cNvPr id="671" name="Google Shape;67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70"/>
                                        </p:tgtEl>
                                        <p:attrNameLst>
                                          <p:attrName>style.visibility</p:attrName>
                                        </p:attrNameLst>
                                      </p:cBhvr>
                                      <p:to>
                                        <p:strVal val="visible"/>
                                      </p:to>
                                    </p:set>
                                    <p:anim calcmode="lin" valueType="num">
                                      <p:cBhvr additive="base">
                                        <p:cTn dur="500"/>
                                        <p:tgtEl>
                                          <p:spTgt spid="6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lv-LV">
                <a:solidFill>
                  <a:srgbClr val="FF0000"/>
                </a:solidFill>
              </a:rPr>
              <a:t>Darbinieks ir tikai tad, ja noslēgts </a:t>
            </a:r>
            <a:r>
              <a:rPr b="1" lang="lv-LV">
                <a:solidFill>
                  <a:srgbClr val="7030A0"/>
                </a:solidFill>
              </a:rPr>
              <a:t>darba līgums</a:t>
            </a:r>
            <a:r>
              <a:rPr b="1" lang="lv-LV">
                <a:solidFill>
                  <a:srgbClr val="FF0000"/>
                </a:solidFill>
              </a:rPr>
              <a:t>!</a:t>
            </a:r>
            <a:endParaRPr/>
          </a:p>
        </p:txBody>
      </p:sp>
      <p:sp>
        <p:nvSpPr>
          <p:cNvPr id="677" name="Google Shape;677;p13"/>
          <p:cNvSpPr txBox="1"/>
          <p:nvPr>
            <p:ph idx="1" type="body"/>
          </p:nvPr>
        </p:nvSpPr>
        <p:spPr>
          <a:xfrm>
            <a:off x="457200" y="1752600"/>
            <a:ext cx="8382000" cy="43735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lv-LV"/>
              <a:t>Citi nodarbinātības veidi jeb </a:t>
            </a:r>
            <a:r>
              <a:rPr b="1" lang="lv-LV">
                <a:solidFill>
                  <a:srgbClr val="FF0000"/>
                </a:solidFill>
              </a:rPr>
              <a:t>darba ņēmēja </a:t>
            </a:r>
            <a:r>
              <a:rPr lang="lv-LV"/>
              <a:t>jēdziens – jāskata </a:t>
            </a:r>
            <a:r>
              <a:rPr b="1" lang="lv-LV" u="sng"/>
              <a:t>Likums par valsts sociālo apdrošināšanu</a:t>
            </a:r>
            <a:endParaRPr/>
          </a:p>
          <a:p>
            <a:pPr indent="-342900" lvl="0" marL="342900" rtl="0" algn="l">
              <a:spcBef>
                <a:spcPts val="544"/>
              </a:spcBef>
              <a:spcAft>
                <a:spcPts val="0"/>
              </a:spcAft>
              <a:buClr>
                <a:schemeClr val="dk1"/>
              </a:buClr>
              <a:buSzPct val="100000"/>
              <a:buChar char="•"/>
            </a:pPr>
            <a:r>
              <a:rPr lang="lv-LV"/>
              <a:t>Darbinieks (darba līgums),</a:t>
            </a:r>
            <a:endParaRPr/>
          </a:p>
          <a:p>
            <a:pPr indent="-342900" lvl="0" marL="342900" rtl="0" algn="l">
              <a:spcBef>
                <a:spcPts val="544"/>
              </a:spcBef>
              <a:spcAft>
                <a:spcPts val="0"/>
              </a:spcAft>
              <a:buClr>
                <a:schemeClr val="dk1"/>
              </a:buClr>
              <a:buSzPct val="100000"/>
              <a:buChar char="•"/>
            </a:pPr>
            <a:r>
              <a:rPr lang="lv-LV"/>
              <a:t>deputāti/ministri, valdes locekļi, kontrolieri u.c., kas ieņem amatu, kur noteikta atlīdzība (AA vai likums),</a:t>
            </a:r>
            <a:endParaRPr/>
          </a:p>
          <a:p>
            <a:pPr indent="-342900" lvl="0" marL="342900" rtl="0" algn="l">
              <a:spcBef>
                <a:spcPts val="544"/>
              </a:spcBef>
              <a:spcAft>
                <a:spcPts val="0"/>
              </a:spcAft>
              <a:buClr>
                <a:schemeClr val="dk1"/>
              </a:buClr>
              <a:buSzPct val="100000"/>
              <a:buChar char="•"/>
            </a:pPr>
            <a:r>
              <a:rPr lang="lv-LV"/>
              <a:t>uzņēmuma/graudniecības/pārvadājuma līguma slēdzēji (attiecīgais līgums),</a:t>
            </a:r>
            <a:endParaRPr/>
          </a:p>
          <a:p>
            <a:pPr indent="-342900" lvl="0" marL="342900" rtl="0" algn="l">
              <a:spcBef>
                <a:spcPts val="544"/>
              </a:spcBef>
              <a:spcAft>
                <a:spcPts val="0"/>
              </a:spcAft>
              <a:buClr>
                <a:schemeClr val="dk1"/>
              </a:buClr>
              <a:buSzPct val="100000"/>
              <a:buChar char="•"/>
            </a:pPr>
            <a:r>
              <a:rPr lang="lv-LV"/>
              <a:t>amatpersona IeM sistēmā vai IeVP, militārpersonas (AA),</a:t>
            </a:r>
            <a:endParaRPr/>
          </a:p>
          <a:p>
            <a:pPr indent="-342900" lvl="0" marL="342900" rtl="0" algn="l">
              <a:spcBef>
                <a:spcPts val="544"/>
              </a:spcBef>
              <a:spcAft>
                <a:spcPts val="0"/>
              </a:spcAft>
              <a:buClr>
                <a:schemeClr val="dk1"/>
              </a:buClr>
              <a:buSzPct val="100000"/>
              <a:buChar char="•"/>
            </a:pPr>
            <a:r>
              <a:rPr lang="lv-LV"/>
              <a:t>civildienesta ierēdnis (AA),</a:t>
            </a:r>
            <a:endParaRPr/>
          </a:p>
          <a:p>
            <a:pPr indent="-342900" lvl="0" marL="342900" rtl="0" algn="l">
              <a:spcBef>
                <a:spcPts val="544"/>
              </a:spcBef>
              <a:spcAft>
                <a:spcPts val="0"/>
              </a:spcAft>
              <a:buClr>
                <a:schemeClr val="dk1"/>
              </a:buClr>
              <a:buSzPct val="100000"/>
              <a:buChar char="•"/>
            </a:pPr>
            <a:r>
              <a:rPr lang="lv-LV"/>
              <a:t>nodarbināts ieslodzītais (iestādes iekšējs dokuments),</a:t>
            </a:r>
            <a:endParaRPr/>
          </a:p>
          <a:p>
            <a:pPr indent="-342900" lvl="0" marL="342900" rtl="0" algn="l">
              <a:spcBef>
                <a:spcPts val="544"/>
              </a:spcBef>
              <a:spcAft>
                <a:spcPts val="0"/>
              </a:spcAft>
              <a:buClr>
                <a:schemeClr val="dk1"/>
              </a:buClr>
              <a:buSzPct val="100000"/>
              <a:buChar char="•"/>
            </a:pPr>
            <a:r>
              <a:rPr lang="lv-LV"/>
              <a:t>mikrouzņēmuma darbinieks (MUL).</a:t>
            </a:r>
            <a:endParaRPr/>
          </a:p>
        </p:txBody>
      </p:sp>
      <p:sp>
        <p:nvSpPr>
          <p:cNvPr id="678" name="Google Shape;67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par>
                                <p:cTn fill="hold" nodeType="withEffect" presetClass="entr" presetID="2" presetSubtype="4">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anim calcmode="lin" valueType="num">
                                      <p:cBhvr additive="base">
                                        <p:cTn dur="500"/>
                                        <p:tgtEl>
                                          <p:spTgt spid="67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anim calcmode="lin" valueType="num">
                                      <p:cBhvr additive="base">
                                        <p:cTn dur="500"/>
                                        <p:tgtEl>
                                          <p:spTgt spid="67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anim calcmode="lin" valueType="num">
                                      <p:cBhvr additive="base">
                                        <p:cTn dur="500"/>
                                        <p:tgtEl>
                                          <p:spTgt spid="67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anim calcmode="lin" valueType="num">
                                      <p:cBhvr additive="base">
                                        <p:cTn dur="500"/>
                                        <p:tgtEl>
                                          <p:spTgt spid="67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anim calcmode="lin" valueType="num">
                                      <p:cBhvr additive="base">
                                        <p:cTn dur="500"/>
                                        <p:tgtEl>
                                          <p:spTgt spid="67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anim calcmode="lin" valueType="num">
                                      <p:cBhvr additive="base">
                                        <p:cTn dur="500"/>
                                        <p:tgtEl>
                                          <p:spTgt spid="67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anim calcmode="lin" valueType="num">
                                      <p:cBhvr additive="base">
                                        <p:cTn dur="500"/>
                                        <p:tgtEl>
                                          <p:spTgt spid="67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anim calcmode="lin" valueType="num">
                                      <p:cBhvr additive="base">
                                        <p:cTn dur="500"/>
                                        <p:tgtEl>
                                          <p:spTgt spid="67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4"/>
          <p:cNvSpPr txBox="1"/>
          <p:nvPr>
            <p:ph type="title"/>
          </p:nvPr>
        </p:nvSpPr>
        <p:spPr>
          <a:xfrm>
            <a:off x="457200" y="274638"/>
            <a:ext cx="8229600" cy="10207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Nodarbinātības veidi</a:t>
            </a:r>
            <a:endParaRPr/>
          </a:p>
        </p:txBody>
      </p:sp>
      <p:sp>
        <p:nvSpPr>
          <p:cNvPr id="684" name="Google Shape;684;p14"/>
          <p:cNvSpPr/>
          <p:nvPr/>
        </p:nvSpPr>
        <p:spPr>
          <a:xfrm>
            <a:off x="1143000" y="2272145"/>
            <a:ext cx="2133600" cy="1219200"/>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7030A0"/>
                </a:solidFill>
                <a:latin typeface="Calibri"/>
                <a:ea typeface="Calibri"/>
                <a:cs typeface="Calibri"/>
                <a:sym typeface="Calibri"/>
              </a:rPr>
              <a:t>amatpersona</a:t>
            </a:r>
            <a:endParaRPr/>
          </a:p>
        </p:txBody>
      </p:sp>
      <p:sp>
        <p:nvSpPr>
          <p:cNvPr id="685" name="Google Shape;685;p14"/>
          <p:cNvSpPr/>
          <p:nvPr/>
        </p:nvSpPr>
        <p:spPr>
          <a:xfrm>
            <a:off x="1371600" y="3886200"/>
            <a:ext cx="1981200" cy="1219200"/>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7030A0"/>
                </a:solidFill>
                <a:latin typeface="Calibri"/>
                <a:ea typeface="Calibri"/>
                <a:cs typeface="Calibri"/>
                <a:sym typeface="Calibri"/>
              </a:rPr>
              <a:t>Deputāti/</a:t>
            </a:r>
            <a:endParaRPr/>
          </a:p>
          <a:p>
            <a:pPr indent="0" lvl="0" marL="0" marR="0" rtl="0" algn="ctr">
              <a:spcBef>
                <a:spcPts val="0"/>
              </a:spcBef>
              <a:spcAft>
                <a:spcPts val="0"/>
              </a:spcAft>
              <a:buNone/>
            </a:pPr>
            <a:r>
              <a:rPr b="1" i="0" lang="lv-LV" sz="1800" u="none" cap="none" strike="noStrike">
                <a:solidFill>
                  <a:srgbClr val="7030A0"/>
                </a:solidFill>
                <a:latin typeface="Calibri"/>
                <a:ea typeface="Calibri"/>
                <a:cs typeface="Calibri"/>
                <a:sym typeface="Calibri"/>
              </a:rPr>
              <a:t>amats ar atalgojumu</a:t>
            </a:r>
            <a:endParaRPr/>
          </a:p>
        </p:txBody>
      </p:sp>
      <p:sp>
        <p:nvSpPr>
          <p:cNvPr id="686" name="Google Shape;686;p14"/>
          <p:cNvSpPr/>
          <p:nvPr/>
        </p:nvSpPr>
        <p:spPr>
          <a:xfrm>
            <a:off x="5638800" y="2251363"/>
            <a:ext cx="1981200" cy="1219200"/>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7030A0"/>
                </a:solidFill>
                <a:latin typeface="Calibri"/>
                <a:ea typeface="Calibri"/>
                <a:cs typeface="Calibri"/>
                <a:sym typeface="Calibri"/>
              </a:rPr>
              <a:t>nodarbināts ieslodzītais</a:t>
            </a:r>
            <a:endParaRPr/>
          </a:p>
        </p:txBody>
      </p:sp>
      <p:sp>
        <p:nvSpPr>
          <p:cNvPr id="687" name="Google Shape;687;p14"/>
          <p:cNvSpPr/>
          <p:nvPr/>
        </p:nvSpPr>
        <p:spPr>
          <a:xfrm>
            <a:off x="5257800" y="4010891"/>
            <a:ext cx="2743200" cy="1219200"/>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7030A0"/>
                </a:solidFill>
                <a:latin typeface="Calibri"/>
                <a:ea typeface="Calibri"/>
                <a:cs typeface="Calibri"/>
                <a:sym typeface="Calibri"/>
              </a:rPr>
              <a:t>Mikrouzņēmuma darbinieks</a:t>
            </a:r>
            <a:endParaRPr/>
          </a:p>
        </p:txBody>
      </p:sp>
      <p:sp>
        <p:nvSpPr>
          <p:cNvPr id="688" name="Google Shape;688;p14"/>
          <p:cNvSpPr/>
          <p:nvPr/>
        </p:nvSpPr>
        <p:spPr>
          <a:xfrm>
            <a:off x="3241964" y="1350818"/>
            <a:ext cx="1981200" cy="1219200"/>
          </a:xfrm>
          <a:prstGeom prst="ellipse">
            <a:avLst/>
          </a:prstGeom>
          <a:solidFill>
            <a:srgbClr val="FF0000"/>
          </a:solidFill>
          <a:ln cap="flat" cmpd="sng" w="254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chemeClr val="dk1"/>
                </a:solidFill>
                <a:latin typeface="Calibri"/>
                <a:ea typeface="Calibri"/>
                <a:cs typeface="Calibri"/>
                <a:sym typeface="Calibri"/>
              </a:rPr>
              <a:t>darbinieks</a:t>
            </a:r>
            <a:endParaRPr/>
          </a:p>
        </p:txBody>
      </p:sp>
      <p:sp>
        <p:nvSpPr>
          <p:cNvPr id="689" name="Google Shape;689;p14"/>
          <p:cNvSpPr/>
          <p:nvPr/>
        </p:nvSpPr>
        <p:spPr>
          <a:xfrm>
            <a:off x="3532909" y="3124200"/>
            <a:ext cx="1981200" cy="1219200"/>
          </a:xfrm>
          <a:prstGeom prst="ellipse">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rgbClr val="7030A0"/>
                </a:solidFill>
                <a:latin typeface="Calibri"/>
                <a:ea typeface="Calibri"/>
                <a:cs typeface="Calibri"/>
                <a:sym typeface="Calibri"/>
              </a:rPr>
              <a:t>civildienesta ierēdnis</a:t>
            </a:r>
            <a:endParaRPr/>
          </a:p>
        </p:txBody>
      </p:sp>
      <p:sp>
        <p:nvSpPr>
          <p:cNvPr id="690" name="Google Shape;690;p14"/>
          <p:cNvSpPr/>
          <p:nvPr/>
        </p:nvSpPr>
        <p:spPr>
          <a:xfrm>
            <a:off x="387926" y="1219200"/>
            <a:ext cx="8451273" cy="5334000"/>
          </a:xfrm>
          <a:prstGeom prst="ellipse">
            <a:avLst/>
          </a:prstGeom>
          <a:noFill/>
          <a:ln cap="flat" cmpd="sng" w="762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1" name="Google Shape;691;p14"/>
          <p:cNvSpPr/>
          <p:nvPr/>
        </p:nvSpPr>
        <p:spPr>
          <a:xfrm>
            <a:off x="3276600" y="5077691"/>
            <a:ext cx="1981200" cy="1219200"/>
          </a:xfrm>
          <a:prstGeom prst="ellipse">
            <a:avLst/>
          </a:prstGeom>
          <a:solidFill>
            <a:srgbClr val="FF0000"/>
          </a:solidFill>
          <a:ln cap="flat" cmpd="sng" w="25400">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1800" u="none" cap="none" strike="noStrike">
                <a:solidFill>
                  <a:schemeClr val="dk1"/>
                </a:solidFill>
                <a:latin typeface="Calibri"/>
                <a:ea typeface="Calibri"/>
                <a:cs typeface="Calibri"/>
                <a:sym typeface="Calibri"/>
              </a:rPr>
              <a:t>uzņēmuma […] līguma veicējs</a:t>
            </a:r>
            <a:endParaRPr/>
          </a:p>
        </p:txBody>
      </p:sp>
      <p:sp>
        <p:nvSpPr>
          <p:cNvPr id="692" name="Google Shape;69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83"/>
                                        </p:tgtEl>
                                        <p:attrNameLst>
                                          <p:attrName>style.visibility</p:attrName>
                                        </p:attrNameLst>
                                      </p:cBhvr>
                                      <p:to>
                                        <p:strVal val="visible"/>
                                      </p:to>
                                    </p:set>
                                    <p:anim calcmode="lin" valueType="num">
                                      <p:cBhvr additive="base">
                                        <p:cTn dur="500"/>
                                        <p:tgtEl>
                                          <p:spTgt spid="6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20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20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200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2000"/>
                                        <p:tgtEl>
                                          <p:spTgt spid="689"/>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20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20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20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20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5"/>
          <p:cNvSpPr txBox="1"/>
          <p:nvPr>
            <p:ph type="title"/>
          </p:nvPr>
        </p:nvSpPr>
        <p:spPr>
          <a:xfrm>
            <a:off x="1676400" y="4648200"/>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lv-LV"/>
              <a:t>Kurš ir darbinieks, kurš darba ņēmējs? Pamanīji vēl kļūdas?</a:t>
            </a:r>
            <a:endParaRPr/>
          </a:p>
        </p:txBody>
      </p:sp>
      <p:sp>
        <p:nvSpPr>
          <p:cNvPr id="698" name="Google Shape;698;p15"/>
          <p:cNvSpPr txBox="1"/>
          <p:nvPr>
            <p:ph idx="1" type="body"/>
          </p:nvPr>
        </p:nvSpPr>
        <p:spPr>
          <a:xfrm>
            <a:off x="381000" y="533400"/>
            <a:ext cx="8153400" cy="4267200"/>
          </a:xfrm>
          <a:prstGeom prst="rect">
            <a:avLst/>
          </a:prstGeom>
          <a:noFill/>
          <a:ln>
            <a:noFill/>
          </a:ln>
        </p:spPr>
        <p:txBody>
          <a:bodyPr anchorCtr="0" anchor="t" bIns="45700" lIns="91425" spcFirstLastPara="1" rIns="91425" wrap="square" tIns="45700">
            <a:noAutofit/>
          </a:bodyPr>
          <a:lstStyle/>
          <a:p>
            <a:pPr indent="-181610" lvl="0" marL="228600" rtl="0" algn="l">
              <a:spcBef>
                <a:spcPts val="0"/>
              </a:spcBef>
              <a:spcAft>
                <a:spcPts val="0"/>
              </a:spcAft>
              <a:buSzPts val="2860"/>
              <a:buChar char="*"/>
            </a:pPr>
            <a:r>
              <a:rPr lang="lv-LV"/>
              <a:t>Uz darba līguma pamata nodarbina </a:t>
            </a:r>
            <a:r>
              <a:rPr lang="lv-LV" u="sng"/>
              <a:t>amatpersonu</a:t>
            </a:r>
            <a:r>
              <a:rPr lang="lv-LV"/>
              <a:t> (1).</a:t>
            </a:r>
            <a:endParaRPr/>
          </a:p>
          <a:p>
            <a:pPr indent="-181610" lvl="0" marL="228600" rtl="0" algn="l">
              <a:spcBef>
                <a:spcPts val="740"/>
              </a:spcBef>
              <a:spcAft>
                <a:spcPts val="0"/>
              </a:spcAft>
              <a:buSzPts val="2860"/>
              <a:buChar char="*"/>
            </a:pPr>
            <a:r>
              <a:rPr lang="lv-LV"/>
              <a:t> Uzņēmumā strādā </a:t>
            </a:r>
            <a:r>
              <a:rPr lang="lv-LV" u="sng"/>
              <a:t>ierēdnis</a:t>
            </a:r>
            <a:r>
              <a:rPr lang="lv-LV"/>
              <a:t> (2), kurš atbild par licenču izsniegšanu.</a:t>
            </a:r>
            <a:endParaRPr/>
          </a:p>
          <a:p>
            <a:pPr indent="-181610" lvl="0" marL="228600" rtl="0" algn="l">
              <a:spcBef>
                <a:spcPts val="740"/>
              </a:spcBef>
              <a:spcAft>
                <a:spcPts val="0"/>
              </a:spcAft>
              <a:buSzPts val="2860"/>
              <a:buChar char="*"/>
            </a:pPr>
            <a:r>
              <a:rPr lang="lv-LV"/>
              <a:t> Iestāde pieņem darbā </a:t>
            </a:r>
            <a:r>
              <a:rPr lang="lv-LV" u="sng"/>
              <a:t>darbinieku </a:t>
            </a:r>
            <a:r>
              <a:rPr lang="lv-LV"/>
              <a:t>(3).</a:t>
            </a:r>
            <a:endParaRPr/>
          </a:p>
          <a:p>
            <a:pPr indent="-181610" lvl="0" marL="228600" rtl="0" algn="l">
              <a:spcBef>
                <a:spcPts val="740"/>
              </a:spcBef>
              <a:spcAft>
                <a:spcPts val="0"/>
              </a:spcAft>
              <a:buSzPts val="2860"/>
              <a:buChar char="*"/>
            </a:pPr>
            <a:r>
              <a:rPr lang="lv-LV"/>
              <a:t> Ar </a:t>
            </a:r>
            <a:r>
              <a:rPr lang="lv-LV" u="sng"/>
              <a:t>nodarbinātu ieslodzīto </a:t>
            </a:r>
            <a:r>
              <a:rPr lang="lv-LV"/>
              <a:t>(4) noslēgts darba līgums.</a:t>
            </a:r>
            <a:endParaRPr/>
          </a:p>
          <a:p>
            <a:pPr indent="-181610" lvl="0" marL="228600" rtl="0" algn="l">
              <a:spcBef>
                <a:spcPts val="740"/>
              </a:spcBef>
              <a:spcAft>
                <a:spcPts val="0"/>
              </a:spcAft>
              <a:buSzPts val="2860"/>
              <a:buChar char="*"/>
            </a:pPr>
            <a:r>
              <a:rPr lang="lv-LV"/>
              <a:t> Ar </a:t>
            </a:r>
            <a:r>
              <a:rPr lang="lv-LV" u="sng"/>
              <a:t>militārpersonu</a:t>
            </a:r>
            <a:r>
              <a:rPr lang="lv-LV"/>
              <a:t> (5) tiek slēgts darba līgums.</a:t>
            </a:r>
            <a:endParaRPr/>
          </a:p>
          <a:p>
            <a:pPr indent="-181610" lvl="0" marL="228600" rtl="0" algn="l">
              <a:spcBef>
                <a:spcPts val="740"/>
              </a:spcBef>
              <a:spcAft>
                <a:spcPts val="0"/>
              </a:spcAft>
              <a:buSzPts val="2860"/>
              <a:buChar char="*"/>
            </a:pPr>
            <a:r>
              <a:rPr lang="lv-LV"/>
              <a:t> Par dziesmas komponēšanu ar </a:t>
            </a:r>
            <a:r>
              <a:rPr lang="lv-LV" u="sng"/>
              <a:t>komponistu</a:t>
            </a:r>
            <a:r>
              <a:rPr lang="lv-LV"/>
              <a:t> (6) tiek noslēgts uzņēmuma līgums.</a:t>
            </a:r>
            <a:endParaRPr/>
          </a:p>
          <a:p>
            <a:pPr indent="-181610" lvl="0" marL="228600" rtl="0" algn="l">
              <a:spcBef>
                <a:spcPts val="740"/>
              </a:spcBef>
              <a:spcAft>
                <a:spcPts val="0"/>
              </a:spcAft>
              <a:buSzPts val="2860"/>
              <a:buChar char="*"/>
            </a:pPr>
            <a:r>
              <a:rPr lang="lv-LV"/>
              <a:t> </a:t>
            </a:r>
            <a:r>
              <a:rPr lang="lv-LV" u="sng"/>
              <a:t>Amatpersonas</a:t>
            </a:r>
            <a:r>
              <a:rPr lang="lv-LV"/>
              <a:t> (7) iecelšana amatā notiek ar administratīvo aktu.</a:t>
            </a:r>
            <a:endParaRPr/>
          </a:p>
        </p:txBody>
      </p:sp>
      <p:sp>
        <p:nvSpPr>
          <p:cNvPr id="699" name="Google Shape;699;p1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500"/>
                                        <p:tgtEl>
                                          <p:spTgt spid="6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8">
                                            <p:txEl>
                                              <p:pRg end="0" st="0"/>
                                            </p:txEl>
                                          </p:spTgt>
                                        </p:tgtEl>
                                        <p:attrNameLst>
                                          <p:attrName>style.visibility</p:attrName>
                                        </p:attrNameLst>
                                      </p:cBhvr>
                                      <p:to>
                                        <p:strVal val="visible"/>
                                      </p:to>
                                    </p:set>
                                    <p:anim calcmode="lin" valueType="num">
                                      <p:cBhvr additive="base">
                                        <p:cTn dur="500"/>
                                        <p:tgtEl>
                                          <p:spTgt spid="69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8">
                                            <p:txEl>
                                              <p:pRg end="1" st="1"/>
                                            </p:txEl>
                                          </p:spTgt>
                                        </p:tgtEl>
                                        <p:attrNameLst>
                                          <p:attrName>style.visibility</p:attrName>
                                        </p:attrNameLst>
                                      </p:cBhvr>
                                      <p:to>
                                        <p:strVal val="visible"/>
                                      </p:to>
                                    </p:set>
                                    <p:anim calcmode="lin" valueType="num">
                                      <p:cBhvr additive="base">
                                        <p:cTn dur="500"/>
                                        <p:tgtEl>
                                          <p:spTgt spid="69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8">
                                            <p:txEl>
                                              <p:pRg end="2" st="2"/>
                                            </p:txEl>
                                          </p:spTgt>
                                        </p:tgtEl>
                                        <p:attrNameLst>
                                          <p:attrName>style.visibility</p:attrName>
                                        </p:attrNameLst>
                                      </p:cBhvr>
                                      <p:to>
                                        <p:strVal val="visible"/>
                                      </p:to>
                                    </p:set>
                                    <p:anim calcmode="lin" valueType="num">
                                      <p:cBhvr additive="base">
                                        <p:cTn dur="500"/>
                                        <p:tgtEl>
                                          <p:spTgt spid="69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8">
                                            <p:txEl>
                                              <p:pRg end="3" st="3"/>
                                            </p:txEl>
                                          </p:spTgt>
                                        </p:tgtEl>
                                        <p:attrNameLst>
                                          <p:attrName>style.visibility</p:attrName>
                                        </p:attrNameLst>
                                      </p:cBhvr>
                                      <p:to>
                                        <p:strVal val="visible"/>
                                      </p:to>
                                    </p:set>
                                    <p:anim calcmode="lin" valueType="num">
                                      <p:cBhvr additive="base">
                                        <p:cTn dur="500"/>
                                        <p:tgtEl>
                                          <p:spTgt spid="69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8">
                                            <p:txEl>
                                              <p:pRg end="4" st="4"/>
                                            </p:txEl>
                                          </p:spTgt>
                                        </p:tgtEl>
                                        <p:attrNameLst>
                                          <p:attrName>style.visibility</p:attrName>
                                        </p:attrNameLst>
                                      </p:cBhvr>
                                      <p:to>
                                        <p:strVal val="visible"/>
                                      </p:to>
                                    </p:set>
                                    <p:anim calcmode="lin" valueType="num">
                                      <p:cBhvr additive="base">
                                        <p:cTn dur="500"/>
                                        <p:tgtEl>
                                          <p:spTgt spid="69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8">
                                            <p:txEl>
                                              <p:pRg end="5" st="5"/>
                                            </p:txEl>
                                          </p:spTgt>
                                        </p:tgtEl>
                                        <p:attrNameLst>
                                          <p:attrName>style.visibility</p:attrName>
                                        </p:attrNameLst>
                                      </p:cBhvr>
                                      <p:to>
                                        <p:strVal val="visible"/>
                                      </p:to>
                                    </p:set>
                                    <p:anim calcmode="lin" valueType="num">
                                      <p:cBhvr additive="base">
                                        <p:cTn dur="500"/>
                                        <p:tgtEl>
                                          <p:spTgt spid="69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8">
                                            <p:txEl>
                                              <p:pRg end="6" st="6"/>
                                            </p:txEl>
                                          </p:spTgt>
                                        </p:tgtEl>
                                        <p:attrNameLst>
                                          <p:attrName>style.visibility</p:attrName>
                                        </p:attrNameLst>
                                      </p:cBhvr>
                                      <p:to>
                                        <p:strVal val="visible"/>
                                      </p:to>
                                    </p:set>
                                    <p:anim calcmode="lin" valueType="num">
                                      <p:cBhvr additive="base">
                                        <p:cTn dur="500"/>
                                        <p:tgtEl>
                                          <p:spTgt spid="69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6"/>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Libre Baskerville"/>
              <a:buNone/>
            </a:pPr>
            <a:r>
              <a:rPr b="1" lang="lv-LV" sz="6000">
                <a:latin typeface="Libre Baskerville"/>
                <a:ea typeface="Libre Baskerville"/>
                <a:cs typeface="Libre Baskerville"/>
                <a:sym typeface="Libre Baskerville"/>
              </a:rPr>
              <a:t>3. Darba līguma noslēgšana</a:t>
            </a:r>
            <a:endParaRPr/>
          </a:p>
        </p:txBody>
      </p:sp>
      <p:sp>
        <p:nvSpPr>
          <p:cNvPr id="705" name="Google Shape;70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04"/>
                                        </p:tgtEl>
                                        <p:attrNameLst>
                                          <p:attrName>style.visibility</p:attrName>
                                        </p:attrNameLst>
                                      </p:cBhvr>
                                      <p:to>
                                        <p:strVal val="visible"/>
                                      </p:to>
                                    </p:set>
                                    <p:anim calcmode="lin" valueType="num">
                                      <p:cBhvr additive="base">
                                        <p:cTn dur="500"/>
                                        <p:tgtEl>
                                          <p:spTgt spid="7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Likuma noteiktie posmi darba līgumam</a:t>
            </a:r>
            <a:endParaRPr/>
          </a:p>
        </p:txBody>
      </p:sp>
      <p:grpSp>
        <p:nvGrpSpPr>
          <p:cNvPr id="711" name="Google Shape;711;p17"/>
          <p:cNvGrpSpPr/>
          <p:nvPr/>
        </p:nvGrpSpPr>
        <p:grpSpPr>
          <a:xfrm>
            <a:off x="152400" y="1600200"/>
            <a:ext cx="8991600" cy="4525962"/>
            <a:chOff x="0" y="0"/>
            <a:chExt cx="8991600" cy="4525962"/>
          </a:xfrm>
        </p:grpSpPr>
        <p:sp>
          <p:nvSpPr>
            <p:cNvPr id="712" name="Google Shape;712;p17"/>
            <p:cNvSpPr/>
            <p:nvPr/>
          </p:nvSpPr>
          <p:spPr>
            <a:xfrm>
              <a:off x="0" y="1357788"/>
              <a:ext cx="8991600" cy="1810385"/>
            </a:xfrm>
            <a:prstGeom prst="notchedRightArrow">
              <a:avLst>
                <a:gd fmla="val 50000" name="adj1"/>
                <a:gd fmla="val 50000" name="adj2"/>
              </a:avLst>
            </a:prstGeom>
            <a:gradFill>
              <a:gsLst>
                <a:gs pos="0">
                  <a:srgbClr val="959DAC"/>
                </a:gs>
                <a:gs pos="80000">
                  <a:srgbClr val="C4CEE2"/>
                </a:gs>
                <a:gs pos="100000">
                  <a:srgbClr val="C4CFE4"/>
                </a:gs>
              </a:gsLst>
              <a:lin ang="162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7"/>
            <p:cNvSpPr/>
            <p:nvPr/>
          </p:nvSpPr>
          <p:spPr>
            <a:xfrm>
              <a:off x="69" y="0"/>
              <a:ext cx="949730" cy="18103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7"/>
            <p:cNvSpPr txBox="1"/>
            <p:nvPr/>
          </p:nvSpPr>
          <p:spPr>
            <a:xfrm>
              <a:off x="69" y="0"/>
              <a:ext cx="949730" cy="1810385"/>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lv-LV" sz="1600" u="none" cap="none" strike="noStrike">
                  <a:solidFill>
                    <a:schemeClr val="dk1"/>
                  </a:solidFill>
                  <a:latin typeface="Calibri"/>
                  <a:ea typeface="Calibri"/>
                  <a:cs typeface="Calibri"/>
                  <a:sym typeface="Calibri"/>
                </a:rPr>
                <a:t>SLUDINĀJUMS</a:t>
              </a:r>
              <a:endParaRPr/>
            </a:p>
          </p:txBody>
        </p:sp>
        <p:sp>
          <p:nvSpPr>
            <p:cNvPr id="715" name="Google Shape;715;p17"/>
            <p:cNvSpPr/>
            <p:nvPr/>
          </p:nvSpPr>
          <p:spPr>
            <a:xfrm>
              <a:off x="248637" y="2036683"/>
              <a:ext cx="452596" cy="452596"/>
            </a:xfrm>
            <a:prstGeom prst="ellipse">
              <a:avLst/>
            </a:prstGeom>
            <a:solidFill>
              <a:srgbClr val="FFFF0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7"/>
            <p:cNvSpPr/>
            <p:nvPr/>
          </p:nvSpPr>
          <p:spPr>
            <a:xfrm>
              <a:off x="986054" y="2715577"/>
              <a:ext cx="1121480" cy="18103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7"/>
            <p:cNvSpPr txBox="1"/>
            <p:nvPr/>
          </p:nvSpPr>
          <p:spPr>
            <a:xfrm>
              <a:off x="986054" y="2715577"/>
              <a:ext cx="1121480" cy="1810385"/>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lv-LV" sz="1600" u="none" cap="none" strike="noStrike">
                  <a:solidFill>
                    <a:schemeClr val="dk1"/>
                  </a:solidFill>
                  <a:latin typeface="Calibri"/>
                  <a:ea typeface="Calibri"/>
                  <a:cs typeface="Calibri"/>
                  <a:sym typeface="Calibri"/>
                </a:rPr>
                <a:t>DARBA</a:t>
              </a:r>
              <a:r>
                <a:rPr b="0" i="0" lang="lv-LV" sz="1100" u="none" cap="none" strike="noStrike">
                  <a:solidFill>
                    <a:schemeClr val="dk1"/>
                  </a:solidFill>
                  <a:latin typeface="Calibri"/>
                  <a:ea typeface="Calibri"/>
                  <a:cs typeface="Calibri"/>
                  <a:sym typeface="Calibri"/>
                </a:rPr>
                <a:t> </a:t>
              </a:r>
              <a:r>
                <a:rPr b="0" i="0" lang="lv-LV" sz="1600" u="none" cap="none" strike="noStrike">
                  <a:solidFill>
                    <a:schemeClr val="dk1"/>
                  </a:solidFill>
                  <a:latin typeface="Calibri"/>
                  <a:ea typeface="Calibri"/>
                  <a:cs typeface="Calibri"/>
                  <a:sym typeface="Calibri"/>
                </a:rPr>
                <a:t>INTERVIJA</a:t>
              </a:r>
              <a:endParaRPr/>
            </a:p>
          </p:txBody>
        </p:sp>
        <p:sp>
          <p:nvSpPr>
            <p:cNvPr id="718" name="Google Shape;718;p17"/>
            <p:cNvSpPr/>
            <p:nvPr/>
          </p:nvSpPr>
          <p:spPr>
            <a:xfrm>
              <a:off x="1320496" y="2036683"/>
              <a:ext cx="452596" cy="452596"/>
            </a:xfrm>
            <a:prstGeom prst="ellipse">
              <a:avLst/>
            </a:prstGeom>
            <a:solidFill>
              <a:srgbClr val="00FF0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7"/>
            <p:cNvSpPr/>
            <p:nvPr/>
          </p:nvSpPr>
          <p:spPr>
            <a:xfrm>
              <a:off x="2143789" y="0"/>
              <a:ext cx="939035" cy="18103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7"/>
            <p:cNvSpPr txBox="1"/>
            <p:nvPr/>
          </p:nvSpPr>
          <p:spPr>
            <a:xfrm>
              <a:off x="2143789" y="0"/>
              <a:ext cx="939035" cy="1810385"/>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lv-LV" sz="1600" u="none" cap="none" strike="noStrike">
                  <a:solidFill>
                    <a:schemeClr val="dk1"/>
                  </a:solidFill>
                  <a:latin typeface="Calibri"/>
                  <a:ea typeface="Calibri"/>
                  <a:cs typeface="Calibri"/>
                  <a:sym typeface="Calibri"/>
                </a:rPr>
                <a:t>NEPIECIEŠAMIE DOKDUMENTI</a:t>
              </a:r>
              <a:endParaRPr/>
            </a:p>
          </p:txBody>
        </p:sp>
        <p:sp>
          <p:nvSpPr>
            <p:cNvPr id="721" name="Google Shape;721;p17"/>
            <p:cNvSpPr/>
            <p:nvPr/>
          </p:nvSpPr>
          <p:spPr>
            <a:xfrm>
              <a:off x="2387008" y="2036683"/>
              <a:ext cx="452596" cy="452596"/>
            </a:xfrm>
            <a:prstGeom prst="ellipse">
              <a:avLst/>
            </a:prstGeom>
            <a:solidFill>
              <a:srgbClr val="FF000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7"/>
            <p:cNvSpPr/>
            <p:nvPr/>
          </p:nvSpPr>
          <p:spPr>
            <a:xfrm>
              <a:off x="3119079" y="2715577"/>
              <a:ext cx="1226537" cy="18103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7"/>
            <p:cNvSpPr txBox="1"/>
            <p:nvPr/>
          </p:nvSpPr>
          <p:spPr>
            <a:xfrm>
              <a:off x="3119079" y="2715577"/>
              <a:ext cx="1226537" cy="1810385"/>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lv-LV" sz="1600" u="none" cap="none" strike="noStrike">
                  <a:solidFill>
                    <a:schemeClr val="dk1"/>
                  </a:solidFill>
                  <a:latin typeface="Calibri"/>
                  <a:ea typeface="Calibri"/>
                  <a:cs typeface="Calibri"/>
                  <a:sym typeface="Calibri"/>
                </a:rPr>
                <a:t>VESELĪBAS PĀRBAUDE</a:t>
              </a:r>
              <a:endParaRPr/>
            </a:p>
          </p:txBody>
        </p:sp>
        <p:sp>
          <p:nvSpPr>
            <p:cNvPr id="724" name="Google Shape;724;p17"/>
            <p:cNvSpPr/>
            <p:nvPr/>
          </p:nvSpPr>
          <p:spPr>
            <a:xfrm>
              <a:off x="3506049" y="2036683"/>
              <a:ext cx="452596" cy="452596"/>
            </a:xfrm>
            <a:prstGeom prst="ellipse">
              <a:avLst/>
            </a:prstGeom>
            <a:solidFill>
              <a:srgbClr val="00B0F0"/>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7"/>
            <p:cNvSpPr/>
            <p:nvPr/>
          </p:nvSpPr>
          <p:spPr>
            <a:xfrm>
              <a:off x="4381870" y="0"/>
              <a:ext cx="1195866" cy="18103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7"/>
            <p:cNvSpPr txBox="1"/>
            <p:nvPr/>
          </p:nvSpPr>
          <p:spPr>
            <a:xfrm>
              <a:off x="4381870" y="0"/>
              <a:ext cx="1195866" cy="1810385"/>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lv-LV" sz="1600" u="none" cap="none" strike="noStrike">
                  <a:solidFill>
                    <a:schemeClr val="dk1"/>
                  </a:solidFill>
                  <a:latin typeface="Calibri"/>
                  <a:ea typeface="Calibri"/>
                  <a:cs typeface="Calibri"/>
                  <a:sym typeface="Calibri"/>
                </a:rPr>
                <a:t>DARBA LĪGUMA NOSLĒGŠANA</a:t>
              </a:r>
              <a:endParaRPr/>
            </a:p>
          </p:txBody>
        </p:sp>
        <p:sp>
          <p:nvSpPr>
            <p:cNvPr id="727" name="Google Shape;727;p17"/>
            <p:cNvSpPr/>
            <p:nvPr/>
          </p:nvSpPr>
          <p:spPr>
            <a:xfrm>
              <a:off x="4753505" y="2036683"/>
              <a:ext cx="452596" cy="452596"/>
            </a:xfrm>
            <a:prstGeom prst="ellipse">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7"/>
            <p:cNvSpPr/>
            <p:nvPr/>
          </p:nvSpPr>
          <p:spPr>
            <a:xfrm>
              <a:off x="5613990" y="2715577"/>
              <a:ext cx="1360140" cy="18103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7"/>
            <p:cNvSpPr txBox="1"/>
            <p:nvPr/>
          </p:nvSpPr>
          <p:spPr>
            <a:xfrm>
              <a:off x="5613990" y="2715577"/>
              <a:ext cx="1360140" cy="1810385"/>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lv-LV" sz="1600" u="none" cap="none" strike="noStrike">
                  <a:solidFill>
                    <a:schemeClr val="dk1"/>
                  </a:solidFill>
                  <a:latin typeface="Calibri"/>
                  <a:ea typeface="Calibri"/>
                  <a:cs typeface="Calibri"/>
                  <a:sym typeface="Calibri"/>
                </a:rPr>
                <a:t>PĀRBAUDE</a:t>
              </a:r>
              <a:endParaRPr/>
            </a:p>
          </p:txBody>
        </p:sp>
        <p:sp>
          <p:nvSpPr>
            <p:cNvPr id="730" name="Google Shape;730;p17"/>
            <p:cNvSpPr/>
            <p:nvPr/>
          </p:nvSpPr>
          <p:spPr>
            <a:xfrm>
              <a:off x="6067762" y="2036683"/>
              <a:ext cx="452596" cy="452596"/>
            </a:xfrm>
            <a:prstGeom prst="ellipse">
              <a:avLst/>
            </a:prstGeom>
            <a:solidFill>
              <a:srgbClr val="FF0066"/>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7"/>
            <p:cNvSpPr/>
            <p:nvPr/>
          </p:nvSpPr>
          <p:spPr>
            <a:xfrm>
              <a:off x="7010384" y="0"/>
              <a:ext cx="1081985" cy="18103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7"/>
            <p:cNvSpPr txBox="1"/>
            <p:nvPr/>
          </p:nvSpPr>
          <p:spPr>
            <a:xfrm>
              <a:off x="7010384" y="0"/>
              <a:ext cx="1081985" cy="1810385"/>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lv-LV" sz="1600" u="none" cap="none" strike="noStrike">
                  <a:solidFill>
                    <a:schemeClr val="dk1"/>
                  </a:solidFill>
                  <a:latin typeface="Calibri"/>
                  <a:ea typeface="Calibri"/>
                  <a:cs typeface="Calibri"/>
                  <a:sym typeface="Calibri"/>
                </a:rPr>
                <a:t>DARBA LĪGUMA TERMIŅI</a:t>
              </a:r>
              <a:endParaRPr/>
            </a:p>
          </p:txBody>
        </p:sp>
        <p:sp>
          <p:nvSpPr>
            <p:cNvPr id="733" name="Google Shape;733;p17"/>
            <p:cNvSpPr/>
            <p:nvPr/>
          </p:nvSpPr>
          <p:spPr>
            <a:xfrm>
              <a:off x="7325079" y="2036683"/>
              <a:ext cx="452596" cy="452596"/>
            </a:xfrm>
            <a:prstGeom prst="ellipse">
              <a:avLst/>
            </a:prstGeom>
            <a:solidFill>
              <a:srgbClr val="FF0066"/>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10"/>
                                        </p:tgtEl>
                                        <p:attrNameLst>
                                          <p:attrName>style.visibility</p:attrName>
                                        </p:attrNameLst>
                                      </p:cBhvr>
                                      <p:to>
                                        <p:strVal val="visible"/>
                                      </p:to>
                                    </p:set>
                                    <p:anim calcmode="lin" valueType="num">
                                      <p:cBhvr additive="base">
                                        <p:cTn dur="500"/>
                                        <p:tgtEl>
                                          <p:spTgt spid="7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Darba sludinājums (DL 32.pants)</a:t>
            </a:r>
            <a:endParaRPr/>
          </a:p>
        </p:txBody>
      </p:sp>
      <p:sp>
        <p:nvSpPr>
          <p:cNvPr id="740" name="Google Shape;740;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lv-LV"/>
              <a:t>ir darba devēja paziņojums par brīvajām darba vietām</a:t>
            </a:r>
            <a:endParaRPr/>
          </a:p>
        </p:txBody>
      </p:sp>
      <p:pic>
        <p:nvPicPr>
          <p:cNvPr descr="C:\Documents and Settings\Administrator\My Documents\My Scans\2013-02 (Feb)\scan.jpg" id="741" name="Google Shape;741;p18"/>
          <p:cNvPicPr preferRelativeResize="0"/>
          <p:nvPr/>
        </p:nvPicPr>
        <p:blipFill rotWithShape="1">
          <a:blip r:embed="rId3">
            <a:alphaModFix/>
          </a:blip>
          <a:srcRect b="57805" l="52332" r="8824" t="9357"/>
          <a:stretch/>
        </p:blipFill>
        <p:spPr>
          <a:xfrm rot="-5400000">
            <a:off x="1275652" y="2559487"/>
            <a:ext cx="3892371" cy="4525053"/>
          </a:xfrm>
          <a:prstGeom prst="rect">
            <a:avLst/>
          </a:prstGeom>
          <a:noFill/>
          <a:ln>
            <a:noFill/>
          </a:ln>
        </p:spPr>
      </p:pic>
      <p:pic>
        <p:nvPicPr>
          <p:cNvPr descr="C:\Documents and Settings\Administrator\My Documents\My Scans\2013-02 (Feb)\scan.jpg" id="742" name="Google Shape;742;p18"/>
          <p:cNvPicPr preferRelativeResize="0"/>
          <p:nvPr/>
        </p:nvPicPr>
        <p:blipFill rotWithShape="1">
          <a:blip r:embed="rId3">
            <a:alphaModFix/>
          </a:blip>
          <a:srcRect b="32650" l="62134" r="29455" t="52187"/>
          <a:stretch/>
        </p:blipFill>
        <p:spPr>
          <a:xfrm rot="-5012663">
            <a:off x="5409238" y="1363729"/>
            <a:ext cx="1383178" cy="3429812"/>
          </a:xfrm>
          <a:prstGeom prst="rect">
            <a:avLst/>
          </a:prstGeom>
          <a:noFill/>
          <a:ln>
            <a:noFill/>
          </a:ln>
        </p:spPr>
      </p:pic>
      <p:pic>
        <p:nvPicPr>
          <p:cNvPr descr="C:\Documents and Settings\Administrator\My Documents\My Scans\2013-02 (Feb)\scan.jpg" id="743" name="Google Shape;743;p18"/>
          <p:cNvPicPr preferRelativeResize="0"/>
          <p:nvPr/>
        </p:nvPicPr>
        <p:blipFill rotWithShape="1">
          <a:blip r:embed="rId3">
            <a:alphaModFix/>
          </a:blip>
          <a:srcRect b="12223" l="27451" r="52941" t="72805"/>
          <a:stretch/>
        </p:blipFill>
        <p:spPr>
          <a:xfrm rot="-5400000">
            <a:off x="5153836" y="3783346"/>
            <a:ext cx="2912054" cy="3057652"/>
          </a:xfrm>
          <a:prstGeom prst="rect">
            <a:avLst/>
          </a:prstGeom>
          <a:noFill/>
          <a:ln>
            <a:noFill/>
          </a:ln>
        </p:spPr>
      </p:pic>
      <p:sp>
        <p:nvSpPr>
          <p:cNvPr id="744" name="Google Shape;74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
        <p:nvSpPr>
          <p:cNvPr id="745" name="Google Shape;745;p18"/>
          <p:cNvSpPr/>
          <p:nvPr/>
        </p:nvSpPr>
        <p:spPr>
          <a:xfrm>
            <a:off x="2853581" y="3244334"/>
            <a:ext cx="34368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v-LV" sz="1800" u="none" cap="none" strike="noStrike">
                <a:solidFill>
                  <a:schemeClr val="dk1"/>
                </a:solidFill>
                <a:latin typeface="Calibri"/>
                <a:ea typeface="Calibri"/>
                <a:cs typeface="Calibri"/>
                <a:sym typeface="Calibri"/>
              </a:rPr>
              <a:t>http://likumi.lv/doc.php?id=62588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39"/>
                                        </p:tgtEl>
                                        <p:attrNameLst>
                                          <p:attrName>style.visibility</p:attrName>
                                        </p:attrNameLst>
                                      </p:cBhvr>
                                      <p:to>
                                        <p:strVal val="visible"/>
                                      </p:to>
                                    </p:set>
                                    <p:anim calcmode="lin" valueType="num">
                                      <p:cBhvr additive="base">
                                        <p:cTn dur="500"/>
                                        <p:tgtEl>
                                          <p:spTgt spid="7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40">
                                            <p:txEl>
                                              <p:pRg end="0" st="0"/>
                                            </p:txEl>
                                          </p:spTgt>
                                        </p:tgtEl>
                                        <p:attrNameLst>
                                          <p:attrName>style.visibility</p:attrName>
                                        </p:attrNameLst>
                                      </p:cBhvr>
                                      <p:to>
                                        <p:strVal val="visible"/>
                                      </p:to>
                                    </p:set>
                                    <p:anim calcmode="lin" valueType="num">
                                      <p:cBhvr additive="base">
                                        <p:cTn dur="500"/>
                                        <p:tgtEl>
                                          <p:spTgt spid="74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Times New Roman"/>
              <a:buNone/>
            </a:pPr>
            <a:r>
              <a:rPr b="1" lang="lv-LV">
                <a:latin typeface="Times New Roman"/>
                <a:ea typeface="Times New Roman"/>
                <a:cs typeface="Times New Roman"/>
                <a:sym typeface="Times New Roman"/>
              </a:rPr>
              <a:t>Kas jāievēro darba devējam?</a:t>
            </a:r>
            <a:endParaRPr/>
          </a:p>
        </p:txBody>
      </p:sp>
      <p:sp>
        <p:nvSpPr>
          <p:cNvPr id="751" name="Google Shape;75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Vienlīdzīga attieksme;</a:t>
            </a:r>
            <a:endParaRPr/>
          </a:p>
          <a:p>
            <a:pPr indent="-342900" lvl="0" marL="342900" rtl="0" algn="l">
              <a:spcBef>
                <a:spcPts val="640"/>
              </a:spcBef>
              <a:spcAft>
                <a:spcPts val="0"/>
              </a:spcAft>
              <a:buClr>
                <a:schemeClr val="dk1"/>
              </a:buClr>
              <a:buSzPts val="3200"/>
              <a:buChar char="•"/>
            </a:pPr>
            <a:r>
              <a:rPr lang="lv-LV"/>
              <a:t>Dzimuma atšķirība pieļaujama, kad piederībai pie noteikta dzimuma ir objektīvs pamats;</a:t>
            </a:r>
            <a:endParaRPr/>
          </a:p>
          <a:p>
            <a:pPr indent="-342900" lvl="0" marL="342900" rtl="0" algn="l">
              <a:spcBef>
                <a:spcPts val="640"/>
              </a:spcBef>
              <a:spcAft>
                <a:spcPts val="0"/>
              </a:spcAft>
              <a:buClr>
                <a:schemeClr val="dk1"/>
              </a:buClr>
              <a:buSzPts val="3200"/>
              <a:buChar char="•"/>
            </a:pPr>
            <a:r>
              <a:rPr lang="lv-LV"/>
              <a:t>Vecuma un svešvalodu ierobežojumi;</a:t>
            </a:r>
            <a:endParaRPr/>
          </a:p>
          <a:p>
            <a:pPr indent="-342900" lvl="0" marL="342900" rtl="0" algn="l">
              <a:spcBef>
                <a:spcPts val="640"/>
              </a:spcBef>
              <a:spcAft>
                <a:spcPts val="0"/>
              </a:spcAft>
              <a:buClr>
                <a:srgbClr val="FF0000"/>
              </a:buClr>
              <a:buSzPts val="3200"/>
              <a:buChar char="•"/>
            </a:pPr>
            <a:r>
              <a:rPr i="1" lang="lv-LV">
                <a:solidFill>
                  <a:srgbClr val="FF0000"/>
                </a:solidFill>
              </a:rPr>
              <a:t>Darba sludinājumā norāda darba devēja [..] nosaukumu un reģistrācijas numuru, vai tā personāla atlases uzņēmuma nosaukumu un reģistrācijas numuru [..].</a:t>
            </a:r>
            <a:endParaRPr/>
          </a:p>
        </p:txBody>
      </p:sp>
      <p:sp>
        <p:nvSpPr>
          <p:cNvPr id="752" name="Google Shape;75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Times New Roman"/>
              <a:buNone/>
            </a:pPr>
            <a:r>
              <a:rPr b="1" lang="lv-LV">
                <a:latin typeface="Times New Roman"/>
                <a:ea typeface="Times New Roman"/>
                <a:cs typeface="Times New Roman"/>
                <a:sym typeface="Times New Roman"/>
              </a:rPr>
              <a:t>Saturs:</a:t>
            </a:r>
            <a:endParaRPr/>
          </a:p>
        </p:txBody>
      </p:sp>
      <p:sp>
        <p:nvSpPr>
          <p:cNvPr id="578" name="Google Shape;578;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514350" lvl="0" marL="514350" rtl="0" algn="l">
              <a:spcBef>
                <a:spcPts val="0"/>
              </a:spcBef>
              <a:spcAft>
                <a:spcPts val="0"/>
              </a:spcAft>
              <a:buClr>
                <a:schemeClr val="dk1"/>
              </a:buClr>
              <a:buSzPct val="100000"/>
              <a:buFont typeface="Calibri"/>
              <a:buAutoNum type="arabicPeriod"/>
            </a:pPr>
            <a:r>
              <a:rPr lang="lv-LV"/>
              <a:t>Nodarbinātības tiesiskais raksturojums</a:t>
            </a:r>
            <a:endParaRPr/>
          </a:p>
          <a:p>
            <a:pPr indent="-514350" lvl="0" marL="514350" rtl="0" algn="l">
              <a:spcBef>
                <a:spcPts val="496"/>
              </a:spcBef>
              <a:spcAft>
                <a:spcPts val="0"/>
              </a:spcAft>
              <a:buClr>
                <a:schemeClr val="dk1"/>
              </a:buClr>
              <a:buSzPct val="100000"/>
              <a:buFont typeface="Calibri"/>
              <a:buAutoNum type="arabicPeriod"/>
            </a:pPr>
            <a:r>
              <a:rPr lang="lv-LV"/>
              <a:t>Darba līgums</a:t>
            </a:r>
            <a:endParaRPr/>
          </a:p>
          <a:p>
            <a:pPr indent="-514350" lvl="0" marL="514350" rtl="0" algn="l">
              <a:spcBef>
                <a:spcPts val="496"/>
              </a:spcBef>
              <a:spcAft>
                <a:spcPts val="0"/>
              </a:spcAft>
              <a:buClr>
                <a:schemeClr val="dk1"/>
              </a:buClr>
              <a:buSzPct val="100000"/>
              <a:buFont typeface="Calibri"/>
              <a:buAutoNum type="arabicPeriod"/>
            </a:pPr>
            <a:r>
              <a:rPr lang="lv-LV"/>
              <a:t>Nepilngadīgu personu nodarbināšana</a:t>
            </a:r>
            <a:endParaRPr/>
          </a:p>
          <a:p>
            <a:pPr indent="-514350" lvl="0" marL="514350" rtl="0" algn="l">
              <a:spcBef>
                <a:spcPts val="496"/>
              </a:spcBef>
              <a:spcAft>
                <a:spcPts val="0"/>
              </a:spcAft>
              <a:buClr>
                <a:schemeClr val="dk1"/>
              </a:buClr>
              <a:buSzPct val="100000"/>
              <a:buFont typeface="Calibri"/>
              <a:buAutoNum type="arabicPeriod"/>
            </a:pPr>
            <a:r>
              <a:rPr lang="lv-LV"/>
              <a:t>Uzņēmuma līgums</a:t>
            </a:r>
            <a:endParaRPr/>
          </a:p>
          <a:p>
            <a:pPr indent="-514350" lvl="0" marL="514350" rtl="0" algn="l">
              <a:spcBef>
                <a:spcPts val="496"/>
              </a:spcBef>
              <a:spcAft>
                <a:spcPts val="0"/>
              </a:spcAft>
              <a:buClr>
                <a:schemeClr val="dk1"/>
              </a:buClr>
              <a:buSzPct val="100000"/>
              <a:buFont typeface="Calibri"/>
              <a:buAutoNum type="arabicPeriod"/>
            </a:pPr>
            <a:r>
              <a:rPr lang="lv-LV"/>
              <a:t>Autoratlīdzības līgums</a:t>
            </a:r>
            <a:endParaRPr/>
          </a:p>
          <a:p>
            <a:pPr indent="-514350" lvl="0" marL="514350" rtl="0" algn="l">
              <a:spcBef>
                <a:spcPts val="496"/>
              </a:spcBef>
              <a:spcAft>
                <a:spcPts val="0"/>
              </a:spcAft>
              <a:buClr>
                <a:schemeClr val="dk1"/>
              </a:buClr>
              <a:buSzPct val="100000"/>
              <a:buFont typeface="Calibri"/>
              <a:buAutoNum type="arabicPeriod"/>
            </a:pPr>
            <a:r>
              <a:rPr lang="lv-LV"/>
              <a:t>Brīvprātīgā darba līgums</a:t>
            </a:r>
            <a:endParaRPr/>
          </a:p>
          <a:p>
            <a:pPr indent="-514350" lvl="0" marL="514350" rtl="0" algn="l">
              <a:spcBef>
                <a:spcPts val="496"/>
              </a:spcBef>
              <a:spcAft>
                <a:spcPts val="0"/>
              </a:spcAft>
              <a:buClr>
                <a:schemeClr val="dk1"/>
              </a:buClr>
              <a:buSzPct val="100000"/>
              <a:buFont typeface="Calibri"/>
              <a:buAutoNum type="arabicPeriod"/>
            </a:pPr>
            <a:r>
              <a:rPr lang="lv-LV"/>
              <a:t>Pilnvarojuma līgums</a:t>
            </a:r>
            <a:endParaRPr/>
          </a:p>
          <a:p>
            <a:pPr indent="-514350" lvl="0" marL="514350" rtl="0" algn="l">
              <a:spcBef>
                <a:spcPts val="496"/>
              </a:spcBef>
              <a:spcAft>
                <a:spcPts val="0"/>
              </a:spcAft>
              <a:buClr>
                <a:schemeClr val="dk1"/>
              </a:buClr>
              <a:buSzPct val="100000"/>
              <a:buFont typeface="Calibri"/>
              <a:buAutoNum type="arabicPeriod"/>
            </a:pPr>
            <a:r>
              <a:rPr lang="lv-LV"/>
              <a:t>Pakalpojuma līgums</a:t>
            </a:r>
            <a:endParaRPr/>
          </a:p>
          <a:p>
            <a:pPr indent="-514350" lvl="0" marL="514350" rtl="0" algn="l">
              <a:spcBef>
                <a:spcPts val="496"/>
              </a:spcBef>
              <a:spcAft>
                <a:spcPts val="0"/>
              </a:spcAft>
              <a:buClr>
                <a:schemeClr val="dk1"/>
              </a:buClr>
              <a:buSzPct val="100000"/>
              <a:buFont typeface="Calibri"/>
              <a:buAutoNum type="arabicPeriod"/>
            </a:pPr>
            <a:r>
              <a:rPr lang="lv-LV"/>
              <a:t>Patapinājuma līgums</a:t>
            </a:r>
            <a:endParaRPr/>
          </a:p>
          <a:p>
            <a:pPr indent="-514350" lvl="0" marL="514350" rtl="0" algn="l">
              <a:spcBef>
                <a:spcPts val="496"/>
              </a:spcBef>
              <a:spcAft>
                <a:spcPts val="0"/>
              </a:spcAft>
              <a:buClr>
                <a:schemeClr val="dk1"/>
              </a:buClr>
              <a:buSzPct val="100000"/>
              <a:buFont typeface="Calibri"/>
              <a:buAutoNum type="arabicPeriod"/>
            </a:pPr>
            <a:r>
              <a:rPr lang="lv-LV"/>
              <a:t>Maiņas līgums</a:t>
            </a:r>
            <a:endParaRPr/>
          </a:p>
          <a:p>
            <a:pPr indent="-514350" lvl="0" marL="514350" rtl="0" algn="l">
              <a:spcBef>
                <a:spcPts val="496"/>
              </a:spcBef>
              <a:spcAft>
                <a:spcPts val="0"/>
              </a:spcAft>
              <a:buClr>
                <a:schemeClr val="dk1"/>
              </a:buClr>
              <a:buSzPct val="100000"/>
              <a:buFont typeface="Calibri"/>
              <a:buAutoNum type="arabicPeriod"/>
            </a:pPr>
            <a:r>
              <a:rPr lang="lv-LV"/>
              <a:t>Jautājumi un atbildes. Konsultācijas.</a:t>
            </a:r>
            <a:endParaRPr/>
          </a:p>
          <a:p>
            <a:pPr indent="-356870" lvl="0" marL="514350" rtl="0" algn="l">
              <a:spcBef>
                <a:spcPts val="496"/>
              </a:spcBef>
              <a:spcAft>
                <a:spcPts val="0"/>
              </a:spcAft>
              <a:buClr>
                <a:schemeClr val="dk1"/>
              </a:buClr>
              <a:buSzPct val="100000"/>
              <a:buFont typeface="Calibri"/>
              <a:buNone/>
            </a:pPr>
            <a:r>
              <a:t/>
            </a:r>
            <a:endParaRPr/>
          </a:p>
        </p:txBody>
      </p:sp>
      <p:sp>
        <p:nvSpPr>
          <p:cNvPr id="579" name="Google Shape;57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Darba intervija (DL 33.pants)</a:t>
            </a:r>
            <a:endParaRPr/>
          </a:p>
        </p:txBody>
      </p:sp>
      <p:sp>
        <p:nvSpPr>
          <p:cNvPr id="758" name="Google Shape;758;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lv-LV"/>
              <a:t>ir darba devēja sagatavota mutvārdu vai rakstveida aptauja pretendenta </a:t>
            </a:r>
            <a:r>
              <a:rPr lang="lv-LV" u="sng">
                <a:solidFill>
                  <a:srgbClr val="FF0000"/>
                </a:solidFill>
              </a:rPr>
              <a:t>piemērotības novērtēšanai</a:t>
            </a:r>
            <a:r>
              <a:rPr lang="lv-LV"/>
              <a:t>.</a:t>
            </a:r>
            <a:endParaRPr/>
          </a:p>
          <a:p>
            <a:pPr indent="-342900" lvl="0" marL="342900" rtl="0" algn="l">
              <a:spcBef>
                <a:spcPts val="640"/>
              </a:spcBef>
              <a:spcAft>
                <a:spcPts val="0"/>
              </a:spcAft>
              <a:buClr>
                <a:schemeClr val="dk1"/>
              </a:buClr>
              <a:buSzPts val="3200"/>
              <a:buChar char="•"/>
            </a:pPr>
            <a:r>
              <a:rPr lang="lv-LV"/>
              <a:t>Likums ļauj jautāt tikai tādus </a:t>
            </a:r>
            <a:r>
              <a:rPr lang="lv-LV" u="sng"/>
              <a:t>jautājumus, kas attiecas uz paredzētā darba veikšanu </a:t>
            </a:r>
            <a:r>
              <a:rPr lang="lv-LV"/>
              <a:t>un ir </a:t>
            </a:r>
            <a:r>
              <a:rPr lang="lv-LV" u="sng"/>
              <a:t>saistīti ar pretendenta piemērotības noteikšanu</a:t>
            </a:r>
            <a:r>
              <a:rPr lang="lv-LV"/>
              <a:t>.</a:t>
            </a:r>
            <a:endParaRPr/>
          </a:p>
          <a:p>
            <a:pPr indent="0" lvl="0" marL="0" rtl="0" algn="l">
              <a:spcBef>
                <a:spcPts val="640"/>
              </a:spcBef>
              <a:spcAft>
                <a:spcPts val="0"/>
              </a:spcAft>
              <a:buClr>
                <a:schemeClr val="dk1"/>
              </a:buClr>
              <a:buSzPts val="3200"/>
              <a:buNone/>
            </a:pPr>
            <a:r>
              <a:t/>
            </a:r>
            <a:endParaRPr/>
          </a:p>
        </p:txBody>
      </p:sp>
      <p:sp>
        <p:nvSpPr>
          <p:cNvPr id="759" name="Google Shape;75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57"/>
                                        </p:tgtEl>
                                        <p:attrNameLst>
                                          <p:attrName>style.visibility</p:attrName>
                                        </p:attrNameLst>
                                      </p:cBhvr>
                                      <p:to>
                                        <p:strVal val="visible"/>
                                      </p:to>
                                    </p:set>
                                    <p:anim calcmode="lin" valueType="num">
                                      <p:cBhvr additive="base">
                                        <p:cTn dur="500"/>
                                        <p:tgtEl>
                                          <p:spTgt spid="7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58">
                                            <p:txEl>
                                              <p:pRg end="0" st="0"/>
                                            </p:txEl>
                                          </p:spTgt>
                                        </p:tgtEl>
                                        <p:attrNameLst>
                                          <p:attrName>style.visibility</p:attrName>
                                        </p:attrNameLst>
                                      </p:cBhvr>
                                      <p:to>
                                        <p:strVal val="visible"/>
                                      </p:to>
                                    </p:set>
                                    <p:anim calcmode="lin" valueType="num">
                                      <p:cBhvr additive="base">
                                        <p:cTn dur="500"/>
                                        <p:tgtEl>
                                          <p:spTgt spid="75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58">
                                            <p:txEl>
                                              <p:pRg end="1" st="1"/>
                                            </p:txEl>
                                          </p:spTgt>
                                        </p:tgtEl>
                                        <p:attrNameLst>
                                          <p:attrName>style.visibility</p:attrName>
                                        </p:attrNameLst>
                                      </p:cBhvr>
                                      <p:to>
                                        <p:strVal val="visible"/>
                                      </p:to>
                                    </p:set>
                                    <p:anim calcmode="lin" valueType="num">
                                      <p:cBhvr additive="base">
                                        <p:cTn dur="500"/>
                                        <p:tgtEl>
                                          <p:spTgt spid="75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58">
                                            <p:txEl>
                                              <p:pRg end="2" st="2"/>
                                            </p:txEl>
                                          </p:spTgt>
                                        </p:tgtEl>
                                        <p:attrNameLst>
                                          <p:attrName>style.visibility</p:attrName>
                                        </p:attrNameLst>
                                      </p:cBhvr>
                                      <p:to>
                                        <p:strVal val="visible"/>
                                      </p:to>
                                    </p:set>
                                    <p:anim calcmode="lin" valueType="num">
                                      <p:cBhvr additive="base">
                                        <p:cTn dur="500"/>
                                        <p:tgtEl>
                                          <p:spTgt spid="75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Intervijā NEDRĪKST uzdot jautājumus par:</a:t>
            </a:r>
            <a:endParaRPr/>
          </a:p>
        </p:txBody>
      </p:sp>
      <p:sp>
        <p:nvSpPr>
          <p:cNvPr id="765" name="Google Shape;765;p21"/>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lv-LV"/>
              <a:t>Grūtniecību,</a:t>
            </a:r>
            <a:endParaRPr/>
          </a:p>
          <a:p>
            <a:pPr indent="-342900" lvl="0" marL="342900" rtl="0" algn="l">
              <a:spcBef>
                <a:spcPts val="592"/>
              </a:spcBef>
              <a:spcAft>
                <a:spcPts val="0"/>
              </a:spcAft>
              <a:buClr>
                <a:schemeClr val="dk1"/>
              </a:buClr>
              <a:buSzPct val="100000"/>
              <a:buChar char="•"/>
            </a:pPr>
            <a:r>
              <a:rPr lang="lv-LV"/>
              <a:t>Ģimenes vai laulības stāvokli,</a:t>
            </a:r>
            <a:endParaRPr/>
          </a:p>
          <a:p>
            <a:pPr indent="-342900" lvl="0" marL="342900" rtl="0" algn="l">
              <a:spcBef>
                <a:spcPts val="592"/>
              </a:spcBef>
              <a:spcAft>
                <a:spcPts val="0"/>
              </a:spcAft>
              <a:buClr>
                <a:schemeClr val="dk1"/>
              </a:buClr>
              <a:buSzPct val="100000"/>
              <a:buChar char="•"/>
            </a:pPr>
            <a:r>
              <a:rPr lang="lv-LV"/>
              <a:t>Iepriekšēju sodāmību, izņemot, kad tam attiecībā uz veicamo darbu var būt būtiska nozīme,</a:t>
            </a:r>
            <a:endParaRPr/>
          </a:p>
          <a:p>
            <a:pPr indent="-342900" lvl="0" marL="342900" rtl="0" algn="l">
              <a:spcBef>
                <a:spcPts val="592"/>
              </a:spcBef>
              <a:spcAft>
                <a:spcPts val="0"/>
              </a:spcAft>
              <a:buClr>
                <a:schemeClr val="dk1"/>
              </a:buClr>
              <a:buSzPct val="100000"/>
              <a:buChar char="•"/>
            </a:pPr>
            <a:r>
              <a:rPr lang="lv-LV"/>
              <a:t>Reliģisko pārliecību vai piederību pie kādas reliģiskās konfesijas,</a:t>
            </a:r>
            <a:endParaRPr/>
          </a:p>
          <a:p>
            <a:pPr indent="-342900" lvl="0" marL="342900" rtl="0" algn="l">
              <a:spcBef>
                <a:spcPts val="592"/>
              </a:spcBef>
              <a:spcAft>
                <a:spcPts val="0"/>
              </a:spcAft>
              <a:buClr>
                <a:schemeClr val="dk1"/>
              </a:buClr>
              <a:buSzPct val="100000"/>
              <a:buChar char="•"/>
            </a:pPr>
            <a:r>
              <a:rPr lang="lv-LV"/>
              <a:t>Piedarību pie kādas politiskās partijas, arodbiedrības vai </a:t>
            </a:r>
            <a:r>
              <a:rPr lang="lv-LV" u="sng"/>
              <a:t>citas sabiedriskās organizācijas</a:t>
            </a:r>
            <a:r>
              <a:rPr lang="lv-LV"/>
              <a:t>,</a:t>
            </a:r>
            <a:endParaRPr/>
          </a:p>
          <a:p>
            <a:pPr indent="-342900" lvl="0" marL="342900" rtl="0" algn="l">
              <a:spcBef>
                <a:spcPts val="592"/>
              </a:spcBef>
              <a:spcAft>
                <a:spcPts val="0"/>
              </a:spcAft>
              <a:buClr>
                <a:schemeClr val="dk1"/>
              </a:buClr>
              <a:buSzPct val="100000"/>
              <a:buChar char="•"/>
            </a:pPr>
            <a:r>
              <a:rPr lang="lv-LV"/>
              <a:t>Nacionālo vai etnisko izcelsmi.</a:t>
            </a:r>
            <a:endParaRPr/>
          </a:p>
        </p:txBody>
      </p:sp>
      <p:sp>
        <p:nvSpPr>
          <p:cNvPr id="766" name="Google Shape;76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64"/>
                                        </p:tgtEl>
                                        <p:attrNameLst>
                                          <p:attrName>style.visibility</p:attrName>
                                        </p:attrNameLst>
                                      </p:cBhvr>
                                      <p:to>
                                        <p:strVal val="visible"/>
                                      </p:to>
                                    </p:set>
                                    <p:anim calcmode="lin" valueType="num">
                                      <p:cBhvr additive="base">
                                        <p:cTn dur="500"/>
                                        <p:tgtEl>
                                          <p:spTgt spid="7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0" st="0"/>
                                            </p:txEl>
                                          </p:spTgt>
                                        </p:tgtEl>
                                        <p:attrNameLst>
                                          <p:attrName>style.visibility</p:attrName>
                                        </p:attrNameLst>
                                      </p:cBhvr>
                                      <p:to>
                                        <p:strVal val="visible"/>
                                      </p:to>
                                    </p:set>
                                    <p:animEffect filter="fade" transition="in">
                                      <p:cBhvr>
                                        <p:cTn dur="1000"/>
                                        <p:tgtEl>
                                          <p:spTgt spid="7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1" st="1"/>
                                            </p:txEl>
                                          </p:spTgt>
                                        </p:tgtEl>
                                        <p:attrNameLst>
                                          <p:attrName>style.visibility</p:attrName>
                                        </p:attrNameLst>
                                      </p:cBhvr>
                                      <p:to>
                                        <p:strVal val="visible"/>
                                      </p:to>
                                    </p:set>
                                    <p:animEffect filter="fade" transition="in">
                                      <p:cBhvr>
                                        <p:cTn dur="1000"/>
                                        <p:tgtEl>
                                          <p:spTgt spid="7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2" st="2"/>
                                            </p:txEl>
                                          </p:spTgt>
                                        </p:tgtEl>
                                        <p:attrNameLst>
                                          <p:attrName>style.visibility</p:attrName>
                                        </p:attrNameLst>
                                      </p:cBhvr>
                                      <p:to>
                                        <p:strVal val="visible"/>
                                      </p:to>
                                    </p:set>
                                    <p:animEffect filter="fade" transition="in">
                                      <p:cBhvr>
                                        <p:cTn dur="1000"/>
                                        <p:tgtEl>
                                          <p:spTgt spid="7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3" st="3"/>
                                            </p:txEl>
                                          </p:spTgt>
                                        </p:tgtEl>
                                        <p:attrNameLst>
                                          <p:attrName>style.visibility</p:attrName>
                                        </p:attrNameLst>
                                      </p:cBhvr>
                                      <p:to>
                                        <p:strVal val="visible"/>
                                      </p:to>
                                    </p:set>
                                    <p:animEffect filter="fade" transition="in">
                                      <p:cBhvr>
                                        <p:cTn dur="1000"/>
                                        <p:tgtEl>
                                          <p:spTgt spid="7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4" st="4"/>
                                            </p:txEl>
                                          </p:spTgt>
                                        </p:tgtEl>
                                        <p:attrNameLst>
                                          <p:attrName>style.visibility</p:attrName>
                                        </p:attrNameLst>
                                      </p:cBhvr>
                                      <p:to>
                                        <p:strVal val="visible"/>
                                      </p:to>
                                    </p:set>
                                    <p:animEffect filter="fade" transition="in">
                                      <p:cBhvr>
                                        <p:cTn dur="1000"/>
                                        <p:tgtEl>
                                          <p:spTgt spid="7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5" st="5"/>
                                            </p:txEl>
                                          </p:spTgt>
                                        </p:tgtEl>
                                        <p:attrNameLst>
                                          <p:attrName>style.visibility</p:attrName>
                                        </p:attrNameLst>
                                      </p:cBhvr>
                                      <p:to>
                                        <p:strVal val="visible"/>
                                      </p:to>
                                    </p:set>
                                    <p:animEffect filter="fade" transition="in">
                                      <p:cBhvr>
                                        <p:cTn dur="1000"/>
                                        <p:tgtEl>
                                          <p:spTgt spid="76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Nepieciešamie dokumenti </a:t>
            </a:r>
            <a:br>
              <a:rPr b="1" lang="lv-LV">
                <a:latin typeface="Libre Baskerville"/>
                <a:ea typeface="Libre Baskerville"/>
                <a:cs typeface="Libre Baskerville"/>
                <a:sym typeface="Libre Baskerville"/>
              </a:rPr>
            </a:br>
            <a:r>
              <a:rPr b="1" lang="lv-LV">
                <a:latin typeface="Libre Baskerville"/>
                <a:ea typeface="Libre Baskerville"/>
                <a:cs typeface="Libre Baskerville"/>
                <a:sym typeface="Libre Baskerville"/>
              </a:rPr>
              <a:t>(DL 35.pants)</a:t>
            </a:r>
            <a:endParaRPr/>
          </a:p>
        </p:txBody>
      </p:sp>
      <p:sp>
        <p:nvSpPr>
          <p:cNvPr id="772" name="Google Shape;772;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lv-LV"/>
              <a:t>Pretendentam jāiesniedz darba līguma sagatavošanai:</a:t>
            </a:r>
            <a:endParaRPr/>
          </a:p>
          <a:p>
            <a:pPr indent="-514350" lvl="0" marL="514350" rtl="0" algn="l">
              <a:spcBef>
                <a:spcPts val="592"/>
              </a:spcBef>
              <a:spcAft>
                <a:spcPts val="0"/>
              </a:spcAft>
              <a:buClr>
                <a:schemeClr val="dk1"/>
              </a:buClr>
              <a:buSzPct val="100000"/>
              <a:buAutoNum type="arabicParenR"/>
            </a:pPr>
            <a:r>
              <a:rPr lang="lv-LV"/>
              <a:t>personu apliecinošu dokumentu – pase, ID karte,</a:t>
            </a:r>
            <a:endParaRPr/>
          </a:p>
          <a:p>
            <a:pPr indent="-514350" lvl="0" marL="514350" rtl="0" algn="l">
              <a:spcBef>
                <a:spcPts val="592"/>
              </a:spcBef>
              <a:spcAft>
                <a:spcPts val="0"/>
              </a:spcAft>
              <a:buClr>
                <a:schemeClr val="dk1"/>
              </a:buClr>
              <a:buSzPct val="100000"/>
              <a:buAutoNum type="arabicParenR"/>
            </a:pPr>
            <a:r>
              <a:rPr lang="lv-LV"/>
              <a:t>citi dokumenti, kas paredzēti normatīvajos aktos – algas nodokļu grāmatiņa, valsts valodas zināšanu apliecība, vecāku/VDI atļauja, darba atļauja </a:t>
            </a:r>
            <a:r>
              <a:rPr lang="lv-LV">
                <a:solidFill>
                  <a:srgbClr val="FF0000"/>
                </a:solidFill>
              </a:rPr>
              <a:t>(vīza vai uzturēšanās atļauja)</a:t>
            </a:r>
            <a:r>
              <a:rPr lang="lv-LV"/>
              <a:t>, izglītību apliecinošs dokuments, sertifikāts, licence, atļauja.</a:t>
            </a:r>
            <a:endParaRPr/>
          </a:p>
        </p:txBody>
      </p:sp>
      <p:sp>
        <p:nvSpPr>
          <p:cNvPr id="773" name="Google Shape;7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71"/>
                                        </p:tgtEl>
                                        <p:attrNameLst>
                                          <p:attrName>style.visibility</p:attrName>
                                        </p:attrNameLst>
                                      </p:cBhvr>
                                      <p:to>
                                        <p:strVal val="visible"/>
                                      </p:to>
                                    </p:set>
                                    <p:anim calcmode="lin" valueType="num">
                                      <p:cBhvr additive="base">
                                        <p:cTn dur="500"/>
                                        <p:tgtEl>
                                          <p:spTgt spid="7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2">
                                            <p:txEl>
                                              <p:pRg end="0" st="0"/>
                                            </p:txEl>
                                          </p:spTgt>
                                        </p:tgtEl>
                                        <p:attrNameLst>
                                          <p:attrName>style.visibility</p:attrName>
                                        </p:attrNameLst>
                                      </p:cBhvr>
                                      <p:to>
                                        <p:strVal val="visible"/>
                                      </p:to>
                                    </p:set>
                                    <p:anim calcmode="lin" valueType="num">
                                      <p:cBhvr additive="base">
                                        <p:cTn dur="500"/>
                                        <p:tgtEl>
                                          <p:spTgt spid="77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2">
                                            <p:txEl>
                                              <p:pRg end="1" st="1"/>
                                            </p:txEl>
                                          </p:spTgt>
                                        </p:tgtEl>
                                        <p:attrNameLst>
                                          <p:attrName>style.visibility</p:attrName>
                                        </p:attrNameLst>
                                      </p:cBhvr>
                                      <p:to>
                                        <p:strVal val="visible"/>
                                      </p:to>
                                    </p:set>
                                    <p:anim calcmode="lin" valueType="num">
                                      <p:cBhvr additive="base">
                                        <p:cTn dur="500"/>
                                        <p:tgtEl>
                                          <p:spTgt spid="77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2">
                                            <p:txEl>
                                              <p:pRg end="2" st="2"/>
                                            </p:txEl>
                                          </p:spTgt>
                                        </p:tgtEl>
                                        <p:attrNameLst>
                                          <p:attrName>style.visibility</p:attrName>
                                        </p:attrNameLst>
                                      </p:cBhvr>
                                      <p:to>
                                        <p:strVal val="visible"/>
                                      </p:to>
                                    </p:set>
                                    <p:anim calcmode="lin" valueType="num">
                                      <p:cBhvr additive="base">
                                        <p:cTn dur="500"/>
                                        <p:tgtEl>
                                          <p:spTgt spid="77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alibri"/>
              <a:buNone/>
            </a:pPr>
            <a:r>
              <a:rPr b="1" lang="lv-LV" sz="2800"/>
              <a:t>Administratīvo sodu likums par pārkāpumiem pārvaldes, sabiedriskās kārtības un valsts valodas lietošanas jomā</a:t>
            </a:r>
            <a:endParaRPr sz="2800"/>
          </a:p>
        </p:txBody>
      </p:sp>
      <p:sp>
        <p:nvSpPr>
          <p:cNvPr id="779" name="Google Shape;779;p23"/>
          <p:cNvSpPr txBox="1"/>
          <p:nvPr>
            <p:ph idx="1" type="body"/>
          </p:nvPr>
        </p:nvSpPr>
        <p:spPr>
          <a:xfrm>
            <a:off x="533400" y="17526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b="1" lang="lv-LV"/>
              <a:t>24. pants. Darba līguma noslēgšana ar darbinieku, neievērojot valsts valodas zināšanu apjomu</a:t>
            </a:r>
            <a:endParaRPr/>
          </a:p>
          <a:p>
            <a:pPr indent="0" lvl="0" marL="0" rtl="0" algn="l">
              <a:spcBef>
                <a:spcPts val="592"/>
              </a:spcBef>
              <a:spcAft>
                <a:spcPts val="0"/>
              </a:spcAft>
              <a:buClr>
                <a:schemeClr val="dk1"/>
              </a:buClr>
              <a:buSzPct val="100000"/>
              <a:buNone/>
            </a:pPr>
            <a:r>
              <a:rPr lang="lv-LV"/>
              <a:t>Par darba līguma noslēgšanu ar darbinieku, kura valsts valodas zināšanu apjoms nav pietiekams attiecīgo profesionālo un amata pienākumu veikšanai, ja normatīvie akti paredz, ka to veikšanai nepieciešamas valsts valodas zināšanas, piemēro brīdinājumu vai naudas sodu [..].</a:t>
            </a:r>
            <a:endParaRPr/>
          </a:p>
          <a:p>
            <a:pPr indent="0" lvl="0" marL="0" rtl="0" algn="l">
              <a:spcBef>
                <a:spcPts val="592"/>
              </a:spcBef>
              <a:spcAft>
                <a:spcPts val="0"/>
              </a:spcAft>
              <a:buClr>
                <a:schemeClr val="dk1"/>
              </a:buClr>
              <a:buSzPct val="100000"/>
              <a:buNone/>
            </a:pPr>
            <a:r>
              <a:t/>
            </a:r>
            <a:endParaRPr>
              <a:solidFill>
                <a:srgbClr val="FF0000"/>
              </a:solidFill>
            </a:endParaRPr>
          </a:p>
          <a:p>
            <a:pPr indent="0" lvl="0" marL="0" rtl="0" algn="l">
              <a:spcBef>
                <a:spcPts val="592"/>
              </a:spcBef>
              <a:spcAft>
                <a:spcPts val="0"/>
              </a:spcAft>
              <a:buClr>
                <a:srgbClr val="FF0000"/>
              </a:buClr>
              <a:buSzPct val="100000"/>
              <a:buNone/>
            </a:pPr>
            <a:r>
              <a:rPr lang="lv-LV">
                <a:solidFill>
                  <a:srgbClr val="FF0000"/>
                </a:solidFill>
              </a:rPr>
              <a:t>Fiziskai personai: 140-700 EUR</a:t>
            </a:r>
            <a:endParaRPr/>
          </a:p>
          <a:p>
            <a:pPr indent="0" lvl="0" marL="0" rtl="0" algn="l">
              <a:spcBef>
                <a:spcPts val="592"/>
              </a:spcBef>
              <a:spcAft>
                <a:spcPts val="0"/>
              </a:spcAft>
              <a:buClr>
                <a:srgbClr val="FF0000"/>
              </a:buClr>
              <a:buSzPct val="100000"/>
              <a:buNone/>
            </a:pPr>
            <a:r>
              <a:rPr lang="lv-LV">
                <a:solidFill>
                  <a:srgbClr val="FF0000"/>
                </a:solidFill>
              </a:rPr>
              <a:t>Juridiskai personai: 700-1400 EUR</a:t>
            </a:r>
            <a:endParaRPr/>
          </a:p>
        </p:txBody>
      </p:sp>
      <p:sp>
        <p:nvSpPr>
          <p:cNvPr id="780" name="Google Shape;78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Veselības pārbaude (DL 36.pants)</a:t>
            </a:r>
            <a:endParaRPr/>
          </a:p>
        </p:txBody>
      </p:sp>
      <p:sp>
        <p:nvSpPr>
          <p:cNvPr id="786" name="Google Shape;7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Darba devēja pārliecināšanās par pretendenta </a:t>
            </a:r>
            <a:r>
              <a:rPr lang="lv-LV" u="sng"/>
              <a:t>veselības stāvokļa piemērotību paredzētā darba veikšanai</a:t>
            </a:r>
            <a:r>
              <a:rPr lang="lv-LV"/>
              <a:t>;</a:t>
            </a:r>
            <a:endParaRPr/>
          </a:p>
          <a:p>
            <a:pPr indent="-342900" lvl="0" marL="342900" rtl="0" algn="l">
              <a:spcBef>
                <a:spcPts val="640"/>
              </a:spcBef>
              <a:spcAft>
                <a:spcPts val="0"/>
              </a:spcAft>
              <a:buClr>
                <a:schemeClr val="dk1"/>
              </a:buClr>
              <a:buSzPts val="3200"/>
              <a:buChar char="•"/>
            </a:pPr>
            <a:r>
              <a:rPr lang="lv-LV"/>
              <a:t>Tā ir darba devēja izvēle;</a:t>
            </a:r>
            <a:endParaRPr/>
          </a:p>
          <a:p>
            <a:pPr indent="-342900" lvl="0" marL="342900" rtl="0" algn="l">
              <a:spcBef>
                <a:spcPts val="640"/>
              </a:spcBef>
              <a:spcAft>
                <a:spcPts val="0"/>
              </a:spcAft>
              <a:buClr>
                <a:schemeClr val="dk1"/>
              </a:buClr>
              <a:buSzPts val="3200"/>
              <a:buChar char="•"/>
            </a:pPr>
            <a:r>
              <a:rPr lang="lv-LV"/>
              <a:t>Obligātās profesijas, kuras jānosūta uz OVP nosaka </a:t>
            </a:r>
            <a:r>
              <a:rPr i="1" lang="lv-LV">
                <a:solidFill>
                  <a:srgbClr val="FF0000"/>
                </a:solidFill>
              </a:rPr>
              <a:t>Darba aizsardzības likums</a:t>
            </a:r>
            <a:r>
              <a:rPr lang="lv-LV">
                <a:solidFill>
                  <a:srgbClr val="FF0000"/>
                </a:solidFill>
              </a:rPr>
              <a:t> </a:t>
            </a:r>
            <a:r>
              <a:rPr lang="lv-LV"/>
              <a:t>un MKN </a:t>
            </a:r>
            <a:r>
              <a:rPr i="1" lang="lv-LV">
                <a:solidFill>
                  <a:srgbClr val="FF0000"/>
                </a:solidFill>
              </a:rPr>
              <a:t>Kārtība, kādā veicama obligātā veselības pārbaude.</a:t>
            </a:r>
            <a:endParaRPr/>
          </a:p>
        </p:txBody>
      </p:sp>
      <p:sp>
        <p:nvSpPr>
          <p:cNvPr id="787" name="Google Shape;78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85"/>
                                        </p:tgtEl>
                                        <p:attrNameLst>
                                          <p:attrName>style.visibility</p:attrName>
                                        </p:attrNameLst>
                                      </p:cBhvr>
                                      <p:to>
                                        <p:strVal val="visible"/>
                                      </p:to>
                                    </p:set>
                                    <p:anim calcmode="lin" valueType="num">
                                      <p:cBhvr additive="base">
                                        <p:cTn dur="500"/>
                                        <p:tgtEl>
                                          <p:spTgt spid="7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6">
                                            <p:txEl>
                                              <p:pRg end="0" st="0"/>
                                            </p:txEl>
                                          </p:spTgt>
                                        </p:tgtEl>
                                        <p:attrNameLst>
                                          <p:attrName>style.visibility</p:attrName>
                                        </p:attrNameLst>
                                      </p:cBhvr>
                                      <p:to>
                                        <p:strVal val="visible"/>
                                      </p:to>
                                    </p:set>
                                    <p:anim calcmode="lin" valueType="num">
                                      <p:cBhvr additive="base">
                                        <p:cTn dur="500"/>
                                        <p:tgtEl>
                                          <p:spTgt spid="78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6">
                                            <p:txEl>
                                              <p:pRg end="1" st="1"/>
                                            </p:txEl>
                                          </p:spTgt>
                                        </p:tgtEl>
                                        <p:attrNameLst>
                                          <p:attrName>style.visibility</p:attrName>
                                        </p:attrNameLst>
                                      </p:cBhvr>
                                      <p:to>
                                        <p:strVal val="visible"/>
                                      </p:to>
                                    </p:set>
                                    <p:anim calcmode="lin" valueType="num">
                                      <p:cBhvr additive="base">
                                        <p:cTn dur="500"/>
                                        <p:tgtEl>
                                          <p:spTgt spid="78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6">
                                            <p:txEl>
                                              <p:pRg end="2" st="2"/>
                                            </p:txEl>
                                          </p:spTgt>
                                        </p:tgtEl>
                                        <p:attrNameLst>
                                          <p:attrName>style.visibility</p:attrName>
                                        </p:attrNameLst>
                                      </p:cBhvr>
                                      <p:to>
                                        <p:strVal val="visible"/>
                                      </p:to>
                                    </p:set>
                                    <p:anim calcmode="lin" valueType="num">
                                      <p:cBhvr additive="base">
                                        <p:cTn dur="500"/>
                                        <p:tgtEl>
                                          <p:spTgt spid="7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25"/>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Libre Baskerville"/>
              <a:buNone/>
            </a:pPr>
            <a:r>
              <a:rPr b="1" lang="lv-LV" sz="6000">
                <a:latin typeface="Libre Baskerville"/>
                <a:ea typeface="Libre Baskerville"/>
                <a:cs typeface="Libre Baskerville"/>
                <a:sym typeface="Libre Baskerville"/>
              </a:rPr>
              <a:t>Nepilngadīgu personu nodarbināšana </a:t>
            </a:r>
            <a:br>
              <a:rPr b="1" lang="lv-LV" sz="6000">
                <a:latin typeface="Libre Baskerville"/>
                <a:ea typeface="Libre Baskerville"/>
                <a:cs typeface="Libre Baskerville"/>
                <a:sym typeface="Libre Baskerville"/>
              </a:rPr>
            </a:br>
            <a:r>
              <a:rPr b="1" lang="lv-LV" sz="6000">
                <a:latin typeface="Libre Baskerville"/>
                <a:ea typeface="Libre Baskerville"/>
                <a:cs typeface="Libre Baskerville"/>
                <a:sym typeface="Libre Baskerville"/>
              </a:rPr>
              <a:t>(ja auditorijai ir interese)</a:t>
            </a:r>
            <a:endParaRPr/>
          </a:p>
        </p:txBody>
      </p:sp>
      <p:sp>
        <p:nvSpPr>
          <p:cNvPr id="793" name="Google Shape;7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92"/>
                                        </p:tgtEl>
                                        <p:attrNameLst>
                                          <p:attrName>style.visibility</p:attrName>
                                        </p:attrNameLst>
                                      </p:cBhvr>
                                      <p:to>
                                        <p:strVal val="visible"/>
                                      </p:to>
                                    </p:set>
                                    <p:anim calcmode="lin" valueType="num">
                                      <p:cBhvr additive="base">
                                        <p:cTn dur="500"/>
                                        <p:tgtEl>
                                          <p:spTgt spid="7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Times New Roman"/>
              <a:buNone/>
            </a:pPr>
            <a:r>
              <a:rPr b="1" lang="lv-LV">
                <a:latin typeface="Times New Roman"/>
                <a:ea typeface="Times New Roman"/>
                <a:cs typeface="Times New Roman"/>
                <a:sym typeface="Times New Roman"/>
              </a:rPr>
              <a:t>Personas, kas jaunākas par 18 gadiem, nodarbināšana</a:t>
            </a:r>
            <a:endParaRPr/>
          </a:p>
        </p:txBody>
      </p:sp>
      <p:sp>
        <p:nvSpPr>
          <p:cNvPr id="799" name="Google Shape;799;p26"/>
          <p:cNvSpPr txBox="1"/>
          <p:nvPr>
            <p:ph idx="1" type="body"/>
          </p:nvPr>
        </p:nvSpPr>
        <p:spPr>
          <a:xfrm>
            <a:off x="457200" y="1828800"/>
            <a:ext cx="84582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None/>
            </a:pPr>
            <a:r>
              <a:rPr b="1" lang="lv-LV" sz="2800">
                <a:solidFill>
                  <a:srgbClr val="FF0000"/>
                </a:solidFill>
              </a:rPr>
              <a:t>1. 0-13 gadi – nodarbinātība aizliegta, izņemot kultūras, mākslas, sporta un reklāmas pasākumus, kur bērns ir </a:t>
            </a:r>
            <a:r>
              <a:rPr b="1" lang="lv-LV" sz="2800" u="sng">
                <a:solidFill>
                  <a:srgbClr val="FF0000"/>
                </a:solidFill>
              </a:rPr>
              <a:t>izpildītājs</a:t>
            </a:r>
            <a:r>
              <a:rPr b="1" lang="lv-LV" sz="2800">
                <a:solidFill>
                  <a:srgbClr val="FF0000"/>
                </a:solidFill>
              </a:rPr>
              <a:t>; </a:t>
            </a:r>
            <a:r>
              <a:rPr b="1" lang="lv-LV" sz="2800" u="sng">
                <a:solidFill>
                  <a:srgbClr val="FF0000"/>
                </a:solidFill>
                <a:hlinkClick r:id="rId3">
                  <a:extLst>
                    <a:ext uri="{A12FA001-AC4F-418D-AE19-62706E023703}">
                      <ahyp:hlinkClr val="tx"/>
                    </a:ext>
                  </a:extLst>
                </a:hlinkClick>
              </a:rPr>
              <a:t>http://likumi.lv/doc.php?id=62588</a:t>
            </a:r>
            <a:r>
              <a:rPr b="1" lang="lv-LV" sz="2800">
                <a:solidFill>
                  <a:srgbClr val="FF0000"/>
                </a:solidFill>
              </a:rPr>
              <a:t> </a:t>
            </a:r>
            <a:endParaRPr/>
          </a:p>
          <a:p>
            <a:pPr indent="0" lvl="0" marL="0" rtl="0" algn="l">
              <a:spcBef>
                <a:spcPts val="560"/>
              </a:spcBef>
              <a:spcAft>
                <a:spcPts val="0"/>
              </a:spcAft>
              <a:buClr>
                <a:srgbClr val="FF0000"/>
              </a:buClr>
              <a:buSzPts val="2800"/>
              <a:buNone/>
            </a:pPr>
            <a:r>
              <a:rPr b="1" lang="lv-LV" sz="2800">
                <a:solidFill>
                  <a:srgbClr val="FF0000"/>
                </a:solidFill>
              </a:rPr>
              <a:t>2. 13-15 gadi (15-18 gadi, ja bērns turpina iegūt pamatizglībību)</a:t>
            </a:r>
            <a:endParaRPr/>
          </a:p>
          <a:p>
            <a:pPr indent="0" lvl="0" marL="0" rtl="0" algn="l">
              <a:spcBef>
                <a:spcPts val="560"/>
              </a:spcBef>
              <a:spcAft>
                <a:spcPts val="0"/>
              </a:spcAft>
              <a:buClr>
                <a:schemeClr val="dk1"/>
              </a:buClr>
              <a:buSzPts val="2800"/>
              <a:buNone/>
            </a:pPr>
            <a:r>
              <a:rPr lang="lv-LV" sz="2800"/>
              <a:t>- MKN nosaka nodarbinātības veidus. Pieejams: </a:t>
            </a:r>
            <a:r>
              <a:rPr lang="lv-LV" sz="2800" u="sng">
                <a:solidFill>
                  <a:schemeClr val="hlink"/>
                </a:solidFill>
                <a:hlinkClick r:id="rId4"/>
              </a:rPr>
              <a:t>http://likumi.lv/doc.php?id=57347</a:t>
            </a:r>
            <a:r>
              <a:rPr lang="lv-LV" sz="2800"/>
              <a:t> </a:t>
            </a:r>
            <a:endParaRPr/>
          </a:p>
          <a:p>
            <a:pPr indent="0" lvl="0" marL="0" rtl="0" algn="l">
              <a:spcBef>
                <a:spcPts val="560"/>
              </a:spcBef>
              <a:spcAft>
                <a:spcPts val="0"/>
              </a:spcAft>
              <a:buClr>
                <a:schemeClr val="dk1"/>
              </a:buClr>
              <a:buSzPts val="2800"/>
              <a:buNone/>
            </a:pPr>
            <a:r>
              <a:rPr lang="lv-LV" sz="2800"/>
              <a:t>- noteikts īss darba laiks (2 vai 4 stundas/skolas laikā vai brīvlaikā)</a:t>
            </a:r>
            <a:endParaRPr/>
          </a:p>
        </p:txBody>
      </p:sp>
      <p:sp>
        <p:nvSpPr>
          <p:cNvPr id="800" name="Google Shape;80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98"/>
                                        </p:tgtEl>
                                        <p:attrNameLst>
                                          <p:attrName>style.visibility</p:attrName>
                                        </p:attrNameLst>
                                      </p:cBhvr>
                                      <p:to>
                                        <p:strVal val="visible"/>
                                      </p:to>
                                    </p:set>
                                    <p:anim calcmode="lin" valueType="num">
                                      <p:cBhvr additive="base">
                                        <p:cTn dur="500"/>
                                        <p:tgtEl>
                                          <p:spTgt spid="7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 calcmode="lin" valueType="num">
                                      <p:cBhvr additive="base">
                                        <p:cTn dur="500"/>
                                        <p:tgtEl>
                                          <p:spTgt spid="7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9">
                                            <p:txEl>
                                              <p:pRg end="1" st="1"/>
                                            </p:txEl>
                                          </p:spTgt>
                                        </p:tgtEl>
                                        <p:attrNameLst>
                                          <p:attrName>style.visibility</p:attrName>
                                        </p:attrNameLst>
                                      </p:cBhvr>
                                      <p:to>
                                        <p:strVal val="visible"/>
                                      </p:to>
                                    </p:set>
                                    <p:anim calcmode="lin" valueType="num">
                                      <p:cBhvr additive="base">
                                        <p:cTn dur="500"/>
                                        <p:tgtEl>
                                          <p:spTgt spid="79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9">
                                            <p:txEl>
                                              <p:pRg end="2" st="2"/>
                                            </p:txEl>
                                          </p:spTgt>
                                        </p:tgtEl>
                                        <p:attrNameLst>
                                          <p:attrName>style.visibility</p:attrName>
                                        </p:attrNameLst>
                                      </p:cBhvr>
                                      <p:to>
                                        <p:strVal val="visible"/>
                                      </p:to>
                                    </p:set>
                                    <p:anim calcmode="lin" valueType="num">
                                      <p:cBhvr additive="base">
                                        <p:cTn dur="500"/>
                                        <p:tgtEl>
                                          <p:spTgt spid="79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9">
                                            <p:txEl>
                                              <p:pRg end="3" st="3"/>
                                            </p:txEl>
                                          </p:spTgt>
                                        </p:tgtEl>
                                        <p:attrNameLst>
                                          <p:attrName>style.visibility</p:attrName>
                                        </p:attrNameLst>
                                      </p:cBhvr>
                                      <p:to>
                                        <p:strVal val="visible"/>
                                      </p:to>
                                    </p:set>
                                    <p:anim calcmode="lin" valueType="num">
                                      <p:cBhvr additive="base">
                                        <p:cTn dur="500"/>
                                        <p:tgtEl>
                                          <p:spTgt spid="79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27"/>
          <p:cNvSpPr txBox="1"/>
          <p:nvPr>
            <p:ph idx="1" type="body"/>
          </p:nvPr>
        </p:nvSpPr>
        <p:spPr>
          <a:xfrm>
            <a:off x="457200" y="1066800"/>
            <a:ext cx="8229600" cy="50593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200"/>
              <a:buNone/>
            </a:pPr>
            <a:r>
              <a:rPr b="1" lang="lv-LV">
                <a:solidFill>
                  <a:srgbClr val="FF0000"/>
                </a:solidFill>
              </a:rPr>
              <a:t>3. 15-18 gadi, ja persona vairs neturpina iegūt pamatizglītību (pusaudzis)</a:t>
            </a:r>
            <a:endParaRPr/>
          </a:p>
          <a:p>
            <a:pPr indent="0" lvl="0" marL="0" rtl="0" algn="l">
              <a:spcBef>
                <a:spcPts val="640"/>
              </a:spcBef>
              <a:spcAft>
                <a:spcPts val="0"/>
              </a:spcAft>
              <a:buClr>
                <a:schemeClr val="dk1"/>
              </a:buClr>
              <a:buSzPts val="3200"/>
              <a:buNone/>
            </a:pPr>
            <a:r>
              <a:rPr lang="lv-LV"/>
              <a:t>- MKN nosaka nodarbinātības veidus, kas aizliegti pusaudžiem. Pieejams: </a:t>
            </a:r>
            <a:r>
              <a:rPr lang="lv-LV" u="sng">
                <a:solidFill>
                  <a:schemeClr val="hlink"/>
                </a:solidFill>
                <a:hlinkClick r:id="rId3"/>
              </a:rPr>
              <a:t>http://likumi.lv/doc.php?id=62644</a:t>
            </a:r>
            <a:r>
              <a:rPr lang="lv-LV"/>
              <a:t> </a:t>
            </a:r>
            <a:endParaRPr/>
          </a:p>
          <a:p>
            <a:pPr indent="0" lvl="0" marL="0" rtl="0" algn="l">
              <a:spcBef>
                <a:spcPts val="640"/>
              </a:spcBef>
              <a:spcAft>
                <a:spcPts val="0"/>
              </a:spcAft>
              <a:buClr>
                <a:schemeClr val="dk1"/>
              </a:buClr>
              <a:buSzPts val="3200"/>
              <a:buNone/>
            </a:pPr>
            <a:r>
              <a:rPr lang="lv-LV"/>
              <a:t>- saīsināts darba laiks (7 stundas).</a:t>
            </a:r>
            <a:endParaRPr/>
          </a:p>
          <a:p>
            <a:pPr indent="0" lvl="0" marL="0" rtl="0" algn="l">
              <a:spcBef>
                <a:spcPts val="640"/>
              </a:spcBef>
              <a:spcAft>
                <a:spcPts val="0"/>
              </a:spcAft>
              <a:buClr>
                <a:srgbClr val="FF0000"/>
              </a:buClr>
              <a:buSzPts val="3200"/>
              <a:buNone/>
            </a:pPr>
            <a:r>
              <a:rPr b="1" lang="lv-LV">
                <a:solidFill>
                  <a:srgbClr val="FF0000"/>
                </a:solidFill>
              </a:rPr>
              <a:t>4. 13-18 gadi, neatkarīgi no tā, vai persona turpina iegūt pamatizglītību</a:t>
            </a:r>
            <a:endParaRPr/>
          </a:p>
          <a:p>
            <a:pPr indent="0" lvl="0" marL="0" rtl="0" algn="l">
              <a:spcBef>
                <a:spcPts val="640"/>
              </a:spcBef>
              <a:spcAft>
                <a:spcPts val="0"/>
              </a:spcAft>
              <a:buClr>
                <a:schemeClr val="dk1"/>
              </a:buClr>
              <a:buSzPts val="3200"/>
              <a:buNone/>
            </a:pPr>
            <a:r>
              <a:rPr lang="lv-LV"/>
              <a:t>- Darba laiku un izglītošanās laiku summē kopā</a:t>
            </a:r>
            <a:endParaRPr/>
          </a:p>
        </p:txBody>
      </p:sp>
      <p:sp>
        <p:nvSpPr>
          <p:cNvPr id="806" name="Google Shape;80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12" name="Google Shape;812;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No 15 - 18 gadu vecumam </a:t>
            </a:r>
            <a:r>
              <a:rPr b="1" lang="lv-LV"/>
              <a:t>persona pati </a:t>
            </a:r>
            <a:r>
              <a:rPr lang="lv-LV"/>
              <a:t>ir tiesīga slēgt darba līgumu [DL 37. panta ceturtā daļa]</a:t>
            </a:r>
            <a:endParaRPr/>
          </a:p>
        </p:txBody>
      </p:sp>
      <p:sp>
        <p:nvSpPr>
          <p:cNvPr id="813" name="Google Shape;81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Līguma noslēgšana – vienošanās</a:t>
            </a:r>
            <a:endParaRPr/>
          </a:p>
        </p:txBody>
      </p:sp>
      <p:sp>
        <p:nvSpPr>
          <p:cNvPr id="819" name="Google Shape;819;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Darba līgums uzskatāms par noslēgtu ar brīdi, kad darbinieks un darba devējs ir </a:t>
            </a:r>
            <a:r>
              <a:rPr b="1" lang="lv-LV">
                <a:solidFill>
                  <a:srgbClr val="FF0000"/>
                </a:solidFill>
              </a:rPr>
              <a:t>vienojušies:</a:t>
            </a:r>
            <a:r>
              <a:rPr lang="lv-LV">
                <a:solidFill>
                  <a:srgbClr val="FF0000"/>
                </a:solidFill>
              </a:rPr>
              <a:t> 1) </a:t>
            </a:r>
            <a:r>
              <a:rPr lang="lv-LV"/>
              <a:t>par veicamo darbu un darba samaksu, </a:t>
            </a:r>
            <a:endParaRPr/>
          </a:p>
          <a:p>
            <a:pPr indent="0" lvl="0" marL="0" rtl="0" algn="l">
              <a:spcBef>
                <a:spcPts val="640"/>
              </a:spcBef>
              <a:spcAft>
                <a:spcPts val="0"/>
              </a:spcAft>
              <a:buClr>
                <a:schemeClr val="dk1"/>
              </a:buClr>
              <a:buSzPts val="3200"/>
              <a:buNone/>
            </a:pPr>
            <a:r>
              <a:rPr lang="lv-LV"/>
              <a:t>    2) darbinieka turpmāku pakļaušanos noteiktai darba kārtībai un darba devēja rīkojumiem [DL 39.pants]</a:t>
            </a:r>
            <a:endParaRPr/>
          </a:p>
        </p:txBody>
      </p:sp>
      <p:sp>
        <p:nvSpPr>
          <p:cNvPr id="820" name="Google Shape;8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18"/>
                                        </p:tgtEl>
                                        <p:attrNameLst>
                                          <p:attrName>style.visibility</p:attrName>
                                        </p:attrNameLst>
                                      </p:cBhvr>
                                      <p:to>
                                        <p:strVal val="visible"/>
                                      </p:to>
                                    </p:set>
                                    <p:anim calcmode="lin" valueType="num">
                                      <p:cBhvr additive="base">
                                        <p:cTn dur="500"/>
                                        <p:tgtEl>
                                          <p:spTgt spid="8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19">
                                            <p:txEl>
                                              <p:pRg end="0" st="0"/>
                                            </p:txEl>
                                          </p:spTgt>
                                        </p:tgtEl>
                                        <p:attrNameLst>
                                          <p:attrName>style.visibility</p:attrName>
                                        </p:attrNameLst>
                                      </p:cBhvr>
                                      <p:to>
                                        <p:strVal val="visible"/>
                                      </p:to>
                                    </p:set>
                                    <p:anim calcmode="lin" valueType="num">
                                      <p:cBhvr additive="base">
                                        <p:cTn dur="500"/>
                                        <p:tgtEl>
                                          <p:spTgt spid="81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19">
                                            <p:txEl>
                                              <p:pRg end="1" st="1"/>
                                            </p:txEl>
                                          </p:spTgt>
                                        </p:tgtEl>
                                        <p:attrNameLst>
                                          <p:attrName>style.visibility</p:attrName>
                                        </p:attrNameLst>
                                      </p:cBhvr>
                                      <p:to>
                                        <p:strVal val="visible"/>
                                      </p:to>
                                    </p:set>
                                    <p:anim calcmode="lin" valueType="num">
                                      <p:cBhvr additive="base">
                                        <p:cTn dur="500"/>
                                        <p:tgtEl>
                                          <p:spTgt spid="81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Times New Roman"/>
              <a:buNone/>
            </a:pPr>
            <a:r>
              <a:rPr b="1" lang="lv-LV" sz="6000">
                <a:latin typeface="Times New Roman"/>
                <a:ea typeface="Times New Roman"/>
                <a:cs typeface="Times New Roman"/>
                <a:sym typeface="Times New Roman"/>
              </a:rPr>
              <a:t>1. Nodarbinātības tiesiskais raksturojums jeb NVO tiesības slēgt līgumus par darbu</a:t>
            </a:r>
            <a:endParaRPr/>
          </a:p>
        </p:txBody>
      </p:sp>
      <p:sp>
        <p:nvSpPr>
          <p:cNvPr id="585" name="Google Shape;58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84"/>
                                        </p:tgtEl>
                                        <p:attrNameLst>
                                          <p:attrName>style.visibility</p:attrName>
                                        </p:attrNameLst>
                                      </p:cBhvr>
                                      <p:to>
                                        <p:strVal val="visible"/>
                                      </p:to>
                                    </p:set>
                                    <p:anim calcmode="lin" valueType="num">
                                      <p:cBhvr additive="base">
                                        <p:cTn dur="500"/>
                                        <p:tgtEl>
                                          <p:spTgt spid="5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Times New Roman"/>
              <a:buNone/>
            </a:pPr>
            <a:r>
              <a:rPr b="1" lang="lv-LV">
                <a:latin typeface="Times New Roman"/>
                <a:ea typeface="Times New Roman"/>
                <a:cs typeface="Times New Roman"/>
                <a:sym typeface="Times New Roman"/>
              </a:rPr>
              <a:t>Darba līguma forma</a:t>
            </a:r>
            <a:endParaRPr/>
          </a:p>
        </p:txBody>
      </p:sp>
      <p:sp>
        <p:nvSpPr>
          <p:cNvPr id="826" name="Google Shape;826;p30"/>
          <p:cNvSpPr txBox="1"/>
          <p:nvPr>
            <p:ph idx="1" type="body"/>
          </p:nvPr>
        </p:nvSpPr>
        <p:spPr>
          <a:xfrm>
            <a:off x="457200" y="1371600"/>
            <a:ext cx="8229600" cy="51054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lv-LV"/>
              <a:t>Darba līgums slēdzams </a:t>
            </a:r>
            <a:r>
              <a:rPr b="1" lang="lv-LV">
                <a:solidFill>
                  <a:srgbClr val="FF0000"/>
                </a:solidFill>
              </a:rPr>
              <a:t>rakstveidā</a:t>
            </a:r>
            <a:r>
              <a:rPr lang="lv-LV">
                <a:solidFill>
                  <a:srgbClr val="FF0000"/>
                </a:solidFill>
              </a:rPr>
              <a:t> </a:t>
            </a:r>
            <a:r>
              <a:rPr lang="lv-LV" u="sng"/>
              <a:t>pirms</a:t>
            </a:r>
            <a:r>
              <a:rPr lang="lv-LV"/>
              <a:t> darba uzsākšanas [DL 40.pants pirmā daļa]</a:t>
            </a:r>
            <a:endParaRPr/>
          </a:p>
          <a:p>
            <a:pPr indent="-342900" lvl="0" marL="342900" rtl="0" algn="l">
              <a:spcBef>
                <a:spcPts val="544"/>
              </a:spcBef>
              <a:spcAft>
                <a:spcPts val="0"/>
              </a:spcAft>
              <a:buClr>
                <a:schemeClr val="dk1"/>
              </a:buClr>
              <a:buSzPct val="100000"/>
              <a:buChar char="•"/>
            </a:pPr>
            <a:r>
              <a:rPr lang="lv-LV"/>
              <a:t>Katru darbinieku darba devējam jāreģistrē VID saskaņā ar MKN </a:t>
            </a:r>
            <a:r>
              <a:rPr i="1" lang="lv-LV"/>
              <a:t>Par valsts sociālās apdrošināšanas obligāto iemaksu veicēju reģistrāciju un ziņojumiem par valsts sociālās apdrošināšanas obligātajām iemaksām un iedzīvotāju ienākuma nodokli</a:t>
            </a:r>
            <a:r>
              <a:rPr lang="lv-LV"/>
              <a:t>. Pieejams: </a:t>
            </a:r>
            <a:r>
              <a:rPr lang="lv-LV" u="sng">
                <a:solidFill>
                  <a:schemeClr val="hlink"/>
                </a:solidFill>
                <a:hlinkClick r:id="rId3"/>
              </a:rPr>
              <a:t>http://likumi.lv/doc.php?id=217642</a:t>
            </a:r>
            <a:r>
              <a:rPr lang="lv-LV"/>
              <a:t> </a:t>
            </a:r>
            <a:endParaRPr/>
          </a:p>
          <a:p>
            <a:pPr indent="0" lvl="0" marL="0" rtl="0" algn="l">
              <a:spcBef>
                <a:spcPts val="544"/>
              </a:spcBef>
              <a:spcAft>
                <a:spcPts val="0"/>
              </a:spcAft>
              <a:buClr>
                <a:schemeClr val="dk1"/>
              </a:buClr>
              <a:buSzPct val="100000"/>
              <a:buNone/>
            </a:pPr>
            <a:r>
              <a:rPr lang="lv-LV"/>
              <a:t>- reģistrācija notiek ne vēlāk kā 1 dienu pirms persona uzsāk darbu,</a:t>
            </a:r>
            <a:endParaRPr/>
          </a:p>
          <a:p>
            <a:pPr indent="0" lvl="0" marL="0" rtl="0" algn="l">
              <a:spcBef>
                <a:spcPts val="544"/>
              </a:spcBef>
              <a:spcAft>
                <a:spcPts val="0"/>
              </a:spcAft>
              <a:buClr>
                <a:schemeClr val="dk1"/>
              </a:buClr>
              <a:buSzPct val="100000"/>
              <a:buNone/>
            </a:pPr>
            <a:r>
              <a:rPr lang="lv-LV"/>
              <a:t>- elektroniski reģistrējot – ne vēlāk kā 1 stundu pirms uzsāk darbu.</a:t>
            </a:r>
            <a:endParaRPr/>
          </a:p>
        </p:txBody>
      </p:sp>
      <p:sp>
        <p:nvSpPr>
          <p:cNvPr id="827" name="Google Shape;82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26">
                                            <p:txEl>
                                              <p:pRg end="0" st="0"/>
                                            </p:txEl>
                                          </p:spTgt>
                                        </p:tgtEl>
                                        <p:attrNameLst>
                                          <p:attrName>style.visibility</p:attrName>
                                        </p:attrNameLst>
                                      </p:cBhvr>
                                      <p:to>
                                        <p:strVal val="visible"/>
                                      </p:to>
                                    </p:set>
                                    <p:anim calcmode="lin" valueType="num">
                                      <p:cBhvr additive="base">
                                        <p:cTn dur="500"/>
                                        <p:tgtEl>
                                          <p:spTgt spid="82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6">
                                            <p:txEl>
                                              <p:pRg end="1" st="1"/>
                                            </p:txEl>
                                          </p:spTgt>
                                        </p:tgtEl>
                                        <p:attrNameLst>
                                          <p:attrName>style.visibility</p:attrName>
                                        </p:attrNameLst>
                                      </p:cBhvr>
                                      <p:to>
                                        <p:strVal val="visible"/>
                                      </p:to>
                                    </p:set>
                                    <p:anim calcmode="lin" valueType="num">
                                      <p:cBhvr additive="base">
                                        <p:cTn dur="500"/>
                                        <p:tgtEl>
                                          <p:spTgt spid="82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6">
                                            <p:txEl>
                                              <p:pRg end="2" st="2"/>
                                            </p:txEl>
                                          </p:spTgt>
                                        </p:tgtEl>
                                        <p:attrNameLst>
                                          <p:attrName>style.visibility</p:attrName>
                                        </p:attrNameLst>
                                      </p:cBhvr>
                                      <p:to>
                                        <p:strVal val="visible"/>
                                      </p:to>
                                    </p:set>
                                    <p:anim calcmode="lin" valueType="num">
                                      <p:cBhvr additive="base">
                                        <p:cTn dur="500"/>
                                        <p:tgtEl>
                                          <p:spTgt spid="82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6">
                                            <p:txEl>
                                              <p:pRg end="3" st="3"/>
                                            </p:txEl>
                                          </p:spTgt>
                                        </p:tgtEl>
                                        <p:attrNameLst>
                                          <p:attrName>style.visibility</p:attrName>
                                        </p:attrNameLst>
                                      </p:cBhvr>
                                      <p:to>
                                        <p:strVal val="visible"/>
                                      </p:to>
                                    </p:set>
                                    <p:anim calcmode="lin" valueType="num">
                                      <p:cBhvr additive="base">
                                        <p:cTn dur="500"/>
                                        <p:tgtEl>
                                          <p:spTgt spid="82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25"/>
                                        </p:tgtEl>
                                        <p:attrNameLst>
                                          <p:attrName>style.visibility</p:attrName>
                                        </p:attrNameLst>
                                      </p:cBhvr>
                                      <p:to>
                                        <p:strVal val="visible"/>
                                      </p:to>
                                    </p:set>
                                    <p:anim calcmode="lin" valueType="num">
                                      <p:cBhvr additive="base">
                                        <p:cTn dur="500"/>
                                        <p:tgtEl>
                                          <p:spTgt spid="8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Ja nepastāv rakstisks darba līgums</a:t>
            </a:r>
            <a:endParaRPr/>
          </a:p>
        </p:txBody>
      </p:sp>
      <p:sp>
        <p:nvSpPr>
          <p:cNvPr id="833" name="Google Shape;833;p31"/>
          <p:cNvSpPr txBox="1"/>
          <p:nvPr>
            <p:ph idx="1" type="body"/>
          </p:nvPr>
        </p:nvSpPr>
        <p:spPr>
          <a:xfrm>
            <a:off x="457200" y="1524000"/>
            <a:ext cx="8229600" cy="510540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b="1" lang="lv-LV"/>
              <a:t>Lai pierādītu darba tiesisko attiecību pastāvēšanu, var izmantot jebkurus pierādījumus:</a:t>
            </a:r>
            <a:endParaRPr/>
          </a:p>
          <a:p>
            <a:pPr indent="-342900" lvl="0" marL="342900" rtl="0" algn="l">
              <a:spcBef>
                <a:spcPts val="448"/>
              </a:spcBef>
              <a:spcAft>
                <a:spcPts val="0"/>
              </a:spcAft>
              <a:buClr>
                <a:schemeClr val="dk1"/>
              </a:buClr>
              <a:buSzPct val="100000"/>
              <a:buFont typeface="Calibri"/>
              <a:buChar char="-"/>
            </a:pPr>
            <a:r>
              <a:rPr lang="lv-LV"/>
              <a:t>personu liecības,</a:t>
            </a:r>
            <a:endParaRPr/>
          </a:p>
          <a:p>
            <a:pPr indent="-342900" lvl="0" marL="342900" rtl="0" algn="l">
              <a:spcBef>
                <a:spcPts val="448"/>
              </a:spcBef>
              <a:spcAft>
                <a:spcPts val="0"/>
              </a:spcAft>
              <a:buClr>
                <a:schemeClr val="dk1"/>
              </a:buClr>
              <a:buSzPct val="100000"/>
              <a:buFont typeface="Calibri"/>
              <a:buChar char="-"/>
            </a:pPr>
            <a:r>
              <a:rPr lang="lv-LV"/>
              <a:t>paraksts darba kārtības noteikumos, darba drošības žurnālos</a:t>
            </a:r>
            <a:endParaRPr/>
          </a:p>
          <a:p>
            <a:pPr indent="-342900" lvl="0" marL="342900" rtl="0" algn="l">
              <a:spcBef>
                <a:spcPts val="448"/>
              </a:spcBef>
              <a:spcAft>
                <a:spcPts val="0"/>
              </a:spcAft>
              <a:buClr>
                <a:schemeClr val="dk1"/>
              </a:buClr>
              <a:buSzPct val="100000"/>
              <a:buFont typeface="Calibri"/>
              <a:buChar char="-"/>
            </a:pPr>
            <a:r>
              <a:rPr lang="lv-LV"/>
              <a:t>darba algas izmaksa,</a:t>
            </a:r>
            <a:endParaRPr/>
          </a:p>
          <a:p>
            <a:pPr indent="-342900" lvl="0" marL="342900" rtl="0" algn="l">
              <a:spcBef>
                <a:spcPts val="448"/>
              </a:spcBef>
              <a:spcAft>
                <a:spcPts val="0"/>
              </a:spcAft>
              <a:buClr>
                <a:schemeClr val="dk1"/>
              </a:buClr>
              <a:buSzPct val="100000"/>
              <a:buFont typeface="Calibri"/>
              <a:buChar char="-"/>
            </a:pPr>
            <a:r>
              <a:rPr lang="lv-LV"/>
              <a:t>sociālās apdrošināšanas iemaksas,</a:t>
            </a:r>
            <a:endParaRPr/>
          </a:p>
          <a:p>
            <a:pPr indent="-342900" lvl="0" marL="342900" rtl="0" algn="l">
              <a:spcBef>
                <a:spcPts val="448"/>
              </a:spcBef>
              <a:spcAft>
                <a:spcPts val="0"/>
              </a:spcAft>
              <a:buClr>
                <a:schemeClr val="dk1"/>
              </a:buClr>
              <a:buSzPct val="100000"/>
              <a:buFont typeface="Calibri"/>
              <a:buChar char="-"/>
            </a:pPr>
            <a:r>
              <a:rPr lang="lv-LV"/>
              <a:t>iedzīvotāju ienākuma nodokļa maksājumi,</a:t>
            </a:r>
            <a:endParaRPr/>
          </a:p>
          <a:p>
            <a:pPr indent="-342900" lvl="0" marL="342900" rtl="0" algn="l">
              <a:spcBef>
                <a:spcPts val="448"/>
              </a:spcBef>
              <a:spcAft>
                <a:spcPts val="0"/>
              </a:spcAft>
              <a:buClr>
                <a:schemeClr val="dk1"/>
              </a:buClr>
              <a:buSzPct val="100000"/>
              <a:buFont typeface="Calibri"/>
              <a:buChar char="-"/>
            </a:pPr>
            <a:r>
              <a:rPr lang="lv-LV"/>
              <a:t>sarakste par darba lietām,</a:t>
            </a:r>
            <a:endParaRPr/>
          </a:p>
          <a:p>
            <a:pPr indent="-342900" lvl="0" marL="342900" rtl="0" algn="l">
              <a:spcBef>
                <a:spcPts val="448"/>
              </a:spcBef>
              <a:spcAft>
                <a:spcPts val="0"/>
              </a:spcAft>
              <a:buClr>
                <a:schemeClr val="dk1"/>
              </a:buClr>
              <a:buSzPct val="100000"/>
              <a:buFont typeface="Calibri"/>
              <a:buChar char="-"/>
            </a:pPr>
            <a:r>
              <a:rPr lang="lv-LV"/>
              <a:t>darba devēja rīkojumi,</a:t>
            </a:r>
            <a:endParaRPr/>
          </a:p>
          <a:p>
            <a:pPr indent="-342900" lvl="0" marL="342900" rtl="0" algn="l">
              <a:spcBef>
                <a:spcPts val="448"/>
              </a:spcBef>
              <a:spcAft>
                <a:spcPts val="0"/>
              </a:spcAft>
              <a:buClr>
                <a:schemeClr val="dk1"/>
              </a:buClr>
              <a:buSzPct val="100000"/>
              <a:buFont typeface="Calibri"/>
              <a:buChar char="-"/>
            </a:pPr>
            <a:r>
              <a:rPr lang="lv-LV"/>
              <a:t>uzņēmuma e-pasts u.c.</a:t>
            </a:r>
            <a:endParaRPr/>
          </a:p>
          <a:p>
            <a:pPr indent="-342900" lvl="0" marL="342900" rtl="0" algn="l">
              <a:spcBef>
                <a:spcPts val="448"/>
              </a:spcBef>
              <a:spcAft>
                <a:spcPts val="0"/>
              </a:spcAft>
              <a:buClr>
                <a:schemeClr val="dk1"/>
              </a:buClr>
              <a:buSzPct val="100000"/>
              <a:buChar char="•"/>
            </a:pPr>
            <a:r>
              <a:rPr b="1" lang="lv-LV"/>
              <a:t>Ja pierādījumus neizdodas atrast, uzskata, ka:</a:t>
            </a:r>
            <a:endParaRPr/>
          </a:p>
          <a:p>
            <a:pPr indent="-342900" lvl="0" marL="342900" rtl="0" algn="l">
              <a:spcBef>
                <a:spcPts val="448"/>
              </a:spcBef>
              <a:spcAft>
                <a:spcPts val="0"/>
              </a:spcAft>
              <a:buClr>
                <a:schemeClr val="dk1"/>
              </a:buClr>
              <a:buSzPct val="100000"/>
              <a:buFont typeface="Calibri"/>
              <a:buChar char="-"/>
            </a:pPr>
            <a:r>
              <a:rPr lang="lv-LV"/>
              <a:t>darbinieks bijis nodarbināts 3 mēnešus,</a:t>
            </a:r>
            <a:endParaRPr/>
          </a:p>
          <a:p>
            <a:pPr indent="-342900" lvl="0" marL="342900" rtl="0" algn="l">
              <a:spcBef>
                <a:spcPts val="448"/>
              </a:spcBef>
              <a:spcAft>
                <a:spcPts val="0"/>
              </a:spcAft>
              <a:buClr>
                <a:schemeClr val="dk1"/>
              </a:buClr>
              <a:buSzPct val="100000"/>
              <a:buFont typeface="Calibri"/>
              <a:buChar char="-"/>
            </a:pPr>
            <a:r>
              <a:rPr lang="lv-LV"/>
              <a:t>ar minimālo mēneša darba samaksu,</a:t>
            </a:r>
            <a:endParaRPr/>
          </a:p>
          <a:p>
            <a:pPr indent="-342900" lvl="0" marL="342900" rtl="0" algn="l">
              <a:spcBef>
                <a:spcPts val="448"/>
              </a:spcBef>
              <a:spcAft>
                <a:spcPts val="0"/>
              </a:spcAft>
              <a:buClr>
                <a:schemeClr val="dk1"/>
              </a:buClr>
              <a:buSzPct val="100000"/>
              <a:buFont typeface="Calibri"/>
              <a:buChar char="-"/>
            </a:pPr>
            <a:r>
              <a:rPr lang="lv-LV"/>
              <a:t>strādājis normālo darba laiku.</a:t>
            </a:r>
            <a:endParaRPr/>
          </a:p>
        </p:txBody>
      </p:sp>
      <p:sp>
        <p:nvSpPr>
          <p:cNvPr id="834" name="Google Shape;83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32"/>
                                        </p:tgtEl>
                                        <p:attrNameLst>
                                          <p:attrName>style.visibility</p:attrName>
                                        </p:attrNameLst>
                                      </p:cBhvr>
                                      <p:to>
                                        <p:strVal val="visible"/>
                                      </p:to>
                                    </p:set>
                                    <p:anim calcmode="lin" valueType="num">
                                      <p:cBhvr additive="base">
                                        <p:cTn dur="500"/>
                                        <p:tgtEl>
                                          <p:spTgt spid="8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0" st="0"/>
                                            </p:txEl>
                                          </p:spTgt>
                                        </p:tgtEl>
                                        <p:attrNameLst>
                                          <p:attrName>style.visibility</p:attrName>
                                        </p:attrNameLst>
                                      </p:cBhvr>
                                      <p:to>
                                        <p:strVal val="visible"/>
                                      </p:to>
                                    </p:set>
                                    <p:anim calcmode="lin" valueType="num">
                                      <p:cBhvr additive="base">
                                        <p:cTn dur="500"/>
                                        <p:tgtEl>
                                          <p:spTgt spid="83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1" st="1"/>
                                            </p:txEl>
                                          </p:spTgt>
                                        </p:tgtEl>
                                        <p:attrNameLst>
                                          <p:attrName>style.visibility</p:attrName>
                                        </p:attrNameLst>
                                      </p:cBhvr>
                                      <p:to>
                                        <p:strVal val="visible"/>
                                      </p:to>
                                    </p:set>
                                    <p:anim calcmode="lin" valueType="num">
                                      <p:cBhvr additive="base">
                                        <p:cTn dur="500"/>
                                        <p:tgtEl>
                                          <p:spTgt spid="83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2" st="2"/>
                                            </p:txEl>
                                          </p:spTgt>
                                        </p:tgtEl>
                                        <p:attrNameLst>
                                          <p:attrName>style.visibility</p:attrName>
                                        </p:attrNameLst>
                                      </p:cBhvr>
                                      <p:to>
                                        <p:strVal val="visible"/>
                                      </p:to>
                                    </p:set>
                                    <p:anim calcmode="lin" valueType="num">
                                      <p:cBhvr additive="base">
                                        <p:cTn dur="500"/>
                                        <p:tgtEl>
                                          <p:spTgt spid="83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3" st="3"/>
                                            </p:txEl>
                                          </p:spTgt>
                                        </p:tgtEl>
                                        <p:attrNameLst>
                                          <p:attrName>style.visibility</p:attrName>
                                        </p:attrNameLst>
                                      </p:cBhvr>
                                      <p:to>
                                        <p:strVal val="visible"/>
                                      </p:to>
                                    </p:set>
                                    <p:anim calcmode="lin" valueType="num">
                                      <p:cBhvr additive="base">
                                        <p:cTn dur="500"/>
                                        <p:tgtEl>
                                          <p:spTgt spid="83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4" st="4"/>
                                            </p:txEl>
                                          </p:spTgt>
                                        </p:tgtEl>
                                        <p:attrNameLst>
                                          <p:attrName>style.visibility</p:attrName>
                                        </p:attrNameLst>
                                      </p:cBhvr>
                                      <p:to>
                                        <p:strVal val="visible"/>
                                      </p:to>
                                    </p:set>
                                    <p:anim calcmode="lin" valueType="num">
                                      <p:cBhvr additive="base">
                                        <p:cTn dur="500"/>
                                        <p:tgtEl>
                                          <p:spTgt spid="83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5" st="5"/>
                                            </p:txEl>
                                          </p:spTgt>
                                        </p:tgtEl>
                                        <p:attrNameLst>
                                          <p:attrName>style.visibility</p:attrName>
                                        </p:attrNameLst>
                                      </p:cBhvr>
                                      <p:to>
                                        <p:strVal val="visible"/>
                                      </p:to>
                                    </p:set>
                                    <p:anim calcmode="lin" valueType="num">
                                      <p:cBhvr additive="base">
                                        <p:cTn dur="500"/>
                                        <p:tgtEl>
                                          <p:spTgt spid="83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6" st="6"/>
                                            </p:txEl>
                                          </p:spTgt>
                                        </p:tgtEl>
                                        <p:attrNameLst>
                                          <p:attrName>style.visibility</p:attrName>
                                        </p:attrNameLst>
                                      </p:cBhvr>
                                      <p:to>
                                        <p:strVal val="visible"/>
                                      </p:to>
                                    </p:set>
                                    <p:anim calcmode="lin" valueType="num">
                                      <p:cBhvr additive="base">
                                        <p:cTn dur="500"/>
                                        <p:tgtEl>
                                          <p:spTgt spid="83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7" st="7"/>
                                            </p:txEl>
                                          </p:spTgt>
                                        </p:tgtEl>
                                        <p:attrNameLst>
                                          <p:attrName>style.visibility</p:attrName>
                                        </p:attrNameLst>
                                      </p:cBhvr>
                                      <p:to>
                                        <p:strVal val="visible"/>
                                      </p:to>
                                    </p:set>
                                    <p:anim calcmode="lin" valueType="num">
                                      <p:cBhvr additive="base">
                                        <p:cTn dur="500"/>
                                        <p:tgtEl>
                                          <p:spTgt spid="83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8" st="8"/>
                                            </p:txEl>
                                          </p:spTgt>
                                        </p:tgtEl>
                                        <p:attrNameLst>
                                          <p:attrName>style.visibility</p:attrName>
                                        </p:attrNameLst>
                                      </p:cBhvr>
                                      <p:to>
                                        <p:strVal val="visible"/>
                                      </p:to>
                                    </p:set>
                                    <p:anim calcmode="lin" valueType="num">
                                      <p:cBhvr additive="base">
                                        <p:cTn dur="500"/>
                                        <p:tgtEl>
                                          <p:spTgt spid="833">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9" st="9"/>
                                            </p:txEl>
                                          </p:spTgt>
                                        </p:tgtEl>
                                        <p:attrNameLst>
                                          <p:attrName>style.visibility</p:attrName>
                                        </p:attrNameLst>
                                      </p:cBhvr>
                                      <p:to>
                                        <p:strVal val="visible"/>
                                      </p:to>
                                    </p:set>
                                    <p:anim calcmode="lin" valueType="num">
                                      <p:cBhvr additive="base">
                                        <p:cTn dur="500"/>
                                        <p:tgtEl>
                                          <p:spTgt spid="833">
                                            <p:txEl>
                                              <p:pRg end="9" st="9"/>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10" st="10"/>
                                            </p:txEl>
                                          </p:spTgt>
                                        </p:tgtEl>
                                        <p:attrNameLst>
                                          <p:attrName>style.visibility</p:attrName>
                                        </p:attrNameLst>
                                      </p:cBhvr>
                                      <p:to>
                                        <p:strVal val="visible"/>
                                      </p:to>
                                    </p:set>
                                    <p:anim calcmode="lin" valueType="num">
                                      <p:cBhvr additive="base">
                                        <p:cTn dur="500"/>
                                        <p:tgtEl>
                                          <p:spTgt spid="833">
                                            <p:txEl>
                                              <p:pRg end="10" st="1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11" st="11"/>
                                            </p:txEl>
                                          </p:spTgt>
                                        </p:tgtEl>
                                        <p:attrNameLst>
                                          <p:attrName>style.visibility</p:attrName>
                                        </p:attrNameLst>
                                      </p:cBhvr>
                                      <p:to>
                                        <p:strVal val="visible"/>
                                      </p:to>
                                    </p:set>
                                    <p:anim calcmode="lin" valueType="num">
                                      <p:cBhvr additive="base">
                                        <p:cTn dur="500"/>
                                        <p:tgtEl>
                                          <p:spTgt spid="833">
                                            <p:txEl>
                                              <p:pRg end="11" st="1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33">
                                            <p:txEl>
                                              <p:pRg end="12" st="12"/>
                                            </p:txEl>
                                          </p:spTgt>
                                        </p:tgtEl>
                                        <p:attrNameLst>
                                          <p:attrName>style.visibility</p:attrName>
                                        </p:attrNameLst>
                                      </p:cBhvr>
                                      <p:to>
                                        <p:strVal val="visible"/>
                                      </p:to>
                                    </p:set>
                                    <p:anim calcmode="lin" valueType="num">
                                      <p:cBhvr additive="base">
                                        <p:cTn dur="500"/>
                                        <p:tgtEl>
                                          <p:spTgt spid="833">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32"/>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Times New Roman"/>
              <a:buNone/>
            </a:pPr>
            <a:r>
              <a:rPr b="1" lang="lv-LV" sz="3600">
                <a:latin typeface="Times New Roman"/>
                <a:ea typeface="Times New Roman"/>
                <a:cs typeface="Times New Roman"/>
                <a:sym typeface="Times New Roman"/>
              </a:rPr>
              <a:t>Par nodarbināšanu neievērojot likuma normas, darba devēju var sodīt:</a:t>
            </a:r>
            <a:endParaRPr/>
          </a:p>
        </p:txBody>
      </p:sp>
      <p:sp>
        <p:nvSpPr>
          <p:cNvPr id="840" name="Google Shape;840;p32"/>
          <p:cNvSpPr txBox="1"/>
          <p:nvPr>
            <p:ph idx="1" type="body"/>
          </p:nvPr>
        </p:nvSpPr>
        <p:spPr>
          <a:xfrm>
            <a:off x="457200" y="2362200"/>
            <a:ext cx="8229600" cy="3763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Par darba līguma nenoslēgšanu rakstveida formā piemēro naudas sodu darba devējam — [..] juridiskajai personai — no simt četrdesmit līdz septiņsimt divdesmit naudas soda vienībām </a:t>
            </a:r>
            <a:r>
              <a:rPr lang="lv-LV">
                <a:solidFill>
                  <a:srgbClr val="FF0000"/>
                </a:solidFill>
              </a:rPr>
              <a:t>700-3 600 EUR.</a:t>
            </a:r>
            <a:endParaRPr/>
          </a:p>
        </p:txBody>
      </p:sp>
      <p:sp>
        <p:nvSpPr>
          <p:cNvPr id="841" name="Google Shape;841;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
        <p:nvSpPr>
          <p:cNvPr id="842" name="Google Shape;842;p32"/>
          <p:cNvSpPr/>
          <p:nvPr/>
        </p:nvSpPr>
        <p:spPr>
          <a:xfrm>
            <a:off x="2209800" y="5264944"/>
            <a:ext cx="4572000" cy="115887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rgbClr val="FF0000"/>
                </a:solidFill>
                <a:latin typeface="Calibri"/>
                <a:ea typeface="Calibri"/>
                <a:cs typeface="Calibri"/>
                <a:sym typeface="Calibri"/>
              </a:rPr>
              <a:t>Citus soda veidus skatīt Darba likuma 36. nodaļā</a:t>
            </a:r>
            <a:endParaRPr b="1" sz="1800">
              <a:solidFill>
                <a:srgbClr val="FF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Darba līguma ilgums</a:t>
            </a:r>
            <a:endParaRPr/>
          </a:p>
        </p:txBody>
      </p:sp>
      <p:sp>
        <p:nvSpPr>
          <p:cNvPr id="848" name="Google Shape;848;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Terminētie līgumi (uz noteiktu laiku)</a:t>
            </a:r>
            <a:endParaRPr/>
          </a:p>
          <a:p>
            <a:pPr indent="-342900" lvl="0" marL="342900" rtl="0" algn="l">
              <a:spcBef>
                <a:spcPts val="640"/>
              </a:spcBef>
              <a:spcAft>
                <a:spcPts val="0"/>
              </a:spcAft>
              <a:buClr>
                <a:schemeClr val="dk1"/>
              </a:buClr>
              <a:buSzPts val="3200"/>
              <a:buChar char="•"/>
            </a:pPr>
            <a:r>
              <a:rPr lang="lv-LV"/>
              <a:t>Beztermiņa līgumi (uz nenoteikut laiku)</a:t>
            </a:r>
            <a:endParaRPr/>
          </a:p>
          <a:p>
            <a:pPr indent="-342900" lvl="0" marL="342900" rtl="0" algn="l">
              <a:spcBef>
                <a:spcPts val="640"/>
              </a:spcBef>
              <a:spcAft>
                <a:spcPts val="0"/>
              </a:spcAft>
              <a:buClr>
                <a:schemeClr val="dk1"/>
              </a:buClr>
              <a:buSzPts val="3200"/>
              <a:buChar char="•"/>
            </a:pPr>
            <a:r>
              <a:rPr lang="lv-LV"/>
              <a:t>Terminētos līguma darbus nosaka DL 44.pants</a:t>
            </a:r>
            <a:endParaRPr/>
          </a:p>
        </p:txBody>
      </p:sp>
      <p:sp>
        <p:nvSpPr>
          <p:cNvPr id="849" name="Google Shape;84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
        <p:nvSpPr>
          <p:cNvPr id="850" name="Google Shape;850;p33"/>
          <p:cNvSpPr/>
          <p:nvPr/>
        </p:nvSpPr>
        <p:spPr>
          <a:xfrm>
            <a:off x="1600200" y="4191000"/>
            <a:ext cx="6019800" cy="1219200"/>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2000">
                <a:solidFill>
                  <a:schemeClr val="lt1"/>
                </a:solidFill>
                <a:latin typeface="Calibri"/>
                <a:ea typeface="Calibri"/>
                <a:cs typeface="Calibri"/>
                <a:sym typeface="Calibri"/>
              </a:rPr>
              <a:t>UZMANĪGI – darba līgums uz laiku ir jānošķir no uzņēmuma līguma</a:t>
            </a:r>
            <a:endParaRPr b="1" sz="20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47"/>
                                        </p:tgtEl>
                                        <p:attrNameLst>
                                          <p:attrName>style.visibility</p:attrName>
                                        </p:attrNameLst>
                                      </p:cBhvr>
                                      <p:to>
                                        <p:strVal val="visible"/>
                                      </p:to>
                                    </p:set>
                                    <p:anim calcmode="lin" valueType="num">
                                      <p:cBhvr additive="base">
                                        <p:cTn dur="500"/>
                                        <p:tgtEl>
                                          <p:spTgt spid="8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8">
                                            <p:txEl>
                                              <p:pRg end="0" st="0"/>
                                            </p:txEl>
                                          </p:spTgt>
                                        </p:tgtEl>
                                        <p:attrNameLst>
                                          <p:attrName>style.visibility</p:attrName>
                                        </p:attrNameLst>
                                      </p:cBhvr>
                                      <p:to>
                                        <p:strVal val="visible"/>
                                      </p:to>
                                    </p:set>
                                    <p:anim calcmode="lin" valueType="num">
                                      <p:cBhvr additive="base">
                                        <p:cTn dur="500"/>
                                        <p:tgtEl>
                                          <p:spTgt spid="84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8">
                                            <p:txEl>
                                              <p:pRg end="1" st="1"/>
                                            </p:txEl>
                                          </p:spTgt>
                                        </p:tgtEl>
                                        <p:attrNameLst>
                                          <p:attrName>style.visibility</p:attrName>
                                        </p:attrNameLst>
                                      </p:cBhvr>
                                      <p:to>
                                        <p:strVal val="visible"/>
                                      </p:to>
                                    </p:set>
                                    <p:anim calcmode="lin" valueType="num">
                                      <p:cBhvr additive="base">
                                        <p:cTn dur="500"/>
                                        <p:tgtEl>
                                          <p:spTgt spid="84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48">
                                            <p:txEl>
                                              <p:pRg end="2" st="2"/>
                                            </p:txEl>
                                          </p:spTgt>
                                        </p:tgtEl>
                                        <p:attrNameLst>
                                          <p:attrName>style.visibility</p:attrName>
                                        </p:attrNameLst>
                                      </p:cBhvr>
                                      <p:to>
                                        <p:strVal val="visible"/>
                                      </p:to>
                                    </p:set>
                                    <p:anim calcmode="lin" valueType="num">
                                      <p:cBhvr additive="base">
                                        <p:cTn dur="500"/>
                                        <p:tgtEl>
                                          <p:spTgt spid="84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Pārbaudes laiks [DL 46.pants]</a:t>
            </a:r>
            <a:endParaRPr/>
          </a:p>
        </p:txBody>
      </p:sp>
      <p:sp>
        <p:nvSpPr>
          <p:cNvPr id="856" name="Google Shape;856;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lv-LV"/>
              <a:t>Darba devējs, noslēdzot darba līgumu, var noteikt pārbaudes laiku, lai noskaidrotu darbinieka piemērotību uzticētā darba veikšanai;</a:t>
            </a:r>
            <a:endParaRPr/>
          </a:p>
          <a:p>
            <a:pPr indent="-342900" lvl="0" marL="342900" rtl="0" algn="l">
              <a:spcBef>
                <a:spcPts val="640"/>
              </a:spcBef>
              <a:spcAft>
                <a:spcPts val="0"/>
              </a:spcAft>
              <a:buClr>
                <a:schemeClr val="dk1"/>
              </a:buClr>
              <a:buSzPts val="3200"/>
              <a:buChar char="•"/>
            </a:pPr>
            <a:r>
              <a:rPr lang="lv-LV"/>
              <a:t>Pārbaudes termiņš </a:t>
            </a:r>
            <a:r>
              <a:rPr lang="lv-LV">
                <a:solidFill>
                  <a:srgbClr val="FF0000"/>
                </a:solidFill>
              </a:rPr>
              <a:t>MAINĪJIES AR 01.08.2022.;</a:t>
            </a:r>
            <a:endParaRPr/>
          </a:p>
          <a:p>
            <a:pPr indent="-342900" lvl="0" marL="342900" rtl="0" algn="l">
              <a:spcBef>
                <a:spcPts val="640"/>
              </a:spcBef>
              <a:spcAft>
                <a:spcPts val="0"/>
              </a:spcAft>
              <a:buClr>
                <a:schemeClr val="dk1"/>
              </a:buClr>
              <a:buSzPts val="3200"/>
              <a:buChar char="•"/>
            </a:pPr>
            <a:r>
              <a:rPr lang="lv-LV"/>
              <a:t>Uzteikt darba līgumu var jebkurā pārbaudes termiņa laikā, 3 dienas iepriekš brīdinot;</a:t>
            </a:r>
            <a:endParaRPr/>
          </a:p>
          <a:p>
            <a:pPr indent="-342900" lvl="0" marL="342900" rtl="0" algn="l">
              <a:spcBef>
                <a:spcPts val="640"/>
              </a:spcBef>
              <a:spcAft>
                <a:spcPts val="0"/>
              </a:spcAft>
              <a:buClr>
                <a:schemeClr val="dk1"/>
              </a:buClr>
              <a:buSzPts val="3200"/>
              <a:buChar char="•"/>
            </a:pPr>
            <a:r>
              <a:rPr lang="lv-LV"/>
              <a:t>Darba devējam nav pienākums norādīt uzteikuma iemeslus.</a:t>
            </a:r>
            <a:endParaRPr/>
          </a:p>
        </p:txBody>
      </p:sp>
      <p:sp>
        <p:nvSpPr>
          <p:cNvPr id="857" name="Google Shape;85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55"/>
                                        </p:tgtEl>
                                        <p:attrNameLst>
                                          <p:attrName>style.visibility</p:attrName>
                                        </p:attrNameLst>
                                      </p:cBhvr>
                                      <p:to>
                                        <p:strVal val="visible"/>
                                      </p:to>
                                    </p:set>
                                    <p:anim calcmode="lin" valueType="num">
                                      <p:cBhvr additive="base">
                                        <p:cTn dur="500"/>
                                        <p:tgtEl>
                                          <p:spTgt spid="8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6">
                                            <p:txEl>
                                              <p:pRg end="0" st="0"/>
                                            </p:txEl>
                                          </p:spTgt>
                                        </p:tgtEl>
                                        <p:attrNameLst>
                                          <p:attrName>style.visibility</p:attrName>
                                        </p:attrNameLst>
                                      </p:cBhvr>
                                      <p:to>
                                        <p:strVal val="visible"/>
                                      </p:to>
                                    </p:set>
                                    <p:anim calcmode="lin" valueType="num">
                                      <p:cBhvr additive="base">
                                        <p:cTn dur="500"/>
                                        <p:tgtEl>
                                          <p:spTgt spid="85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6">
                                            <p:txEl>
                                              <p:pRg end="1" st="1"/>
                                            </p:txEl>
                                          </p:spTgt>
                                        </p:tgtEl>
                                        <p:attrNameLst>
                                          <p:attrName>style.visibility</p:attrName>
                                        </p:attrNameLst>
                                      </p:cBhvr>
                                      <p:to>
                                        <p:strVal val="visible"/>
                                      </p:to>
                                    </p:set>
                                    <p:anim calcmode="lin" valueType="num">
                                      <p:cBhvr additive="base">
                                        <p:cTn dur="500"/>
                                        <p:tgtEl>
                                          <p:spTgt spid="85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6">
                                            <p:txEl>
                                              <p:pRg end="2" st="2"/>
                                            </p:txEl>
                                          </p:spTgt>
                                        </p:tgtEl>
                                        <p:attrNameLst>
                                          <p:attrName>style.visibility</p:attrName>
                                        </p:attrNameLst>
                                      </p:cBhvr>
                                      <p:to>
                                        <p:strVal val="visible"/>
                                      </p:to>
                                    </p:set>
                                    <p:anim calcmode="lin" valueType="num">
                                      <p:cBhvr additive="base">
                                        <p:cTn dur="500"/>
                                        <p:tgtEl>
                                          <p:spTgt spid="85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56">
                                            <p:txEl>
                                              <p:pRg end="3" st="3"/>
                                            </p:txEl>
                                          </p:spTgt>
                                        </p:tgtEl>
                                        <p:attrNameLst>
                                          <p:attrName>style.visibility</p:attrName>
                                        </p:attrNameLst>
                                      </p:cBhvr>
                                      <p:to>
                                        <p:strVal val="visible"/>
                                      </p:to>
                                    </p:set>
                                    <p:anim calcmode="lin" valueType="num">
                                      <p:cBhvr additive="base">
                                        <p:cTn dur="500"/>
                                        <p:tgtEl>
                                          <p:spTgt spid="85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63" name="Google Shape;863;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id="864" name="Google Shape;86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grpSp>
        <p:nvGrpSpPr>
          <p:cNvPr id="865" name="Google Shape;865;p35"/>
          <p:cNvGrpSpPr/>
          <p:nvPr/>
        </p:nvGrpSpPr>
        <p:grpSpPr>
          <a:xfrm>
            <a:off x="1173162" y="365618"/>
            <a:ext cx="6797675" cy="1845810"/>
            <a:chOff x="0" y="225"/>
            <a:chExt cx="6797675" cy="1845810"/>
          </a:xfrm>
        </p:grpSpPr>
        <p:sp>
          <p:nvSpPr>
            <p:cNvPr id="866" name="Google Shape;866;p35"/>
            <p:cNvSpPr/>
            <p:nvPr/>
          </p:nvSpPr>
          <p:spPr>
            <a:xfrm>
              <a:off x="2719070" y="225"/>
              <a:ext cx="4078605" cy="878957"/>
            </a:xfrm>
            <a:prstGeom prst="rightArrow">
              <a:avLst>
                <a:gd fmla="val 75000" name="adj1"/>
                <a:gd fmla="val 5000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5"/>
            <p:cNvSpPr txBox="1"/>
            <p:nvPr/>
          </p:nvSpPr>
          <p:spPr>
            <a:xfrm>
              <a:off x="2719070" y="110095"/>
              <a:ext cx="3748996" cy="659217"/>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lv-LV" sz="2000" u="none" cap="none" strike="noStrike">
                  <a:solidFill>
                    <a:schemeClr val="dk1"/>
                  </a:solidFill>
                  <a:latin typeface="Calibri"/>
                  <a:ea typeface="Calibri"/>
                  <a:cs typeface="Calibri"/>
                  <a:sym typeface="Calibri"/>
                </a:rPr>
                <a:t>Pārbaudes laiks – līdz 3 mēnešiem </a:t>
              </a:r>
              <a:endParaRPr b="0" i="0" sz="2000" u="none" cap="none" strike="noStrike">
                <a:solidFill>
                  <a:schemeClr val="dk1"/>
                </a:solidFill>
                <a:latin typeface="Calibri"/>
                <a:ea typeface="Calibri"/>
                <a:cs typeface="Calibri"/>
                <a:sym typeface="Calibri"/>
              </a:endParaRPr>
            </a:p>
          </p:txBody>
        </p:sp>
        <p:sp>
          <p:nvSpPr>
            <p:cNvPr id="868" name="Google Shape;868;p35"/>
            <p:cNvSpPr/>
            <p:nvPr/>
          </p:nvSpPr>
          <p:spPr>
            <a:xfrm>
              <a:off x="0" y="225"/>
              <a:ext cx="2719070" cy="878957"/>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5"/>
            <p:cNvSpPr txBox="1"/>
            <p:nvPr/>
          </p:nvSpPr>
          <p:spPr>
            <a:xfrm>
              <a:off x="42907" y="43132"/>
              <a:ext cx="2633256" cy="793143"/>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alibri"/>
                <a:buNone/>
              </a:pPr>
              <a:r>
                <a:rPr lang="lv-LV" sz="2500">
                  <a:solidFill>
                    <a:schemeClr val="lt1"/>
                  </a:solidFill>
                  <a:latin typeface="Calibri"/>
                  <a:ea typeface="Calibri"/>
                  <a:cs typeface="Calibri"/>
                  <a:sym typeface="Calibri"/>
                </a:rPr>
                <a:t>Līgums </a:t>
              </a:r>
              <a:r>
                <a:rPr b="1" lang="lv-LV" sz="2500">
                  <a:solidFill>
                    <a:schemeClr val="lt1"/>
                  </a:solidFill>
                  <a:latin typeface="Calibri"/>
                  <a:ea typeface="Calibri"/>
                  <a:cs typeface="Calibri"/>
                  <a:sym typeface="Calibri"/>
                </a:rPr>
                <a:t>virs</a:t>
              </a:r>
              <a:r>
                <a:rPr lang="lv-LV" sz="2500">
                  <a:solidFill>
                    <a:schemeClr val="lt1"/>
                  </a:solidFill>
                  <a:latin typeface="Calibri"/>
                  <a:ea typeface="Calibri"/>
                  <a:cs typeface="Calibri"/>
                  <a:sym typeface="Calibri"/>
                </a:rPr>
                <a:t> viena gada</a:t>
              </a:r>
              <a:endParaRPr sz="2500">
                <a:solidFill>
                  <a:schemeClr val="lt1"/>
                </a:solidFill>
                <a:latin typeface="Calibri"/>
                <a:ea typeface="Calibri"/>
                <a:cs typeface="Calibri"/>
                <a:sym typeface="Calibri"/>
              </a:endParaRPr>
            </a:p>
          </p:txBody>
        </p:sp>
        <p:sp>
          <p:nvSpPr>
            <p:cNvPr id="870" name="Google Shape;870;p35"/>
            <p:cNvSpPr/>
            <p:nvPr/>
          </p:nvSpPr>
          <p:spPr>
            <a:xfrm>
              <a:off x="2719070" y="967078"/>
              <a:ext cx="4078605" cy="878957"/>
            </a:xfrm>
            <a:prstGeom prst="rightArrow">
              <a:avLst>
                <a:gd fmla="val 75000" name="adj1"/>
                <a:gd fmla="val 5000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5"/>
            <p:cNvSpPr txBox="1"/>
            <p:nvPr/>
          </p:nvSpPr>
          <p:spPr>
            <a:xfrm>
              <a:off x="2719070" y="1076948"/>
              <a:ext cx="3748996" cy="659217"/>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lv-LV" sz="2000" u="none" cap="none" strike="noStrike">
                  <a:solidFill>
                    <a:schemeClr val="dk1"/>
                  </a:solidFill>
                  <a:latin typeface="Calibri"/>
                  <a:ea typeface="Calibri"/>
                  <a:cs typeface="Calibri"/>
                  <a:sym typeface="Calibri"/>
                </a:rPr>
                <a:t>Var noteikt ilgāk par 3 mēnešiem.</a:t>
              </a:r>
              <a:endParaRPr b="0" i="0" sz="2000" u="none" cap="none" strike="noStrike">
                <a:solidFill>
                  <a:schemeClr val="dk1"/>
                </a:solidFill>
                <a:latin typeface="Calibri"/>
                <a:ea typeface="Calibri"/>
                <a:cs typeface="Calibri"/>
                <a:sym typeface="Calibri"/>
              </a:endParaRPr>
            </a:p>
            <a:p>
              <a:pPr indent="-228600" lvl="1" marL="228600" marR="0" rtl="0" algn="l">
                <a:lnSpc>
                  <a:spcPct val="90000"/>
                </a:lnSpc>
                <a:spcBef>
                  <a:spcPts val="300"/>
                </a:spcBef>
                <a:spcAft>
                  <a:spcPts val="0"/>
                </a:spcAft>
                <a:buClr>
                  <a:schemeClr val="dk1"/>
                </a:buClr>
                <a:buSzPts val="2000"/>
                <a:buFont typeface="Calibri"/>
                <a:buChar char="•"/>
              </a:pPr>
              <a:r>
                <a:rPr b="0" i="0" lang="lv-LV" sz="2000" u="none" cap="none" strike="noStrike">
                  <a:solidFill>
                    <a:schemeClr val="dk1"/>
                  </a:solidFill>
                  <a:latin typeface="Calibri"/>
                  <a:ea typeface="Calibri"/>
                  <a:cs typeface="Calibri"/>
                  <a:sym typeface="Calibri"/>
                </a:rPr>
                <a:t>Bet ne ilgāk par 6 mēnešiem</a:t>
              </a:r>
              <a:endParaRPr b="0" i="0" sz="2000" u="none" cap="none" strike="noStrike">
                <a:solidFill>
                  <a:schemeClr val="dk1"/>
                </a:solidFill>
                <a:latin typeface="Calibri"/>
                <a:ea typeface="Calibri"/>
                <a:cs typeface="Calibri"/>
                <a:sym typeface="Calibri"/>
              </a:endParaRPr>
            </a:p>
          </p:txBody>
        </p:sp>
        <p:sp>
          <p:nvSpPr>
            <p:cNvPr id="872" name="Google Shape;872;p35"/>
            <p:cNvSpPr/>
            <p:nvPr/>
          </p:nvSpPr>
          <p:spPr>
            <a:xfrm>
              <a:off x="0" y="967078"/>
              <a:ext cx="2719070" cy="878957"/>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5"/>
            <p:cNvSpPr txBox="1"/>
            <p:nvPr/>
          </p:nvSpPr>
          <p:spPr>
            <a:xfrm>
              <a:off x="42907" y="1009985"/>
              <a:ext cx="2633256" cy="793143"/>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alibri"/>
                <a:buNone/>
              </a:pPr>
              <a:r>
                <a:rPr lang="lv-LV" sz="2500">
                  <a:solidFill>
                    <a:schemeClr val="lt1"/>
                  </a:solidFill>
                  <a:latin typeface="Calibri"/>
                  <a:ea typeface="Calibri"/>
                  <a:cs typeface="Calibri"/>
                  <a:sym typeface="Calibri"/>
                </a:rPr>
                <a:t>Paralēli KOPLĪGUMS</a:t>
              </a:r>
              <a:endParaRPr sz="2500">
                <a:solidFill>
                  <a:schemeClr val="lt1"/>
                </a:solidFill>
                <a:latin typeface="Calibri"/>
                <a:ea typeface="Calibri"/>
                <a:cs typeface="Calibri"/>
                <a:sym typeface="Calibri"/>
              </a:endParaRPr>
            </a:p>
          </p:txBody>
        </p:sp>
      </p:grpSp>
      <p:grpSp>
        <p:nvGrpSpPr>
          <p:cNvPr id="874" name="Google Shape;874;p35"/>
          <p:cNvGrpSpPr/>
          <p:nvPr/>
        </p:nvGrpSpPr>
        <p:grpSpPr>
          <a:xfrm>
            <a:off x="1173161" y="3364975"/>
            <a:ext cx="7022385" cy="3210873"/>
            <a:chOff x="0" y="0"/>
            <a:chExt cx="7022385" cy="3210873"/>
          </a:xfrm>
        </p:grpSpPr>
        <p:sp>
          <p:nvSpPr>
            <p:cNvPr id="875" name="Google Shape;875;p35"/>
            <p:cNvSpPr/>
            <p:nvPr/>
          </p:nvSpPr>
          <p:spPr>
            <a:xfrm>
              <a:off x="2808954" y="0"/>
              <a:ext cx="4213431" cy="1003398"/>
            </a:xfrm>
            <a:prstGeom prst="rightArrow">
              <a:avLst>
                <a:gd fmla="val 75000" name="adj1"/>
                <a:gd fmla="val 5000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5"/>
            <p:cNvSpPr txBox="1"/>
            <p:nvPr/>
          </p:nvSpPr>
          <p:spPr>
            <a:xfrm>
              <a:off x="2808954" y="125425"/>
              <a:ext cx="3837157" cy="752548"/>
            </a:xfrm>
            <a:prstGeom prst="rect">
              <a:avLst/>
            </a:prstGeom>
            <a:noFill/>
            <a:ln>
              <a:noFill/>
            </a:ln>
          </p:spPr>
          <p:txBody>
            <a:bodyPr anchorCtr="0" anchor="t" bIns="10150" lIns="10150"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lv-LV" sz="1600" u="none" cap="none" strike="noStrike">
                  <a:solidFill>
                    <a:schemeClr val="dk1"/>
                  </a:solidFill>
                  <a:latin typeface="Calibri"/>
                  <a:ea typeface="Calibri"/>
                  <a:cs typeface="Calibri"/>
                  <a:sym typeface="Calibri"/>
                </a:rPr>
                <a:t>Pārbaudes laiks – līdz 1 mēnesim </a:t>
              </a:r>
              <a:endParaRPr b="0" i="0" sz="1600" u="none" cap="none" strike="noStrike">
                <a:solidFill>
                  <a:schemeClr val="dk1"/>
                </a:solidFill>
                <a:latin typeface="Calibri"/>
                <a:ea typeface="Calibri"/>
                <a:cs typeface="Calibri"/>
                <a:sym typeface="Calibri"/>
              </a:endParaRPr>
            </a:p>
          </p:txBody>
        </p:sp>
        <p:sp>
          <p:nvSpPr>
            <p:cNvPr id="877" name="Google Shape;877;p35"/>
            <p:cNvSpPr/>
            <p:nvPr/>
          </p:nvSpPr>
          <p:spPr>
            <a:xfrm>
              <a:off x="0" y="0"/>
              <a:ext cx="2808954" cy="1003398"/>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5"/>
            <p:cNvSpPr txBox="1"/>
            <p:nvPr/>
          </p:nvSpPr>
          <p:spPr>
            <a:xfrm>
              <a:off x="48982" y="48982"/>
              <a:ext cx="2710990" cy="905434"/>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Calibri"/>
                <a:buNone/>
              </a:pPr>
              <a:r>
                <a:rPr lang="lv-LV" sz="2600">
                  <a:solidFill>
                    <a:schemeClr val="lt1"/>
                  </a:solidFill>
                  <a:latin typeface="Calibri"/>
                  <a:ea typeface="Calibri"/>
                  <a:cs typeface="Calibri"/>
                  <a:sym typeface="Calibri"/>
                </a:rPr>
                <a:t>Terminētais līgums </a:t>
              </a:r>
              <a:r>
                <a:rPr b="1" lang="lv-LV" sz="2600">
                  <a:solidFill>
                    <a:schemeClr val="lt1"/>
                  </a:solidFill>
                  <a:latin typeface="Calibri"/>
                  <a:ea typeface="Calibri"/>
                  <a:cs typeface="Calibri"/>
                  <a:sym typeface="Calibri"/>
                </a:rPr>
                <a:t>līdz</a:t>
              </a:r>
              <a:r>
                <a:rPr lang="lv-LV" sz="2600">
                  <a:solidFill>
                    <a:schemeClr val="lt1"/>
                  </a:solidFill>
                  <a:latin typeface="Calibri"/>
                  <a:ea typeface="Calibri"/>
                  <a:cs typeface="Calibri"/>
                  <a:sym typeface="Calibri"/>
                </a:rPr>
                <a:t> 6 mēnešiem</a:t>
              </a:r>
              <a:endParaRPr sz="2600">
                <a:solidFill>
                  <a:schemeClr val="lt1"/>
                </a:solidFill>
                <a:latin typeface="Calibri"/>
                <a:ea typeface="Calibri"/>
                <a:cs typeface="Calibri"/>
                <a:sym typeface="Calibri"/>
              </a:endParaRPr>
            </a:p>
          </p:txBody>
        </p:sp>
        <p:sp>
          <p:nvSpPr>
            <p:cNvPr id="879" name="Google Shape;879;p35"/>
            <p:cNvSpPr/>
            <p:nvPr/>
          </p:nvSpPr>
          <p:spPr>
            <a:xfrm>
              <a:off x="2808954" y="1103737"/>
              <a:ext cx="4213431" cy="1003398"/>
            </a:xfrm>
            <a:prstGeom prst="rightArrow">
              <a:avLst>
                <a:gd fmla="val 75000" name="adj1"/>
                <a:gd fmla="val 5000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5"/>
            <p:cNvSpPr txBox="1"/>
            <p:nvPr/>
          </p:nvSpPr>
          <p:spPr>
            <a:xfrm>
              <a:off x="2808954" y="1229162"/>
              <a:ext cx="3837157" cy="752548"/>
            </a:xfrm>
            <a:prstGeom prst="rect">
              <a:avLst/>
            </a:prstGeom>
            <a:noFill/>
            <a:ln>
              <a:noFill/>
            </a:ln>
          </p:spPr>
          <p:txBody>
            <a:bodyPr anchorCtr="0" anchor="t" bIns="10150" lIns="10150"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lv-LV" sz="1600" u="none" cap="none" strike="noStrike">
                  <a:solidFill>
                    <a:schemeClr val="dk1"/>
                  </a:solidFill>
                  <a:latin typeface="Calibri"/>
                  <a:ea typeface="Calibri"/>
                  <a:cs typeface="Calibri"/>
                  <a:sym typeface="Calibri"/>
                </a:rPr>
                <a:t>Pārbaudes laiks – līdz 2 mēnešiem</a:t>
              </a:r>
              <a:endParaRPr b="0" i="0" sz="1600" u="none" cap="none" strike="noStrike">
                <a:solidFill>
                  <a:schemeClr val="dk1"/>
                </a:solidFill>
                <a:latin typeface="Calibri"/>
                <a:ea typeface="Calibri"/>
                <a:cs typeface="Calibri"/>
                <a:sym typeface="Calibri"/>
              </a:endParaRPr>
            </a:p>
          </p:txBody>
        </p:sp>
        <p:sp>
          <p:nvSpPr>
            <p:cNvPr id="881" name="Google Shape;881;p35"/>
            <p:cNvSpPr/>
            <p:nvPr/>
          </p:nvSpPr>
          <p:spPr>
            <a:xfrm>
              <a:off x="0" y="1103737"/>
              <a:ext cx="2808954" cy="1003398"/>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txBox="1"/>
            <p:nvPr/>
          </p:nvSpPr>
          <p:spPr>
            <a:xfrm>
              <a:off x="48982" y="1152719"/>
              <a:ext cx="2710990" cy="905434"/>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Calibri"/>
                <a:buNone/>
              </a:pPr>
              <a:r>
                <a:rPr lang="lv-LV" sz="2600">
                  <a:solidFill>
                    <a:schemeClr val="lt1"/>
                  </a:solidFill>
                  <a:latin typeface="Calibri"/>
                  <a:ea typeface="Calibri"/>
                  <a:cs typeface="Calibri"/>
                  <a:sym typeface="Calibri"/>
                </a:rPr>
                <a:t>Terminētais līgums </a:t>
              </a:r>
              <a:r>
                <a:rPr b="1" lang="lv-LV" sz="2600">
                  <a:solidFill>
                    <a:schemeClr val="lt1"/>
                  </a:solidFill>
                  <a:latin typeface="Calibri"/>
                  <a:ea typeface="Calibri"/>
                  <a:cs typeface="Calibri"/>
                  <a:sym typeface="Calibri"/>
                </a:rPr>
                <a:t>līdz</a:t>
              </a:r>
              <a:r>
                <a:rPr lang="lv-LV" sz="2600">
                  <a:solidFill>
                    <a:schemeClr val="lt1"/>
                  </a:solidFill>
                  <a:latin typeface="Calibri"/>
                  <a:ea typeface="Calibri"/>
                  <a:cs typeface="Calibri"/>
                  <a:sym typeface="Calibri"/>
                </a:rPr>
                <a:t> 1 gadam</a:t>
              </a:r>
              <a:endParaRPr sz="2600">
                <a:solidFill>
                  <a:schemeClr val="lt1"/>
                </a:solidFill>
                <a:latin typeface="Calibri"/>
                <a:ea typeface="Calibri"/>
                <a:cs typeface="Calibri"/>
                <a:sym typeface="Calibri"/>
              </a:endParaRPr>
            </a:p>
          </p:txBody>
        </p:sp>
        <p:sp>
          <p:nvSpPr>
            <p:cNvPr id="883" name="Google Shape;883;p35"/>
            <p:cNvSpPr/>
            <p:nvPr/>
          </p:nvSpPr>
          <p:spPr>
            <a:xfrm>
              <a:off x="2808954" y="2207475"/>
              <a:ext cx="4213431" cy="1003398"/>
            </a:xfrm>
            <a:prstGeom prst="rightArrow">
              <a:avLst>
                <a:gd fmla="val 75000" name="adj1"/>
                <a:gd fmla="val 50000" name="adj2"/>
              </a:avLst>
            </a:prstGeom>
            <a:solidFill>
              <a:srgbClr val="CFD7E7">
                <a:alpha val="89803"/>
              </a:srgbClr>
            </a:solidFill>
            <a:ln cap="flat" cmpd="sng" w="9525">
              <a:solidFill>
                <a:srgbClr val="CFD7E7">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5"/>
            <p:cNvSpPr txBox="1"/>
            <p:nvPr/>
          </p:nvSpPr>
          <p:spPr>
            <a:xfrm>
              <a:off x="2808954" y="2332900"/>
              <a:ext cx="3837157" cy="752548"/>
            </a:xfrm>
            <a:prstGeom prst="rect">
              <a:avLst/>
            </a:prstGeom>
            <a:noFill/>
            <a:ln>
              <a:noFill/>
            </a:ln>
          </p:spPr>
          <p:txBody>
            <a:bodyPr anchorCtr="0" anchor="t" bIns="10150" lIns="10150"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libri"/>
                <a:buChar char="•"/>
              </a:pPr>
              <a:r>
                <a:rPr b="0" i="0" lang="lv-LV" sz="1600" u="none" cap="none" strike="noStrike">
                  <a:solidFill>
                    <a:schemeClr val="dk1"/>
                  </a:solidFill>
                  <a:latin typeface="Calibri"/>
                  <a:ea typeface="Calibri"/>
                  <a:cs typeface="Calibri"/>
                  <a:sym typeface="Calibri"/>
                </a:rPr>
                <a:t>Var noteikt ilgāku pārbaudes laiku par iepriekšējiem,.</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40"/>
                </a:spcBef>
                <a:spcAft>
                  <a:spcPts val="0"/>
                </a:spcAft>
                <a:buClr>
                  <a:schemeClr val="dk1"/>
                </a:buClr>
                <a:buSzPts val="1600"/>
                <a:buFont typeface="Calibri"/>
                <a:buChar char="•"/>
              </a:pPr>
              <a:r>
                <a:rPr b="0" i="0" lang="lv-LV" sz="1600" u="none" cap="none" strike="noStrike">
                  <a:solidFill>
                    <a:schemeClr val="dk1"/>
                  </a:solidFill>
                  <a:latin typeface="Calibri"/>
                  <a:ea typeface="Calibri"/>
                  <a:cs typeface="Calibri"/>
                  <a:sym typeface="Calibri"/>
                </a:rPr>
                <a:t>Bet nepārsniedz 3 mēnešus</a:t>
              </a:r>
              <a:endParaRPr b="0" i="0" sz="1600" u="none" cap="none" strike="noStrike">
                <a:solidFill>
                  <a:schemeClr val="dk1"/>
                </a:solidFill>
                <a:latin typeface="Calibri"/>
                <a:ea typeface="Calibri"/>
                <a:cs typeface="Calibri"/>
                <a:sym typeface="Calibri"/>
              </a:endParaRPr>
            </a:p>
          </p:txBody>
        </p:sp>
        <p:sp>
          <p:nvSpPr>
            <p:cNvPr id="885" name="Google Shape;885;p35"/>
            <p:cNvSpPr/>
            <p:nvPr/>
          </p:nvSpPr>
          <p:spPr>
            <a:xfrm>
              <a:off x="0" y="2207475"/>
              <a:ext cx="2808954" cy="1003398"/>
            </a:xfrm>
            <a:prstGeom prst="roundRect">
              <a:avLst>
                <a:gd fmla="val 16667" name="adj"/>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5"/>
            <p:cNvSpPr txBox="1"/>
            <p:nvPr/>
          </p:nvSpPr>
          <p:spPr>
            <a:xfrm>
              <a:off x="48982" y="2256457"/>
              <a:ext cx="2710990" cy="905434"/>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Calibri"/>
                <a:buNone/>
              </a:pPr>
              <a:r>
                <a:rPr lang="lv-LV" sz="2600">
                  <a:solidFill>
                    <a:schemeClr val="lt1"/>
                  </a:solidFill>
                  <a:latin typeface="Calibri"/>
                  <a:ea typeface="Calibri"/>
                  <a:cs typeface="Calibri"/>
                  <a:sym typeface="Calibri"/>
                </a:rPr>
                <a:t>Paralēli KOPOLĪGUMS</a:t>
              </a:r>
              <a:endParaRPr sz="2600">
                <a:solidFill>
                  <a:schemeClr val="lt1"/>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36"/>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Libre Baskerville"/>
              <a:buNone/>
            </a:pPr>
            <a:r>
              <a:rPr b="1" lang="lv-LV" sz="6000">
                <a:latin typeface="Libre Baskerville"/>
                <a:ea typeface="Libre Baskerville"/>
                <a:cs typeface="Libre Baskerville"/>
                <a:sym typeface="Libre Baskerville"/>
              </a:rPr>
              <a:t>4. Darba līguma obligātās sastāvdaļas</a:t>
            </a:r>
            <a:endParaRPr/>
          </a:p>
        </p:txBody>
      </p:sp>
      <p:sp>
        <p:nvSpPr>
          <p:cNvPr id="892" name="Google Shape;892;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91"/>
                                        </p:tgtEl>
                                        <p:attrNameLst>
                                          <p:attrName>style.visibility</p:attrName>
                                        </p:attrNameLst>
                                      </p:cBhvr>
                                      <p:to>
                                        <p:strVal val="visible"/>
                                      </p:to>
                                    </p:set>
                                    <p:anim calcmode="lin" valueType="num">
                                      <p:cBhvr additive="base">
                                        <p:cTn dur="500"/>
                                        <p:tgtEl>
                                          <p:spTgt spid="8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Darba līgumā norāda </a:t>
            </a:r>
            <a:br>
              <a:rPr b="1" lang="lv-LV">
                <a:latin typeface="Libre Baskerville"/>
                <a:ea typeface="Libre Baskerville"/>
                <a:cs typeface="Libre Baskerville"/>
                <a:sym typeface="Libre Baskerville"/>
              </a:rPr>
            </a:br>
            <a:r>
              <a:rPr b="1" lang="lv-LV">
                <a:latin typeface="Libre Baskerville"/>
                <a:ea typeface="Libre Baskerville"/>
                <a:cs typeface="Libre Baskerville"/>
                <a:sym typeface="Libre Baskerville"/>
              </a:rPr>
              <a:t>[DL 40.panta otrā daļa]:</a:t>
            </a:r>
            <a:endParaRPr/>
          </a:p>
        </p:txBody>
      </p:sp>
      <p:sp>
        <p:nvSpPr>
          <p:cNvPr id="899" name="Google Shape;899;p37"/>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lv-LV"/>
              <a:t>Darbinieka vārdu, uzvārdu, personas kodu, dzīvesvietu, darba devēja vārdu, uzvārdu/nosaukumu, reģistrācijas numuru, adresi;</a:t>
            </a:r>
            <a:endParaRPr/>
          </a:p>
          <a:p>
            <a:pPr indent="-342900" lvl="0" marL="342900" rtl="0" algn="l">
              <a:spcBef>
                <a:spcPts val="544"/>
              </a:spcBef>
              <a:spcAft>
                <a:spcPts val="0"/>
              </a:spcAft>
              <a:buClr>
                <a:schemeClr val="dk1"/>
              </a:buClr>
              <a:buSzPct val="100000"/>
              <a:buChar char="•"/>
            </a:pPr>
            <a:r>
              <a:rPr lang="lv-LV"/>
              <a:t>Darba tiesisko attiecību sākuma datumu;</a:t>
            </a:r>
            <a:endParaRPr/>
          </a:p>
          <a:p>
            <a:pPr indent="-342900" lvl="0" marL="342900" rtl="0" algn="l">
              <a:spcBef>
                <a:spcPts val="544"/>
              </a:spcBef>
              <a:spcAft>
                <a:spcPts val="0"/>
              </a:spcAft>
              <a:buClr>
                <a:schemeClr val="dk1"/>
              </a:buClr>
              <a:buSzPct val="100000"/>
              <a:buChar char="•"/>
            </a:pPr>
            <a:r>
              <a:rPr lang="lv-LV"/>
              <a:t>Darba tiesisko attiecību paredzamo ilgumu;</a:t>
            </a:r>
            <a:endParaRPr/>
          </a:p>
          <a:p>
            <a:pPr indent="-342900" lvl="0" marL="342900" rtl="0" algn="l">
              <a:spcBef>
                <a:spcPts val="544"/>
              </a:spcBef>
              <a:spcAft>
                <a:spcPts val="0"/>
              </a:spcAft>
              <a:buClr>
                <a:srgbClr val="FF0000"/>
              </a:buClr>
              <a:buSzPct val="100000"/>
              <a:buChar char="•"/>
            </a:pPr>
            <a:r>
              <a:rPr lang="lv-LV">
                <a:solidFill>
                  <a:srgbClr val="FF0000"/>
                </a:solidFill>
              </a:rPr>
              <a:t>Darba vietu (var būt attālināta);</a:t>
            </a:r>
            <a:endParaRPr/>
          </a:p>
          <a:p>
            <a:pPr indent="-342900" lvl="0" marL="342900" rtl="0" algn="l">
              <a:spcBef>
                <a:spcPts val="544"/>
              </a:spcBef>
              <a:spcAft>
                <a:spcPts val="0"/>
              </a:spcAft>
              <a:buClr>
                <a:schemeClr val="dk1"/>
              </a:buClr>
              <a:buSzPct val="100000"/>
              <a:buChar char="•"/>
            </a:pPr>
            <a:r>
              <a:rPr lang="lv-LV"/>
              <a:t>Darbinieka arodu, amatu, specialitāti (Profesiju klasifikatorā norādītās);</a:t>
            </a:r>
            <a:endParaRPr/>
          </a:p>
          <a:p>
            <a:pPr indent="-342900" lvl="0" marL="342900" rtl="0" algn="l">
              <a:spcBef>
                <a:spcPts val="544"/>
              </a:spcBef>
              <a:spcAft>
                <a:spcPts val="0"/>
              </a:spcAft>
              <a:buClr>
                <a:schemeClr val="dk1"/>
              </a:buClr>
              <a:buSzPct val="100000"/>
              <a:buChar char="•"/>
            </a:pPr>
            <a:r>
              <a:rPr lang="lv-LV"/>
              <a:t>Darba samaksas apmēru un izmaksas laiku;</a:t>
            </a:r>
            <a:endParaRPr/>
          </a:p>
          <a:p>
            <a:pPr indent="-342900" lvl="0" marL="342900" rtl="0" algn="l">
              <a:spcBef>
                <a:spcPts val="544"/>
              </a:spcBef>
              <a:spcAft>
                <a:spcPts val="0"/>
              </a:spcAft>
              <a:buClr>
                <a:srgbClr val="FF0000"/>
              </a:buClr>
              <a:buSzPct val="100000"/>
              <a:buChar char="•"/>
            </a:pPr>
            <a:r>
              <a:rPr lang="lv-LV">
                <a:solidFill>
                  <a:srgbClr val="FF0000"/>
                </a:solidFill>
              </a:rPr>
              <a:t>Nolīgto dienas vai nedēļas darba laiku</a:t>
            </a:r>
            <a:r>
              <a:rPr lang="lv-LV"/>
              <a:t>;</a:t>
            </a:r>
            <a:endParaRPr/>
          </a:p>
          <a:p>
            <a:pPr indent="-342900" lvl="0" marL="342900" rtl="0" algn="l">
              <a:spcBef>
                <a:spcPts val="544"/>
              </a:spcBef>
              <a:spcAft>
                <a:spcPts val="0"/>
              </a:spcAft>
              <a:buClr>
                <a:schemeClr val="dk1"/>
              </a:buClr>
              <a:buSzPct val="100000"/>
              <a:buChar char="•"/>
            </a:pPr>
            <a:r>
              <a:rPr lang="lv-LV"/>
              <a:t>Ikgadējā apmaksātā atvaļinājuma ilgumu;</a:t>
            </a:r>
            <a:endParaRPr/>
          </a:p>
          <a:p>
            <a:pPr indent="-342900" lvl="0" marL="342900" rtl="0" algn="l">
              <a:spcBef>
                <a:spcPts val="544"/>
              </a:spcBef>
              <a:spcAft>
                <a:spcPts val="0"/>
              </a:spcAft>
              <a:buClr>
                <a:schemeClr val="dk1"/>
              </a:buClr>
              <a:buSzPct val="100000"/>
              <a:buChar char="•"/>
            </a:pPr>
            <a:r>
              <a:rPr lang="lv-LV"/>
              <a:t>Darba līguma uzteikuma termiņu […]</a:t>
            </a:r>
            <a:endParaRPr/>
          </a:p>
        </p:txBody>
      </p:sp>
      <p:sp>
        <p:nvSpPr>
          <p:cNvPr id="900" name="Google Shape;90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98"/>
                                        </p:tgtEl>
                                        <p:attrNameLst>
                                          <p:attrName>style.visibility</p:attrName>
                                        </p:attrNameLst>
                                      </p:cBhvr>
                                      <p:to>
                                        <p:strVal val="visible"/>
                                      </p:to>
                                    </p:set>
                                    <p:anim calcmode="lin" valueType="num">
                                      <p:cBhvr additive="base">
                                        <p:cTn dur="500"/>
                                        <p:tgtEl>
                                          <p:spTgt spid="8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0" st="0"/>
                                            </p:txEl>
                                          </p:spTgt>
                                        </p:tgtEl>
                                        <p:attrNameLst>
                                          <p:attrName>style.visibility</p:attrName>
                                        </p:attrNameLst>
                                      </p:cBhvr>
                                      <p:to>
                                        <p:strVal val="visible"/>
                                      </p:to>
                                    </p:set>
                                    <p:anim calcmode="lin" valueType="num">
                                      <p:cBhvr additive="base">
                                        <p:cTn dur="500"/>
                                        <p:tgtEl>
                                          <p:spTgt spid="89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1" st="1"/>
                                            </p:txEl>
                                          </p:spTgt>
                                        </p:tgtEl>
                                        <p:attrNameLst>
                                          <p:attrName>style.visibility</p:attrName>
                                        </p:attrNameLst>
                                      </p:cBhvr>
                                      <p:to>
                                        <p:strVal val="visible"/>
                                      </p:to>
                                    </p:set>
                                    <p:anim calcmode="lin" valueType="num">
                                      <p:cBhvr additive="base">
                                        <p:cTn dur="500"/>
                                        <p:tgtEl>
                                          <p:spTgt spid="89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2" st="2"/>
                                            </p:txEl>
                                          </p:spTgt>
                                        </p:tgtEl>
                                        <p:attrNameLst>
                                          <p:attrName>style.visibility</p:attrName>
                                        </p:attrNameLst>
                                      </p:cBhvr>
                                      <p:to>
                                        <p:strVal val="visible"/>
                                      </p:to>
                                    </p:set>
                                    <p:anim calcmode="lin" valueType="num">
                                      <p:cBhvr additive="base">
                                        <p:cTn dur="500"/>
                                        <p:tgtEl>
                                          <p:spTgt spid="89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3" st="3"/>
                                            </p:txEl>
                                          </p:spTgt>
                                        </p:tgtEl>
                                        <p:attrNameLst>
                                          <p:attrName>style.visibility</p:attrName>
                                        </p:attrNameLst>
                                      </p:cBhvr>
                                      <p:to>
                                        <p:strVal val="visible"/>
                                      </p:to>
                                    </p:set>
                                    <p:anim calcmode="lin" valueType="num">
                                      <p:cBhvr additive="base">
                                        <p:cTn dur="500"/>
                                        <p:tgtEl>
                                          <p:spTgt spid="89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4" st="4"/>
                                            </p:txEl>
                                          </p:spTgt>
                                        </p:tgtEl>
                                        <p:attrNameLst>
                                          <p:attrName>style.visibility</p:attrName>
                                        </p:attrNameLst>
                                      </p:cBhvr>
                                      <p:to>
                                        <p:strVal val="visible"/>
                                      </p:to>
                                    </p:set>
                                    <p:anim calcmode="lin" valueType="num">
                                      <p:cBhvr additive="base">
                                        <p:cTn dur="500"/>
                                        <p:tgtEl>
                                          <p:spTgt spid="89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5" st="5"/>
                                            </p:txEl>
                                          </p:spTgt>
                                        </p:tgtEl>
                                        <p:attrNameLst>
                                          <p:attrName>style.visibility</p:attrName>
                                        </p:attrNameLst>
                                      </p:cBhvr>
                                      <p:to>
                                        <p:strVal val="visible"/>
                                      </p:to>
                                    </p:set>
                                    <p:anim calcmode="lin" valueType="num">
                                      <p:cBhvr additive="base">
                                        <p:cTn dur="500"/>
                                        <p:tgtEl>
                                          <p:spTgt spid="89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6" st="6"/>
                                            </p:txEl>
                                          </p:spTgt>
                                        </p:tgtEl>
                                        <p:attrNameLst>
                                          <p:attrName>style.visibility</p:attrName>
                                        </p:attrNameLst>
                                      </p:cBhvr>
                                      <p:to>
                                        <p:strVal val="visible"/>
                                      </p:to>
                                    </p:set>
                                    <p:anim calcmode="lin" valueType="num">
                                      <p:cBhvr additive="base">
                                        <p:cTn dur="500"/>
                                        <p:tgtEl>
                                          <p:spTgt spid="89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7" st="7"/>
                                            </p:txEl>
                                          </p:spTgt>
                                        </p:tgtEl>
                                        <p:attrNameLst>
                                          <p:attrName>style.visibility</p:attrName>
                                        </p:attrNameLst>
                                      </p:cBhvr>
                                      <p:to>
                                        <p:strVal val="visible"/>
                                      </p:to>
                                    </p:set>
                                    <p:anim calcmode="lin" valueType="num">
                                      <p:cBhvr additive="base">
                                        <p:cTn dur="500"/>
                                        <p:tgtEl>
                                          <p:spTgt spid="89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9">
                                            <p:txEl>
                                              <p:pRg end="8" st="8"/>
                                            </p:txEl>
                                          </p:spTgt>
                                        </p:tgtEl>
                                        <p:attrNameLst>
                                          <p:attrName>style.visibility</p:attrName>
                                        </p:attrNameLst>
                                      </p:cBhvr>
                                      <p:to>
                                        <p:strVal val="visible"/>
                                      </p:to>
                                    </p:set>
                                    <p:anim calcmode="lin" valueType="num">
                                      <p:cBhvr additive="base">
                                        <p:cTn dur="500"/>
                                        <p:tgtEl>
                                          <p:spTgt spid="89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38"/>
          <p:cNvSpPr txBox="1"/>
          <p:nvPr>
            <p:ph idx="1" type="body"/>
          </p:nvPr>
        </p:nvSpPr>
        <p:spPr>
          <a:xfrm>
            <a:off x="381000" y="685800"/>
            <a:ext cx="8229600" cy="5943600"/>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SzPts val="2000"/>
              <a:buFont typeface="Century Gothic"/>
              <a:buAutoNum type="arabicPeriod"/>
            </a:pPr>
            <a:r>
              <a:rPr lang="lv-LV" sz="2000"/>
              <a:t>Kā juridiski pareizi noformēt darbinieka nepilna laika darba laiku bez noteikta grafika?</a:t>
            </a:r>
            <a:endParaRPr/>
          </a:p>
          <a:p>
            <a:pPr indent="0" lvl="0" marL="0" rtl="0" algn="l">
              <a:spcBef>
                <a:spcPts val="1000"/>
              </a:spcBef>
              <a:spcAft>
                <a:spcPts val="0"/>
              </a:spcAft>
              <a:buSzPts val="2000"/>
              <a:buNone/>
            </a:pPr>
            <a:r>
              <a:rPr b="1" lang="lv-LV" sz="2000" u="sng">
                <a:solidFill>
                  <a:srgbClr val="FF0000"/>
                </a:solidFill>
              </a:rPr>
              <a:t>DL 40. panta otrās daļas 7.punkts</a:t>
            </a:r>
            <a:r>
              <a:rPr lang="lv-LV" sz="2000">
                <a:solidFill>
                  <a:srgbClr val="FF0000"/>
                </a:solidFill>
              </a:rPr>
              <a:t>: nolīgto dienas vai nedēļas darba laiku, ja darbinieka darba grafiks ir pilnībā vai lielākoties paredzams. </a:t>
            </a:r>
            <a:r>
              <a:rPr b="1" i="1" lang="lv-LV" sz="2000">
                <a:solidFill>
                  <a:srgbClr val="FF0000"/>
                </a:solidFill>
              </a:rPr>
              <a:t>Ja ir nolīgts nepilns darba laiks un darba grafiks nav pilnībā vai lielākoties paredzams, norāda, ka darba grafiks ir mainīgs, kā arī ietver informāciju par to nolīgto darba laiku, kas ir garantētais apmaksātais darba laiks mēneša ietvarā</a:t>
            </a:r>
            <a:r>
              <a:rPr lang="lv-LV" sz="2000">
                <a:solidFill>
                  <a:srgbClr val="FF0000"/>
                </a:solidFill>
              </a:rPr>
              <a:t>, kā arī informāciju, kādā laikā darbinieks var veikt darbu vai viņam būtu pienākums veikt darbu, un informāciju par minimālo paziņošanas laiku pirms darba uzsākšanas vai tā atsaukuma; </a:t>
            </a:r>
            <a:endParaRPr/>
          </a:p>
          <a:p>
            <a:pPr indent="-514350" lvl="0" marL="514350" rtl="0" algn="l">
              <a:spcBef>
                <a:spcPts val="1000"/>
              </a:spcBef>
              <a:spcAft>
                <a:spcPts val="0"/>
              </a:spcAft>
              <a:buSzPts val="2000"/>
              <a:buFont typeface="Century Gothic"/>
              <a:buAutoNum type="arabicPeriod"/>
            </a:pPr>
            <a:r>
              <a:rPr lang="lv-LV" sz="2000"/>
              <a:t>Darba vietas iekļaušana līgumā, ja darbinieks strādā attālināti un/vai pieļaujams darbs no dažādām vietām? </a:t>
            </a:r>
            <a:endParaRPr/>
          </a:p>
          <a:p>
            <a:pPr indent="0" lvl="0" marL="0" rtl="0" algn="l">
              <a:spcBef>
                <a:spcPts val="1000"/>
              </a:spcBef>
              <a:spcAft>
                <a:spcPts val="0"/>
              </a:spcAft>
              <a:buSzPts val="2000"/>
              <a:buNone/>
            </a:pPr>
            <a:r>
              <a:rPr b="1" lang="lv-LV" sz="2000" u="sng"/>
              <a:t>DL 40. panta otrās daļas 4. punkts</a:t>
            </a:r>
            <a:r>
              <a:rPr lang="lv-LV" sz="2000"/>
              <a:t>: </a:t>
            </a:r>
            <a:r>
              <a:rPr lang="lv-LV" sz="2000">
                <a:solidFill>
                  <a:srgbClr val="FF0000"/>
                </a:solidFill>
              </a:rPr>
              <a:t>darba vietu (ja darba pienākumu veikšana nav paredzēta kādā noteiktā darba vietā, to, ka darbinieku var nodarbināt dažādās vietās) vai to, ka darbinieks var brīvi noteikt savu darba vietu.</a:t>
            </a:r>
            <a:endParaRPr/>
          </a:p>
        </p:txBody>
      </p:sp>
      <p:sp>
        <p:nvSpPr>
          <p:cNvPr id="906" name="Google Shape;906;p3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39"/>
          <p:cNvSpPr txBox="1"/>
          <p:nvPr>
            <p:ph idx="1" type="body"/>
          </p:nvPr>
        </p:nvSpPr>
        <p:spPr>
          <a:xfrm>
            <a:off x="914400" y="609600"/>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lv-LV" sz="2400"/>
              <a:t>1. Darbiniekam ir noteikts nepilns darba laiks ar mainīgo darba grafiku. Darba grafiks katram nākamajam mēnesim tiek paziņots mēnesi iepriekš un ir pieejams [</a:t>
            </a:r>
            <a:r>
              <a:rPr lang="lv-LV" sz="2400">
                <a:highlight>
                  <a:srgbClr val="FF0000"/>
                </a:highlight>
              </a:rPr>
              <a:t>norādīt kur un kā</a:t>
            </a:r>
            <a:r>
              <a:rPr lang="lv-LV" sz="2400"/>
              <a:t>]. Darbs veicams </a:t>
            </a:r>
            <a:r>
              <a:rPr lang="lv-LV" sz="2400">
                <a:highlight>
                  <a:srgbClr val="FF0000"/>
                </a:highlight>
              </a:rPr>
              <a:t>katras nedēļas pirmdienā, trešdienā, piektdienā [norāda stundas vai darba apjomu]. </a:t>
            </a:r>
            <a:endParaRPr/>
          </a:p>
          <a:p>
            <a:pPr indent="-342900" lvl="0" marL="342900" rtl="0" algn="l">
              <a:spcBef>
                <a:spcPts val="1000"/>
              </a:spcBef>
              <a:spcAft>
                <a:spcPts val="0"/>
              </a:spcAft>
              <a:buSzPts val="2400"/>
              <a:buChar char="🠶"/>
            </a:pPr>
            <a:r>
              <a:rPr lang="lv-LV" sz="2400"/>
              <a:t>Darbiniekam garantētais apmaksātais darba laiks mēnesī ir [</a:t>
            </a:r>
            <a:r>
              <a:rPr lang="lv-LV" sz="2400">
                <a:highlight>
                  <a:srgbClr val="FF0000"/>
                </a:highlight>
              </a:rPr>
              <a:t>..</a:t>
            </a:r>
            <a:r>
              <a:rPr lang="lv-LV" sz="2400"/>
              <a:t>] stundas </a:t>
            </a:r>
            <a:endParaRPr/>
          </a:p>
          <a:p>
            <a:pPr indent="0" lvl="0" marL="0" rtl="0" algn="l">
              <a:spcBef>
                <a:spcPts val="1000"/>
              </a:spcBef>
              <a:spcAft>
                <a:spcPts val="0"/>
              </a:spcAft>
              <a:buSzPts val="2400"/>
              <a:buNone/>
            </a:pPr>
            <a:r>
              <a:rPr lang="lv-LV" sz="2400"/>
              <a:t>2. Darbiniekam tiek noteikta mobila darba vieta Latvijas Republikas [Eiropas Savienības/ Eiropas/ pasaules] teritorijā.</a:t>
            </a:r>
            <a:endParaRPr/>
          </a:p>
          <a:p>
            <a:pPr indent="-342900" lvl="0" marL="342900" rtl="0" algn="l">
              <a:spcBef>
                <a:spcPts val="1000"/>
              </a:spcBef>
              <a:spcAft>
                <a:spcPts val="0"/>
              </a:spcAft>
              <a:buSzPts val="2400"/>
              <a:buChar char="🠶"/>
            </a:pPr>
            <a:r>
              <a:rPr lang="lv-LV" sz="2400"/>
              <a:t>Darbiniekam tiek noteikts attālinātais darbs [</a:t>
            </a:r>
            <a:r>
              <a:rPr lang="lv-LV" sz="2400">
                <a:highlight>
                  <a:srgbClr val="FF0000"/>
                </a:highlight>
              </a:rPr>
              <a:t>kādā apjomā – viss vai daļējs darba laiks</a:t>
            </a:r>
            <a:r>
              <a:rPr lang="lv-LV" sz="2400"/>
              <a:t>], darba vietu brīvi nosaka darbinieks.</a:t>
            </a:r>
            <a:endParaRPr sz="2400"/>
          </a:p>
        </p:txBody>
      </p:sp>
      <p:sp>
        <p:nvSpPr>
          <p:cNvPr id="912" name="Google Shape;912;p39"/>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Kāpēc slēgt nodarbinātības līgumus?</a:t>
            </a:r>
            <a:endParaRPr/>
          </a:p>
        </p:txBody>
      </p:sp>
      <p:sp>
        <p:nvSpPr>
          <p:cNvPr id="591" name="Google Shape;591;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NVO mērķis ir sekmēt demokrātiskas un pilsoniskas sabiedrības nostiprināšanu </a:t>
            </a:r>
            <a:r>
              <a:rPr i="1" lang="lv-LV"/>
              <a:t>[Biedrību un nodibinājumu likums 1.pants]</a:t>
            </a:r>
            <a:endParaRPr/>
          </a:p>
          <a:p>
            <a:pPr indent="0" lvl="0" marL="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lv-LV"/>
              <a:t>Kāpēc nodarbinātības līgumi BN?</a:t>
            </a:r>
            <a:endParaRPr/>
          </a:p>
        </p:txBody>
      </p:sp>
      <p:sp>
        <p:nvSpPr>
          <p:cNvPr id="592" name="Google Shape;59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500"/>
                                        <p:tgtEl>
                                          <p:spTgt spid="5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1">
                                            <p:txEl>
                                              <p:pRg end="0" st="0"/>
                                            </p:txEl>
                                          </p:spTgt>
                                        </p:tgtEl>
                                        <p:attrNameLst>
                                          <p:attrName>style.visibility</p:attrName>
                                        </p:attrNameLst>
                                      </p:cBhvr>
                                      <p:to>
                                        <p:strVal val="visible"/>
                                      </p:to>
                                    </p:set>
                                    <p:anim calcmode="lin" valueType="num">
                                      <p:cBhvr additive="base">
                                        <p:cTn dur="500"/>
                                        <p:tgtEl>
                                          <p:spTgt spid="59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1">
                                            <p:txEl>
                                              <p:pRg end="1" st="1"/>
                                            </p:txEl>
                                          </p:spTgt>
                                        </p:tgtEl>
                                        <p:attrNameLst>
                                          <p:attrName>style.visibility</p:attrName>
                                        </p:attrNameLst>
                                      </p:cBhvr>
                                      <p:to>
                                        <p:strVal val="visible"/>
                                      </p:to>
                                    </p:set>
                                    <p:anim calcmode="lin" valueType="num">
                                      <p:cBhvr additive="base">
                                        <p:cTn dur="500"/>
                                        <p:tgtEl>
                                          <p:spTgt spid="59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1">
                                            <p:txEl>
                                              <p:pRg end="2" st="2"/>
                                            </p:txEl>
                                          </p:spTgt>
                                        </p:tgtEl>
                                        <p:attrNameLst>
                                          <p:attrName>style.visibility</p:attrName>
                                        </p:attrNameLst>
                                      </p:cBhvr>
                                      <p:to>
                                        <p:strVal val="visible"/>
                                      </p:to>
                                    </p:set>
                                    <p:anim calcmode="lin" valueType="num">
                                      <p:cBhvr additive="base">
                                        <p:cTn dur="500"/>
                                        <p:tgtEl>
                                          <p:spTgt spid="59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Darba līguma noslēgšana</a:t>
            </a:r>
            <a:endParaRPr/>
          </a:p>
        </p:txBody>
      </p:sp>
      <p:cxnSp>
        <p:nvCxnSpPr>
          <p:cNvPr id="918" name="Google Shape;918;p40"/>
          <p:cNvCxnSpPr/>
          <p:nvPr/>
        </p:nvCxnSpPr>
        <p:spPr>
          <a:xfrm>
            <a:off x="457200" y="3200400"/>
            <a:ext cx="7772400" cy="0"/>
          </a:xfrm>
          <a:prstGeom prst="straightConnector1">
            <a:avLst/>
          </a:prstGeom>
          <a:noFill/>
          <a:ln cap="flat" cmpd="sng" w="76200">
            <a:solidFill>
              <a:srgbClr val="00FF00"/>
            </a:solidFill>
            <a:prstDash val="solid"/>
            <a:round/>
            <a:headEnd len="sm" w="sm" type="none"/>
            <a:tailEnd len="med" w="med" type="stealth"/>
          </a:ln>
        </p:spPr>
      </p:cxnSp>
      <p:sp>
        <p:nvSpPr>
          <p:cNvPr id="919" name="Google Shape;919;p40"/>
          <p:cNvSpPr/>
          <p:nvPr/>
        </p:nvSpPr>
        <p:spPr>
          <a:xfrm>
            <a:off x="5327073" y="2971800"/>
            <a:ext cx="457200" cy="457200"/>
          </a:xfrm>
          <a:prstGeom prst="mathMultiply">
            <a:avLst>
              <a:gd fmla="val 23520" name="adj1"/>
            </a:avLst>
          </a:prstGeom>
          <a:solidFill>
            <a:srgbClr val="FF0066"/>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0" name="Google Shape;920;p40"/>
          <p:cNvSpPr/>
          <p:nvPr/>
        </p:nvSpPr>
        <p:spPr>
          <a:xfrm rot="-5400000">
            <a:off x="1905000" y="3048000"/>
            <a:ext cx="457200" cy="304800"/>
          </a:xfrm>
          <a:prstGeom prst="mathMinus">
            <a:avLst>
              <a:gd fmla="val 23520" name="adj1"/>
            </a:avLst>
          </a:prstGeom>
          <a:solidFill>
            <a:srgbClr val="FF0066"/>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1" name="Google Shape;921;p40"/>
          <p:cNvSpPr/>
          <p:nvPr/>
        </p:nvSpPr>
        <p:spPr>
          <a:xfrm>
            <a:off x="609600" y="1752600"/>
            <a:ext cx="2971800" cy="990600"/>
          </a:xfrm>
          <a:prstGeom prst="ellipse">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chemeClr val="dk1"/>
                </a:solidFill>
                <a:latin typeface="Calibri"/>
                <a:ea typeface="Calibri"/>
                <a:cs typeface="Calibri"/>
                <a:sym typeface="Calibri"/>
              </a:rPr>
              <a:t>Vienošanās par pienākumiem un samaksu</a:t>
            </a:r>
            <a:endParaRPr/>
          </a:p>
        </p:txBody>
      </p:sp>
      <p:sp>
        <p:nvSpPr>
          <p:cNvPr id="922" name="Google Shape;922;p40"/>
          <p:cNvSpPr/>
          <p:nvPr/>
        </p:nvSpPr>
        <p:spPr>
          <a:xfrm>
            <a:off x="4069773" y="1752600"/>
            <a:ext cx="2971800" cy="990600"/>
          </a:xfrm>
          <a:prstGeom prst="ellipse">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chemeClr val="dk1"/>
                </a:solidFill>
                <a:latin typeface="Calibri"/>
                <a:ea typeface="Calibri"/>
                <a:cs typeface="Calibri"/>
                <a:sym typeface="Calibri"/>
              </a:rPr>
              <a:t>Darba tiesisko attiecību uzsākšana</a:t>
            </a:r>
            <a:endParaRPr/>
          </a:p>
        </p:txBody>
      </p:sp>
      <p:sp>
        <p:nvSpPr>
          <p:cNvPr id="923" name="Google Shape;923;p40"/>
          <p:cNvSpPr/>
          <p:nvPr/>
        </p:nvSpPr>
        <p:spPr>
          <a:xfrm>
            <a:off x="609600" y="4038600"/>
            <a:ext cx="2971800" cy="1371600"/>
          </a:xfrm>
          <a:prstGeom prst="ellipse">
            <a:avLst/>
          </a:prstGeom>
          <a:solidFill>
            <a:srgbClr val="92CCD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chemeClr val="dk1"/>
                </a:solidFill>
                <a:latin typeface="Calibri"/>
                <a:ea typeface="Calibri"/>
                <a:cs typeface="Calibri"/>
                <a:sym typeface="Calibri"/>
              </a:rPr>
              <a:t>Datums, kas parādās līgumā kā noslēgšanas datums</a:t>
            </a:r>
            <a:endParaRPr/>
          </a:p>
        </p:txBody>
      </p:sp>
      <p:cxnSp>
        <p:nvCxnSpPr>
          <p:cNvPr id="924" name="Google Shape;924;p40"/>
          <p:cNvCxnSpPr/>
          <p:nvPr/>
        </p:nvCxnSpPr>
        <p:spPr>
          <a:xfrm>
            <a:off x="5555673" y="3276600"/>
            <a:ext cx="0" cy="1028700"/>
          </a:xfrm>
          <a:prstGeom prst="straightConnector1">
            <a:avLst/>
          </a:prstGeom>
          <a:noFill/>
          <a:ln cap="flat" cmpd="sng" w="57150">
            <a:solidFill>
              <a:srgbClr val="FF0066"/>
            </a:solidFill>
            <a:prstDash val="solid"/>
            <a:round/>
            <a:headEnd len="sm" w="sm" type="none"/>
            <a:tailEnd len="sm" w="sm" type="none"/>
          </a:ln>
        </p:spPr>
      </p:cxnSp>
      <p:cxnSp>
        <p:nvCxnSpPr>
          <p:cNvPr id="925" name="Google Shape;925;p40"/>
          <p:cNvCxnSpPr/>
          <p:nvPr/>
        </p:nvCxnSpPr>
        <p:spPr>
          <a:xfrm>
            <a:off x="5555673" y="4305300"/>
            <a:ext cx="384463" cy="0"/>
          </a:xfrm>
          <a:prstGeom prst="straightConnector1">
            <a:avLst/>
          </a:prstGeom>
          <a:noFill/>
          <a:ln cap="flat" cmpd="sng" w="57150">
            <a:solidFill>
              <a:srgbClr val="FF0066"/>
            </a:solidFill>
            <a:prstDash val="solid"/>
            <a:round/>
            <a:headEnd len="sm" w="sm" type="none"/>
            <a:tailEnd len="sm" w="sm" type="none"/>
          </a:ln>
        </p:spPr>
      </p:cxnSp>
      <p:sp>
        <p:nvSpPr>
          <p:cNvPr id="926" name="Google Shape;926;p40"/>
          <p:cNvSpPr/>
          <p:nvPr/>
        </p:nvSpPr>
        <p:spPr>
          <a:xfrm>
            <a:off x="5770418" y="4038600"/>
            <a:ext cx="2971800" cy="533400"/>
          </a:xfrm>
          <a:prstGeom prst="ellipse">
            <a:avLst/>
          </a:prstGeom>
          <a:solidFill>
            <a:srgbClr val="92CCD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chemeClr val="dk1"/>
                </a:solidFill>
                <a:latin typeface="Calibri"/>
                <a:ea typeface="Calibri"/>
                <a:cs typeface="Calibri"/>
                <a:sym typeface="Calibri"/>
              </a:rPr>
              <a:t>Sāk tecēt termiņi</a:t>
            </a:r>
            <a:endParaRPr/>
          </a:p>
        </p:txBody>
      </p:sp>
      <p:sp>
        <p:nvSpPr>
          <p:cNvPr id="927" name="Google Shape;927;p40"/>
          <p:cNvSpPr/>
          <p:nvPr/>
        </p:nvSpPr>
        <p:spPr>
          <a:xfrm>
            <a:off x="5327073" y="4876800"/>
            <a:ext cx="3588327" cy="990600"/>
          </a:xfrm>
          <a:prstGeom prst="roundRect">
            <a:avLst>
              <a:gd fmla="val 16667" name="adj"/>
            </a:avLst>
          </a:prstGeom>
          <a:solidFill>
            <a:srgbClr val="92CCD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just">
              <a:spcBef>
                <a:spcPts val="0"/>
              </a:spcBef>
              <a:spcAft>
                <a:spcPts val="0"/>
              </a:spcAft>
              <a:buClr>
                <a:schemeClr val="dk1"/>
              </a:buClr>
              <a:buSzPts val="1800"/>
              <a:buFont typeface="Calibri"/>
              <a:buChar char="-"/>
            </a:pPr>
            <a:r>
              <a:rPr b="1" lang="lv-LV" sz="1800">
                <a:solidFill>
                  <a:schemeClr val="dk1"/>
                </a:solidFill>
                <a:latin typeface="Calibri"/>
                <a:ea typeface="Calibri"/>
                <a:cs typeface="Calibri"/>
                <a:sym typeface="Calibri"/>
              </a:rPr>
              <a:t>pārbaudes termiņš,</a:t>
            </a:r>
            <a:endParaRPr/>
          </a:p>
          <a:p>
            <a:pPr indent="-285750" lvl="0" marL="285750" marR="0" rtl="0" algn="just">
              <a:spcBef>
                <a:spcPts val="0"/>
              </a:spcBef>
              <a:spcAft>
                <a:spcPts val="0"/>
              </a:spcAft>
              <a:buClr>
                <a:schemeClr val="dk1"/>
              </a:buClr>
              <a:buSzPts val="1800"/>
              <a:buFont typeface="Calibri"/>
              <a:buChar char="-"/>
            </a:pPr>
            <a:r>
              <a:rPr b="1" lang="lv-LV" sz="1800">
                <a:solidFill>
                  <a:schemeClr val="dk1"/>
                </a:solidFill>
                <a:latin typeface="Calibri"/>
                <a:ea typeface="Calibri"/>
                <a:cs typeface="Calibri"/>
                <a:sym typeface="Calibri"/>
              </a:rPr>
              <a:t>darba samaksa,</a:t>
            </a:r>
            <a:endParaRPr/>
          </a:p>
          <a:p>
            <a:pPr indent="-285750" lvl="0" marL="285750" marR="0" rtl="0" algn="just">
              <a:spcBef>
                <a:spcPts val="0"/>
              </a:spcBef>
              <a:spcAft>
                <a:spcPts val="0"/>
              </a:spcAft>
              <a:buClr>
                <a:schemeClr val="dk1"/>
              </a:buClr>
              <a:buSzPts val="1800"/>
              <a:buFont typeface="Calibri"/>
              <a:buChar char="-"/>
            </a:pPr>
            <a:r>
              <a:rPr b="1" lang="lv-LV" sz="1800">
                <a:solidFill>
                  <a:schemeClr val="dk1"/>
                </a:solidFill>
                <a:latin typeface="Calibri"/>
                <a:ea typeface="Calibri"/>
                <a:cs typeface="Calibri"/>
                <a:sym typeface="Calibri"/>
              </a:rPr>
              <a:t>atvaļinājums.</a:t>
            </a:r>
            <a:endParaRPr/>
          </a:p>
        </p:txBody>
      </p:sp>
      <p:sp>
        <p:nvSpPr>
          <p:cNvPr id="928" name="Google Shape;928;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17"/>
                                        </p:tgtEl>
                                        <p:attrNameLst>
                                          <p:attrName>style.visibility</p:attrName>
                                        </p:attrNameLst>
                                      </p:cBhvr>
                                      <p:to>
                                        <p:strVal val="visible"/>
                                      </p:to>
                                    </p:set>
                                    <p:anim calcmode="lin" valueType="num">
                                      <p:cBhvr additive="base">
                                        <p:cTn dur="500"/>
                                        <p:tgtEl>
                                          <p:spTgt spid="9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8"/>
                                        </p:tgtEl>
                                        <p:attrNameLst>
                                          <p:attrName>style.visibility</p:attrName>
                                        </p:attrNameLst>
                                      </p:cBhvr>
                                      <p:to>
                                        <p:strVal val="visible"/>
                                      </p:to>
                                    </p:set>
                                    <p:anim calcmode="lin" valueType="num">
                                      <p:cBhvr additive="base">
                                        <p:cTn dur="500"/>
                                        <p:tgtEl>
                                          <p:spTgt spid="9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2000"/>
                                        <p:tgtEl>
                                          <p:spTgt spid="920"/>
                                        </p:tgtEl>
                                      </p:cBhvr>
                                    </p:animEffect>
                                  </p:childTnLst>
                                </p:cTn>
                              </p:par>
                              <p:par>
                                <p:cTn fill="hold" nodeType="with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2000"/>
                                        <p:tgtEl>
                                          <p:spTgt spid="9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2000"/>
                                        <p:tgtEl>
                                          <p:spTgt spid="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500"/>
                                        <p:tgtEl>
                                          <p:spTgt spid="9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000"/>
                                        <p:tgtEl>
                                          <p:spTgt spid="9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500"/>
                                        <p:tgtEl>
                                          <p:spTgt spid="924"/>
                                        </p:tgtEl>
                                      </p:cBhvr>
                                    </p:animEffect>
                                  </p:childTnLst>
                                </p:cTn>
                              </p:par>
                              <p:par>
                                <p:cTn fill="hold" nodeType="with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par>
                                <p:cTn fill="hold" nodeType="with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500"/>
                                        <p:tgtEl>
                                          <p:spTgt spid="9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2000"/>
                                        <p:tgtEl>
                                          <p:spTgt spid="9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4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v-LV"/>
              <a:t>‹#›</a:t>
            </a:fld>
            <a:endParaRPr/>
          </a:p>
        </p:txBody>
      </p:sp>
      <p:sp>
        <p:nvSpPr>
          <p:cNvPr id="934" name="Google Shape;934;p41"/>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rmAutofit fontScale="90000"/>
          </a:bodyPr>
          <a:lstStyle/>
          <a:p>
            <a:pPr indent="-336499" lvl="0" marL="320040" rtl="0" algn="r">
              <a:spcBef>
                <a:spcPts val="0"/>
              </a:spcBef>
              <a:spcAft>
                <a:spcPts val="0"/>
              </a:spcAft>
              <a:buSzPct val="128000"/>
              <a:buChar char="*"/>
            </a:pPr>
            <a:r>
              <a:rPr lang="lv-LV"/>
              <a:t> Nosaukt tos darba veidus, kur BN būtu jāslēdz darba līgums</a:t>
            </a:r>
            <a:endParaRPr/>
          </a:p>
        </p:txBody>
      </p:sp>
      <p:sp>
        <p:nvSpPr>
          <p:cNvPr id="935" name="Google Shape;935;p41"/>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rmAutofit/>
          </a:bodyPr>
          <a:lstStyle/>
          <a:p>
            <a:pPr indent="0" lvl="0" marL="228600" rtl="0" algn="l">
              <a:spcBef>
                <a:spcPts val="0"/>
              </a:spcBef>
              <a:spcAft>
                <a:spcPts val="0"/>
              </a:spcAft>
              <a:buSzPts val="286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42"/>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Times New Roman"/>
              <a:buNone/>
            </a:pPr>
            <a:r>
              <a:rPr b="1" lang="lv-LV" sz="6000">
                <a:latin typeface="Times New Roman"/>
                <a:ea typeface="Times New Roman"/>
                <a:cs typeface="Times New Roman"/>
                <a:sym typeface="Times New Roman"/>
              </a:rPr>
              <a:t>5. Uzņēmuma līguma specifika</a:t>
            </a:r>
            <a:endParaRPr/>
          </a:p>
        </p:txBody>
      </p:sp>
      <p:sp>
        <p:nvSpPr>
          <p:cNvPr id="941" name="Google Shape;941;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40"/>
                                        </p:tgtEl>
                                        <p:attrNameLst>
                                          <p:attrName>style.visibility</p:attrName>
                                        </p:attrNameLst>
                                      </p:cBhvr>
                                      <p:to>
                                        <p:strVal val="visible"/>
                                      </p:to>
                                    </p:set>
                                    <p:anim calcmode="lin" valueType="num">
                                      <p:cBhvr additive="base">
                                        <p:cTn dur="500"/>
                                        <p:tgtEl>
                                          <p:spTgt spid="9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Civillikuma IV daļas 15.nodaļa</a:t>
            </a:r>
            <a:endParaRPr/>
          </a:p>
        </p:txBody>
      </p:sp>
      <p:sp>
        <p:nvSpPr>
          <p:cNvPr id="947" name="Google Shape;947;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Ar </a:t>
            </a:r>
            <a:r>
              <a:rPr b="1" lang="lv-LV">
                <a:solidFill>
                  <a:srgbClr val="FF0000"/>
                </a:solidFill>
              </a:rPr>
              <a:t>darba līgumu </a:t>
            </a:r>
            <a:r>
              <a:rPr lang="lv-LV"/>
              <a:t>viena puse uzņemas strādāt otrai pusei darbu par atlīdzību [CL 2178.pants]</a:t>
            </a:r>
            <a:endParaRPr/>
          </a:p>
          <a:p>
            <a:pPr indent="-342900" lvl="0" marL="342900" rtl="0" algn="l">
              <a:spcBef>
                <a:spcPts val="640"/>
              </a:spcBef>
              <a:spcAft>
                <a:spcPts val="0"/>
              </a:spcAft>
              <a:buClr>
                <a:schemeClr val="dk1"/>
              </a:buClr>
              <a:buSzPts val="3200"/>
              <a:buChar char="•"/>
            </a:pPr>
            <a:r>
              <a:rPr lang="lv-LV"/>
              <a:t>Ja saistības mērķis ir nevis darbs vispār, bet kāds konkrēts noteikts REZULTĀTS, tad līgums par to nav uzskatāms par darba līgumu, bet par </a:t>
            </a:r>
            <a:r>
              <a:rPr b="1" lang="lv-LV">
                <a:solidFill>
                  <a:srgbClr val="FF0000"/>
                </a:solidFill>
              </a:rPr>
              <a:t>uzņēmumu</a:t>
            </a:r>
            <a:r>
              <a:rPr lang="lv-LV">
                <a:solidFill>
                  <a:srgbClr val="FF0000"/>
                </a:solidFill>
              </a:rPr>
              <a:t> </a:t>
            </a:r>
            <a:r>
              <a:rPr lang="lv-LV"/>
              <a:t>[CL 2179.pants].</a:t>
            </a:r>
            <a:endParaRPr/>
          </a:p>
        </p:txBody>
      </p:sp>
      <p:sp>
        <p:nvSpPr>
          <p:cNvPr id="948" name="Google Shape;948;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46"/>
                                        </p:tgtEl>
                                        <p:attrNameLst>
                                          <p:attrName>style.visibility</p:attrName>
                                        </p:attrNameLst>
                                      </p:cBhvr>
                                      <p:to>
                                        <p:strVal val="visible"/>
                                      </p:to>
                                    </p:set>
                                    <p:anim calcmode="lin" valueType="num">
                                      <p:cBhvr additive="base">
                                        <p:cTn dur="500"/>
                                        <p:tgtEl>
                                          <p:spTgt spid="9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47">
                                            <p:txEl>
                                              <p:pRg end="0" st="0"/>
                                            </p:txEl>
                                          </p:spTgt>
                                        </p:tgtEl>
                                        <p:attrNameLst>
                                          <p:attrName>style.visibility</p:attrName>
                                        </p:attrNameLst>
                                      </p:cBhvr>
                                      <p:to>
                                        <p:strVal val="visible"/>
                                      </p:to>
                                    </p:set>
                                    <p:anim calcmode="lin" valueType="num">
                                      <p:cBhvr additive="base">
                                        <p:cTn dur="500"/>
                                        <p:tgtEl>
                                          <p:spTgt spid="94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47">
                                            <p:txEl>
                                              <p:pRg end="1" st="1"/>
                                            </p:txEl>
                                          </p:spTgt>
                                        </p:tgtEl>
                                        <p:attrNameLst>
                                          <p:attrName>style.visibility</p:attrName>
                                        </p:attrNameLst>
                                      </p:cBhvr>
                                      <p:to>
                                        <p:strVal val="visible"/>
                                      </p:to>
                                    </p:set>
                                    <p:anim calcmode="lin" valueType="num">
                                      <p:cBhvr additive="base">
                                        <p:cTn dur="500"/>
                                        <p:tgtEl>
                                          <p:spTgt spid="94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Uzņēmuma līgumu regulē </a:t>
            </a:r>
            <a:br>
              <a:rPr b="1" lang="lv-LV">
                <a:latin typeface="Libre Baskerville"/>
                <a:ea typeface="Libre Baskerville"/>
                <a:cs typeface="Libre Baskerville"/>
                <a:sym typeface="Libre Baskerville"/>
              </a:rPr>
            </a:br>
            <a:r>
              <a:rPr b="1" lang="lv-LV">
                <a:latin typeface="Libre Baskerville"/>
                <a:ea typeface="Libre Baskerville"/>
                <a:cs typeface="Libre Baskerville"/>
                <a:sym typeface="Libre Baskerville"/>
              </a:rPr>
              <a:t>CL 2212.-2229.pants</a:t>
            </a:r>
            <a:endParaRPr/>
          </a:p>
        </p:txBody>
      </p:sp>
      <p:sp>
        <p:nvSpPr>
          <p:cNvPr id="954" name="Google Shape;954;p44"/>
          <p:cNvSpPr txBox="1"/>
          <p:nvPr>
            <p:ph idx="1" type="body"/>
          </p:nvPr>
        </p:nvSpPr>
        <p:spPr>
          <a:xfrm>
            <a:off x="457200" y="1600200"/>
            <a:ext cx="84582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lv-LV"/>
              <a:t>Ar uzņēmuma līgumu viena puse uzņemas otrai izpildīt par zināmu atlīdzību ar saviem darba rīkiem un ierīcēm kādu pasūtījumu izgatavot kādu lietu vai izvest galā kādu pasūtījumu [CL 2212.pants]</a:t>
            </a:r>
            <a:endParaRPr/>
          </a:p>
          <a:p>
            <a:pPr indent="-342900" lvl="0" marL="342900" rtl="0" algn="l">
              <a:spcBef>
                <a:spcPts val="592"/>
              </a:spcBef>
              <a:spcAft>
                <a:spcPts val="0"/>
              </a:spcAft>
              <a:buClr>
                <a:schemeClr val="dk1"/>
              </a:buClr>
              <a:buSzPct val="100000"/>
              <a:buChar char="•"/>
            </a:pPr>
            <a:r>
              <a:rPr lang="lv-LV"/>
              <a:t>PAZĪMES:</a:t>
            </a:r>
            <a:endParaRPr/>
          </a:p>
          <a:p>
            <a:pPr indent="-342900" lvl="0" marL="342900" rtl="0" algn="l">
              <a:spcBef>
                <a:spcPts val="592"/>
              </a:spcBef>
              <a:spcAft>
                <a:spcPts val="0"/>
              </a:spcAft>
              <a:buClr>
                <a:schemeClr val="dk1"/>
              </a:buClr>
              <a:buSzPct val="100000"/>
              <a:buFont typeface="Calibri"/>
              <a:buChar char="-"/>
            </a:pPr>
            <a:r>
              <a:rPr lang="lv-LV"/>
              <a:t>divas puses – </a:t>
            </a:r>
            <a:r>
              <a:rPr b="1" lang="lv-LV">
                <a:solidFill>
                  <a:srgbClr val="FF0000"/>
                </a:solidFill>
              </a:rPr>
              <a:t>pasūtītājs</a:t>
            </a:r>
            <a:r>
              <a:rPr lang="lv-LV">
                <a:solidFill>
                  <a:srgbClr val="FF0000"/>
                </a:solidFill>
              </a:rPr>
              <a:t> </a:t>
            </a:r>
            <a:r>
              <a:rPr lang="lv-LV"/>
              <a:t>un </a:t>
            </a:r>
            <a:r>
              <a:rPr b="1" lang="lv-LV">
                <a:solidFill>
                  <a:srgbClr val="FF0000"/>
                </a:solidFill>
              </a:rPr>
              <a:t>uzņēmējs</a:t>
            </a:r>
            <a:r>
              <a:rPr lang="lv-LV"/>
              <a:t>;</a:t>
            </a:r>
            <a:endParaRPr/>
          </a:p>
          <a:p>
            <a:pPr indent="-342900" lvl="0" marL="342900" rtl="0" algn="l">
              <a:spcBef>
                <a:spcPts val="592"/>
              </a:spcBef>
              <a:spcAft>
                <a:spcPts val="0"/>
              </a:spcAft>
              <a:buClr>
                <a:schemeClr val="dk1"/>
              </a:buClr>
              <a:buSzPct val="100000"/>
              <a:buFont typeface="Calibri"/>
              <a:buChar char="-"/>
            </a:pPr>
            <a:r>
              <a:rPr lang="lv-LV"/>
              <a:t>noteikta atlīdzība par gabaldarbu;</a:t>
            </a:r>
            <a:endParaRPr/>
          </a:p>
          <a:p>
            <a:pPr indent="-342900" lvl="0" marL="342900" rtl="0" algn="l">
              <a:spcBef>
                <a:spcPts val="592"/>
              </a:spcBef>
              <a:spcAft>
                <a:spcPts val="0"/>
              </a:spcAft>
              <a:buClr>
                <a:schemeClr val="dk1"/>
              </a:buClr>
              <a:buSzPct val="100000"/>
              <a:buFont typeface="Calibri"/>
              <a:buChar char="-"/>
            </a:pPr>
            <a:r>
              <a:rPr lang="lv-LV"/>
              <a:t>uzņēmējs strādā ar saviem rīkiem, ierīcēm;</a:t>
            </a:r>
            <a:endParaRPr/>
          </a:p>
          <a:p>
            <a:pPr indent="-342900" lvl="0" marL="342900" rtl="0" algn="l">
              <a:spcBef>
                <a:spcPts val="592"/>
              </a:spcBef>
              <a:spcAft>
                <a:spcPts val="0"/>
              </a:spcAft>
              <a:buClr>
                <a:schemeClr val="dk1"/>
              </a:buClr>
              <a:buSzPct val="100000"/>
              <a:buFont typeface="Calibri"/>
              <a:buChar char="-"/>
            </a:pPr>
            <a:r>
              <a:rPr lang="lv-LV"/>
              <a:t>izpilda pasūtījumu – izgatavota lieta vai pasākums.</a:t>
            </a:r>
            <a:endParaRPr/>
          </a:p>
        </p:txBody>
      </p:sp>
      <p:sp>
        <p:nvSpPr>
          <p:cNvPr id="955" name="Google Shape;955;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53"/>
                                        </p:tgtEl>
                                        <p:attrNameLst>
                                          <p:attrName>style.visibility</p:attrName>
                                        </p:attrNameLst>
                                      </p:cBhvr>
                                      <p:to>
                                        <p:strVal val="visible"/>
                                      </p:to>
                                    </p:set>
                                    <p:anim calcmode="lin" valueType="num">
                                      <p:cBhvr additive="base">
                                        <p:cTn dur="500"/>
                                        <p:tgtEl>
                                          <p:spTgt spid="9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4">
                                            <p:txEl>
                                              <p:pRg end="0" st="0"/>
                                            </p:txEl>
                                          </p:spTgt>
                                        </p:tgtEl>
                                        <p:attrNameLst>
                                          <p:attrName>style.visibility</p:attrName>
                                        </p:attrNameLst>
                                      </p:cBhvr>
                                      <p:to>
                                        <p:strVal val="visible"/>
                                      </p:to>
                                    </p:set>
                                    <p:anim calcmode="lin" valueType="num">
                                      <p:cBhvr additive="base">
                                        <p:cTn dur="500"/>
                                        <p:tgtEl>
                                          <p:spTgt spid="95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4">
                                            <p:txEl>
                                              <p:pRg end="1" st="1"/>
                                            </p:txEl>
                                          </p:spTgt>
                                        </p:tgtEl>
                                        <p:attrNameLst>
                                          <p:attrName>style.visibility</p:attrName>
                                        </p:attrNameLst>
                                      </p:cBhvr>
                                      <p:to>
                                        <p:strVal val="visible"/>
                                      </p:to>
                                    </p:set>
                                    <p:anim calcmode="lin" valueType="num">
                                      <p:cBhvr additive="base">
                                        <p:cTn dur="500"/>
                                        <p:tgtEl>
                                          <p:spTgt spid="95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4">
                                            <p:txEl>
                                              <p:pRg end="2" st="2"/>
                                            </p:txEl>
                                          </p:spTgt>
                                        </p:tgtEl>
                                        <p:attrNameLst>
                                          <p:attrName>style.visibility</p:attrName>
                                        </p:attrNameLst>
                                      </p:cBhvr>
                                      <p:to>
                                        <p:strVal val="visible"/>
                                      </p:to>
                                    </p:set>
                                    <p:anim calcmode="lin" valueType="num">
                                      <p:cBhvr additive="base">
                                        <p:cTn dur="500"/>
                                        <p:tgtEl>
                                          <p:spTgt spid="95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4">
                                            <p:txEl>
                                              <p:pRg end="3" st="3"/>
                                            </p:txEl>
                                          </p:spTgt>
                                        </p:tgtEl>
                                        <p:attrNameLst>
                                          <p:attrName>style.visibility</p:attrName>
                                        </p:attrNameLst>
                                      </p:cBhvr>
                                      <p:to>
                                        <p:strVal val="visible"/>
                                      </p:to>
                                    </p:set>
                                    <p:anim calcmode="lin" valueType="num">
                                      <p:cBhvr additive="base">
                                        <p:cTn dur="500"/>
                                        <p:tgtEl>
                                          <p:spTgt spid="95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4">
                                            <p:txEl>
                                              <p:pRg end="4" st="4"/>
                                            </p:txEl>
                                          </p:spTgt>
                                        </p:tgtEl>
                                        <p:attrNameLst>
                                          <p:attrName>style.visibility</p:attrName>
                                        </p:attrNameLst>
                                      </p:cBhvr>
                                      <p:to>
                                        <p:strVal val="visible"/>
                                      </p:to>
                                    </p:set>
                                    <p:anim calcmode="lin" valueType="num">
                                      <p:cBhvr additive="base">
                                        <p:cTn dur="500"/>
                                        <p:tgtEl>
                                          <p:spTgt spid="95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4">
                                            <p:txEl>
                                              <p:pRg end="5" st="5"/>
                                            </p:txEl>
                                          </p:spTgt>
                                        </p:tgtEl>
                                        <p:attrNameLst>
                                          <p:attrName>style.visibility</p:attrName>
                                        </p:attrNameLst>
                                      </p:cBhvr>
                                      <p:to>
                                        <p:strVal val="visible"/>
                                      </p:to>
                                    </p:set>
                                    <p:anim calcmode="lin" valueType="num">
                                      <p:cBhvr additive="base">
                                        <p:cTn dur="500"/>
                                        <p:tgtEl>
                                          <p:spTgt spid="95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Pušu juridiskā izpratne</a:t>
            </a:r>
            <a:endParaRPr/>
          </a:p>
        </p:txBody>
      </p:sp>
      <p:sp>
        <p:nvSpPr>
          <p:cNvPr id="961" name="Google Shape;961;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lv-LV"/>
              <a:t>Nepieciešama personu </a:t>
            </a:r>
            <a:r>
              <a:rPr lang="lv-LV">
                <a:solidFill>
                  <a:srgbClr val="FF0000"/>
                </a:solidFill>
              </a:rPr>
              <a:t>rīcībspēja un tiesībspēja</a:t>
            </a:r>
            <a:r>
              <a:rPr lang="lv-LV"/>
              <a:t>;</a:t>
            </a:r>
            <a:endParaRPr/>
          </a:p>
          <a:p>
            <a:pPr indent="-342900" lvl="0" marL="342900" rtl="0" algn="l">
              <a:spcBef>
                <a:spcPts val="592"/>
              </a:spcBef>
              <a:spcAft>
                <a:spcPts val="0"/>
              </a:spcAft>
              <a:buClr>
                <a:schemeClr val="dk1"/>
              </a:buClr>
              <a:buSzPct val="100000"/>
              <a:buChar char="•"/>
            </a:pPr>
            <a:r>
              <a:rPr lang="lv-LV"/>
              <a:t>Rīcībspēja iestājas no pilngadības brīža (18 gadu vecuma), ja tiesa nenosaka ātrāk vai nav noslēgta laulība no 16 gadu vecuma</a:t>
            </a:r>
            <a:endParaRPr/>
          </a:p>
          <a:p>
            <a:pPr indent="-342900" lvl="0" marL="342900" rtl="0" algn="l">
              <a:spcBef>
                <a:spcPts val="592"/>
              </a:spcBef>
              <a:spcAft>
                <a:spcPts val="0"/>
              </a:spcAft>
              <a:buClr>
                <a:schemeClr val="dk1"/>
              </a:buClr>
              <a:buSzPct val="100000"/>
              <a:buChar char="•"/>
            </a:pPr>
            <a:r>
              <a:rPr lang="lv-LV"/>
              <a:t>Tiesībspēja – ar piedzimšanas vai reģistrēšanās brīdi.</a:t>
            </a:r>
            <a:endParaRPr/>
          </a:p>
          <a:p>
            <a:pPr indent="-342900" lvl="0" marL="342900" rtl="0" algn="l">
              <a:spcBef>
                <a:spcPts val="592"/>
              </a:spcBef>
              <a:spcAft>
                <a:spcPts val="0"/>
              </a:spcAft>
              <a:buClr>
                <a:schemeClr val="dk1"/>
              </a:buClr>
              <a:buSzPct val="100000"/>
              <a:buChar char="•"/>
            </a:pPr>
            <a:r>
              <a:rPr i="1" lang="lv-LV"/>
              <a:t>Lai noslēgtu uzņēmuma līgumu – jābūt rīcībspējīgai personai. Uzmanīgi ar bērnu vecumu – te ir atšķirības no Darba likuma!!! </a:t>
            </a:r>
            <a:r>
              <a:rPr i="1" lang="lv-LV">
                <a:solidFill>
                  <a:srgbClr val="FF0000"/>
                </a:solidFill>
              </a:rPr>
              <a:t>Nevarēs slēgt līgumu pirms 18 gadu vecuma</a:t>
            </a:r>
            <a:endParaRPr i="1"/>
          </a:p>
        </p:txBody>
      </p:sp>
      <p:sp>
        <p:nvSpPr>
          <p:cNvPr id="962" name="Google Shape;96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60"/>
                                        </p:tgtEl>
                                        <p:attrNameLst>
                                          <p:attrName>style.visibility</p:attrName>
                                        </p:attrNameLst>
                                      </p:cBhvr>
                                      <p:to>
                                        <p:strVal val="visible"/>
                                      </p:to>
                                    </p:set>
                                    <p:anim calcmode="lin" valueType="num">
                                      <p:cBhvr additive="base">
                                        <p:cTn dur="500"/>
                                        <p:tgtEl>
                                          <p:spTgt spid="9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1">
                                            <p:txEl>
                                              <p:pRg end="0" st="0"/>
                                            </p:txEl>
                                          </p:spTgt>
                                        </p:tgtEl>
                                        <p:attrNameLst>
                                          <p:attrName>style.visibility</p:attrName>
                                        </p:attrNameLst>
                                      </p:cBhvr>
                                      <p:to>
                                        <p:strVal val="visible"/>
                                      </p:to>
                                    </p:set>
                                    <p:anim calcmode="lin" valueType="num">
                                      <p:cBhvr additive="base">
                                        <p:cTn dur="500"/>
                                        <p:tgtEl>
                                          <p:spTgt spid="96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1">
                                            <p:txEl>
                                              <p:pRg end="1" st="1"/>
                                            </p:txEl>
                                          </p:spTgt>
                                        </p:tgtEl>
                                        <p:attrNameLst>
                                          <p:attrName>style.visibility</p:attrName>
                                        </p:attrNameLst>
                                      </p:cBhvr>
                                      <p:to>
                                        <p:strVal val="visible"/>
                                      </p:to>
                                    </p:set>
                                    <p:anim calcmode="lin" valueType="num">
                                      <p:cBhvr additive="base">
                                        <p:cTn dur="500"/>
                                        <p:tgtEl>
                                          <p:spTgt spid="96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1">
                                            <p:txEl>
                                              <p:pRg end="2" st="2"/>
                                            </p:txEl>
                                          </p:spTgt>
                                        </p:tgtEl>
                                        <p:attrNameLst>
                                          <p:attrName>style.visibility</p:attrName>
                                        </p:attrNameLst>
                                      </p:cBhvr>
                                      <p:to>
                                        <p:strVal val="visible"/>
                                      </p:to>
                                    </p:set>
                                    <p:anim calcmode="lin" valueType="num">
                                      <p:cBhvr additive="base">
                                        <p:cTn dur="500"/>
                                        <p:tgtEl>
                                          <p:spTgt spid="96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1">
                                            <p:txEl>
                                              <p:pRg end="3" st="3"/>
                                            </p:txEl>
                                          </p:spTgt>
                                        </p:tgtEl>
                                        <p:attrNameLst>
                                          <p:attrName>style.visibility</p:attrName>
                                        </p:attrNameLst>
                                      </p:cBhvr>
                                      <p:to>
                                        <p:strVal val="visible"/>
                                      </p:to>
                                    </p:set>
                                    <p:anim calcmode="lin" valueType="num">
                                      <p:cBhvr additive="base">
                                        <p:cTn dur="500"/>
                                        <p:tgtEl>
                                          <p:spTgt spid="96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3.persona uzņēmuma līgumā</a:t>
            </a:r>
            <a:endParaRPr/>
          </a:p>
        </p:txBody>
      </p:sp>
      <p:sp>
        <p:nvSpPr>
          <p:cNvPr id="968" name="Google Shape;968;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CL 2217.pants pieļauj pasūtījuma izpildi trešajai personai, ja līgumā nav strkti noteikts pasūtījumu veikt uzņēmējam, vai nav nepieciešamas uzņēmēja īpašās zināšanas un māksla;</a:t>
            </a:r>
            <a:endParaRPr/>
          </a:p>
          <a:p>
            <a:pPr indent="-342900" lvl="0" marL="342900" rtl="0" algn="l">
              <a:spcBef>
                <a:spcPts val="640"/>
              </a:spcBef>
              <a:spcAft>
                <a:spcPts val="0"/>
              </a:spcAft>
              <a:buClr>
                <a:schemeClr val="dk1"/>
              </a:buClr>
              <a:buSzPts val="3200"/>
              <a:buChar char="•"/>
            </a:pPr>
            <a:r>
              <a:rPr lang="lv-LV"/>
              <a:t>Par pasūtījumu būs atbildīgs uzņēmējs</a:t>
            </a:r>
            <a:endParaRPr/>
          </a:p>
        </p:txBody>
      </p:sp>
      <p:sp>
        <p:nvSpPr>
          <p:cNvPr id="969" name="Google Shape;969;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67"/>
                                        </p:tgtEl>
                                        <p:attrNameLst>
                                          <p:attrName>style.visibility</p:attrName>
                                        </p:attrNameLst>
                                      </p:cBhvr>
                                      <p:to>
                                        <p:strVal val="visible"/>
                                      </p:to>
                                    </p:set>
                                    <p:anim calcmode="lin" valueType="num">
                                      <p:cBhvr additive="base">
                                        <p:cTn dur="500"/>
                                        <p:tgtEl>
                                          <p:spTgt spid="9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8">
                                            <p:txEl>
                                              <p:pRg end="0" st="0"/>
                                            </p:txEl>
                                          </p:spTgt>
                                        </p:tgtEl>
                                        <p:attrNameLst>
                                          <p:attrName>style.visibility</p:attrName>
                                        </p:attrNameLst>
                                      </p:cBhvr>
                                      <p:to>
                                        <p:strVal val="visible"/>
                                      </p:to>
                                    </p:set>
                                    <p:anim calcmode="lin" valueType="num">
                                      <p:cBhvr additive="base">
                                        <p:cTn dur="500"/>
                                        <p:tgtEl>
                                          <p:spTgt spid="96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8">
                                            <p:txEl>
                                              <p:pRg end="1" st="1"/>
                                            </p:txEl>
                                          </p:spTgt>
                                        </p:tgtEl>
                                        <p:attrNameLst>
                                          <p:attrName>style.visibility</p:attrName>
                                        </p:attrNameLst>
                                      </p:cBhvr>
                                      <p:to>
                                        <p:strVal val="visible"/>
                                      </p:to>
                                    </p:set>
                                    <p:anim calcmode="lin" valueType="num">
                                      <p:cBhvr additive="base">
                                        <p:cTn dur="500"/>
                                        <p:tgtEl>
                                          <p:spTgt spid="96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Samaksa par uzņēmuma līgumu </a:t>
            </a:r>
            <a:br>
              <a:rPr b="1" lang="lv-LV">
                <a:latin typeface="Libre Baskerville"/>
                <a:ea typeface="Libre Baskerville"/>
                <a:cs typeface="Libre Baskerville"/>
                <a:sym typeface="Libre Baskerville"/>
              </a:rPr>
            </a:br>
            <a:r>
              <a:rPr b="1" lang="lv-LV">
                <a:latin typeface="Libre Baskerville"/>
                <a:ea typeface="Libre Baskerville"/>
                <a:cs typeface="Libre Baskerville"/>
                <a:sym typeface="Libre Baskerville"/>
              </a:rPr>
              <a:t>[CL 2223.pants]</a:t>
            </a:r>
            <a:endParaRPr/>
          </a:p>
        </p:txBody>
      </p:sp>
      <p:sp>
        <p:nvSpPr>
          <p:cNvPr id="975" name="Google Shape;975;p47"/>
          <p:cNvSpPr txBox="1"/>
          <p:nvPr>
            <p:ph idx="1" type="body"/>
          </p:nvPr>
        </p:nvSpPr>
        <p:spPr>
          <a:xfrm>
            <a:off x="457200" y="1646237"/>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lv-LV"/>
              <a:t>Tiklīdz pasūtījums izpildīts un pieņemts, uzņēmējam jāsaņem norunātā maksa;</a:t>
            </a:r>
            <a:endParaRPr/>
          </a:p>
          <a:p>
            <a:pPr indent="-342900" lvl="0" marL="342900" rtl="0" algn="l">
              <a:spcBef>
                <a:spcPts val="640"/>
              </a:spcBef>
              <a:spcAft>
                <a:spcPts val="0"/>
              </a:spcAft>
              <a:buClr>
                <a:schemeClr val="dk1"/>
              </a:buClr>
              <a:buSzPts val="3200"/>
              <a:buChar char="•"/>
            </a:pPr>
            <a:r>
              <a:rPr lang="lv-LV"/>
              <a:t>Maksa var būt par pasūtījuma daļām vai par visu pasūtījumu, to atrunā līgumā;</a:t>
            </a:r>
            <a:endParaRPr/>
          </a:p>
          <a:p>
            <a:pPr indent="-342900" lvl="0" marL="342900" rtl="0" algn="l">
              <a:spcBef>
                <a:spcPts val="640"/>
              </a:spcBef>
              <a:spcAft>
                <a:spcPts val="0"/>
              </a:spcAft>
              <a:buClr>
                <a:schemeClr val="dk1"/>
              </a:buClr>
              <a:buSzPts val="3200"/>
              <a:buChar char="•"/>
            </a:pPr>
            <a:r>
              <a:rPr lang="lv-LV"/>
              <a:t>Avansa maksa jāatrunā īpaši (nav populāra uzņēmuma līgumos);</a:t>
            </a:r>
            <a:endParaRPr/>
          </a:p>
          <a:p>
            <a:pPr indent="-342900" lvl="0" marL="342900" rtl="0" algn="l">
              <a:spcBef>
                <a:spcPts val="640"/>
              </a:spcBef>
              <a:spcAft>
                <a:spcPts val="0"/>
              </a:spcAft>
              <a:buClr>
                <a:schemeClr val="dk1"/>
              </a:buClr>
              <a:buSzPts val="3200"/>
              <a:buChar char="•"/>
            </a:pPr>
            <a:r>
              <a:rPr lang="lv-LV"/>
              <a:t>Ja pasūtījuma izpildi traucē uzņēmēja slimība vai citas nejaušības, samaksa pienākas tikai par padarīto.</a:t>
            </a:r>
            <a:endParaRPr/>
          </a:p>
        </p:txBody>
      </p:sp>
      <p:sp>
        <p:nvSpPr>
          <p:cNvPr id="976" name="Google Shape;97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74"/>
                                        </p:tgtEl>
                                        <p:attrNameLst>
                                          <p:attrName>style.visibility</p:attrName>
                                        </p:attrNameLst>
                                      </p:cBhvr>
                                      <p:to>
                                        <p:strVal val="visible"/>
                                      </p:to>
                                    </p:set>
                                    <p:anim calcmode="lin" valueType="num">
                                      <p:cBhvr additive="base">
                                        <p:cTn dur="500"/>
                                        <p:tgtEl>
                                          <p:spTgt spid="9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75">
                                            <p:txEl>
                                              <p:pRg end="0" st="0"/>
                                            </p:txEl>
                                          </p:spTgt>
                                        </p:tgtEl>
                                        <p:attrNameLst>
                                          <p:attrName>style.visibility</p:attrName>
                                        </p:attrNameLst>
                                      </p:cBhvr>
                                      <p:to>
                                        <p:strVal val="visible"/>
                                      </p:to>
                                    </p:set>
                                    <p:anim calcmode="lin" valueType="num">
                                      <p:cBhvr additive="base">
                                        <p:cTn dur="500"/>
                                        <p:tgtEl>
                                          <p:spTgt spid="97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75">
                                            <p:txEl>
                                              <p:pRg end="1" st="1"/>
                                            </p:txEl>
                                          </p:spTgt>
                                        </p:tgtEl>
                                        <p:attrNameLst>
                                          <p:attrName>style.visibility</p:attrName>
                                        </p:attrNameLst>
                                      </p:cBhvr>
                                      <p:to>
                                        <p:strVal val="visible"/>
                                      </p:to>
                                    </p:set>
                                    <p:anim calcmode="lin" valueType="num">
                                      <p:cBhvr additive="base">
                                        <p:cTn dur="500"/>
                                        <p:tgtEl>
                                          <p:spTgt spid="97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75">
                                            <p:txEl>
                                              <p:pRg end="2" st="2"/>
                                            </p:txEl>
                                          </p:spTgt>
                                        </p:tgtEl>
                                        <p:attrNameLst>
                                          <p:attrName>style.visibility</p:attrName>
                                        </p:attrNameLst>
                                      </p:cBhvr>
                                      <p:to>
                                        <p:strVal val="visible"/>
                                      </p:to>
                                    </p:set>
                                    <p:anim calcmode="lin" valueType="num">
                                      <p:cBhvr additive="base">
                                        <p:cTn dur="500"/>
                                        <p:tgtEl>
                                          <p:spTgt spid="97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75">
                                            <p:txEl>
                                              <p:pRg end="3" st="3"/>
                                            </p:txEl>
                                          </p:spTgt>
                                        </p:tgtEl>
                                        <p:attrNameLst>
                                          <p:attrName>style.visibility</p:attrName>
                                        </p:attrNameLst>
                                      </p:cBhvr>
                                      <p:to>
                                        <p:strVal val="visible"/>
                                      </p:to>
                                    </p:set>
                                    <p:anim calcmode="lin" valueType="num">
                                      <p:cBhvr additive="base">
                                        <p:cTn dur="500"/>
                                        <p:tgtEl>
                                          <p:spTgt spid="97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Uzņēmuma līguma priekšrocības:</a:t>
            </a:r>
            <a:endParaRPr/>
          </a:p>
        </p:txBody>
      </p:sp>
      <p:sp>
        <p:nvSpPr>
          <p:cNvPr id="982" name="Google Shape;982;p48"/>
          <p:cNvSpPr txBox="1"/>
          <p:nvPr>
            <p:ph idx="1" type="body"/>
          </p:nvPr>
        </p:nvSpPr>
        <p:spPr>
          <a:xfrm>
            <a:off x="457200" y="1600200"/>
            <a:ext cx="8229600" cy="48006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lv-LV"/>
              <a:t>Izdevīgi noslēgt, ja nevēlas ilgstošas attiecības ar nodarbināto;</a:t>
            </a:r>
            <a:endParaRPr/>
          </a:p>
          <a:p>
            <a:pPr indent="-342900" lvl="0" marL="342900" rtl="0" algn="l">
              <a:spcBef>
                <a:spcPts val="640"/>
              </a:spcBef>
              <a:spcAft>
                <a:spcPts val="0"/>
              </a:spcAft>
              <a:buClr>
                <a:schemeClr val="dk1"/>
              </a:buClr>
              <a:buSzPts val="3200"/>
              <a:buChar char="•"/>
            </a:pPr>
            <a:r>
              <a:rPr lang="lv-LV"/>
              <a:t>Ja darba devējs vēlas saņemt darba rezultātu bez rūpēm par darba veicēju;</a:t>
            </a:r>
            <a:endParaRPr/>
          </a:p>
          <a:p>
            <a:pPr indent="-342900" lvl="0" marL="342900" rtl="0" algn="l">
              <a:spcBef>
                <a:spcPts val="640"/>
              </a:spcBef>
              <a:spcAft>
                <a:spcPts val="0"/>
              </a:spcAft>
              <a:buClr>
                <a:schemeClr val="dk1"/>
              </a:buClr>
              <a:buSzPts val="3200"/>
              <a:buChar char="•"/>
            </a:pPr>
            <a:r>
              <a:rPr lang="lv-LV"/>
              <a:t>Nav jāsūta darba izpildītājs komandējumā/darba braucienā;</a:t>
            </a:r>
            <a:endParaRPr/>
          </a:p>
          <a:p>
            <a:pPr indent="-342900" lvl="0" marL="342900" rtl="0" algn="l">
              <a:spcBef>
                <a:spcPts val="640"/>
              </a:spcBef>
              <a:spcAft>
                <a:spcPts val="0"/>
              </a:spcAft>
              <a:buClr>
                <a:schemeClr val="dk1"/>
              </a:buClr>
              <a:buSzPts val="3200"/>
              <a:buChar char="•"/>
            </a:pPr>
            <a:r>
              <a:rPr lang="lv-LV"/>
              <a:t>Nav jāslēdz patapinājuma līgumi;</a:t>
            </a:r>
            <a:endParaRPr/>
          </a:p>
          <a:p>
            <a:pPr indent="0" lvl="0" marL="0" rtl="0" algn="l">
              <a:spcBef>
                <a:spcPts val="640"/>
              </a:spcBef>
              <a:spcAft>
                <a:spcPts val="0"/>
              </a:spcAft>
              <a:buClr>
                <a:srgbClr val="FF0000"/>
              </a:buClr>
              <a:buSzPts val="3200"/>
              <a:buNone/>
            </a:pPr>
            <a:r>
              <a:rPr b="1" lang="lv-LV">
                <a:solidFill>
                  <a:srgbClr val="FF0000"/>
                </a:solidFill>
              </a:rPr>
              <a:t>! Pasūtītājam jābūt pārliecinātam par veicamā darba apjomu un izpildes kvalitāti!</a:t>
            </a:r>
            <a:endParaRPr/>
          </a:p>
        </p:txBody>
      </p:sp>
      <p:sp>
        <p:nvSpPr>
          <p:cNvPr id="983" name="Google Shape;98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81"/>
                                        </p:tgtEl>
                                        <p:attrNameLst>
                                          <p:attrName>style.visibility</p:attrName>
                                        </p:attrNameLst>
                                      </p:cBhvr>
                                      <p:to>
                                        <p:strVal val="visible"/>
                                      </p:to>
                                    </p:set>
                                    <p:anim calcmode="lin" valueType="num">
                                      <p:cBhvr additive="base">
                                        <p:cTn dur="500"/>
                                        <p:tgtEl>
                                          <p:spTgt spid="9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2">
                                            <p:txEl>
                                              <p:pRg end="0" st="0"/>
                                            </p:txEl>
                                          </p:spTgt>
                                        </p:tgtEl>
                                        <p:attrNameLst>
                                          <p:attrName>style.visibility</p:attrName>
                                        </p:attrNameLst>
                                      </p:cBhvr>
                                      <p:to>
                                        <p:strVal val="visible"/>
                                      </p:to>
                                    </p:set>
                                    <p:anim calcmode="lin" valueType="num">
                                      <p:cBhvr additive="base">
                                        <p:cTn dur="500"/>
                                        <p:tgtEl>
                                          <p:spTgt spid="98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2">
                                            <p:txEl>
                                              <p:pRg end="1" st="1"/>
                                            </p:txEl>
                                          </p:spTgt>
                                        </p:tgtEl>
                                        <p:attrNameLst>
                                          <p:attrName>style.visibility</p:attrName>
                                        </p:attrNameLst>
                                      </p:cBhvr>
                                      <p:to>
                                        <p:strVal val="visible"/>
                                      </p:to>
                                    </p:set>
                                    <p:anim calcmode="lin" valueType="num">
                                      <p:cBhvr additive="base">
                                        <p:cTn dur="500"/>
                                        <p:tgtEl>
                                          <p:spTgt spid="98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2">
                                            <p:txEl>
                                              <p:pRg end="2" st="2"/>
                                            </p:txEl>
                                          </p:spTgt>
                                        </p:tgtEl>
                                        <p:attrNameLst>
                                          <p:attrName>style.visibility</p:attrName>
                                        </p:attrNameLst>
                                      </p:cBhvr>
                                      <p:to>
                                        <p:strVal val="visible"/>
                                      </p:to>
                                    </p:set>
                                    <p:anim calcmode="lin" valueType="num">
                                      <p:cBhvr additive="base">
                                        <p:cTn dur="500"/>
                                        <p:tgtEl>
                                          <p:spTgt spid="98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2">
                                            <p:txEl>
                                              <p:pRg end="3" st="3"/>
                                            </p:txEl>
                                          </p:spTgt>
                                        </p:tgtEl>
                                        <p:attrNameLst>
                                          <p:attrName>style.visibility</p:attrName>
                                        </p:attrNameLst>
                                      </p:cBhvr>
                                      <p:to>
                                        <p:strVal val="visible"/>
                                      </p:to>
                                    </p:set>
                                    <p:anim calcmode="lin" valueType="num">
                                      <p:cBhvr additive="base">
                                        <p:cTn dur="500"/>
                                        <p:tgtEl>
                                          <p:spTgt spid="98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2">
                                            <p:txEl>
                                              <p:pRg end="4" st="4"/>
                                            </p:txEl>
                                          </p:spTgt>
                                        </p:tgtEl>
                                        <p:attrNameLst>
                                          <p:attrName>style.visibility</p:attrName>
                                        </p:attrNameLst>
                                      </p:cBhvr>
                                      <p:to>
                                        <p:strVal val="visible"/>
                                      </p:to>
                                    </p:set>
                                    <p:anim calcmode="lin" valueType="num">
                                      <p:cBhvr additive="base">
                                        <p:cTn dur="500"/>
                                        <p:tgtEl>
                                          <p:spTgt spid="98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Libre Baskerville"/>
              <a:buNone/>
            </a:pPr>
            <a:r>
              <a:rPr b="1" lang="lv-LV" sz="3600">
                <a:latin typeface="Libre Baskerville"/>
                <a:ea typeface="Libre Baskerville"/>
                <a:cs typeface="Libre Baskerville"/>
                <a:sym typeface="Libre Baskerville"/>
              </a:rPr>
              <a:t>Autoratlīdzības līgums </a:t>
            </a:r>
            <a:br>
              <a:rPr b="1" lang="lv-LV" sz="3600">
                <a:latin typeface="Libre Baskerville"/>
                <a:ea typeface="Libre Baskerville"/>
                <a:cs typeface="Libre Baskerville"/>
                <a:sym typeface="Libre Baskerville"/>
              </a:rPr>
            </a:br>
            <a:r>
              <a:rPr b="1" lang="lv-LV" sz="3600">
                <a:latin typeface="Libre Baskerville"/>
                <a:ea typeface="Libre Baskerville"/>
                <a:cs typeface="Libre Baskerville"/>
                <a:sym typeface="Libre Baskerville"/>
              </a:rPr>
              <a:t>[Autortiesību likums </a:t>
            </a:r>
            <a:r>
              <a:rPr b="1" lang="lv-LV" sz="3600" u="sng">
                <a:solidFill>
                  <a:schemeClr val="hlink"/>
                </a:solidFill>
                <a:latin typeface="Libre Baskerville"/>
                <a:ea typeface="Libre Baskerville"/>
                <a:cs typeface="Libre Baskerville"/>
                <a:sym typeface="Libre Baskerville"/>
                <a:hlinkClick r:id="rId3"/>
              </a:rPr>
              <a:t>http://likumi.lv/doc.php?id=5138</a:t>
            </a:r>
            <a:r>
              <a:rPr b="1" lang="lv-LV" sz="3600">
                <a:latin typeface="Libre Baskerville"/>
                <a:ea typeface="Libre Baskerville"/>
                <a:cs typeface="Libre Baskerville"/>
                <a:sym typeface="Libre Baskerville"/>
              </a:rPr>
              <a:t> ]</a:t>
            </a:r>
            <a:endParaRPr/>
          </a:p>
        </p:txBody>
      </p:sp>
      <p:sp>
        <p:nvSpPr>
          <p:cNvPr id="989" name="Google Shape;989;p49"/>
          <p:cNvSpPr txBox="1"/>
          <p:nvPr>
            <p:ph idx="1" type="body"/>
          </p:nvPr>
        </p:nvSpPr>
        <p:spPr>
          <a:xfrm>
            <a:off x="457200" y="1828800"/>
            <a:ext cx="8229600" cy="48768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FF0000"/>
              </a:buClr>
              <a:buSzPct val="100000"/>
              <a:buChar char="•"/>
            </a:pPr>
            <a:r>
              <a:rPr b="1" lang="lv-LV">
                <a:solidFill>
                  <a:srgbClr val="FF0000"/>
                </a:solidFill>
              </a:rPr>
              <a:t>Autors</a:t>
            </a:r>
            <a:r>
              <a:rPr lang="lv-LV">
                <a:solidFill>
                  <a:srgbClr val="FF0000"/>
                </a:solidFill>
              </a:rPr>
              <a:t> </a:t>
            </a:r>
            <a:r>
              <a:rPr lang="lv-LV"/>
              <a:t>– fiziska persona, kuras radošās darbības rezultātā radīts konkrēts darbs;</a:t>
            </a:r>
            <a:endParaRPr/>
          </a:p>
          <a:p>
            <a:pPr indent="-342900" lvl="0" marL="342900" rtl="0" algn="l">
              <a:spcBef>
                <a:spcPts val="592"/>
              </a:spcBef>
              <a:spcAft>
                <a:spcPts val="0"/>
              </a:spcAft>
              <a:buClr>
                <a:srgbClr val="FF0000"/>
              </a:buClr>
              <a:buSzPct val="100000"/>
              <a:buChar char="•"/>
            </a:pPr>
            <a:r>
              <a:rPr b="1" lang="lv-LV">
                <a:solidFill>
                  <a:srgbClr val="FF0000"/>
                </a:solidFill>
              </a:rPr>
              <a:t>Darbs</a:t>
            </a:r>
            <a:r>
              <a:rPr lang="lv-LV">
                <a:solidFill>
                  <a:srgbClr val="FF0000"/>
                </a:solidFill>
              </a:rPr>
              <a:t> </a:t>
            </a:r>
            <a:r>
              <a:rPr lang="lv-LV"/>
              <a:t>– autora radošās darbības rezultāts literatūras, zinātnes, mākslas jomā [..]</a:t>
            </a:r>
            <a:endParaRPr/>
          </a:p>
          <a:p>
            <a:pPr indent="-342900" lvl="0" marL="342900" rtl="0" algn="l">
              <a:spcBef>
                <a:spcPts val="592"/>
              </a:spcBef>
              <a:spcAft>
                <a:spcPts val="0"/>
              </a:spcAft>
              <a:buClr>
                <a:schemeClr val="dk1"/>
              </a:buClr>
              <a:buSzPct val="100000"/>
              <a:buChar char="•"/>
            </a:pPr>
            <a:r>
              <a:rPr lang="lv-LV"/>
              <a:t>AL 4.pantā uzskaitīts, </a:t>
            </a:r>
            <a:r>
              <a:rPr lang="lv-LV" u="sng"/>
              <a:t>kādi darbi ir aizsargājami </a:t>
            </a:r>
            <a:r>
              <a:rPr lang="lv-LV"/>
              <a:t>ar autortiesībām: literārie darbi - grāmatas, brošūras, runas, datorprogrammas, lekcijas, aicinājumi, ziņojumi, sprediķi u.c. </a:t>
            </a:r>
            <a:endParaRPr/>
          </a:p>
          <a:p>
            <a:pPr indent="-342900" lvl="0" marL="342900" rtl="0" algn="l">
              <a:spcBef>
                <a:spcPts val="592"/>
              </a:spcBef>
              <a:spcAft>
                <a:spcPts val="0"/>
              </a:spcAft>
              <a:buClr>
                <a:schemeClr val="dk1"/>
              </a:buClr>
              <a:buSzPct val="100000"/>
              <a:buChar char="•"/>
            </a:pPr>
            <a:r>
              <a:rPr lang="lv-LV"/>
              <a:t>AL 5. pants nosaka, ka arī </a:t>
            </a:r>
            <a:r>
              <a:rPr lang="lv-LV" u="sng"/>
              <a:t>atvasinātie darbi </a:t>
            </a:r>
            <a:r>
              <a:rPr lang="lv-LV"/>
              <a:t>(piemēram, ziņojumi, referāti, tulkojumi, apskati, darbu krājumi) </a:t>
            </a:r>
            <a:r>
              <a:rPr lang="lv-LV" u="sng"/>
              <a:t>var būt </a:t>
            </a:r>
            <a:r>
              <a:rPr lang="lv-LV"/>
              <a:t>ar autortiesībām </a:t>
            </a:r>
            <a:r>
              <a:rPr lang="lv-LV" u="sng"/>
              <a:t>aizsargājami</a:t>
            </a:r>
            <a:r>
              <a:rPr lang="lv-LV"/>
              <a:t>. </a:t>
            </a:r>
            <a:endParaRPr/>
          </a:p>
        </p:txBody>
      </p:sp>
      <p:sp>
        <p:nvSpPr>
          <p:cNvPr id="990" name="Google Shape;990;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88"/>
                                        </p:tgtEl>
                                        <p:attrNameLst>
                                          <p:attrName>style.visibility</p:attrName>
                                        </p:attrNameLst>
                                      </p:cBhvr>
                                      <p:to>
                                        <p:strVal val="visible"/>
                                      </p:to>
                                    </p:set>
                                    <p:anim calcmode="lin" valueType="num">
                                      <p:cBhvr additive="base">
                                        <p:cTn dur="500"/>
                                        <p:tgtEl>
                                          <p:spTgt spid="9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9">
                                            <p:txEl>
                                              <p:pRg end="0" st="0"/>
                                            </p:txEl>
                                          </p:spTgt>
                                        </p:tgtEl>
                                        <p:attrNameLst>
                                          <p:attrName>style.visibility</p:attrName>
                                        </p:attrNameLst>
                                      </p:cBhvr>
                                      <p:to>
                                        <p:strVal val="visible"/>
                                      </p:to>
                                    </p:set>
                                    <p:anim calcmode="lin" valueType="num">
                                      <p:cBhvr additive="base">
                                        <p:cTn dur="500"/>
                                        <p:tgtEl>
                                          <p:spTgt spid="98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9">
                                            <p:txEl>
                                              <p:pRg end="1" st="1"/>
                                            </p:txEl>
                                          </p:spTgt>
                                        </p:tgtEl>
                                        <p:attrNameLst>
                                          <p:attrName>style.visibility</p:attrName>
                                        </p:attrNameLst>
                                      </p:cBhvr>
                                      <p:to>
                                        <p:strVal val="visible"/>
                                      </p:to>
                                    </p:set>
                                    <p:anim calcmode="lin" valueType="num">
                                      <p:cBhvr additive="base">
                                        <p:cTn dur="500"/>
                                        <p:tgtEl>
                                          <p:spTgt spid="98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9">
                                            <p:txEl>
                                              <p:pRg end="2" st="2"/>
                                            </p:txEl>
                                          </p:spTgt>
                                        </p:tgtEl>
                                        <p:attrNameLst>
                                          <p:attrName>style.visibility</p:attrName>
                                        </p:attrNameLst>
                                      </p:cBhvr>
                                      <p:to>
                                        <p:strVal val="visible"/>
                                      </p:to>
                                    </p:set>
                                    <p:anim calcmode="lin" valueType="num">
                                      <p:cBhvr additive="base">
                                        <p:cTn dur="500"/>
                                        <p:tgtEl>
                                          <p:spTgt spid="98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9">
                                            <p:txEl>
                                              <p:pRg end="3" st="3"/>
                                            </p:txEl>
                                          </p:spTgt>
                                        </p:tgtEl>
                                        <p:attrNameLst>
                                          <p:attrName>style.visibility</p:attrName>
                                        </p:attrNameLst>
                                      </p:cBhvr>
                                      <p:to>
                                        <p:strVal val="visible"/>
                                      </p:to>
                                    </p:set>
                                    <p:anim calcmode="lin" valueType="num">
                                      <p:cBhvr additive="base">
                                        <p:cTn dur="500"/>
                                        <p:tgtEl>
                                          <p:spTgt spid="98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
          <p:cNvSpPr txBox="1"/>
          <p:nvPr>
            <p:ph type="title"/>
          </p:nvPr>
        </p:nvSpPr>
        <p:spPr>
          <a:xfrm>
            <a:off x="457200" y="274638"/>
            <a:ext cx="8229600" cy="22399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i="1" lang="lv-LV" sz="3600"/>
              <a:t>Biedrībai un nodibinājumam ir tiesības papilddarbības veidā veikt saimniecisko darbību, kas saistīta ar:</a:t>
            </a:r>
            <a:endParaRPr sz="3600"/>
          </a:p>
        </p:txBody>
      </p:sp>
      <p:sp>
        <p:nvSpPr>
          <p:cNvPr id="598" name="Google Shape;598;p5"/>
          <p:cNvSpPr/>
          <p:nvPr/>
        </p:nvSpPr>
        <p:spPr>
          <a:xfrm>
            <a:off x="762000" y="2971800"/>
            <a:ext cx="5486400" cy="838200"/>
          </a:xfrm>
          <a:prstGeom prst="ellipse">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2000" u="none" cap="none" strike="noStrike">
                <a:solidFill>
                  <a:schemeClr val="dk1"/>
                </a:solidFill>
                <a:latin typeface="Calibri"/>
                <a:ea typeface="Calibri"/>
                <a:cs typeface="Calibri"/>
                <a:sym typeface="Calibri"/>
              </a:rPr>
              <a:t>īpašuma uzturēšanu</a:t>
            </a:r>
            <a:endParaRPr/>
          </a:p>
        </p:txBody>
      </p:sp>
      <p:sp>
        <p:nvSpPr>
          <p:cNvPr id="599" name="Google Shape;599;p5"/>
          <p:cNvSpPr/>
          <p:nvPr/>
        </p:nvSpPr>
        <p:spPr>
          <a:xfrm>
            <a:off x="789709" y="4267200"/>
            <a:ext cx="5486400" cy="838200"/>
          </a:xfrm>
          <a:prstGeom prst="ellipse">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2000" u="none" cap="none" strike="noStrike">
                <a:solidFill>
                  <a:schemeClr val="dk1"/>
                </a:solidFill>
                <a:latin typeface="Calibri"/>
                <a:ea typeface="Calibri"/>
                <a:cs typeface="Calibri"/>
                <a:sym typeface="Calibri"/>
              </a:rPr>
              <a:t>īpašuma izmantošanu</a:t>
            </a:r>
            <a:endParaRPr/>
          </a:p>
        </p:txBody>
      </p:sp>
      <p:sp>
        <p:nvSpPr>
          <p:cNvPr id="600" name="Google Shape;600;p5"/>
          <p:cNvSpPr/>
          <p:nvPr/>
        </p:nvSpPr>
        <p:spPr>
          <a:xfrm>
            <a:off x="789709" y="5486400"/>
            <a:ext cx="5486400" cy="838200"/>
          </a:xfrm>
          <a:prstGeom prst="ellipse">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2000" u="none" cap="none" strike="noStrike">
                <a:solidFill>
                  <a:schemeClr val="dk1"/>
                </a:solidFill>
                <a:latin typeface="Calibri"/>
                <a:ea typeface="Calibri"/>
                <a:cs typeface="Calibri"/>
                <a:sym typeface="Calibri"/>
              </a:rPr>
              <a:t>Cita veida saimniecisko darbību, lai sasniegtu BN mērķus</a:t>
            </a:r>
            <a:endParaRPr/>
          </a:p>
        </p:txBody>
      </p:sp>
      <p:sp>
        <p:nvSpPr>
          <p:cNvPr id="601" name="Google Shape;601;p5"/>
          <p:cNvSpPr/>
          <p:nvPr/>
        </p:nvSpPr>
        <p:spPr>
          <a:xfrm>
            <a:off x="6172200" y="2971800"/>
            <a:ext cx="1066800" cy="3352800"/>
          </a:xfrm>
          <a:prstGeom prst="rightBrace">
            <a:avLst>
              <a:gd fmla="val 8333" name="adj1"/>
              <a:gd fmla="val 50000" name="adj2"/>
            </a:avLst>
          </a:prstGeom>
          <a:noFill/>
          <a:ln cap="flat" cmpd="sng" w="5715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02" name="Google Shape;602;p5"/>
          <p:cNvSpPr/>
          <p:nvPr/>
        </p:nvSpPr>
        <p:spPr>
          <a:xfrm>
            <a:off x="7467600" y="3124200"/>
            <a:ext cx="1371600" cy="2781300"/>
          </a:xfrm>
          <a:prstGeom prst="roundRect">
            <a:avLst>
              <a:gd fmla="val 16667"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lv-LV" sz="2400" u="none" cap="none" strike="noStrike">
                <a:solidFill>
                  <a:schemeClr val="lt1"/>
                </a:solidFill>
                <a:latin typeface="Calibri"/>
                <a:ea typeface="Calibri"/>
                <a:cs typeface="Calibri"/>
                <a:sym typeface="Calibri"/>
              </a:rPr>
              <a:t>BN</a:t>
            </a:r>
            <a:endParaRPr/>
          </a:p>
          <a:p>
            <a:pPr indent="0" lvl="0" marL="0" marR="0" rtl="0" algn="ctr">
              <a:spcBef>
                <a:spcPts val="0"/>
              </a:spcBef>
              <a:spcAft>
                <a:spcPts val="0"/>
              </a:spcAft>
              <a:buNone/>
            </a:pPr>
            <a:r>
              <a:rPr b="1" i="0" lang="lv-LV" sz="2400" u="none" cap="none" strike="noStrike">
                <a:solidFill>
                  <a:schemeClr val="lt1"/>
                </a:solidFill>
                <a:latin typeface="Calibri"/>
                <a:ea typeface="Calibri"/>
                <a:cs typeface="Calibri"/>
                <a:sym typeface="Calibri"/>
              </a:rPr>
              <a:t>NAV peļņas gūšanas rakstura</a:t>
            </a:r>
            <a:endParaRPr/>
          </a:p>
        </p:txBody>
      </p:sp>
      <p:sp>
        <p:nvSpPr>
          <p:cNvPr id="603" name="Google Shape;603;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50"/>
          <p:cNvSpPr txBox="1"/>
          <p:nvPr>
            <p:ph idx="1" type="body"/>
          </p:nvPr>
        </p:nvSpPr>
        <p:spPr>
          <a:xfrm>
            <a:off x="457200" y="457200"/>
            <a:ext cx="8229600" cy="59436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lv-LV"/>
              <a:t>Gadījumu, kad ir slēdzams autoratlīdzības līgums, ir jāvērtē, vai attiecīgais darbs ir “</a:t>
            </a:r>
            <a:r>
              <a:rPr b="1" lang="lv-LV">
                <a:solidFill>
                  <a:srgbClr val="FF0000"/>
                </a:solidFill>
              </a:rPr>
              <a:t>aizsargājams darbs</a:t>
            </a:r>
            <a:r>
              <a:rPr lang="lv-LV"/>
              <a:t>” Autortiesību likuma izpratnē. </a:t>
            </a:r>
            <a:endParaRPr/>
          </a:p>
          <a:p>
            <a:pPr indent="-342900" lvl="0" marL="342900" rtl="0" algn="l">
              <a:spcBef>
                <a:spcPts val="592"/>
              </a:spcBef>
              <a:spcAft>
                <a:spcPts val="0"/>
              </a:spcAft>
              <a:buClr>
                <a:schemeClr val="dk1"/>
              </a:buClr>
              <a:buSzPct val="100000"/>
              <a:buChar char="•"/>
            </a:pPr>
            <a:r>
              <a:rPr lang="lv-LV"/>
              <a:t>Likums nosaka, ka ar autortiesībām aizsargātam darbam ir jātop </a:t>
            </a:r>
            <a:r>
              <a:rPr b="1" lang="lv-LV">
                <a:solidFill>
                  <a:srgbClr val="FF0000"/>
                </a:solidFill>
              </a:rPr>
              <a:t>autora “radošās darbības rezultātā.” </a:t>
            </a:r>
            <a:endParaRPr/>
          </a:p>
          <a:p>
            <a:pPr indent="-342900" lvl="0" marL="342900" rtl="0" algn="l">
              <a:spcBef>
                <a:spcPts val="592"/>
              </a:spcBef>
              <a:spcAft>
                <a:spcPts val="0"/>
              </a:spcAft>
              <a:buClr>
                <a:schemeClr val="dk1"/>
              </a:buClr>
              <a:buSzPct val="100000"/>
              <a:buChar char="•"/>
            </a:pPr>
            <a:r>
              <a:rPr lang="lv-LV"/>
              <a:t>Var uzskatīt, ka </a:t>
            </a:r>
            <a:r>
              <a:rPr lang="lv-LV" u="sng"/>
              <a:t>jaunrade jeb darba oriģinalitāte ir pamatkritērijs</a:t>
            </a:r>
            <a:r>
              <a:rPr lang="lv-LV"/>
              <a:t> tam, lai noteiktu, vai attiecībā uz šo darbu var tikt slēgts autoratlīdzības līgums. </a:t>
            </a:r>
            <a:endParaRPr/>
          </a:p>
          <a:p>
            <a:pPr indent="-342900" lvl="0" marL="342900" rtl="0" algn="l">
              <a:spcBef>
                <a:spcPts val="592"/>
              </a:spcBef>
              <a:spcAft>
                <a:spcPts val="0"/>
              </a:spcAft>
              <a:buClr>
                <a:schemeClr val="dk1"/>
              </a:buClr>
              <a:buSzPct val="100000"/>
              <a:buChar char="•"/>
            </a:pPr>
            <a:r>
              <a:rPr lang="lv-LV"/>
              <a:t>Darbā nebūs nepieciešamās jaunrades vai oriģinalitātes, ja ir paveikta vienkārša informācijas apkopošana (kompilācija) vai arī tehniska informācijas apstrāde. </a:t>
            </a:r>
            <a:endParaRPr/>
          </a:p>
        </p:txBody>
      </p:sp>
      <p:sp>
        <p:nvSpPr>
          <p:cNvPr id="996" name="Google Shape;996;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95">
                                            <p:txEl>
                                              <p:pRg end="0" st="0"/>
                                            </p:txEl>
                                          </p:spTgt>
                                        </p:tgtEl>
                                        <p:attrNameLst>
                                          <p:attrName>style.visibility</p:attrName>
                                        </p:attrNameLst>
                                      </p:cBhvr>
                                      <p:to>
                                        <p:strVal val="visible"/>
                                      </p:to>
                                    </p:set>
                                    <p:anim calcmode="lin" valueType="num">
                                      <p:cBhvr additive="base">
                                        <p:cTn dur="500"/>
                                        <p:tgtEl>
                                          <p:spTgt spid="99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5">
                                            <p:txEl>
                                              <p:pRg end="1" st="1"/>
                                            </p:txEl>
                                          </p:spTgt>
                                        </p:tgtEl>
                                        <p:attrNameLst>
                                          <p:attrName>style.visibility</p:attrName>
                                        </p:attrNameLst>
                                      </p:cBhvr>
                                      <p:to>
                                        <p:strVal val="visible"/>
                                      </p:to>
                                    </p:set>
                                    <p:anim calcmode="lin" valueType="num">
                                      <p:cBhvr additive="base">
                                        <p:cTn dur="500"/>
                                        <p:tgtEl>
                                          <p:spTgt spid="99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5">
                                            <p:txEl>
                                              <p:pRg end="2" st="2"/>
                                            </p:txEl>
                                          </p:spTgt>
                                        </p:tgtEl>
                                        <p:attrNameLst>
                                          <p:attrName>style.visibility</p:attrName>
                                        </p:attrNameLst>
                                      </p:cBhvr>
                                      <p:to>
                                        <p:strVal val="visible"/>
                                      </p:to>
                                    </p:set>
                                    <p:anim calcmode="lin" valueType="num">
                                      <p:cBhvr additive="base">
                                        <p:cTn dur="500"/>
                                        <p:tgtEl>
                                          <p:spTgt spid="99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5">
                                            <p:txEl>
                                              <p:pRg end="3" st="3"/>
                                            </p:txEl>
                                          </p:spTgt>
                                        </p:tgtEl>
                                        <p:attrNameLst>
                                          <p:attrName>style.visibility</p:attrName>
                                        </p:attrNameLst>
                                      </p:cBhvr>
                                      <p:to>
                                        <p:strVal val="visible"/>
                                      </p:to>
                                    </p:set>
                                    <p:anim calcmode="lin" valueType="num">
                                      <p:cBhvr additive="base">
                                        <p:cTn dur="500"/>
                                        <p:tgtEl>
                                          <p:spTgt spid="99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5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v-LV"/>
              <a:t>‹#›</a:t>
            </a:fld>
            <a:endParaRPr/>
          </a:p>
        </p:txBody>
      </p:sp>
      <p:sp>
        <p:nvSpPr>
          <p:cNvPr id="1002" name="Google Shape;1002;p51"/>
          <p:cNvSpPr txBox="1"/>
          <p:nvPr>
            <p:ph type="title"/>
          </p:nvPr>
        </p:nvSpPr>
        <p:spPr>
          <a:xfrm>
            <a:off x="1828800" y="5105400"/>
            <a:ext cx="6512511" cy="1143000"/>
          </a:xfrm>
          <a:prstGeom prst="rect">
            <a:avLst/>
          </a:prstGeom>
          <a:noFill/>
          <a:ln>
            <a:noFill/>
          </a:ln>
        </p:spPr>
        <p:txBody>
          <a:bodyPr anchorCtr="0" anchor="t" bIns="45700" lIns="91425" spcFirstLastPara="1" rIns="91425" wrap="square" tIns="45700">
            <a:normAutofit fontScale="90000"/>
          </a:bodyPr>
          <a:lstStyle/>
          <a:p>
            <a:pPr indent="-320040" lvl="0" marL="320040" rtl="0" algn="r">
              <a:spcBef>
                <a:spcPts val="0"/>
              </a:spcBef>
              <a:spcAft>
                <a:spcPts val="0"/>
              </a:spcAft>
              <a:buSzPct val="128000"/>
              <a:buChar char="*"/>
            </a:pPr>
            <a:r>
              <a:rPr lang="lv-LV" sz="4000"/>
              <a:t> Kurš ir uzņēmuma, kurš autoratlīdzības līgums?</a:t>
            </a:r>
            <a:endParaRPr/>
          </a:p>
        </p:txBody>
      </p:sp>
      <p:sp>
        <p:nvSpPr>
          <p:cNvPr id="1003" name="Google Shape;1003;p51"/>
          <p:cNvSpPr txBox="1"/>
          <p:nvPr>
            <p:ph idx="1" type="body"/>
          </p:nvPr>
        </p:nvSpPr>
        <p:spPr>
          <a:xfrm>
            <a:off x="533400" y="731520"/>
            <a:ext cx="7924800" cy="4145280"/>
          </a:xfrm>
          <a:prstGeom prst="rect">
            <a:avLst/>
          </a:prstGeom>
          <a:noFill/>
          <a:ln>
            <a:noFill/>
          </a:ln>
        </p:spPr>
        <p:txBody>
          <a:bodyPr anchorCtr="0" anchor="t" bIns="45700" lIns="91425" spcFirstLastPara="1" rIns="91425" wrap="square" tIns="45700">
            <a:normAutofit/>
          </a:bodyPr>
          <a:lstStyle/>
          <a:p>
            <a:pPr indent="-457200" lvl="0" marL="502919" rtl="0" algn="l">
              <a:spcBef>
                <a:spcPts val="0"/>
              </a:spcBef>
              <a:spcAft>
                <a:spcPts val="0"/>
              </a:spcAft>
              <a:buSzPts val="2860"/>
              <a:buAutoNum type="arabicPeriod"/>
            </a:pPr>
            <a:r>
              <a:rPr lang="lv-LV"/>
              <a:t>BN noslēdza līgumu ar dejotāju pāri par priekšnesumu labdarības pasākumā.</a:t>
            </a:r>
            <a:endParaRPr/>
          </a:p>
          <a:p>
            <a:pPr indent="-457200" lvl="0" marL="502919" rtl="0" algn="l">
              <a:spcBef>
                <a:spcPts val="740"/>
              </a:spcBef>
              <a:spcAft>
                <a:spcPts val="0"/>
              </a:spcAft>
              <a:buSzPts val="2860"/>
              <a:buAutoNum type="arabicPeriod"/>
            </a:pPr>
            <a:r>
              <a:rPr lang="lv-LV"/>
              <a:t>BN noslēdza līgumu ar mūzikas skolas audzēkni par mūzikas komponēšanu O.Vācieša dzejolim Mātes dienas pasākumam.</a:t>
            </a:r>
            <a:endParaRPr/>
          </a:p>
          <a:p>
            <a:pPr indent="-457200" lvl="0" marL="502919" rtl="0" algn="l">
              <a:spcBef>
                <a:spcPts val="740"/>
              </a:spcBef>
              <a:spcAft>
                <a:spcPts val="0"/>
              </a:spcAft>
              <a:buSzPts val="2860"/>
              <a:buAutoNum type="arabicPeriod"/>
            </a:pPr>
            <a:r>
              <a:rPr lang="lv-LV"/>
              <a:t>BN noslēdza līgumu ar aktieri par sakomponētā O.Vācieša dzejoļa izpildi Mātes dienas pasākumā.</a:t>
            </a:r>
            <a:endParaRPr/>
          </a:p>
          <a:p>
            <a:pPr indent="-457200" lvl="0" marL="502919" rtl="0" algn="l">
              <a:spcBef>
                <a:spcPts val="740"/>
              </a:spcBef>
              <a:spcAft>
                <a:spcPts val="0"/>
              </a:spcAft>
              <a:buSzPts val="2860"/>
              <a:buAutoNum type="arabicPeriod"/>
            </a:pPr>
            <a:r>
              <a:rPr lang="lv-LV"/>
              <a:t>BN noslēdz līgumu ar personu A par informatīvas kampaņas «Bērni par mieru pasaulē!» materiālu izstrādi un otru līgumu ar uzņēmumu X par informatīvas kampaņas noorganizēšanu un realizēšanu.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03">
                                            <p:txEl>
                                              <p:pRg end="0" st="0"/>
                                            </p:txEl>
                                          </p:spTgt>
                                        </p:tgtEl>
                                        <p:attrNameLst>
                                          <p:attrName>style.visibility</p:attrName>
                                        </p:attrNameLst>
                                      </p:cBhvr>
                                      <p:to>
                                        <p:strVal val="visible"/>
                                      </p:to>
                                    </p:set>
                                    <p:anim calcmode="lin" valueType="num">
                                      <p:cBhvr additive="base">
                                        <p:cTn dur="500"/>
                                        <p:tgtEl>
                                          <p:spTgt spid="100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3">
                                            <p:txEl>
                                              <p:pRg end="1" st="1"/>
                                            </p:txEl>
                                          </p:spTgt>
                                        </p:tgtEl>
                                        <p:attrNameLst>
                                          <p:attrName>style.visibility</p:attrName>
                                        </p:attrNameLst>
                                      </p:cBhvr>
                                      <p:to>
                                        <p:strVal val="visible"/>
                                      </p:to>
                                    </p:set>
                                    <p:anim calcmode="lin" valueType="num">
                                      <p:cBhvr additive="base">
                                        <p:cTn dur="500"/>
                                        <p:tgtEl>
                                          <p:spTgt spid="100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3">
                                            <p:txEl>
                                              <p:pRg end="2" st="2"/>
                                            </p:txEl>
                                          </p:spTgt>
                                        </p:tgtEl>
                                        <p:attrNameLst>
                                          <p:attrName>style.visibility</p:attrName>
                                        </p:attrNameLst>
                                      </p:cBhvr>
                                      <p:to>
                                        <p:strVal val="visible"/>
                                      </p:to>
                                    </p:set>
                                    <p:anim calcmode="lin" valueType="num">
                                      <p:cBhvr additive="base">
                                        <p:cTn dur="500"/>
                                        <p:tgtEl>
                                          <p:spTgt spid="100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3">
                                            <p:txEl>
                                              <p:pRg end="3" st="3"/>
                                            </p:txEl>
                                          </p:spTgt>
                                        </p:tgtEl>
                                        <p:attrNameLst>
                                          <p:attrName>style.visibility</p:attrName>
                                        </p:attrNameLst>
                                      </p:cBhvr>
                                      <p:to>
                                        <p:strVal val="visible"/>
                                      </p:to>
                                    </p:set>
                                    <p:anim calcmode="lin" valueType="num">
                                      <p:cBhvr additive="base">
                                        <p:cTn dur="500"/>
                                        <p:tgtEl>
                                          <p:spTgt spid="100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2"/>
                                        </p:tgtEl>
                                        <p:attrNameLst>
                                          <p:attrName>style.visibility</p:attrName>
                                        </p:attrNameLst>
                                      </p:cBhvr>
                                      <p:to>
                                        <p:strVal val="visible"/>
                                      </p:to>
                                    </p:set>
                                    <p:anim calcmode="lin" valueType="num">
                                      <p:cBhvr additive="base">
                                        <p:cTn dur="500"/>
                                        <p:tgtEl>
                                          <p:spTgt spid="10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52"/>
          <p:cNvSpPr txBox="1"/>
          <p:nvPr>
            <p:ph idx="1" type="body"/>
          </p:nvPr>
        </p:nvSpPr>
        <p:spPr>
          <a:xfrm>
            <a:off x="457200" y="381000"/>
            <a:ext cx="8229600" cy="6096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lang="lv-LV" sz="2400"/>
              <a:t>Ja noslēgts autora līgums par pasūtītu darbu, autoram jāizpilda viņam pasūtītais darbs saskaņā ar līguma noteikumiem un jānodod tas pasūtītājam izmantošanai līgumā noteiktajā termiņā un norādītajā kārtībā [AL 13.pants]</a:t>
            </a:r>
            <a:endParaRPr/>
          </a:p>
          <a:p>
            <a:pPr indent="-342900" lvl="0" marL="342900" rtl="0" algn="l">
              <a:spcBef>
                <a:spcPts val="1000"/>
              </a:spcBef>
              <a:spcAft>
                <a:spcPts val="0"/>
              </a:spcAft>
              <a:buSzPts val="2400"/>
              <a:buChar char="🠶"/>
            </a:pPr>
            <a:r>
              <a:rPr b="1" lang="lv-LV" sz="2400">
                <a:solidFill>
                  <a:srgbClr val="FF0000"/>
                </a:solidFill>
              </a:rPr>
              <a:t>Līgumā obligāti jāatrunā, kam pāriet autortiesības uz darbu!</a:t>
            </a:r>
            <a:endParaRPr/>
          </a:p>
          <a:p>
            <a:pPr indent="-342900" lvl="0" marL="342900" rtl="0" algn="l">
              <a:spcBef>
                <a:spcPts val="1000"/>
              </a:spcBef>
              <a:spcAft>
                <a:spcPts val="0"/>
              </a:spcAft>
              <a:buSzPts val="2400"/>
              <a:buChar char="🠶"/>
            </a:pPr>
            <a:r>
              <a:rPr lang="lv-LV" sz="2400"/>
              <a:t>Autora pienākums ir </a:t>
            </a:r>
            <a:r>
              <a:rPr b="1" lang="lv-LV" sz="2400">
                <a:solidFill>
                  <a:srgbClr val="FF0000"/>
                </a:solidFill>
              </a:rPr>
              <a:t>personiski</a:t>
            </a:r>
            <a:r>
              <a:rPr lang="lv-LV" sz="2400">
                <a:solidFill>
                  <a:srgbClr val="FF0000"/>
                </a:solidFill>
              </a:rPr>
              <a:t> </a:t>
            </a:r>
            <a:r>
              <a:rPr lang="lv-LV" sz="2400"/>
              <a:t>izpildīt viņam pasūtīto darbu</a:t>
            </a:r>
            <a:endParaRPr/>
          </a:p>
          <a:p>
            <a:pPr indent="0" lvl="0" marL="0" rtl="0" algn="l">
              <a:spcBef>
                <a:spcPts val="1000"/>
              </a:spcBef>
              <a:spcAft>
                <a:spcPts val="0"/>
              </a:spcAft>
              <a:buSzPts val="2400"/>
              <a:buNone/>
            </a:pPr>
            <a:r>
              <a:rPr lang="lv-LV" sz="2400"/>
              <a:t>Autoratlīdzības līgums vai uzņēmuma līgums. Pieejams: </a:t>
            </a:r>
            <a:r>
              <a:rPr lang="lv-LV" sz="2400" u="sng">
                <a:solidFill>
                  <a:schemeClr val="hlink"/>
                </a:solidFill>
                <a:hlinkClick r:id="rId3"/>
              </a:rPr>
              <a:t>http://www.mk.gov.lv/file/files/ESfondi/2013/autoratlidzibas_ligums_vs_uznemuma_ligums.pdf</a:t>
            </a:r>
            <a:endParaRPr sz="2400"/>
          </a:p>
        </p:txBody>
      </p:sp>
      <p:sp>
        <p:nvSpPr>
          <p:cNvPr id="1009" name="Google Shape;1009;p5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08">
                                            <p:txEl>
                                              <p:pRg end="0" st="0"/>
                                            </p:txEl>
                                          </p:spTgt>
                                        </p:tgtEl>
                                        <p:attrNameLst>
                                          <p:attrName>style.visibility</p:attrName>
                                        </p:attrNameLst>
                                      </p:cBhvr>
                                      <p:to>
                                        <p:strVal val="visible"/>
                                      </p:to>
                                    </p:set>
                                    <p:anim calcmode="lin" valueType="num">
                                      <p:cBhvr additive="base">
                                        <p:cTn dur="500"/>
                                        <p:tgtEl>
                                          <p:spTgt spid="100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8">
                                            <p:txEl>
                                              <p:pRg end="1" st="1"/>
                                            </p:txEl>
                                          </p:spTgt>
                                        </p:tgtEl>
                                        <p:attrNameLst>
                                          <p:attrName>style.visibility</p:attrName>
                                        </p:attrNameLst>
                                      </p:cBhvr>
                                      <p:to>
                                        <p:strVal val="visible"/>
                                      </p:to>
                                    </p:set>
                                    <p:anim calcmode="lin" valueType="num">
                                      <p:cBhvr additive="base">
                                        <p:cTn dur="500"/>
                                        <p:tgtEl>
                                          <p:spTgt spid="100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8">
                                            <p:txEl>
                                              <p:pRg end="2" st="2"/>
                                            </p:txEl>
                                          </p:spTgt>
                                        </p:tgtEl>
                                        <p:attrNameLst>
                                          <p:attrName>style.visibility</p:attrName>
                                        </p:attrNameLst>
                                      </p:cBhvr>
                                      <p:to>
                                        <p:strVal val="visible"/>
                                      </p:to>
                                    </p:set>
                                    <p:anim calcmode="lin" valueType="num">
                                      <p:cBhvr additive="base">
                                        <p:cTn dur="500"/>
                                        <p:tgtEl>
                                          <p:spTgt spid="100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08">
                                            <p:txEl>
                                              <p:pRg end="3" st="3"/>
                                            </p:txEl>
                                          </p:spTgt>
                                        </p:tgtEl>
                                        <p:attrNameLst>
                                          <p:attrName>style.visibility</p:attrName>
                                        </p:attrNameLst>
                                      </p:cBhvr>
                                      <p:to>
                                        <p:strVal val="visible"/>
                                      </p:to>
                                    </p:set>
                                    <p:anim calcmode="lin" valueType="num">
                                      <p:cBhvr additive="base">
                                        <p:cTn dur="500"/>
                                        <p:tgtEl>
                                          <p:spTgt spid="100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Brīvprātīgā darba veicēja līgums</a:t>
            </a:r>
            <a:endParaRPr/>
          </a:p>
        </p:txBody>
      </p:sp>
      <p:sp>
        <p:nvSpPr>
          <p:cNvPr id="1015" name="Google Shape;1015;p53"/>
          <p:cNvSpPr txBox="1"/>
          <p:nvPr>
            <p:ph idx="1" type="body"/>
          </p:nvPr>
        </p:nvSpPr>
        <p:spPr>
          <a:xfrm>
            <a:off x="457200" y="1600200"/>
            <a:ext cx="8229600" cy="4983162"/>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lv-LV"/>
              <a:t>Darba veikšana bez atlīdzības minēta CL, Jaunatnes likumā, BNL.</a:t>
            </a:r>
            <a:endParaRPr/>
          </a:p>
          <a:p>
            <a:pPr indent="-342900" lvl="0" marL="342900" rtl="0" algn="l">
              <a:spcBef>
                <a:spcPts val="592"/>
              </a:spcBef>
              <a:spcAft>
                <a:spcPts val="0"/>
              </a:spcAft>
              <a:buClr>
                <a:schemeClr val="dk1"/>
              </a:buClr>
              <a:buSzPct val="100000"/>
              <a:buChar char="•"/>
            </a:pPr>
            <a:r>
              <a:rPr lang="lv-LV"/>
              <a:t>BNL 8.pantā: BN ir tiesības nodarbināt personas brīvprātīgā darbā. </a:t>
            </a:r>
            <a:endParaRPr/>
          </a:p>
          <a:p>
            <a:pPr indent="-342900" lvl="0" marL="342900" rtl="0" algn="l">
              <a:spcBef>
                <a:spcPts val="592"/>
              </a:spcBef>
              <a:spcAft>
                <a:spcPts val="0"/>
              </a:spcAft>
              <a:buClr>
                <a:schemeClr val="dk1"/>
              </a:buClr>
              <a:buSzPct val="100000"/>
              <a:buChar char="•"/>
            </a:pPr>
            <a:r>
              <a:rPr lang="lv-LV"/>
              <a:t>Par brīvprātīgo darbu uzskatāms bezatlīdzības darbs vai pakalpojumu sniegšana, ko veic fiziskā persona, nestājoties ar BN darba tiesiskajās attiecībās, un kas ir vērsts uz BN statūtos noteiktā mērķa sasniegšanu.</a:t>
            </a:r>
            <a:endParaRPr/>
          </a:p>
          <a:p>
            <a:pPr indent="-342900" lvl="0" marL="342900" rtl="0" algn="l">
              <a:spcBef>
                <a:spcPts val="592"/>
              </a:spcBef>
              <a:spcAft>
                <a:spcPts val="0"/>
              </a:spcAft>
              <a:buClr>
                <a:schemeClr val="dk1"/>
              </a:buClr>
              <a:buSzPct val="100000"/>
              <a:buChar char="•"/>
            </a:pPr>
            <a:r>
              <a:rPr lang="lv-LV"/>
              <a:t>Brīvprātīgā darba likums </a:t>
            </a:r>
            <a:r>
              <a:rPr lang="lv-LV" u="sng">
                <a:solidFill>
                  <a:schemeClr val="hlink"/>
                </a:solidFill>
                <a:hlinkClick r:id="rId3"/>
              </a:rPr>
              <a:t>https://likumi.lv/ta/id/275061-brivpratiga-darba-likums</a:t>
            </a:r>
            <a:r>
              <a:rPr lang="lv-LV"/>
              <a:t> </a:t>
            </a:r>
            <a:endParaRPr/>
          </a:p>
        </p:txBody>
      </p:sp>
      <p:sp>
        <p:nvSpPr>
          <p:cNvPr id="1016" name="Google Shape;1016;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14"/>
                                        </p:tgtEl>
                                        <p:attrNameLst>
                                          <p:attrName>style.visibility</p:attrName>
                                        </p:attrNameLst>
                                      </p:cBhvr>
                                      <p:to>
                                        <p:strVal val="visible"/>
                                      </p:to>
                                    </p:set>
                                    <p:anim calcmode="lin" valueType="num">
                                      <p:cBhvr additive="base">
                                        <p:cTn dur="500"/>
                                        <p:tgtEl>
                                          <p:spTgt spid="10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15">
                                            <p:txEl>
                                              <p:pRg end="0" st="0"/>
                                            </p:txEl>
                                          </p:spTgt>
                                        </p:tgtEl>
                                        <p:attrNameLst>
                                          <p:attrName>style.visibility</p:attrName>
                                        </p:attrNameLst>
                                      </p:cBhvr>
                                      <p:to>
                                        <p:strVal val="visible"/>
                                      </p:to>
                                    </p:set>
                                    <p:anim calcmode="lin" valueType="num">
                                      <p:cBhvr additive="base">
                                        <p:cTn dur="500"/>
                                        <p:tgtEl>
                                          <p:spTgt spid="101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15">
                                            <p:txEl>
                                              <p:pRg end="1" st="1"/>
                                            </p:txEl>
                                          </p:spTgt>
                                        </p:tgtEl>
                                        <p:attrNameLst>
                                          <p:attrName>style.visibility</p:attrName>
                                        </p:attrNameLst>
                                      </p:cBhvr>
                                      <p:to>
                                        <p:strVal val="visible"/>
                                      </p:to>
                                    </p:set>
                                    <p:anim calcmode="lin" valueType="num">
                                      <p:cBhvr additive="base">
                                        <p:cTn dur="500"/>
                                        <p:tgtEl>
                                          <p:spTgt spid="101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15">
                                            <p:txEl>
                                              <p:pRg end="2" st="2"/>
                                            </p:txEl>
                                          </p:spTgt>
                                        </p:tgtEl>
                                        <p:attrNameLst>
                                          <p:attrName>style.visibility</p:attrName>
                                        </p:attrNameLst>
                                      </p:cBhvr>
                                      <p:to>
                                        <p:strVal val="visible"/>
                                      </p:to>
                                    </p:set>
                                    <p:anim calcmode="lin" valueType="num">
                                      <p:cBhvr additive="base">
                                        <p:cTn dur="500"/>
                                        <p:tgtEl>
                                          <p:spTgt spid="101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15">
                                            <p:txEl>
                                              <p:pRg end="3" st="3"/>
                                            </p:txEl>
                                          </p:spTgt>
                                        </p:tgtEl>
                                        <p:attrNameLst>
                                          <p:attrName>style.visibility</p:attrName>
                                        </p:attrNameLst>
                                      </p:cBhvr>
                                      <p:to>
                                        <p:strVal val="visible"/>
                                      </p:to>
                                    </p:set>
                                    <p:anim calcmode="lin" valueType="num">
                                      <p:cBhvr additive="base">
                                        <p:cTn dur="500"/>
                                        <p:tgtEl>
                                          <p:spTgt spid="101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Brīvprātīgā darba pazīmes</a:t>
            </a:r>
            <a:endParaRPr/>
          </a:p>
        </p:txBody>
      </p:sp>
      <p:sp>
        <p:nvSpPr>
          <p:cNvPr id="1022" name="Google Shape;1022;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Veic fiziska persona,</a:t>
            </a:r>
            <a:endParaRPr/>
          </a:p>
          <a:p>
            <a:pPr indent="-342900" lvl="0" marL="342900" rtl="0" algn="l">
              <a:spcBef>
                <a:spcPts val="640"/>
              </a:spcBef>
              <a:spcAft>
                <a:spcPts val="0"/>
              </a:spcAft>
              <a:buClr>
                <a:schemeClr val="dk1"/>
              </a:buClr>
              <a:buSzPts val="3200"/>
              <a:buChar char="•"/>
            </a:pPr>
            <a:r>
              <a:rPr lang="lv-LV"/>
              <a:t>Darbam nav piespiedu raksturs,</a:t>
            </a:r>
            <a:endParaRPr/>
          </a:p>
          <a:p>
            <a:pPr indent="-342900" lvl="0" marL="342900" rtl="0" algn="l">
              <a:spcBef>
                <a:spcPts val="640"/>
              </a:spcBef>
              <a:spcAft>
                <a:spcPts val="0"/>
              </a:spcAft>
              <a:buClr>
                <a:schemeClr val="dk1"/>
              </a:buClr>
              <a:buSzPts val="3200"/>
              <a:buChar char="•"/>
            </a:pPr>
            <a:r>
              <a:rPr lang="lv-LV"/>
              <a:t>Bezatlīdzības darbs,</a:t>
            </a:r>
            <a:endParaRPr/>
          </a:p>
          <a:p>
            <a:pPr indent="-342900" lvl="0" marL="342900" rtl="0" algn="l">
              <a:spcBef>
                <a:spcPts val="640"/>
              </a:spcBef>
              <a:spcAft>
                <a:spcPts val="0"/>
              </a:spcAft>
              <a:buClr>
                <a:schemeClr val="dk1"/>
              </a:buClr>
              <a:buSzPts val="3200"/>
              <a:buChar char="•"/>
            </a:pPr>
            <a:r>
              <a:rPr lang="lv-LV"/>
              <a:t>Sabiedriskā labuma mērķis</a:t>
            </a:r>
            <a:endParaRPr/>
          </a:p>
          <a:p>
            <a:pPr indent="0" lvl="0" marL="0" rtl="0" algn="l">
              <a:spcBef>
                <a:spcPts val="640"/>
              </a:spcBef>
              <a:spcAft>
                <a:spcPts val="0"/>
              </a:spcAft>
              <a:buClr>
                <a:srgbClr val="FF0000"/>
              </a:buClr>
              <a:buSzPts val="3200"/>
              <a:buNone/>
            </a:pPr>
            <a:r>
              <a:rPr b="1" lang="lv-LV">
                <a:solidFill>
                  <a:srgbClr val="FF0000"/>
                </a:solidFill>
              </a:rPr>
              <a:t>Brīvprātīgā darbs nekad nebūs saimnieciskās darbības elements, kur labumu gūs fiziska vai juridiska persona</a:t>
            </a:r>
            <a:endParaRPr/>
          </a:p>
        </p:txBody>
      </p:sp>
      <p:sp>
        <p:nvSpPr>
          <p:cNvPr id="1023" name="Google Shape;102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21"/>
                                        </p:tgtEl>
                                        <p:attrNameLst>
                                          <p:attrName>style.visibility</p:attrName>
                                        </p:attrNameLst>
                                      </p:cBhvr>
                                      <p:to>
                                        <p:strVal val="visible"/>
                                      </p:to>
                                    </p:set>
                                    <p:anim calcmode="lin" valueType="num">
                                      <p:cBhvr additive="base">
                                        <p:cTn dur="500"/>
                                        <p:tgtEl>
                                          <p:spTgt spid="10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2">
                                            <p:txEl>
                                              <p:pRg end="0" st="0"/>
                                            </p:txEl>
                                          </p:spTgt>
                                        </p:tgtEl>
                                        <p:attrNameLst>
                                          <p:attrName>style.visibility</p:attrName>
                                        </p:attrNameLst>
                                      </p:cBhvr>
                                      <p:to>
                                        <p:strVal val="visible"/>
                                      </p:to>
                                    </p:set>
                                    <p:anim calcmode="lin" valueType="num">
                                      <p:cBhvr additive="base">
                                        <p:cTn dur="500"/>
                                        <p:tgtEl>
                                          <p:spTgt spid="102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2">
                                            <p:txEl>
                                              <p:pRg end="1" st="1"/>
                                            </p:txEl>
                                          </p:spTgt>
                                        </p:tgtEl>
                                        <p:attrNameLst>
                                          <p:attrName>style.visibility</p:attrName>
                                        </p:attrNameLst>
                                      </p:cBhvr>
                                      <p:to>
                                        <p:strVal val="visible"/>
                                      </p:to>
                                    </p:set>
                                    <p:anim calcmode="lin" valueType="num">
                                      <p:cBhvr additive="base">
                                        <p:cTn dur="500"/>
                                        <p:tgtEl>
                                          <p:spTgt spid="102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2">
                                            <p:txEl>
                                              <p:pRg end="2" st="2"/>
                                            </p:txEl>
                                          </p:spTgt>
                                        </p:tgtEl>
                                        <p:attrNameLst>
                                          <p:attrName>style.visibility</p:attrName>
                                        </p:attrNameLst>
                                      </p:cBhvr>
                                      <p:to>
                                        <p:strVal val="visible"/>
                                      </p:to>
                                    </p:set>
                                    <p:anim calcmode="lin" valueType="num">
                                      <p:cBhvr additive="base">
                                        <p:cTn dur="500"/>
                                        <p:tgtEl>
                                          <p:spTgt spid="102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2">
                                            <p:txEl>
                                              <p:pRg end="3" st="3"/>
                                            </p:txEl>
                                          </p:spTgt>
                                        </p:tgtEl>
                                        <p:attrNameLst>
                                          <p:attrName>style.visibility</p:attrName>
                                        </p:attrNameLst>
                                      </p:cBhvr>
                                      <p:to>
                                        <p:strVal val="visible"/>
                                      </p:to>
                                    </p:set>
                                    <p:anim calcmode="lin" valueType="num">
                                      <p:cBhvr additive="base">
                                        <p:cTn dur="500"/>
                                        <p:tgtEl>
                                          <p:spTgt spid="102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2">
                                            <p:txEl>
                                              <p:pRg end="4" st="4"/>
                                            </p:txEl>
                                          </p:spTgt>
                                        </p:tgtEl>
                                        <p:attrNameLst>
                                          <p:attrName>style.visibility</p:attrName>
                                        </p:attrNameLst>
                                      </p:cBhvr>
                                      <p:to>
                                        <p:strVal val="visible"/>
                                      </p:to>
                                    </p:set>
                                    <p:anim calcmode="lin" valueType="num">
                                      <p:cBhvr additive="base">
                                        <p:cTn dur="500"/>
                                        <p:tgtEl>
                                          <p:spTgt spid="102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Izdevumu segšana</a:t>
            </a:r>
            <a:endParaRPr/>
          </a:p>
        </p:txBody>
      </p:sp>
      <p:sp>
        <p:nvSpPr>
          <p:cNvPr id="1029" name="Google Shape;1029;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Tas ir bezatlīdzības darbs – NAV paredzēta samaksa par darbu, BET</a:t>
            </a:r>
            <a:endParaRPr/>
          </a:p>
          <a:p>
            <a:pPr indent="-342900" lvl="0" marL="342900" rtl="0" algn="l">
              <a:spcBef>
                <a:spcPts val="640"/>
              </a:spcBef>
              <a:spcAft>
                <a:spcPts val="0"/>
              </a:spcAft>
              <a:buClr>
                <a:schemeClr val="dk1"/>
              </a:buClr>
              <a:buSzPts val="3200"/>
              <a:buChar char="•"/>
            </a:pPr>
            <a:r>
              <a:rPr lang="lv-LV"/>
              <a:t>Darba organizētājs var segt izdevumus, kas saistīti ar darba veikšanu;</a:t>
            </a:r>
            <a:endParaRPr/>
          </a:p>
          <a:p>
            <a:pPr indent="-342900" lvl="0" marL="342900" rtl="0" algn="l">
              <a:spcBef>
                <a:spcPts val="640"/>
              </a:spcBef>
              <a:spcAft>
                <a:spcPts val="0"/>
              </a:spcAft>
              <a:buClr>
                <a:schemeClr val="dk1"/>
              </a:buClr>
              <a:buSzPts val="3200"/>
              <a:buChar char="•"/>
            </a:pPr>
            <a:r>
              <a:rPr lang="lv-LV"/>
              <a:t>persona var prasīt samaksu par tādu izdevumu segšanu, kas radušies brīvprātīgā darba izpildes gaitā, ja tas noteikts BN statūtos vai valdes lēmumos – </a:t>
            </a:r>
            <a:r>
              <a:rPr lang="lv-LV">
                <a:solidFill>
                  <a:srgbClr val="FF0000"/>
                </a:solidFill>
              </a:rPr>
              <a:t>jābūt noslēgtam līgumam</a:t>
            </a:r>
            <a:endParaRPr/>
          </a:p>
        </p:txBody>
      </p:sp>
      <p:sp>
        <p:nvSpPr>
          <p:cNvPr id="1030" name="Google Shape;1030;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p:tgtEl>
                                          <p:spTgt spid="10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9">
                                            <p:txEl>
                                              <p:pRg end="0" st="0"/>
                                            </p:txEl>
                                          </p:spTgt>
                                        </p:tgtEl>
                                        <p:attrNameLst>
                                          <p:attrName>style.visibility</p:attrName>
                                        </p:attrNameLst>
                                      </p:cBhvr>
                                      <p:to>
                                        <p:strVal val="visible"/>
                                      </p:to>
                                    </p:set>
                                    <p:anim calcmode="lin" valueType="num">
                                      <p:cBhvr additive="base">
                                        <p:cTn dur="500"/>
                                        <p:tgtEl>
                                          <p:spTgt spid="102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9">
                                            <p:txEl>
                                              <p:pRg end="1" st="1"/>
                                            </p:txEl>
                                          </p:spTgt>
                                        </p:tgtEl>
                                        <p:attrNameLst>
                                          <p:attrName>style.visibility</p:attrName>
                                        </p:attrNameLst>
                                      </p:cBhvr>
                                      <p:to>
                                        <p:strVal val="visible"/>
                                      </p:to>
                                    </p:set>
                                    <p:anim calcmode="lin" valueType="num">
                                      <p:cBhvr additive="base">
                                        <p:cTn dur="500"/>
                                        <p:tgtEl>
                                          <p:spTgt spid="102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29">
                                            <p:txEl>
                                              <p:pRg end="2" st="2"/>
                                            </p:txEl>
                                          </p:spTgt>
                                        </p:tgtEl>
                                        <p:attrNameLst>
                                          <p:attrName>style.visibility</p:attrName>
                                        </p:attrNameLst>
                                      </p:cBhvr>
                                      <p:to>
                                        <p:strVal val="visible"/>
                                      </p:to>
                                    </p:set>
                                    <p:anim calcmode="lin" valueType="num">
                                      <p:cBhvr additive="base">
                                        <p:cTn dur="500"/>
                                        <p:tgtEl>
                                          <p:spTgt spid="102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Brīvprātīgo darba organizēšana</a:t>
            </a:r>
            <a:endParaRPr/>
          </a:p>
        </p:txBody>
      </p:sp>
      <p:sp>
        <p:nvSpPr>
          <p:cNvPr id="1036" name="Google Shape;1036;p5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lv-LV"/>
              <a:t>Par brīvprātīgo darbu slēdzams rakstveida līgums, ja:</a:t>
            </a:r>
            <a:endParaRPr/>
          </a:p>
          <a:p>
            <a:pPr indent="0" lvl="0" marL="0" rtl="0" algn="l">
              <a:spcBef>
                <a:spcPts val="592"/>
              </a:spcBef>
              <a:spcAft>
                <a:spcPts val="0"/>
              </a:spcAft>
              <a:buClr>
                <a:schemeClr val="dk1"/>
              </a:buClr>
              <a:buSzPct val="100000"/>
              <a:buNone/>
            </a:pPr>
            <a:r>
              <a:rPr lang="lv-LV"/>
              <a:t>- to pieprasa viena no pusēm;</a:t>
            </a:r>
            <a:endParaRPr/>
          </a:p>
          <a:p>
            <a:pPr indent="0" lvl="0" marL="0" rtl="0" algn="l">
              <a:spcBef>
                <a:spcPts val="592"/>
              </a:spcBef>
              <a:spcAft>
                <a:spcPts val="0"/>
              </a:spcAft>
              <a:buClr>
                <a:schemeClr val="dk1"/>
              </a:buClr>
              <a:buSzPct val="100000"/>
              <a:buNone/>
            </a:pPr>
            <a:r>
              <a:rPr lang="lv-LV"/>
              <a:t>- ir paredzēts segt izdevumus, kas saistīti ar brīvprātīgo darbu;</a:t>
            </a:r>
            <a:endParaRPr/>
          </a:p>
          <a:p>
            <a:pPr indent="0" lvl="0" marL="0" rtl="0" algn="l">
              <a:spcBef>
                <a:spcPts val="592"/>
              </a:spcBef>
              <a:spcAft>
                <a:spcPts val="0"/>
              </a:spcAft>
              <a:buClr>
                <a:schemeClr val="dk1"/>
              </a:buClr>
              <a:buSzPct val="100000"/>
              <a:buNone/>
            </a:pPr>
            <a:r>
              <a:rPr lang="lv-LV"/>
              <a:t>- ir paredzēts veikt tādu brīvprātīgo darbu, kurā iesaistītas </a:t>
            </a:r>
            <a:r>
              <a:rPr lang="lv-LV" u="sng"/>
              <a:t>nepilngadīgas personas</a:t>
            </a:r>
            <a:r>
              <a:rPr lang="lv-LV"/>
              <a:t>.</a:t>
            </a:r>
            <a:endParaRPr/>
          </a:p>
          <a:p>
            <a:pPr indent="-342900" lvl="0" marL="342900" rtl="0" algn="l">
              <a:spcBef>
                <a:spcPts val="592"/>
              </a:spcBef>
              <a:spcAft>
                <a:spcPts val="0"/>
              </a:spcAft>
              <a:buClr>
                <a:schemeClr val="dk1"/>
              </a:buClr>
              <a:buSzPct val="100000"/>
              <a:buChar char="•"/>
            </a:pPr>
            <a:r>
              <a:rPr lang="lv-LV"/>
              <a:t>Līgumā norāda brīvprātīgā veicamos pienākumus/uzdevumus, pienākumu veikt organizācijas norādījumus un BN pienākumu nodrošināt drošus un veselībai nekaitīgus brīvprātīgā darba apstākļus.</a:t>
            </a:r>
            <a:endParaRPr/>
          </a:p>
          <a:p>
            <a:pPr indent="0" lvl="0" marL="0" rtl="0" algn="l">
              <a:spcBef>
                <a:spcPts val="592"/>
              </a:spcBef>
              <a:spcAft>
                <a:spcPts val="0"/>
              </a:spcAft>
              <a:buClr>
                <a:schemeClr val="dk1"/>
              </a:buClr>
              <a:buSzPct val="100000"/>
              <a:buNone/>
            </a:pPr>
            <a:r>
              <a:t/>
            </a:r>
            <a:endParaRPr/>
          </a:p>
        </p:txBody>
      </p:sp>
      <p:sp>
        <p:nvSpPr>
          <p:cNvPr id="1037" name="Google Shape;1037;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35"/>
                                        </p:tgtEl>
                                        <p:attrNameLst>
                                          <p:attrName>style.visibility</p:attrName>
                                        </p:attrNameLst>
                                      </p:cBhvr>
                                      <p:to>
                                        <p:strVal val="visible"/>
                                      </p:to>
                                    </p:set>
                                    <p:anim calcmode="lin" valueType="num">
                                      <p:cBhvr additive="base">
                                        <p:cTn dur="500"/>
                                        <p:tgtEl>
                                          <p:spTgt spid="10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6">
                                            <p:txEl>
                                              <p:pRg end="0" st="0"/>
                                            </p:txEl>
                                          </p:spTgt>
                                        </p:tgtEl>
                                        <p:attrNameLst>
                                          <p:attrName>style.visibility</p:attrName>
                                        </p:attrNameLst>
                                      </p:cBhvr>
                                      <p:to>
                                        <p:strVal val="visible"/>
                                      </p:to>
                                    </p:set>
                                    <p:anim calcmode="lin" valueType="num">
                                      <p:cBhvr additive="base">
                                        <p:cTn dur="500"/>
                                        <p:tgtEl>
                                          <p:spTgt spid="103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6">
                                            <p:txEl>
                                              <p:pRg end="1" st="1"/>
                                            </p:txEl>
                                          </p:spTgt>
                                        </p:tgtEl>
                                        <p:attrNameLst>
                                          <p:attrName>style.visibility</p:attrName>
                                        </p:attrNameLst>
                                      </p:cBhvr>
                                      <p:to>
                                        <p:strVal val="visible"/>
                                      </p:to>
                                    </p:set>
                                    <p:anim calcmode="lin" valueType="num">
                                      <p:cBhvr additive="base">
                                        <p:cTn dur="500"/>
                                        <p:tgtEl>
                                          <p:spTgt spid="103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6">
                                            <p:txEl>
                                              <p:pRg end="2" st="2"/>
                                            </p:txEl>
                                          </p:spTgt>
                                        </p:tgtEl>
                                        <p:attrNameLst>
                                          <p:attrName>style.visibility</p:attrName>
                                        </p:attrNameLst>
                                      </p:cBhvr>
                                      <p:to>
                                        <p:strVal val="visible"/>
                                      </p:to>
                                    </p:set>
                                    <p:anim calcmode="lin" valueType="num">
                                      <p:cBhvr additive="base">
                                        <p:cTn dur="500"/>
                                        <p:tgtEl>
                                          <p:spTgt spid="103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6">
                                            <p:txEl>
                                              <p:pRg end="3" st="3"/>
                                            </p:txEl>
                                          </p:spTgt>
                                        </p:tgtEl>
                                        <p:attrNameLst>
                                          <p:attrName>style.visibility</p:attrName>
                                        </p:attrNameLst>
                                      </p:cBhvr>
                                      <p:to>
                                        <p:strVal val="visible"/>
                                      </p:to>
                                    </p:set>
                                    <p:anim calcmode="lin" valueType="num">
                                      <p:cBhvr additive="base">
                                        <p:cTn dur="500"/>
                                        <p:tgtEl>
                                          <p:spTgt spid="103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6">
                                            <p:txEl>
                                              <p:pRg end="4" st="4"/>
                                            </p:txEl>
                                          </p:spTgt>
                                        </p:tgtEl>
                                        <p:attrNameLst>
                                          <p:attrName>style.visibility</p:attrName>
                                        </p:attrNameLst>
                                      </p:cBhvr>
                                      <p:to>
                                        <p:strVal val="visible"/>
                                      </p:to>
                                    </p:set>
                                    <p:anim calcmode="lin" valueType="num">
                                      <p:cBhvr additive="base">
                                        <p:cTn dur="500"/>
                                        <p:tgtEl>
                                          <p:spTgt spid="103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6">
                                            <p:txEl>
                                              <p:pRg end="5" st="5"/>
                                            </p:txEl>
                                          </p:spTgt>
                                        </p:tgtEl>
                                        <p:attrNameLst>
                                          <p:attrName>style.visibility</p:attrName>
                                        </p:attrNameLst>
                                      </p:cBhvr>
                                      <p:to>
                                        <p:strVal val="visible"/>
                                      </p:to>
                                    </p:set>
                                    <p:anim calcmode="lin" valueType="num">
                                      <p:cBhvr additive="base">
                                        <p:cTn dur="500"/>
                                        <p:tgtEl>
                                          <p:spTgt spid="103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Brīvprātīgā darba organizācija</a:t>
            </a:r>
            <a:endParaRPr/>
          </a:p>
        </p:txBody>
      </p:sp>
      <p:sp>
        <p:nvSpPr>
          <p:cNvPr id="1043" name="Google Shape;1043;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biedrības un nodibinājumi;</a:t>
            </a:r>
            <a:endParaRPr/>
          </a:p>
          <a:p>
            <a:pPr indent="-342900" lvl="0" marL="342900" rtl="0" algn="l">
              <a:spcBef>
                <a:spcPts val="640"/>
              </a:spcBef>
              <a:spcAft>
                <a:spcPts val="0"/>
              </a:spcAft>
              <a:buClr>
                <a:schemeClr val="dk1"/>
              </a:buClr>
              <a:buSzPts val="3200"/>
              <a:buChar char="•"/>
            </a:pPr>
            <a:r>
              <a:rPr lang="lv-LV"/>
              <a:t>valsts un pašvaldību iestādes;</a:t>
            </a:r>
            <a:endParaRPr/>
          </a:p>
          <a:p>
            <a:pPr indent="-342900" lvl="0" marL="342900" rtl="0" algn="l">
              <a:spcBef>
                <a:spcPts val="640"/>
              </a:spcBef>
              <a:spcAft>
                <a:spcPts val="0"/>
              </a:spcAft>
              <a:buClr>
                <a:schemeClr val="dk1"/>
              </a:buClr>
              <a:buSzPts val="3200"/>
              <a:buChar char="•"/>
            </a:pPr>
            <a:r>
              <a:rPr lang="lv-LV"/>
              <a:t>politiskās organizācijas (partijas);</a:t>
            </a:r>
            <a:endParaRPr/>
          </a:p>
          <a:p>
            <a:pPr indent="-342900" lvl="0" marL="342900" rtl="0" algn="l">
              <a:spcBef>
                <a:spcPts val="640"/>
              </a:spcBef>
              <a:spcAft>
                <a:spcPts val="0"/>
              </a:spcAft>
              <a:buClr>
                <a:schemeClr val="dk1"/>
              </a:buClr>
              <a:buSzPts val="3200"/>
              <a:buChar char="•"/>
            </a:pPr>
            <a:r>
              <a:rPr lang="lv-LV"/>
              <a:t>sociālie uzņēmēji.</a:t>
            </a:r>
            <a:endParaRPr/>
          </a:p>
        </p:txBody>
      </p:sp>
      <p:sp>
        <p:nvSpPr>
          <p:cNvPr id="1044" name="Google Shape;1044;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42"/>
                                        </p:tgtEl>
                                        <p:attrNameLst>
                                          <p:attrName>style.visibility</p:attrName>
                                        </p:attrNameLst>
                                      </p:cBhvr>
                                      <p:to>
                                        <p:strVal val="visible"/>
                                      </p:to>
                                    </p:set>
                                    <p:anim calcmode="lin" valueType="num">
                                      <p:cBhvr additive="base">
                                        <p:cTn dur="500"/>
                                        <p:tgtEl>
                                          <p:spTgt spid="10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3">
                                            <p:txEl>
                                              <p:pRg end="0" st="0"/>
                                            </p:txEl>
                                          </p:spTgt>
                                        </p:tgtEl>
                                        <p:attrNameLst>
                                          <p:attrName>style.visibility</p:attrName>
                                        </p:attrNameLst>
                                      </p:cBhvr>
                                      <p:to>
                                        <p:strVal val="visible"/>
                                      </p:to>
                                    </p:set>
                                    <p:anim calcmode="lin" valueType="num">
                                      <p:cBhvr additive="base">
                                        <p:cTn dur="500"/>
                                        <p:tgtEl>
                                          <p:spTgt spid="104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3">
                                            <p:txEl>
                                              <p:pRg end="1" st="1"/>
                                            </p:txEl>
                                          </p:spTgt>
                                        </p:tgtEl>
                                        <p:attrNameLst>
                                          <p:attrName>style.visibility</p:attrName>
                                        </p:attrNameLst>
                                      </p:cBhvr>
                                      <p:to>
                                        <p:strVal val="visible"/>
                                      </p:to>
                                    </p:set>
                                    <p:anim calcmode="lin" valueType="num">
                                      <p:cBhvr additive="base">
                                        <p:cTn dur="500"/>
                                        <p:tgtEl>
                                          <p:spTgt spid="104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3">
                                            <p:txEl>
                                              <p:pRg end="2" st="2"/>
                                            </p:txEl>
                                          </p:spTgt>
                                        </p:tgtEl>
                                        <p:attrNameLst>
                                          <p:attrName>style.visibility</p:attrName>
                                        </p:attrNameLst>
                                      </p:cBhvr>
                                      <p:to>
                                        <p:strVal val="visible"/>
                                      </p:to>
                                    </p:set>
                                    <p:anim calcmode="lin" valueType="num">
                                      <p:cBhvr additive="base">
                                        <p:cTn dur="500"/>
                                        <p:tgtEl>
                                          <p:spTgt spid="104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43">
                                            <p:txEl>
                                              <p:pRg end="3" st="3"/>
                                            </p:txEl>
                                          </p:spTgt>
                                        </p:tgtEl>
                                        <p:attrNameLst>
                                          <p:attrName>style.visibility</p:attrName>
                                        </p:attrNameLst>
                                      </p:cBhvr>
                                      <p:to>
                                        <p:strVal val="visible"/>
                                      </p:to>
                                    </p:set>
                                    <p:anim calcmode="lin" valueType="num">
                                      <p:cBhvr additive="base">
                                        <p:cTn dur="500"/>
                                        <p:tgtEl>
                                          <p:spTgt spid="104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Bērnu iesaistīšana brīvprātīgā darbā</a:t>
            </a:r>
            <a:endParaRPr/>
          </a:p>
        </p:txBody>
      </p:sp>
      <p:sp>
        <p:nvSpPr>
          <p:cNvPr id="1050" name="Google Shape;1050;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lang="lv-LV"/>
              <a:t>1) Brīvprātīgā darba veicējs [..] ir fiziskā persona, kas sasniegusi 13 gadu vecumu.</a:t>
            </a:r>
            <a:endParaRPr/>
          </a:p>
          <a:p>
            <a:pPr indent="0" lvl="0" marL="0" rtl="0" algn="l">
              <a:spcBef>
                <a:spcPts val="592"/>
              </a:spcBef>
              <a:spcAft>
                <a:spcPts val="0"/>
              </a:spcAft>
              <a:buClr>
                <a:schemeClr val="dk1"/>
              </a:buClr>
              <a:buSzPct val="100000"/>
              <a:buNone/>
            </a:pPr>
            <a:r>
              <a:rPr lang="lv-LV"/>
              <a:t>(2) Personas vecumā </a:t>
            </a:r>
            <a:r>
              <a:rPr b="1" lang="lv-LV"/>
              <a:t>no 13 līdz 15 gadiem </a:t>
            </a:r>
            <a:r>
              <a:rPr lang="lv-LV"/>
              <a:t>ir tiesīgas veikt brīvprātīgo darbu, ja to likumiskais pārstāvis devis rakstveida piekrišanu.</a:t>
            </a:r>
            <a:endParaRPr/>
          </a:p>
          <a:p>
            <a:pPr indent="0" lvl="0" marL="0" rtl="0" algn="l">
              <a:spcBef>
                <a:spcPts val="592"/>
              </a:spcBef>
              <a:spcAft>
                <a:spcPts val="0"/>
              </a:spcAft>
              <a:buClr>
                <a:schemeClr val="dk1"/>
              </a:buClr>
              <a:buSzPct val="100000"/>
              <a:buNone/>
            </a:pPr>
            <a:r>
              <a:rPr lang="lv-LV"/>
              <a:t>(3) Nepilngadīga persona no mācībām brīvajā laikā veic tās vecumam, drošībai, veselībai un tikumībai nekaitīgu brīvprātīgo darbu, kas veicina zināšanu, prasmju, iemaņu un saskarsmes attīstību.</a:t>
            </a:r>
            <a:endParaRPr/>
          </a:p>
          <a:p>
            <a:pPr indent="0" lvl="0" marL="0" rtl="0" algn="l">
              <a:spcBef>
                <a:spcPts val="592"/>
              </a:spcBef>
              <a:spcAft>
                <a:spcPts val="0"/>
              </a:spcAft>
              <a:buClr>
                <a:schemeClr val="dk1"/>
              </a:buClr>
              <a:buSzPct val="100000"/>
              <a:buNone/>
            </a:pPr>
            <a:r>
              <a:rPr lang="lv-LV"/>
              <a:t>(4) Ar brīvprātīgā darba veicēju neaizstāj nodarbināto.</a:t>
            </a:r>
            <a:endParaRPr/>
          </a:p>
        </p:txBody>
      </p:sp>
      <p:sp>
        <p:nvSpPr>
          <p:cNvPr id="1051" name="Google Shape;1051;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49"/>
                                        </p:tgtEl>
                                        <p:attrNameLst>
                                          <p:attrName>style.visibility</p:attrName>
                                        </p:attrNameLst>
                                      </p:cBhvr>
                                      <p:to>
                                        <p:strVal val="visible"/>
                                      </p:to>
                                    </p:set>
                                    <p:anim calcmode="lin" valueType="num">
                                      <p:cBhvr additive="base">
                                        <p:cTn dur="500"/>
                                        <p:tgtEl>
                                          <p:spTgt spid="10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0">
                                            <p:txEl>
                                              <p:pRg end="0" st="0"/>
                                            </p:txEl>
                                          </p:spTgt>
                                        </p:tgtEl>
                                        <p:attrNameLst>
                                          <p:attrName>style.visibility</p:attrName>
                                        </p:attrNameLst>
                                      </p:cBhvr>
                                      <p:to>
                                        <p:strVal val="visible"/>
                                      </p:to>
                                    </p:set>
                                    <p:anim calcmode="lin" valueType="num">
                                      <p:cBhvr additive="base">
                                        <p:cTn dur="500"/>
                                        <p:tgtEl>
                                          <p:spTgt spid="105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0">
                                            <p:txEl>
                                              <p:pRg end="1" st="1"/>
                                            </p:txEl>
                                          </p:spTgt>
                                        </p:tgtEl>
                                        <p:attrNameLst>
                                          <p:attrName>style.visibility</p:attrName>
                                        </p:attrNameLst>
                                      </p:cBhvr>
                                      <p:to>
                                        <p:strVal val="visible"/>
                                      </p:to>
                                    </p:set>
                                    <p:anim calcmode="lin" valueType="num">
                                      <p:cBhvr additive="base">
                                        <p:cTn dur="500"/>
                                        <p:tgtEl>
                                          <p:spTgt spid="105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0">
                                            <p:txEl>
                                              <p:pRg end="2" st="2"/>
                                            </p:txEl>
                                          </p:spTgt>
                                        </p:tgtEl>
                                        <p:attrNameLst>
                                          <p:attrName>style.visibility</p:attrName>
                                        </p:attrNameLst>
                                      </p:cBhvr>
                                      <p:to>
                                        <p:strVal val="visible"/>
                                      </p:to>
                                    </p:set>
                                    <p:anim calcmode="lin" valueType="num">
                                      <p:cBhvr additive="base">
                                        <p:cTn dur="500"/>
                                        <p:tgtEl>
                                          <p:spTgt spid="105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0">
                                            <p:txEl>
                                              <p:pRg end="3" st="3"/>
                                            </p:txEl>
                                          </p:spTgt>
                                        </p:tgtEl>
                                        <p:attrNameLst>
                                          <p:attrName>style.visibility</p:attrName>
                                        </p:attrNameLst>
                                      </p:cBhvr>
                                      <p:to>
                                        <p:strVal val="visible"/>
                                      </p:to>
                                    </p:set>
                                    <p:anim calcmode="lin" valueType="num">
                                      <p:cBhvr additive="base">
                                        <p:cTn dur="500"/>
                                        <p:tgtEl>
                                          <p:spTgt spid="105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Papildu informācija</a:t>
            </a:r>
            <a:endParaRPr/>
          </a:p>
        </p:txBody>
      </p:sp>
      <p:sp>
        <p:nvSpPr>
          <p:cNvPr id="1057" name="Google Shape;1057;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lv-LV"/>
              <a:t>Latvijas Brīvo arodbiedrību savienības pētījums </a:t>
            </a:r>
            <a:r>
              <a:rPr b="1" lang="lv-LV">
                <a:solidFill>
                  <a:srgbClr val="FF0000"/>
                </a:solidFill>
              </a:rPr>
              <a:t>Brīvprātīgā darba tiesiskais regulējums</a:t>
            </a:r>
            <a:r>
              <a:rPr lang="lv-LV"/>
              <a:t>. Pieejams: </a:t>
            </a:r>
            <a:r>
              <a:rPr lang="lv-LV" u="sng">
                <a:solidFill>
                  <a:schemeClr val="hlink"/>
                </a:solidFill>
                <a:hlinkClick r:id="rId3"/>
              </a:rPr>
              <a:t>http://www.lbas.lv/upload/stuff/201302/brivpratiga.darba.tiesiskais.regulejums_n.mickevica_31.01.2013.pdf</a:t>
            </a:r>
            <a:r>
              <a:rPr lang="lv-LV"/>
              <a:t> </a:t>
            </a:r>
            <a:endParaRPr/>
          </a:p>
          <a:p>
            <a:pPr indent="-342900" lvl="0" marL="342900" rtl="0" algn="l">
              <a:spcBef>
                <a:spcPts val="592"/>
              </a:spcBef>
              <a:spcAft>
                <a:spcPts val="0"/>
              </a:spcAft>
              <a:buClr>
                <a:srgbClr val="FF0000"/>
              </a:buClr>
              <a:buSzPct val="100000"/>
              <a:buChar char="•"/>
            </a:pPr>
            <a:r>
              <a:rPr b="1" lang="lv-LV">
                <a:solidFill>
                  <a:srgbClr val="FF0000"/>
                </a:solidFill>
              </a:rPr>
              <a:t>Brīvprātīgā darba organizēšanas rokasgrāmata</a:t>
            </a:r>
            <a:r>
              <a:rPr lang="lv-LV"/>
              <a:t>. Pieejams: </a:t>
            </a:r>
            <a:r>
              <a:rPr lang="lv-LV" u="sng">
                <a:solidFill>
                  <a:schemeClr val="hlink"/>
                </a:solidFill>
                <a:hlinkClick r:id="rId4"/>
              </a:rPr>
              <a:t>http://izm.izm.gov.lv/upload_file/jaunatne/Rokasgramata_BD_brivpratigais-lv.pdf</a:t>
            </a:r>
            <a:r>
              <a:rPr lang="lv-LV"/>
              <a:t> </a:t>
            </a:r>
            <a:endParaRPr/>
          </a:p>
        </p:txBody>
      </p:sp>
      <p:sp>
        <p:nvSpPr>
          <p:cNvPr id="1058" name="Google Shape;1058;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56"/>
                                        </p:tgtEl>
                                        <p:attrNameLst>
                                          <p:attrName>style.visibility</p:attrName>
                                        </p:attrNameLst>
                                      </p:cBhvr>
                                      <p:to>
                                        <p:strVal val="visible"/>
                                      </p:to>
                                    </p:set>
                                    <p:anim calcmode="lin" valueType="num">
                                      <p:cBhvr additive="base">
                                        <p:cTn dur="500"/>
                                        <p:tgtEl>
                                          <p:spTgt spid="10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7">
                                            <p:txEl>
                                              <p:pRg end="0" st="0"/>
                                            </p:txEl>
                                          </p:spTgt>
                                        </p:tgtEl>
                                        <p:attrNameLst>
                                          <p:attrName>style.visibility</p:attrName>
                                        </p:attrNameLst>
                                      </p:cBhvr>
                                      <p:to>
                                        <p:strVal val="visible"/>
                                      </p:to>
                                    </p:set>
                                    <p:anim calcmode="lin" valueType="num">
                                      <p:cBhvr additive="base">
                                        <p:cTn dur="500"/>
                                        <p:tgtEl>
                                          <p:spTgt spid="105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7">
                                            <p:txEl>
                                              <p:pRg end="1" st="1"/>
                                            </p:txEl>
                                          </p:spTgt>
                                        </p:tgtEl>
                                        <p:attrNameLst>
                                          <p:attrName>style.visibility</p:attrName>
                                        </p:attrNameLst>
                                      </p:cBhvr>
                                      <p:to>
                                        <p:strVal val="visible"/>
                                      </p:to>
                                    </p:set>
                                    <p:anim calcmode="lin" valueType="num">
                                      <p:cBhvr additive="base">
                                        <p:cTn dur="500"/>
                                        <p:tgtEl>
                                          <p:spTgt spid="105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
          <p:cNvSpPr txBox="1"/>
          <p:nvPr>
            <p:ph type="title"/>
          </p:nvPr>
        </p:nvSpPr>
        <p:spPr>
          <a:xfrm>
            <a:off x="457200" y="216683"/>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lv-LV"/>
              <a:t>Nodarbinātības līgumi</a:t>
            </a:r>
            <a:endParaRPr/>
          </a:p>
        </p:txBody>
      </p:sp>
      <p:grpSp>
        <p:nvGrpSpPr>
          <p:cNvPr id="609" name="Google Shape;609;p6"/>
          <p:cNvGrpSpPr/>
          <p:nvPr/>
        </p:nvGrpSpPr>
        <p:grpSpPr>
          <a:xfrm>
            <a:off x="1849834" y="1367713"/>
            <a:ext cx="5444331" cy="5417677"/>
            <a:chOff x="1697434" y="72313"/>
            <a:chExt cx="5444331" cy="5417677"/>
          </a:xfrm>
        </p:grpSpPr>
        <p:sp>
          <p:nvSpPr>
            <p:cNvPr id="610" name="Google Shape;610;p6"/>
            <p:cNvSpPr/>
            <p:nvPr/>
          </p:nvSpPr>
          <p:spPr>
            <a:xfrm>
              <a:off x="2179540" y="361568"/>
              <a:ext cx="4672584" cy="4672584"/>
            </a:xfrm>
            <a:prstGeom prst="pie">
              <a:avLst>
                <a:gd fmla="val 16200000" name="adj1"/>
                <a:gd fmla="val 18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
            <p:cNvSpPr txBox="1"/>
            <p:nvPr/>
          </p:nvSpPr>
          <p:spPr>
            <a:xfrm>
              <a:off x="4642104" y="1351711"/>
              <a:ext cx="1668780" cy="139065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0" i="0" lang="lv-LV" sz="1900" u="none" cap="none" strike="noStrike">
                  <a:solidFill>
                    <a:schemeClr val="lt1"/>
                  </a:solidFill>
                  <a:latin typeface="Calibri"/>
                  <a:ea typeface="Calibri"/>
                  <a:cs typeface="Calibri"/>
                  <a:sym typeface="Calibri"/>
                </a:rPr>
                <a:t>Uzņēmuma līgums (t.sk., autoratlīdzības un pakalpojuma līgums)</a:t>
              </a:r>
              <a:endParaRPr b="0" i="0" sz="1900" u="none" cap="none" strike="noStrike">
                <a:solidFill>
                  <a:schemeClr val="lt1"/>
                </a:solidFill>
                <a:latin typeface="Calibri"/>
                <a:ea typeface="Calibri"/>
                <a:cs typeface="Calibri"/>
                <a:sym typeface="Calibri"/>
              </a:endParaRPr>
            </a:p>
          </p:txBody>
        </p:sp>
        <p:sp>
          <p:nvSpPr>
            <p:cNvPr id="612" name="Google Shape;612;p6"/>
            <p:cNvSpPr/>
            <p:nvPr/>
          </p:nvSpPr>
          <p:spPr>
            <a:xfrm>
              <a:off x="2083307" y="528446"/>
              <a:ext cx="4672584" cy="4672584"/>
            </a:xfrm>
            <a:prstGeom prst="pie">
              <a:avLst>
                <a:gd fmla="val 1800000" name="adj1"/>
                <a:gd fmla="val 90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
            <p:cNvSpPr txBox="1"/>
            <p:nvPr/>
          </p:nvSpPr>
          <p:spPr>
            <a:xfrm>
              <a:off x="3195828" y="3560064"/>
              <a:ext cx="2503170" cy="1223772"/>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0" i="0" lang="lv-LV" sz="1900" u="none" cap="none" strike="noStrike">
                  <a:solidFill>
                    <a:schemeClr val="lt1"/>
                  </a:solidFill>
                  <a:latin typeface="Calibri"/>
                  <a:ea typeface="Calibri"/>
                  <a:cs typeface="Calibri"/>
                  <a:sym typeface="Calibri"/>
                </a:rPr>
                <a:t>Brīvprātīgā darba līgums</a:t>
              </a:r>
              <a:endParaRPr b="0" i="0" sz="1900" u="none" cap="none" strike="noStrike">
                <a:solidFill>
                  <a:schemeClr val="lt1"/>
                </a:solidFill>
                <a:latin typeface="Calibri"/>
                <a:ea typeface="Calibri"/>
                <a:cs typeface="Calibri"/>
                <a:sym typeface="Calibri"/>
              </a:endParaRPr>
            </a:p>
          </p:txBody>
        </p:sp>
        <p:sp>
          <p:nvSpPr>
            <p:cNvPr id="614" name="Google Shape;614;p6"/>
            <p:cNvSpPr/>
            <p:nvPr/>
          </p:nvSpPr>
          <p:spPr>
            <a:xfrm>
              <a:off x="1987075" y="361568"/>
              <a:ext cx="4672584" cy="4672584"/>
            </a:xfrm>
            <a:prstGeom prst="pie">
              <a:avLst>
                <a:gd fmla="val 9000000" name="adj1"/>
                <a:gd fmla="val 162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
            <p:cNvSpPr txBox="1"/>
            <p:nvPr/>
          </p:nvSpPr>
          <p:spPr>
            <a:xfrm>
              <a:off x="2528315" y="1351711"/>
              <a:ext cx="1668780" cy="1390650"/>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0" i="0" lang="lv-LV" sz="1900" u="none" cap="none" strike="noStrike">
                  <a:solidFill>
                    <a:schemeClr val="lt1"/>
                  </a:solidFill>
                  <a:latin typeface="Calibri"/>
                  <a:ea typeface="Calibri"/>
                  <a:cs typeface="Calibri"/>
                  <a:sym typeface="Calibri"/>
                </a:rPr>
                <a:t>Darba līgums (t.sk., nepilngadīgo nodarbināšana)</a:t>
              </a:r>
              <a:endParaRPr b="0" i="0" sz="1900" u="none" cap="none" strike="noStrike">
                <a:solidFill>
                  <a:schemeClr val="lt1"/>
                </a:solidFill>
                <a:latin typeface="Calibri"/>
                <a:ea typeface="Calibri"/>
                <a:cs typeface="Calibri"/>
                <a:sym typeface="Calibri"/>
              </a:endParaRPr>
            </a:p>
          </p:txBody>
        </p:sp>
        <p:sp>
          <p:nvSpPr>
            <p:cNvPr id="616" name="Google Shape;616;p6"/>
            <p:cNvSpPr/>
            <p:nvPr/>
          </p:nvSpPr>
          <p:spPr>
            <a:xfrm>
              <a:off x="1890671" y="72313"/>
              <a:ext cx="5251094" cy="5251094"/>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
            <p:cNvSpPr/>
            <p:nvPr/>
          </p:nvSpPr>
          <p:spPr>
            <a:xfrm>
              <a:off x="1794052" y="238896"/>
              <a:ext cx="5251094" cy="5251094"/>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
            <p:cNvSpPr/>
            <p:nvPr/>
          </p:nvSpPr>
          <p:spPr>
            <a:xfrm>
              <a:off x="1697434" y="72313"/>
              <a:ext cx="5251094" cy="5251094"/>
            </a:xfrm>
            <a:custGeom>
              <a:rect b="b" l="l" r="r" t="t"/>
              <a:pathLst>
                <a:path extrusionOk="0" h="120000" w="12000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60"/>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lv-LV"/>
              <a:t> Aizpildi tabulu, norādot atšķirības abos līguma veidos!</a:t>
            </a:r>
            <a:endParaRPr/>
          </a:p>
        </p:txBody>
      </p:sp>
      <p:sp>
        <p:nvSpPr>
          <p:cNvPr id="1064" name="Google Shape;1064;p60"/>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rmAutofit/>
          </a:bodyPr>
          <a:lstStyle/>
          <a:p>
            <a:pPr indent="-264160" lvl="0" marL="228600" rtl="0" algn="l">
              <a:spcBef>
                <a:spcPts val="0"/>
              </a:spcBef>
              <a:spcAft>
                <a:spcPts val="0"/>
              </a:spcAft>
              <a:buSzPts val="4160"/>
              <a:buChar char="*"/>
            </a:pPr>
            <a:r>
              <a:rPr lang="lv-LV" sz="3200"/>
              <a:t> Pilns atšķirību saraksts pieejams: </a:t>
            </a:r>
            <a:r>
              <a:rPr lang="lv-LV" sz="3200" u="sng">
                <a:solidFill>
                  <a:schemeClr val="hlink"/>
                </a:solidFill>
                <a:hlinkClick r:id="rId3"/>
              </a:rPr>
              <a:t>http://www.darbatiesibas.lv/system/application/uploads/file/Darba_ligums_uznemuma_ligums.pdf</a:t>
            </a:r>
            <a:r>
              <a:rPr lang="lv-LV" sz="3200"/>
              <a:t> </a:t>
            </a:r>
            <a:endParaRPr/>
          </a:p>
        </p:txBody>
      </p:sp>
      <p:sp>
        <p:nvSpPr>
          <p:cNvPr id="1065" name="Google Shape;1065;p6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3"/>
                                        </p:tgtEl>
                                        <p:attrNameLst>
                                          <p:attrName>style.visibility</p:attrName>
                                        </p:attrNameLst>
                                      </p:cBhvr>
                                      <p:to>
                                        <p:strVal val="visible"/>
                                      </p:to>
                                    </p:set>
                                    <p:animEffect filter="fade" transition="in">
                                      <p:cBhvr>
                                        <p:cTn dur="2000"/>
                                        <p:tgtEl>
                                          <p:spTgt spid="10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4">
                                            <p:txEl>
                                              <p:pRg end="0" st="0"/>
                                            </p:txEl>
                                          </p:spTgt>
                                        </p:tgtEl>
                                        <p:attrNameLst>
                                          <p:attrName>style.visibility</p:attrName>
                                        </p:attrNameLst>
                                      </p:cBhvr>
                                      <p:to>
                                        <p:strVal val="visible"/>
                                      </p:to>
                                    </p:set>
                                    <p:animEffect filter="fade" transition="in">
                                      <p:cBhvr>
                                        <p:cTn dur="2000"/>
                                        <p:tgtEl>
                                          <p:spTgt spid="106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61"/>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Libre Baskerville"/>
              <a:buNone/>
            </a:pPr>
            <a:r>
              <a:rPr b="1" lang="lv-LV" sz="6000">
                <a:latin typeface="Libre Baskerville"/>
                <a:ea typeface="Libre Baskerville"/>
                <a:cs typeface="Libre Baskerville"/>
                <a:sym typeface="Libre Baskerville"/>
              </a:rPr>
              <a:t>6. Citi līguma veidi</a:t>
            </a:r>
            <a:endParaRPr/>
          </a:p>
        </p:txBody>
      </p:sp>
      <p:sp>
        <p:nvSpPr>
          <p:cNvPr id="1071" name="Google Shape;1071;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70"/>
                                        </p:tgtEl>
                                        <p:attrNameLst>
                                          <p:attrName>style.visibility</p:attrName>
                                        </p:attrNameLst>
                                      </p:cBhvr>
                                      <p:to>
                                        <p:strVal val="visible"/>
                                      </p:to>
                                    </p:set>
                                    <p:anim calcmode="lin" valueType="num">
                                      <p:cBhvr additive="base">
                                        <p:cTn dur="500"/>
                                        <p:tgtEl>
                                          <p:spTgt spid="10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62"/>
          <p:cNvSpPr txBox="1"/>
          <p:nvPr>
            <p:ph type="title"/>
          </p:nvPr>
        </p:nvSpPr>
        <p:spPr>
          <a:xfrm>
            <a:off x="457200" y="216683"/>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lv-LV"/>
              <a:t>Citi līguma veidi</a:t>
            </a:r>
            <a:endParaRPr/>
          </a:p>
        </p:txBody>
      </p:sp>
      <p:grpSp>
        <p:nvGrpSpPr>
          <p:cNvPr id="1077" name="Google Shape;1077;p62"/>
          <p:cNvGrpSpPr/>
          <p:nvPr/>
        </p:nvGrpSpPr>
        <p:grpSpPr>
          <a:xfrm>
            <a:off x="1850020" y="1354720"/>
            <a:ext cx="5407959" cy="5407959"/>
            <a:chOff x="1697620" y="59320"/>
            <a:chExt cx="5407959" cy="5407959"/>
          </a:xfrm>
        </p:grpSpPr>
        <p:sp>
          <p:nvSpPr>
            <p:cNvPr id="1078" name="Google Shape;1078;p62"/>
            <p:cNvSpPr/>
            <p:nvPr/>
          </p:nvSpPr>
          <p:spPr>
            <a:xfrm>
              <a:off x="2143740" y="348575"/>
              <a:ext cx="4672584" cy="4672584"/>
            </a:xfrm>
            <a:prstGeom prst="pie">
              <a:avLst>
                <a:gd fmla="val 16200000" name="adj1"/>
                <a:gd fmla="val 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2"/>
            <p:cNvSpPr txBox="1"/>
            <p:nvPr/>
          </p:nvSpPr>
          <p:spPr>
            <a:xfrm>
              <a:off x="4624104" y="1317024"/>
              <a:ext cx="1724406" cy="127939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2300"/>
                <a:buFont typeface="Calibri"/>
                <a:buNone/>
              </a:pPr>
              <a:r>
                <a:rPr lang="lv-LV" sz="2300">
                  <a:solidFill>
                    <a:schemeClr val="lt1"/>
                  </a:solidFill>
                  <a:latin typeface="Calibri"/>
                  <a:ea typeface="Calibri"/>
                  <a:cs typeface="Calibri"/>
                  <a:sym typeface="Calibri"/>
                </a:rPr>
                <a:t>Pakalpojuma līgums</a:t>
              </a:r>
              <a:endParaRPr sz="2300">
                <a:solidFill>
                  <a:schemeClr val="lt1"/>
                </a:solidFill>
                <a:latin typeface="Calibri"/>
                <a:ea typeface="Calibri"/>
                <a:cs typeface="Calibri"/>
                <a:sym typeface="Calibri"/>
              </a:endParaRPr>
            </a:p>
          </p:txBody>
        </p:sp>
        <p:sp>
          <p:nvSpPr>
            <p:cNvPr id="1080" name="Google Shape;1080;p62"/>
            <p:cNvSpPr/>
            <p:nvPr/>
          </p:nvSpPr>
          <p:spPr>
            <a:xfrm>
              <a:off x="2143740" y="505440"/>
              <a:ext cx="4672584" cy="4672584"/>
            </a:xfrm>
            <a:prstGeom prst="pie">
              <a:avLst>
                <a:gd fmla="val 0" name="adj1"/>
                <a:gd fmla="val 54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2"/>
            <p:cNvSpPr txBox="1"/>
            <p:nvPr/>
          </p:nvSpPr>
          <p:spPr>
            <a:xfrm>
              <a:off x="4624104" y="2930178"/>
              <a:ext cx="1724406" cy="127939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2300"/>
                <a:buFont typeface="Calibri"/>
                <a:buNone/>
              </a:pPr>
              <a:r>
                <a:rPr lang="lv-LV" sz="2300">
                  <a:solidFill>
                    <a:schemeClr val="lt1"/>
                  </a:solidFill>
                  <a:latin typeface="Calibri"/>
                  <a:ea typeface="Calibri"/>
                  <a:cs typeface="Calibri"/>
                  <a:sym typeface="Calibri"/>
                </a:rPr>
                <a:t>Maiņas līgums</a:t>
              </a:r>
              <a:endParaRPr sz="2300">
                <a:solidFill>
                  <a:schemeClr val="lt1"/>
                </a:solidFill>
                <a:latin typeface="Calibri"/>
                <a:ea typeface="Calibri"/>
                <a:cs typeface="Calibri"/>
                <a:sym typeface="Calibri"/>
              </a:endParaRPr>
            </a:p>
          </p:txBody>
        </p:sp>
        <p:sp>
          <p:nvSpPr>
            <p:cNvPr id="1082" name="Google Shape;1082;p62"/>
            <p:cNvSpPr/>
            <p:nvPr/>
          </p:nvSpPr>
          <p:spPr>
            <a:xfrm>
              <a:off x="1986875" y="505440"/>
              <a:ext cx="4672584" cy="4672584"/>
            </a:xfrm>
            <a:prstGeom prst="pie">
              <a:avLst>
                <a:gd fmla="val 5400000" name="adj1"/>
                <a:gd fmla="val 108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2"/>
            <p:cNvSpPr txBox="1"/>
            <p:nvPr/>
          </p:nvSpPr>
          <p:spPr>
            <a:xfrm>
              <a:off x="2454689" y="2930178"/>
              <a:ext cx="1724406" cy="127939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2300"/>
                <a:buFont typeface="Calibri"/>
                <a:buNone/>
              </a:pPr>
              <a:r>
                <a:rPr lang="lv-LV" sz="2300">
                  <a:solidFill>
                    <a:schemeClr val="lt1"/>
                  </a:solidFill>
                  <a:latin typeface="Calibri"/>
                  <a:ea typeface="Calibri"/>
                  <a:cs typeface="Calibri"/>
                  <a:sym typeface="Calibri"/>
                </a:rPr>
                <a:t>Pilnvarojuma līgums</a:t>
              </a:r>
              <a:endParaRPr sz="2300">
                <a:solidFill>
                  <a:schemeClr val="lt1"/>
                </a:solidFill>
                <a:latin typeface="Calibri"/>
                <a:ea typeface="Calibri"/>
                <a:cs typeface="Calibri"/>
                <a:sym typeface="Calibri"/>
              </a:endParaRPr>
            </a:p>
          </p:txBody>
        </p:sp>
        <p:sp>
          <p:nvSpPr>
            <p:cNvPr id="1084" name="Google Shape;1084;p62"/>
            <p:cNvSpPr/>
            <p:nvPr/>
          </p:nvSpPr>
          <p:spPr>
            <a:xfrm>
              <a:off x="1986875" y="348575"/>
              <a:ext cx="4672584" cy="4672584"/>
            </a:xfrm>
            <a:prstGeom prst="pie">
              <a:avLst>
                <a:gd fmla="val 10800000" name="adj1"/>
                <a:gd fmla="val 162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62"/>
            <p:cNvSpPr txBox="1"/>
            <p:nvPr/>
          </p:nvSpPr>
          <p:spPr>
            <a:xfrm>
              <a:off x="2454689" y="1317024"/>
              <a:ext cx="1724406" cy="127939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2300"/>
                <a:buFont typeface="Calibri"/>
                <a:buNone/>
              </a:pPr>
              <a:r>
                <a:rPr lang="lv-LV" sz="2300">
                  <a:solidFill>
                    <a:schemeClr val="lt1"/>
                  </a:solidFill>
                  <a:latin typeface="Calibri"/>
                  <a:ea typeface="Calibri"/>
                  <a:cs typeface="Calibri"/>
                  <a:sym typeface="Calibri"/>
                </a:rPr>
                <a:t>Patapinājuma līgums</a:t>
              </a:r>
              <a:endParaRPr sz="2300">
                <a:solidFill>
                  <a:schemeClr val="lt1"/>
                </a:solidFill>
                <a:latin typeface="Calibri"/>
                <a:ea typeface="Calibri"/>
                <a:cs typeface="Calibri"/>
                <a:sym typeface="Calibri"/>
              </a:endParaRPr>
            </a:p>
          </p:txBody>
        </p:sp>
        <p:sp>
          <p:nvSpPr>
            <p:cNvPr id="1086" name="Google Shape;1086;p62"/>
            <p:cNvSpPr/>
            <p:nvPr/>
          </p:nvSpPr>
          <p:spPr>
            <a:xfrm>
              <a:off x="1854485" y="59320"/>
              <a:ext cx="5251094" cy="5251094"/>
            </a:xfrm>
            <a:custGeom>
              <a:rect b="b" l="l" r="r" t="t"/>
              <a:pathLst>
                <a:path extrusionOk="0" h="120000" w="120000">
                  <a:moveTo>
                    <a:pt x="60000" y="4067"/>
                  </a:moveTo>
                  <a:lnTo>
                    <a:pt x="60000" y="4067"/>
                  </a:lnTo>
                  <a:cubicBezTo>
                    <a:pt x="88941" y="4067"/>
                    <a:pt x="113103" y="26145"/>
                    <a:pt x="115706" y="54969"/>
                  </a:cubicBezTo>
                  <a:lnTo>
                    <a:pt x="119760" y="54969"/>
                  </a:lnTo>
                  <a:lnTo>
                    <a:pt x="112882" y="60000"/>
                  </a:lnTo>
                  <a:lnTo>
                    <a:pt x="105523" y="54969"/>
                  </a:lnTo>
                  <a:lnTo>
                    <a:pt x="109576" y="54969"/>
                  </a:lnTo>
                  <a:lnTo>
                    <a:pt x="109576" y="54969"/>
                  </a:lnTo>
                  <a:cubicBezTo>
                    <a:pt x="106994" y="29527"/>
                    <a:pt x="85573" y="10169"/>
                    <a:pt x="60000" y="10169"/>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62"/>
            <p:cNvSpPr/>
            <p:nvPr/>
          </p:nvSpPr>
          <p:spPr>
            <a:xfrm>
              <a:off x="1854485" y="216185"/>
              <a:ext cx="5251094" cy="5251094"/>
            </a:xfrm>
            <a:custGeom>
              <a:rect b="b" l="l" r="r" t="t"/>
              <a:pathLst>
                <a:path extrusionOk="0" h="120000" w="120000">
                  <a:moveTo>
                    <a:pt x="115933" y="60000"/>
                  </a:moveTo>
                  <a:lnTo>
                    <a:pt x="115933" y="60000"/>
                  </a:lnTo>
                  <a:cubicBezTo>
                    <a:pt x="115933" y="88941"/>
                    <a:pt x="93855" y="113103"/>
                    <a:pt x="65031" y="115706"/>
                  </a:cubicBezTo>
                  <a:lnTo>
                    <a:pt x="65031" y="119760"/>
                  </a:lnTo>
                  <a:lnTo>
                    <a:pt x="60000" y="112882"/>
                  </a:lnTo>
                  <a:lnTo>
                    <a:pt x="65031" y="105523"/>
                  </a:lnTo>
                  <a:lnTo>
                    <a:pt x="65031" y="109576"/>
                  </a:lnTo>
                  <a:cubicBezTo>
                    <a:pt x="90473" y="106994"/>
                    <a:pt x="109831" y="85573"/>
                    <a:pt x="109831" y="60000"/>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2"/>
            <p:cNvSpPr/>
            <p:nvPr/>
          </p:nvSpPr>
          <p:spPr>
            <a:xfrm>
              <a:off x="1697620" y="216185"/>
              <a:ext cx="5251094" cy="5251094"/>
            </a:xfrm>
            <a:custGeom>
              <a:rect b="b" l="l" r="r" t="t"/>
              <a:pathLst>
                <a:path extrusionOk="0" h="120000" w="120000">
                  <a:moveTo>
                    <a:pt x="60000" y="115933"/>
                  </a:moveTo>
                  <a:cubicBezTo>
                    <a:pt x="31059" y="115933"/>
                    <a:pt x="6897" y="93855"/>
                    <a:pt x="4294" y="65031"/>
                  </a:cubicBezTo>
                  <a:lnTo>
                    <a:pt x="240" y="65031"/>
                  </a:lnTo>
                  <a:lnTo>
                    <a:pt x="7118" y="60000"/>
                  </a:lnTo>
                  <a:lnTo>
                    <a:pt x="14477" y="65031"/>
                  </a:lnTo>
                  <a:lnTo>
                    <a:pt x="10424" y="65031"/>
                  </a:lnTo>
                  <a:lnTo>
                    <a:pt x="10424" y="65031"/>
                  </a:lnTo>
                  <a:cubicBezTo>
                    <a:pt x="13006" y="90473"/>
                    <a:pt x="34427" y="109831"/>
                    <a:pt x="60000" y="109831"/>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2"/>
            <p:cNvSpPr/>
            <p:nvPr/>
          </p:nvSpPr>
          <p:spPr>
            <a:xfrm>
              <a:off x="1697620" y="59320"/>
              <a:ext cx="5251094" cy="5251094"/>
            </a:xfrm>
            <a:custGeom>
              <a:rect b="b" l="l" r="r" t="t"/>
              <a:pathLst>
                <a:path extrusionOk="0" h="120000" w="120000">
                  <a:moveTo>
                    <a:pt x="4067" y="60000"/>
                  </a:moveTo>
                  <a:lnTo>
                    <a:pt x="4067" y="60000"/>
                  </a:lnTo>
                  <a:cubicBezTo>
                    <a:pt x="4067" y="31059"/>
                    <a:pt x="26145" y="6897"/>
                    <a:pt x="54969" y="4294"/>
                  </a:cubicBezTo>
                  <a:lnTo>
                    <a:pt x="54969" y="240"/>
                  </a:lnTo>
                  <a:lnTo>
                    <a:pt x="60000" y="7118"/>
                  </a:lnTo>
                  <a:lnTo>
                    <a:pt x="54969" y="14477"/>
                  </a:lnTo>
                  <a:lnTo>
                    <a:pt x="54969" y="10424"/>
                  </a:lnTo>
                  <a:lnTo>
                    <a:pt x="54969" y="10424"/>
                  </a:lnTo>
                  <a:cubicBezTo>
                    <a:pt x="29527" y="13006"/>
                    <a:pt x="10169" y="34427"/>
                    <a:pt x="10169" y="60000"/>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Pilnvarojuma līgums </a:t>
            </a:r>
            <a:br>
              <a:rPr b="1" lang="lv-LV">
                <a:latin typeface="Libre Baskerville"/>
                <a:ea typeface="Libre Baskerville"/>
                <a:cs typeface="Libre Baskerville"/>
                <a:sym typeface="Libre Baskerville"/>
              </a:rPr>
            </a:br>
            <a:r>
              <a:rPr b="1" lang="lv-LV">
                <a:latin typeface="Libre Baskerville"/>
                <a:ea typeface="Libre Baskerville"/>
                <a:cs typeface="Libre Baskerville"/>
                <a:sym typeface="Libre Baskerville"/>
              </a:rPr>
              <a:t>[CL 2289.-2317.pants]</a:t>
            </a:r>
            <a:endParaRPr/>
          </a:p>
        </p:txBody>
      </p:sp>
      <p:sp>
        <p:nvSpPr>
          <p:cNvPr id="1096" name="Google Shape;1096;p63"/>
          <p:cNvSpPr txBox="1"/>
          <p:nvPr>
            <p:ph idx="1" type="body"/>
          </p:nvPr>
        </p:nvSpPr>
        <p:spPr>
          <a:xfrm>
            <a:off x="457200" y="1600200"/>
            <a:ext cx="8229600" cy="32766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Ar pilnvarojuma līgumu viena puse (</a:t>
            </a:r>
            <a:r>
              <a:rPr b="1" lang="lv-LV">
                <a:solidFill>
                  <a:srgbClr val="FF0000"/>
                </a:solidFill>
              </a:rPr>
              <a:t>pilnvarnieks, uzdevuma ņēmējs</a:t>
            </a:r>
            <a:r>
              <a:rPr lang="lv-LV"/>
              <a:t>) uzņemas izpildīt otrai (</a:t>
            </a:r>
            <a:r>
              <a:rPr b="1" lang="lv-LV">
                <a:solidFill>
                  <a:srgbClr val="FF0000"/>
                </a:solidFill>
              </a:rPr>
              <a:t>pilnvaras devējam, pilnvarotājam, uzdevuma devējam</a:t>
            </a:r>
            <a:r>
              <a:rPr lang="lv-LV"/>
              <a:t>) – zināmu uzdevumu, bet pilnvaras devējs apņemas pilnvarnieka rīcību atzīt par sev saistošu.</a:t>
            </a:r>
            <a:endParaRPr/>
          </a:p>
        </p:txBody>
      </p:sp>
      <p:sp>
        <p:nvSpPr>
          <p:cNvPr id="1097" name="Google Shape;1097;p63"/>
          <p:cNvSpPr/>
          <p:nvPr/>
        </p:nvSpPr>
        <p:spPr>
          <a:xfrm>
            <a:off x="685799" y="4724400"/>
            <a:ext cx="1985889" cy="1472346"/>
          </a:xfrm>
          <a:prstGeom prst="roundRect">
            <a:avLst>
              <a:gd fmla="val 16667" name="adj"/>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just">
              <a:spcBef>
                <a:spcPts val="0"/>
              </a:spcBef>
              <a:spcAft>
                <a:spcPts val="0"/>
              </a:spcAft>
              <a:buClr>
                <a:srgbClr val="FF0000"/>
              </a:buClr>
              <a:buSzPts val="1800"/>
              <a:buFont typeface="Arial"/>
              <a:buChar char="•"/>
            </a:pPr>
            <a:r>
              <a:rPr b="1" lang="lv-LV" sz="1800">
                <a:solidFill>
                  <a:srgbClr val="FF0000"/>
                </a:solidFill>
                <a:latin typeface="Calibri"/>
                <a:ea typeface="Calibri"/>
                <a:cs typeface="Calibri"/>
                <a:sym typeface="Calibri"/>
              </a:rPr>
              <a:t>Pilnvarnieks</a:t>
            </a:r>
            <a:endParaRPr/>
          </a:p>
        </p:txBody>
      </p:sp>
      <p:sp>
        <p:nvSpPr>
          <p:cNvPr id="1098" name="Google Shape;1098;p63"/>
          <p:cNvSpPr/>
          <p:nvPr/>
        </p:nvSpPr>
        <p:spPr>
          <a:xfrm>
            <a:off x="7315200" y="4724400"/>
            <a:ext cx="1527607" cy="1472347"/>
          </a:xfrm>
          <a:prstGeom prst="roundRect">
            <a:avLst>
              <a:gd fmla="val 16667" name="adj"/>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just">
              <a:spcBef>
                <a:spcPts val="0"/>
              </a:spcBef>
              <a:spcAft>
                <a:spcPts val="0"/>
              </a:spcAft>
              <a:buClr>
                <a:srgbClr val="FF0000"/>
              </a:buClr>
              <a:buSzPts val="1800"/>
              <a:buFont typeface="Arial"/>
              <a:buChar char="•"/>
            </a:pPr>
            <a:r>
              <a:rPr b="1" lang="lv-LV" sz="1800">
                <a:solidFill>
                  <a:srgbClr val="FF0000"/>
                </a:solidFill>
                <a:latin typeface="Calibri"/>
                <a:ea typeface="Calibri"/>
                <a:cs typeface="Calibri"/>
                <a:sym typeface="Calibri"/>
              </a:rPr>
              <a:t>Pilnva-rotājs</a:t>
            </a:r>
            <a:endParaRPr/>
          </a:p>
        </p:txBody>
      </p:sp>
      <p:sp>
        <p:nvSpPr>
          <p:cNvPr id="1099" name="Google Shape;1099;p63"/>
          <p:cNvSpPr/>
          <p:nvPr/>
        </p:nvSpPr>
        <p:spPr>
          <a:xfrm>
            <a:off x="3657600" y="4767947"/>
            <a:ext cx="2500952" cy="1371601"/>
          </a:xfrm>
          <a:prstGeom prst="flowChartDecision">
            <a:avLst/>
          </a:prstGeom>
          <a:solidFill>
            <a:srgbClr val="00FF00"/>
          </a:solid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rgbClr val="FF0000"/>
                </a:solidFill>
                <a:latin typeface="Calibri"/>
                <a:ea typeface="Calibri"/>
                <a:cs typeface="Calibri"/>
                <a:sym typeface="Calibri"/>
              </a:rPr>
              <a:t>Veic uzdevumu</a:t>
            </a:r>
            <a:endParaRPr/>
          </a:p>
        </p:txBody>
      </p:sp>
      <p:cxnSp>
        <p:nvCxnSpPr>
          <p:cNvPr id="1100" name="Google Shape;1100;p63"/>
          <p:cNvCxnSpPr>
            <a:stCxn id="1097" idx="3"/>
            <a:endCxn id="1099" idx="1"/>
          </p:cNvCxnSpPr>
          <p:nvPr/>
        </p:nvCxnSpPr>
        <p:spPr>
          <a:xfrm flipH="1" rot="10800000">
            <a:off x="2671688" y="5453673"/>
            <a:ext cx="985800" cy="6900"/>
          </a:xfrm>
          <a:prstGeom prst="straightConnector1">
            <a:avLst/>
          </a:prstGeom>
          <a:noFill/>
          <a:ln cap="flat" cmpd="sng" w="57150">
            <a:solidFill>
              <a:srgbClr val="FF0000"/>
            </a:solidFill>
            <a:prstDash val="solid"/>
            <a:round/>
            <a:headEnd len="sm" w="sm" type="none"/>
            <a:tailEnd len="med" w="med" type="stealth"/>
          </a:ln>
        </p:spPr>
      </p:cxnSp>
      <p:cxnSp>
        <p:nvCxnSpPr>
          <p:cNvPr id="1101" name="Google Shape;1101;p63"/>
          <p:cNvCxnSpPr>
            <a:stCxn id="1098" idx="1"/>
            <a:endCxn id="1099" idx="3"/>
          </p:cNvCxnSpPr>
          <p:nvPr/>
        </p:nvCxnSpPr>
        <p:spPr>
          <a:xfrm rot="10800000">
            <a:off x="6158700" y="5453674"/>
            <a:ext cx="1156500" cy="6900"/>
          </a:xfrm>
          <a:prstGeom prst="straightConnector1">
            <a:avLst/>
          </a:prstGeom>
          <a:noFill/>
          <a:ln cap="flat" cmpd="sng" w="57150">
            <a:solidFill>
              <a:srgbClr val="FF0000"/>
            </a:solidFill>
            <a:prstDash val="solid"/>
            <a:round/>
            <a:headEnd len="sm" w="sm" type="none"/>
            <a:tailEnd len="med" w="med" type="stealth"/>
          </a:ln>
        </p:spPr>
      </p:cxnSp>
      <p:cxnSp>
        <p:nvCxnSpPr>
          <p:cNvPr id="1102" name="Google Shape;1102;p63"/>
          <p:cNvCxnSpPr>
            <a:stCxn id="1098" idx="2"/>
            <a:endCxn id="1099" idx="2"/>
          </p:cNvCxnSpPr>
          <p:nvPr/>
        </p:nvCxnSpPr>
        <p:spPr>
          <a:xfrm flipH="1" rot="5400000">
            <a:off x="6464854" y="4582597"/>
            <a:ext cx="57300" cy="3171000"/>
          </a:xfrm>
          <a:prstGeom prst="bentConnector3">
            <a:avLst>
              <a:gd fmla="val -398953" name="adj1"/>
            </a:avLst>
          </a:prstGeom>
          <a:noFill/>
          <a:ln cap="flat" cmpd="sng" w="57150">
            <a:solidFill>
              <a:srgbClr val="FF0000"/>
            </a:solidFill>
            <a:prstDash val="solid"/>
            <a:round/>
            <a:headEnd len="sm" w="sm" type="none"/>
            <a:tailEnd len="med" w="med" type="stealth"/>
          </a:ln>
        </p:spPr>
      </p:cxnSp>
      <p:sp>
        <p:nvSpPr>
          <p:cNvPr id="1103" name="Google Shape;1103;p63"/>
          <p:cNvSpPr/>
          <p:nvPr/>
        </p:nvSpPr>
        <p:spPr>
          <a:xfrm>
            <a:off x="5565443" y="6019800"/>
            <a:ext cx="1676400" cy="661914"/>
          </a:xfrm>
          <a:prstGeom prst="rect">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1800">
                <a:solidFill>
                  <a:srgbClr val="FF0000"/>
                </a:solidFill>
                <a:latin typeface="Calibri"/>
                <a:ea typeface="Calibri"/>
                <a:cs typeface="Calibri"/>
                <a:sym typeface="Calibri"/>
              </a:rPr>
              <a:t>Rīcību atzīst par sev saistošu</a:t>
            </a:r>
            <a:endParaRPr/>
          </a:p>
        </p:txBody>
      </p:sp>
      <p:sp>
        <p:nvSpPr>
          <p:cNvPr id="1104" name="Google Shape;1104;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95"/>
                                        </p:tgtEl>
                                        <p:attrNameLst>
                                          <p:attrName>style.visibility</p:attrName>
                                        </p:attrNameLst>
                                      </p:cBhvr>
                                      <p:to>
                                        <p:strVal val="visible"/>
                                      </p:to>
                                    </p:set>
                                    <p:anim calcmode="lin" valueType="num">
                                      <p:cBhvr additive="base">
                                        <p:cTn dur="500"/>
                                        <p:tgtEl>
                                          <p:spTgt spid="10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96">
                                            <p:txEl>
                                              <p:pRg end="0" st="0"/>
                                            </p:txEl>
                                          </p:spTgt>
                                        </p:tgtEl>
                                        <p:attrNameLst>
                                          <p:attrName>style.visibility</p:attrName>
                                        </p:attrNameLst>
                                      </p:cBhvr>
                                      <p:to>
                                        <p:strVal val="visible"/>
                                      </p:to>
                                    </p:set>
                                    <p:anim calcmode="lin" valueType="num">
                                      <p:cBhvr additive="base">
                                        <p:cTn dur="500"/>
                                        <p:tgtEl>
                                          <p:spTgt spid="10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500"/>
                                        <p:tgtEl>
                                          <p:spTgt spid="1097"/>
                                        </p:tgtEl>
                                      </p:cBhvr>
                                    </p:animEffect>
                                  </p:childTnLst>
                                </p:cTn>
                              </p:par>
                              <p:par>
                                <p:cTn fill="hold" nodeType="with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500"/>
                                        <p:tgtEl>
                                          <p:spTgt spid="1098"/>
                                        </p:tgtEl>
                                      </p:cBhvr>
                                    </p:animEffect>
                                  </p:childTnLst>
                                </p:cTn>
                              </p:par>
                              <p:par>
                                <p:cTn fill="hold" nodeType="with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500"/>
                                        <p:tgtEl>
                                          <p:spTgt spid="1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par>
                                <p:cTn fill="hold" nodeType="with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500"/>
                                        <p:tgtEl>
                                          <p:spTgt spid="1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Pilnvaru veidi [CL 2291.pants]</a:t>
            </a:r>
            <a:endParaRPr/>
          </a:p>
        </p:txBody>
      </p:sp>
      <p:sp>
        <p:nvSpPr>
          <p:cNvPr id="1110" name="Google Shape;1110;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Font typeface="Calibri"/>
              <a:buChar char="-"/>
            </a:pPr>
            <a:r>
              <a:rPr i="1" lang="lv-LV"/>
              <a:t>speciālpilnvara</a:t>
            </a:r>
            <a:r>
              <a:rPr lang="lv-LV"/>
              <a:t> – ved atsevišķas un noteiktas lietas (</a:t>
            </a:r>
            <a:r>
              <a:rPr i="1" lang="lv-LV"/>
              <a:t>pasta sūtījumu izņemšana</a:t>
            </a:r>
            <a:r>
              <a:rPr lang="lv-LV"/>
              <a:t>);</a:t>
            </a:r>
            <a:endParaRPr/>
          </a:p>
          <a:p>
            <a:pPr indent="-342900" lvl="0" marL="342900" rtl="0" algn="l">
              <a:spcBef>
                <a:spcPts val="592"/>
              </a:spcBef>
              <a:spcAft>
                <a:spcPts val="0"/>
              </a:spcAft>
              <a:buClr>
                <a:schemeClr val="dk1"/>
              </a:buClr>
              <a:buSzPct val="100000"/>
              <a:buFont typeface="Calibri"/>
              <a:buChar char="-"/>
            </a:pPr>
            <a:r>
              <a:rPr i="1" lang="lv-LV"/>
              <a:t>universālpilnvara</a:t>
            </a:r>
            <a:r>
              <a:rPr lang="lv-LV"/>
              <a:t> – pārzina </a:t>
            </a:r>
            <a:r>
              <a:rPr lang="lv-LV" u="sng">
                <a:solidFill>
                  <a:srgbClr val="FF0000"/>
                </a:solidFill>
              </a:rPr>
              <a:t>visas</a:t>
            </a:r>
            <a:r>
              <a:rPr lang="lv-LV"/>
              <a:t> pilnvarotāja lietas;</a:t>
            </a:r>
            <a:endParaRPr/>
          </a:p>
          <a:p>
            <a:pPr indent="-342900" lvl="0" marL="342900" rtl="0" algn="l">
              <a:spcBef>
                <a:spcPts val="592"/>
              </a:spcBef>
              <a:spcAft>
                <a:spcPts val="0"/>
              </a:spcAft>
              <a:buClr>
                <a:schemeClr val="dk1"/>
              </a:buClr>
              <a:buSzPct val="100000"/>
              <a:buFont typeface="Calibri"/>
              <a:buChar char="-"/>
            </a:pPr>
            <a:r>
              <a:rPr i="1" lang="lv-LV"/>
              <a:t>ģenerālpilnvara</a:t>
            </a:r>
            <a:r>
              <a:rPr lang="lv-LV"/>
              <a:t> – pārzina tikai pilnvarotāja zināmas šķiras lietas (</a:t>
            </a:r>
            <a:r>
              <a:rPr i="1" lang="lv-LV"/>
              <a:t>ierakstu izdarīšana UR</a:t>
            </a:r>
            <a:r>
              <a:rPr lang="lv-LV"/>
              <a:t>).</a:t>
            </a:r>
            <a:endParaRPr/>
          </a:p>
          <a:p>
            <a:pPr indent="0" lvl="0" marL="0" rtl="0" algn="l">
              <a:spcBef>
                <a:spcPts val="592"/>
              </a:spcBef>
              <a:spcAft>
                <a:spcPts val="0"/>
              </a:spcAft>
              <a:buClr>
                <a:schemeClr val="dk1"/>
              </a:buClr>
              <a:buSzPct val="100000"/>
              <a:buNone/>
            </a:pPr>
            <a:r>
              <a:t/>
            </a:r>
            <a:endParaRPr/>
          </a:p>
          <a:p>
            <a:pPr indent="0" lvl="0" marL="0" rtl="0" algn="l">
              <a:spcBef>
                <a:spcPts val="592"/>
              </a:spcBef>
              <a:spcAft>
                <a:spcPts val="0"/>
              </a:spcAft>
              <a:buClr>
                <a:schemeClr val="dk1"/>
              </a:buClr>
              <a:buSzPct val="100000"/>
              <a:buNone/>
            </a:pPr>
            <a:r>
              <a:rPr lang="lv-LV"/>
              <a:t>Detalizētāk par pilnvarojumu skatīt: </a:t>
            </a:r>
            <a:r>
              <a:rPr lang="lv-LV" u="sng">
                <a:solidFill>
                  <a:schemeClr val="hlink"/>
                </a:solidFill>
                <a:hlinkClick r:id="rId3"/>
              </a:rPr>
              <a:t>http://home.lu.lv/~lilze/PLK/bakalauri_2/Saistibu_tiesibas_II/Pilnvarojums.ppt</a:t>
            </a:r>
            <a:endParaRPr/>
          </a:p>
        </p:txBody>
      </p:sp>
      <p:sp>
        <p:nvSpPr>
          <p:cNvPr id="1111" name="Google Shape;1111;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09"/>
                                        </p:tgtEl>
                                        <p:attrNameLst>
                                          <p:attrName>style.visibility</p:attrName>
                                        </p:attrNameLst>
                                      </p:cBhvr>
                                      <p:to>
                                        <p:strVal val="visible"/>
                                      </p:to>
                                    </p:set>
                                    <p:anim calcmode="lin" valueType="num">
                                      <p:cBhvr additive="base">
                                        <p:cTn dur="500"/>
                                        <p:tgtEl>
                                          <p:spTgt spid="11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10">
                                            <p:txEl>
                                              <p:pRg end="0" st="0"/>
                                            </p:txEl>
                                          </p:spTgt>
                                        </p:tgtEl>
                                        <p:attrNameLst>
                                          <p:attrName>style.visibility</p:attrName>
                                        </p:attrNameLst>
                                      </p:cBhvr>
                                      <p:to>
                                        <p:strVal val="visible"/>
                                      </p:to>
                                    </p:set>
                                    <p:anim calcmode="lin" valueType="num">
                                      <p:cBhvr additive="base">
                                        <p:cTn dur="500"/>
                                        <p:tgtEl>
                                          <p:spTgt spid="111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10">
                                            <p:txEl>
                                              <p:pRg end="1" st="1"/>
                                            </p:txEl>
                                          </p:spTgt>
                                        </p:tgtEl>
                                        <p:attrNameLst>
                                          <p:attrName>style.visibility</p:attrName>
                                        </p:attrNameLst>
                                      </p:cBhvr>
                                      <p:to>
                                        <p:strVal val="visible"/>
                                      </p:to>
                                    </p:set>
                                    <p:anim calcmode="lin" valueType="num">
                                      <p:cBhvr additive="base">
                                        <p:cTn dur="500"/>
                                        <p:tgtEl>
                                          <p:spTgt spid="111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10">
                                            <p:txEl>
                                              <p:pRg end="2" st="2"/>
                                            </p:txEl>
                                          </p:spTgt>
                                        </p:tgtEl>
                                        <p:attrNameLst>
                                          <p:attrName>style.visibility</p:attrName>
                                        </p:attrNameLst>
                                      </p:cBhvr>
                                      <p:to>
                                        <p:strVal val="visible"/>
                                      </p:to>
                                    </p:set>
                                    <p:anim calcmode="lin" valueType="num">
                                      <p:cBhvr additive="base">
                                        <p:cTn dur="500"/>
                                        <p:tgtEl>
                                          <p:spTgt spid="111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10">
                                            <p:txEl>
                                              <p:pRg end="3" st="3"/>
                                            </p:txEl>
                                          </p:spTgt>
                                        </p:tgtEl>
                                        <p:attrNameLst>
                                          <p:attrName>style.visibility</p:attrName>
                                        </p:attrNameLst>
                                      </p:cBhvr>
                                      <p:to>
                                        <p:strVal val="visible"/>
                                      </p:to>
                                    </p:set>
                                    <p:anim calcmode="lin" valueType="num">
                                      <p:cBhvr additive="base">
                                        <p:cTn dur="500"/>
                                        <p:tgtEl>
                                          <p:spTgt spid="111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10">
                                            <p:txEl>
                                              <p:pRg end="4" st="4"/>
                                            </p:txEl>
                                          </p:spTgt>
                                        </p:tgtEl>
                                        <p:attrNameLst>
                                          <p:attrName>style.visibility</p:attrName>
                                        </p:attrNameLst>
                                      </p:cBhvr>
                                      <p:to>
                                        <p:strVal val="visible"/>
                                      </p:to>
                                    </p:set>
                                    <p:anim calcmode="lin" valueType="num">
                                      <p:cBhvr additive="base">
                                        <p:cTn dur="500"/>
                                        <p:tgtEl>
                                          <p:spTgt spid="111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lv-LV"/>
              <a:t>NVO pilnvarojums</a:t>
            </a:r>
            <a:endParaRPr/>
          </a:p>
        </p:txBody>
      </p:sp>
      <p:sp>
        <p:nvSpPr>
          <p:cNvPr id="1117" name="Google Shape;1117;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Pēc biedru kopsapulces veikt izmaiņas UR. Šo uzskata par ģenerālpilnvaru;</a:t>
            </a:r>
            <a:endParaRPr/>
          </a:p>
          <a:p>
            <a:pPr indent="-342900" lvl="0" marL="342900" rtl="0" algn="l">
              <a:spcBef>
                <a:spcPts val="640"/>
              </a:spcBef>
              <a:spcAft>
                <a:spcPts val="0"/>
              </a:spcAft>
              <a:buClr>
                <a:schemeClr val="dk1"/>
              </a:buClr>
              <a:buSzPts val="3200"/>
              <a:buChar char="•"/>
            </a:pPr>
            <a:r>
              <a:rPr lang="lv-LV"/>
              <a:t>Balsot kāda vietā sapulcē. Šo uzskata par speciālpilnvaru vai universālpilnvaru (kāds ir pilnvarojuma apjoms – balsot kā pilnvarnieks vēlas vai kā noteicis pilnvarotājs).</a:t>
            </a:r>
            <a:endParaRPr/>
          </a:p>
          <a:p>
            <a:pPr indent="-285750" lvl="1" marL="742950" rtl="0" algn="l">
              <a:spcBef>
                <a:spcPts val="560"/>
              </a:spcBef>
              <a:spcAft>
                <a:spcPts val="0"/>
              </a:spcAft>
              <a:buClr>
                <a:schemeClr val="dk1"/>
              </a:buClr>
              <a:buSzPts val="2800"/>
              <a:buChar char="–"/>
            </a:pPr>
            <a:r>
              <a:rPr lang="lv-LV"/>
              <a:t>Šo jautājumu jānosaka statūtos</a:t>
            </a:r>
            <a:endParaRPr/>
          </a:p>
        </p:txBody>
      </p:sp>
      <p:sp>
        <p:nvSpPr>
          <p:cNvPr id="1118" name="Google Shape;1118;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Pakalpojuma līgums</a:t>
            </a:r>
            <a:endParaRPr/>
          </a:p>
        </p:txBody>
      </p:sp>
      <p:sp>
        <p:nvSpPr>
          <p:cNvPr id="1124" name="Google Shape;1124;p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lv-LV"/>
              <a:t>IR/NAV attiecināms uz nodarbinātību?</a:t>
            </a:r>
            <a:endParaRPr/>
          </a:p>
          <a:p>
            <a:pPr indent="-342900" lvl="0" marL="342900" rtl="0" algn="l">
              <a:spcBef>
                <a:spcPts val="640"/>
              </a:spcBef>
              <a:spcAft>
                <a:spcPts val="0"/>
              </a:spcAft>
              <a:buClr>
                <a:schemeClr val="dk1"/>
              </a:buClr>
              <a:buSzPts val="3200"/>
              <a:buChar char="•"/>
            </a:pPr>
            <a:r>
              <a:rPr lang="lv-LV"/>
              <a:t>Fiziskas personas pakalpojumi ir darba līgums;</a:t>
            </a:r>
            <a:endParaRPr/>
          </a:p>
          <a:p>
            <a:pPr indent="-342900" lvl="0" marL="342900" rtl="0" algn="l">
              <a:spcBef>
                <a:spcPts val="640"/>
              </a:spcBef>
              <a:spcAft>
                <a:spcPts val="0"/>
              </a:spcAft>
              <a:buClr>
                <a:schemeClr val="dk1"/>
              </a:buClr>
              <a:buSzPts val="3200"/>
              <a:buChar char="•"/>
            </a:pPr>
            <a:r>
              <a:rPr lang="lv-LV"/>
              <a:t>Līgums darbojas </a:t>
            </a:r>
            <a:r>
              <a:rPr b="1" lang="lv-LV">
                <a:solidFill>
                  <a:srgbClr val="FF0000"/>
                </a:solidFill>
              </a:rPr>
              <a:t>Publiskā iepirkuma likuma </a:t>
            </a:r>
            <a:r>
              <a:rPr lang="lv-LV"/>
              <a:t>ietvaros kā darba (pakalpojuma) veicējs.</a:t>
            </a:r>
            <a:endParaRPr/>
          </a:p>
          <a:p>
            <a:pPr indent="0" lvl="0" marL="0" rtl="0" algn="l">
              <a:spcBef>
                <a:spcPts val="640"/>
              </a:spcBef>
              <a:spcAft>
                <a:spcPts val="0"/>
              </a:spcAft>
              <a:buClr>
                <a:schemeClr val="dk1"/>
              </a:buClr>
              <a:buSzPts val="3200"/>
              <a:buNone/>
            </a:pPr>
            <a:r>
              <a:rPr lang="lv-LV"/>
              <a:t>PIEMĒRAM ar aktieri par koncerta novadīšanu tiks slēgts uzņēmuma līgums, bet ar talantu aģentūru par koncerta novadīšanu, kur aģentūra nodrošina mākslinieka dalību – pakalpojuma līgums.</a:t>
            </a:r>
            <a:endParaRPr/>
          </a:p>
        </p:txBody>
      </p:sp>
      <p:sp>
        <p:nvSpPr>
          <p:cNvPr id="1125" name="Google Shape;1125;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23"/>
                                        </p:tgtEl>
                                        <p:attrNameLst>
                                          <p:attrName>style.visibility</p:attrName>
                                        </p:attrNameLst>
                                      </p:cBhvr>
                                      <p:to>
                                        <p:strVal val="visible"/>
                                      </p:to>
                                    </p:set>
                                    <p:anim calcmode="lin" valueType="num">
                                      <p:cBhvr additive="base">
                                        <p:cTn dur="500"/>
                                        <p:tgtEl>
                                          <p:spTgt spid="11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24">
                                            <p:txEl>
                                              <p:pRg end="0" st="0"/>
                                            </p:txEl>
                                          </p:spTgt>
                                        </p:tgtEl>
                                        <p:attrNameLst>
                                          <p:attrName>style.visibility</p:attrName>
                                        </p:attrNameLst>
                                      </p:cBhvr>
                                      <p:to>
                                        <p:strVal val="visible"/>
                                      </p:to>
                                    </p:set>
                                    <p:anim calcmode="lin" valueType="num">
                                      <p:cBhvr additive="base">
                                        <p:cTn dur="500"/>
                                        <p:tgtEl>
                                          <p:spTgt spid="112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24">
                                            <p:txEl>
                                              <p:pRg end="1" st="1"/>
                                            </p:txEl>
                                          </p:spTgt>
                                        </p:tgtEl>
                                        <p:attrNameLst>
                                          <p:attrName>style.visibility</p:attrName>
                                        </p:attrNameLst>
                                      </p:cBhvr>
                                      <p:to>
                                        <p:strVal val="visible"/>
                                      </p:to>
                                    </p:set>
                                    <p:anim calcmode="lin" valueType="num">
                                      <p:cBhvr additive="base">
                                        <p:cTn dur="500"/>
                                        <p:tgtEl>
                                          <p:spTgt spid="112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24">
                                            <p:txEl>
                                              <p:pRg end="2" st="2"/>
                                            </p:txEl>
                                          </p:spTgt>
                                        </p:tgtEl>
                                        <p:attrNameLst>
                                          <p:attrName>style.visibility</p:attrName>
                                        </p:attrNameLst>
                                      </p:cBhvr>
                                      <p:to>
                                        <p:strVal val="visible"/>
                                      </p:to>
                                    </p:set>
                                    <p:anim calcmode="lin" valueType="num">
                                      <p:cBhvr additive="base">
                                        <p:cTn dur="500"/>
                                        <p:tgtEl>
                                          <p:spTgt spid="112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24">
                                            <p:txEl>
                                              <p:pRg end="3" st="3"/>
                                            </p:txEl>
                                          </p:spTgt>
                                        </p:tgtEl>
                                        <p:attrNameLst>
                                          <p:attrName>style.visibility</p:attrName>
                                        </p:attrNameLst>
                                      </p:cBhvr>
                                      <p:to>
                                        <p:strVal val="visible"/>
                                      </p:to>
                                    </p:set>
                                    <p:anim calcmode="lin" valueType="num">
                                      <p:cBhvr additive="base">
                                        <p:cTn dur="500"/>
                                        <p:tgtEl>
                                          <p:spTgt spid="112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ibre Baskerville"/>
              <a:buNone/>
            </a:pPr>
            <a:r>
              <a:rPr b="1" lang="lv-LV">
                <a:latin typeface="Libre Baskerville"/>
                <a:ea typeface="Libre Baskerville"/>
                <a:cs typeface="Libre Baskerville"/>
                <a:sym typeface="Libre Baskerville"/>
              </a:rPr>
              <a:t>Maiņas līgums [CL 2091.-2095.pants]</a:t>
            </a:r>
            <a:endParaRPr/>
          </a:p>
        </p:txBody>
      </p:sp>
      <p:sp>
        <p:nvSpPr>
          <p:cNvPr id="1131" name="Google Shape;1131;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lv-LV"/>
              <a:t>Maiņas līgums ir </a:t>
            </a:r>
            <a:r>
              <a:rPr b="1" lang="lv-LV">
                <a:solidFill>
                  <a:srgbClr val="FF0000"/>
                </a:solidFill>
              </a:rPr>
              <a:t>divu personu </a:t>
            </a:r>
            <a:r>
              <a:rPr lang="lv-LV"/>
              <a:t>abpusējs apsolījums dot vienu priekšmetu pret otru, izņemot naudu;</a:t>
            </a:r>
            <a:endParaRPr/>
          </a:p>
          <a:p>
            <a:pPr indent="-342900" lvl="0" marL="342900" rtl="0" algn="l">
              <a:spcBef>
                <a:spcPts val="544"/>
              </a:spcBef>
              <a:spcAft>
                <a:spcPts val="0"/>
              </a:spcAft>
              <a:buClr>
                <a:schemeClr val="dk1"/>
              </a:buClr>
              <a:buSzPct val="100000"/>
              <a:buChar char="•"/>
            </a:pPr>
            <a:r>
              <a:rPr lang="lv-LV"/>
              <a:t>Par maiņas priekšmetu var būt ne vien ķermeniskas lietas, bet arī prasījumi un citādas tiesības;</a:t>
            </a:r>
            <a:endParaRPr/>
          </a:p>
          <a:p>
            <a:pPr indent="-342900" lvl="0" marL="342900" rtl="0" algn="l">
              <a:spcBef>
                <a:spcPts val="544"/>
              </a:spcBef>
              <a:spcAft>
                <a:spcPts val="0"/>
              </a:spcAft>
              <a:buClr>
                <a:schemeClr val="dk1"/>
              </a:buClr>
              <a:buSzPct val="100000"/>
              <a:buChar char="•"/>
            </a:pPr>
            <a:r>
              <a:rPr lang="lv-LV"/>
              <a:t>Tiesības un pienākumi piemērojami no pirkuma līguma noteikumiem [CL 2027.-2038.pants];</a:t>
            </a:r>
            <a:endParaRPr/>
          </a:p>
          <a:p>
            <a:pPr indent="-342900" lvl="0" marL="342900" rtl="0" algn="l">
              <a:spcBef>
                <a:spcPts val="544"/>
              </a:spcBef>
              <a:spcAft>
                <a:spcPts val="0"/>
              </a:spcAft>
              <a:buClr>
                <a:schemeClr val="dk1"/>
              </a:buClr>
              <a:buSzPct val="100000"/>
              <a:buChar char="•"/>
            </a:pPr>
            <a:r>
              <a:rPr lang="lv-LV"/>
              <a:t>Īpašuma tiesības pāriet uz lietas saņēmēju tūlīt pēc lietas nodošanas, neatkarīgi, vai viņš savu pretpienākumu ir vai nav izpildījis. Saistību neizpildes gadījumā otra puse var prasīt, lai nodoto lietu atdod.</a:t>
            </a:r>
            <a:endParaRPr/>
          </a:p>
        </p:txBody>
      </p:sp>
      <p:sp>
        <p:nvSpPr>
          <p:cNvPr id="1132" name="Google Shape;1132;p67"/>
          <p:cNvSpPr/>
          <p:nvPr/>
        </p:nvSpPr>
        <p:spPr>
          <a:xfrm>
            <a:off x="609600" y="5791200"/>
            <a:ext cx="7848600" cy="914400"/>
          </a:xfrm>
          <a:prstGeom prst="ellipse">
            <a:avLst/>
          </a:prstGeom>
          <a:solidFill>
            <a:srgbClr val="FFC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lv-LV" sz="2400">
                <a:solidFill>
                  <a:srgbClr val="FF0000"/>
                </a:solidFill>
                <a:latin typeface="Calibri"/>
                <a:ea typeface="Calibri"/>
                <a:cs typeface="Calibri"/>
                <a:sym typeface="Calibri"/>
              </a:rPr>
              <a:t>Kur BN var izmantot maiņas līgumu?</a:t>
            </a:r>
            <a:endParaRPr/>
          </a:p>
        </p:txBody>
      </p:sp>
      <p:sp>
        <p:nvSpPr>
          <p:cNvPr id="1133" name="Google Shape;1133;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30"/>
                                        </p:tgtEl>
                                        <p:attrNameLst>
                                          <p:attrName>style.visibility</p:attrName>
                                        </p:attrNameLst>
                                      </p:cBhvr>
                                      <p:to>
                                        <p:strVal val="visible"/>
                                      </p:to>
                                    </p:set>
                                    <p:anim calcmode="lin" valueType="num">
                                      <p:cBhvr additive="base">
                                        <p:cTn dur="500"/>
                                        <p:tgtEl>
                                          <p:spTgt spid="11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1">
                                            <p:txEl>
                                              <p:pRg end="0" st="0"/>
                                            </p:txEl>
                                          </p:spTgt>
                                        </p:tgtEl>
                                        <p:attrNameLst>
                                          <p:attrName>style.visibility</p:attrName>
                                        </p:attrNameLst>
                                      </p:cBhvr>
                                      <p:to>
                                        <p:strVal val="visible"/>
                                      </p:to>
                                    </p:set>
                                    <p:anim calcmode="lin" valueType="num">
                                      <p:cBhvr additive="base">
                                        <p:cTn dur="500"/>
                                        <p:tgtEl>
                                          <p:spTgt spid="113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1">
                                            <p:txEl>
                                              <p:pRg end="1" st="1"/>
                                            </p:txEl>
                                          </p:spTgt>
                                        </p:tgtEl>
                                        <p:attrNameLst>
                                          <p:attrName>style.visibility</p:attrName>
                                        </p:attrNameLst>
                                      </p:cBhvr>
                                      <p:to>
                                        <p:strVal val="visible"/>
                                      </p:to>
                                    </p:set>
                                    <p:anim calcmode="lin" valueType="num">
                                      <p:cBhvr additive="base">
                                        <p:cTn dur="500"/>
                                        <p:tgtEl>
                                          <p:spTgt spid="113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1">
                                            <p:txEl>
                                              <p:pRg end="2" st="2"/>
                                            </p:txEl>
                                          </p:spTgt>
                                        </p:tgtEl>
                                        <p:attrNameLst>
                                          <p:attrName>style.visibility</p:attrName>
                                        </p:attrNameLst>
                                      </p:cBhvr>
                                      <p:to>
                                        <p:strVal val="visible"/>
                                      </p:to>
                                    </p:set>
                                    <p:anim calcmode="lin" valueType="num">
                                      <p:cBhvr additive="base">
                                        <p:cTn dur="500"/>
                                        <p:tgtEl>
                                          <p:spTgt spid="113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31">
                                            <p:txEl>
                                              <p:pRg end="3" st="3"/>
                                            </p:txEl>
                                          </p:spTgt>
                                        </p:tgtEl>
                                        <p:attrNameLst>
                                          <p:attrName>style.visibility</p:attrName>
                                        </p:attrNameLst>
                                      </p:cBhvr>
                                      <p:to>
                                        <p:strVal val="visible"/>
                                      </p:to>
                                    </p:set>
                                    <p:anim calcmode="lin" valueType="num">
                                      <p:cBhvr additive="base">
                                        <p:cTn dur="500"/>
                                        <p:tgtEl>
                                          <p:spTgt spid="113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2000"/>
                                        <p:tgtEl>
                                          <p:spTgt spid="1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lv-LV"/>
              <a:t>Patapinājuma līgums [CL 1950. pants]</a:t>
            </a:r>
            <a:endParaRPr/>
          </a:p>
        </p:txBody>
      </p:sp>
      <p:sp>
        <p:nvSpPr>
          <p:cNvPr id="1139" name="Google Shape;1139;p6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Lietas nodošana lietošanā bez atlīdzības;</a:t>
            </a:r>
            <a:endParaRPr/>
          </a:p>
          <a:p>
            <a:pPr indent="-342900" lvl="0" marL="342900" rtl="0" algn="l">
              <a:spcBef>
                <a:spcPts val="640"/>
              </a:spcBef>
              <a:spcAft>
                <a:spcPts val="0"/>
              </a:spcAft>
              <a:buClr>
                <a:schemeClr val="dk1"/>
              </a:buClr>
              <a:buSzPts val="3200"/>
              <a:buChar char="•"/>
            </a:pPr>
            <a:r>
              <a:rPr lang="lv-LV"/>
              <a:t>Netiek zaudētas īpašumtiesības, bet patapinājuma ņēmējs kļūst par lietas turētāju;</a:t>
            </a:r>
            <a:endParaRPr/>
          </a:p>
          <a:p>
            <a:pPr indent="-342900" lvl="0" marL="342900" rtl="0" algn="l">
              <a:spcBef>
                <a:spcPts val="640"/>
              </a:spcBef>
              <a:spcAft>
                <a:spcPts val="0"/>
              </a:spcAft>
              <a:buClr>
                <a:schemeClr val="dk1"/>
              </a:buClr>
              <a:buSzPts val="3200"/>
              <a:buChar char="•"/>
            </a:pPr>
            <a:r>
              <a:rPr lang="lv-LV"/>
              <a:t>Ja no lietas lietošanas tiek gūts labums, tad tas ir īres vai nomas līgums;</a:t>
            </a:r>
            <a:endParaRPr/>
          </a:p>
          <a:p>
            <a:pPr indent="-342900" lvl="0" marL="342900" rtl="0" algn="l">
              <a:spcBef>
                <a:spcPts val="640"/>
              </a:spcBef>
              <a:spcAft>
                <a:spcPts val="0"/>
              </a:spcAft>
              <a:buClr>
                <a:schemeClr val="dk1"/>
              </a:buClr>
              <a:buSzPts val="3200"/>
              <a:buChar char="•"/>
            </a:pPr>
            <a:r>
              <a:rPr lang="lv-LV"/>
              <a:t>Uzticības līgums.</a:t>
            </a:r>
            <a:endParaRPr/>
          </a:p>
          <a:p>
            <a:pPr indent="-342900" lvl="0" marL="342900" rtl="0" algn="l">
              <a:spcBef>
                <a:spcPts val="640"/>
              </a:spcBef>
              <a:spcAft>
                <a:spcPts val="0"/>
              </a:spcAft>
              <a:buClr>
                <a:schemeClr val="dk1"/>
              </a:buClr>
              <a:buSzPts val="3200"/>
              <a:buChar char="•"/>
            </a:pPr>
            <a:r>
              <a:rPr lang="lv-LV"/>
              <a:t>Kur izmantot NVO – telpu, automašīnas, kādas iekārtas patapinājums</a:t>
            </a:r>
            <a:endParaRPr/>
          </a:p>
          <a:p>
            <a:pPr indent="-139700" lvl="0" marL="342900" rtl="0" algn="l">
              <a:spcBef>
                <a:spcPts val="640"/>
              </a:spcBef>
              <a:spcAft>
                <a:spcPts val="0"/>
              </a:spcAft>
              <a:buClr>
                <a:schemeClr val="dk1"/>
              </a:buClr>
              <a:buSzPts val="3200"/>
              <a:buNone/>
            </a:pPr>
            <a:r>
              <a:t/>
            </a:r>
            <a:endParaRPr/>
          </a:p>
        </p:txBody>
      </p:sp>
      <p:sp>
        <p:nvSpPr>
          <p:cNvPr id="1140" name="Google Shape;1140;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69"/>
          <p:cNvSpPr txBox="1"/>
          <p:nvPr>
            <p:ph type="title"/>
          </p:nvPr>
        </p:nvSpPr>
        <p:spPr>
          <a:xfrm>
            <a:off x="457200" y="2438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0"/>
              <a:buFont typeface="Libre Baskerville"/>
              <a:buNone/>
            </a:pPr>
            <a:r>
              <a:rPr b="1" lang="lv-LV" sz="6000">
                <a:latin typeface="Libre Baskerville"/>
                <a:ea typeface="Libre Baskerville"/>
                <a:cs typeface="Libre Baskerville"/>
                <a:sym typeface="Libre Baskerville"/>
              </a:rPr>
              <a:t>7. Jautājumi un atbildes, iespaidi un novēlējumi</a:t>
            </a:r>
            <a:endParaRPr/>
          </a:p>
        </p:txBody>
      </p:sp>
      <p:sp>
        <p:nvSpPr>
          <p:cNvPr id="1146" name="Google Shape;1146;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45"/>
                                        </p:tgtEl>
                                        <p:attrNameLst>
                                          <p:attrName>style.visibility</p:attrName>
                                        </p:attrNameLst>
                                      </p:cBhvr>
                                      <p:to>
                                        <p:strVal val="visible"/>
                                      </p:to>
                                    </p:set>
                                    <p:anim calcmode="lin" valueType="num">
                                      <p:cBhvr additive="base">
                                        <p:cTn dur="500"/>
                                        <p:tgtEl>
                                          <p:spTgt spid="1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Libre Baskerville"/>
              <a:buNone/>
            </a:pPr>
            <a:r>
              <a:rPr b="1" lang="lv-LV">
                <a:latin typeface="Libre Baskerville"/>
                <a:ea typeface="Libre Baskerville"/>
                <a:cs typeface="Libre Baskerville"/>
                <a:sym typeface="Libre Baskerville"/>
              </a:rPr>
              <a:t>Darba līgums</a:t>
            </a:r>
            <a:endParaRPr/>
          </a:p>
        </p:txBody>
      </p:sp>
      <p:sp>
        <p:nvSpPr>
          <p:cNvPr id="625" name="Google Shape;625;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400"/>
              <a:buNone/>
            </a:pPr>
            <a:r>
              <a:rPr lang="lv-LV" sz="4400"/>
              <a:t>saistošs visiem darba devējiem, ja </a:t>
            </a:r>
            <a:r>
              <a:rPr b="1" lang="lv-LV" sz="4400">
                <a:solidFill>
                  <a:srgbClr val="FF0000"/>
                </a:solidFill>
              </a:rPr>
              <a:t>darba devēja </a:t>
            </a:r>
            <a:r>
              <a:rPr lang="lv-LV" sz="4400"/>
              <a:t>un </a:t>
            </a:r>
            <a:r>
              <a:rPr b="1" lang="lv-LV" sz="4400">
                <a:solidFill>
                  <a:srgbClr val="FF0000"/>
                </a:solidFill>
              </a:rPr>
              <a:t>darbinieka</a:t>
            </a:r>
            <a:r>
              <a:rPr lang="lv-LV" sz="4400"/>
              <a:t> savstarpējās tiesiskās attiecības dibinātas uz </a:t>
            </a:r>
            <a:r>
              <a:rPr b="1" lang="lv-LV" sz="4400">
                <a:solidFill>
                  <a:srgbClr val="FF0000"/>
                </a:solidFill>
              </a:rPr>
              <a:t>darba līguma </a:t>
            </a:r>
            <a:r>
              <a:rPr lang="lv-LV" sz="4400"/>
              <a:t>pamata </a:t>
            </a:r>
            <a:r>
              <a:rPr i="1" lang="lv-LV" sz="4400"/>
              <a:t>[Darba likums 2.pants pirmā daļa]</a:t>
            </a:r>
            <a:endParaRPr/>
          </a:p>
          <a:p>
            <a:pPr indent="-63500" lvl="0" marL="342900" rtl="0" algn="l">
              <a:spcBef>
                <a:spcPts val="880"/>
              </a:spcBef>
              <a:spcAft>
                <a:spcPts val="0"/>
              </a:spcAft>
              <a:buClr>
                <a:schemeClr val="dk1"/>
              </a:buClr>
              <a:buSzPts val="4400"/>
              <a:buNone/>
            </a:pPr>
            <a:r>
              <a:t/>
            </a:r>
            <a:endParaRPr sz="4400"/>
          </a:p>
        </p:txBody>
      </p:sp>
      <p:sp>
        <p:nvSpPr>
          <p:cNvPr id="626" name="Google Shape;62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24"/>
                                        </p:tgtEl>
                                        <p:attrNameLst>
                                          <p:attrName>style.visibility</p:attrName>
                                        </p:attrNameLst>
                                      </p:cBhvr>
                                      <p:to>
                                        <p:strVal val="visible"/>
                                      </p:to>
                                    </p:set>
                                    <p:anim calcmode="lin" valueType="num">
                                      <p:cBhvr additive="base">
                                        <p:cTn dur="500"/>
                                        <p:tgtEl>
                                          <p:spTgt spid="6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5">
                                            <p:txEl>
                                              <p:pRg end="0" st="0"/>
                                            </p:txEl>
                                          </p:spTgt>
                                        </p:tgtEl>
                                        <p:attrNameLst>
                                          <p:attrName>style.visibility</p:attrName>
                                        </p:attrNameLst>
                                      </p:cBhvr>
                                      <p:to>
                                        <p:strVal val="visible"/>
                                      </p:to>
                                    </p:set>
                                    <p:anim calcmode="lin" valueType="num">
                                      <p:cBhvr additive="base">
                                        <p:cTn dur="500"/>
                                        <p:tgtEl>
                                          <p:spTgt spid="62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5">
                                            <p:txEl>
                                              <p:pRg end="1" st="1"/>
                                            </p:txEl>
                                          </p:spTgt>
                                        </p:tgtEl>
                                        <p:attrNameLst>
                                          <p:attrName>style.visibility</p:attrName>
                                        </p:attrNameLst>
                                      </p:cBhvr>
                                      <p:to>
                                        <p:strVal val="visible"/>
                                      </p:to>
                                    </p:set>
                                    <p:anim calcmode="lin" valueType="num">
                                      <p:cBhvr additive="base">
                                        <p:cTn dur="500"/>
                                        <p:tgtEl>
                                          <p:spTgt spid="6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70"/>
          <p:cNvSpPr txBox="1"/>
          <p:nvPr>
            <p:ph type="title"/>
          </p:nvPr>
        </p:nvSpPr>
        <p:spPr>
          <a:xfrm>
            <a:off x="381000" y="21336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7200"/>
              <a:buFont typeface="Libre Baskerville"/>
              <a:buNone/>
            </a:pPr>
            <a:r>
              <a:rPr b="1" lang="lv-LV" sz="7200">
                <a:latin typeface="Libre Baskerville"/>
                <a:ea typeface="Libre Baskerville"/>
                <a:cs typeface="Libre Baskerville"/>
                <a:sym typeface="Libre Baskerville"/>
              </a:rPr>
              <a:t>Paldies par Jūsu līdzdalību un atsaucību!</a:t>
            </a:r>
            <a:endParaRPr/>
          </a:p>
        </p:txBody>
      </p:sp>
      <p:sp>
        <p:nvSpPr>
          <p:cNvPr id="1152" name="Google Shape;1152;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
        <p:nvSpPr>
          <p:cNvPr id="1153" name="Google Shape;1153;p70"/>
          <p:cNvSpPr txBox="1"/>
          <p:nvPr/>
        </p:nvSpPr>
        <p:spPr>
          <a:xfrm>
            <a:off x="2362200" y="4876800"/>
            <a:ext cx="4191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lv-LV" sz="4400" u="sng">
                <a:solidFill>
                  <a:schemeClr val="dk1"/>
                </a:solidFill>
                <a:latin typeface="Calibri"/>
                <a:ea typeface="Calibri"/>
                <a:cs typeface="Calibri"/>
                <a:sym typeface="Calibri"/>
                <a:hlinkClick r:id="rId3">
                  <a:extLst>
                    <a:ext uri="{A12FA001-AC4F-418D-AE19-62706E023703}">
                      <ahyp:hlinkClr val="tx"/>
                    </a:ext>
                  </a:extLst>
                </a:hlinkClick>
              </a:rPr>
              <a:t>bitija@inbox.lv</a:t>
            </a:r>
            <a:r>
              <a:rPr lang="lv-LV" sz="4400">
                <a:solidFill>
                  <a:schemeClr val="dk1"/>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2000"/>
                                        <p:tgtEl>
                                          <p:spTgt spid="1151"/>
                                        </p:tgtEl>
                                      </p:cBhvr>
                                    </p:animEffect>
                                  </p:childTnLst>
                                </p:cTn>
                              </p:par>
                              <p:par>
                                <p:cTn fill="hold" nodeType="with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2000"/>
                                        <p:tgtEl>
                                          <p:spTgt spid="1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
          <p:cNvSpPr txBox="1"/>
          <p:nvPr>
            <p:ph type="title"/>
          </p:nvPr>
        </p:nvSpPr>
        <p:spPr>
          <a:xfrm>
            <a:off x="533400" y="9906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600"/>
              <a:buFont typeface="Calibri"/>
              <a:buNone/>
            </a:pPr>
            <a:r>
              <a:rPr b="1" lang="lv-LV" sz="3600">
                <a:solidFill>
                  <a:srgbClr val="FF0000"/>
                </a:solidFill>
              </a:rPr>
              <a:t>Darbinieks</a:t>
            </a:r>
            <a:r>
              <a:rPr lang="lv-LV" sz="3600">
                <a:solidFill>
                  <a:srgbClr val="FF0000"/>
                </a:solidFill>
              </a:rPr>
              <a:t> </a:t>
            </a:r>
            <a:r>
              <a:rPr lang="lv-LV" sz="3600"/>
              <a:t>ir fiziskā persona, kas uz darba līguma pamata par nolīgto darba samaksu veic noteiktu darbu darba devēja vadībā </a:t>
            </a:r>
            <a:r>
              <a:rPr i="1" lang="lv-LV" sz="3600"/>
              <a:t>[DL 3.pants]</a:t>
            </a:r>
            <a:endParaRPr/>
          </a:p>
        </p:txBody>
      </p:sp>
      <p:sp>
        <p:nvSpPr>
          <p:cNvPr id="632" name="Google Shape;632;p8"/>
          <p:cNvSpPr txBox="1"/>
          <p:nvPr>
            <p:ph idx="1" type="body"/>
          </p:nvPr>
        </p:nvSpPr>
        <p:spPr>
          <a:xfrm>
            <a:off x="457200" y="3094037"/>
            <a:ext cx="8229600" cy="3763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000"/>
              <a:buChar char="•"/>
            </a:pPr>
            <a:r>
              <a:rPr lang="lv-LV" sz="3000"/>
              <a:t>Fiziska persona</a:t>
            </a:r>
            <a:endParaRPr/>
          </a:p>
          <a:p>
            <a:pPr indent="-342900" lvl="0" marL="342900" rtl="0" algn="l">
              <a:spcBef>
                <a:spcPts val="600"/>
              </a:spcBef>
              <a:spcAft>
                <a:spcPts val="0"/>
              </a:spcAft>
              <a:buClr>
                <a:schemeClr val="dk1"/>
              </a:buClr>
              <a:buSzPts val="3000"/>
              <a:buChar char="•"/>
            </a:pPr>
            <a:r>
              <a:rPr lang="lv-LV" sz="3000"/>
              <a:t>Strādā uz darba līguma pamata</a:t>
            </a:r>
            <a:endParaRPr/>
          </a:p>
          <a:p>
            <a:pPr indent="-342900" lvl="0" marL="342900" rtl="0" algn="l">
              <a:spcBef>
                <a:spcPts val="600"/>
              </a:spcBef>
              <a:spcAft>
                <a:spcPts val="0"/>
              </a:spcAft>
              <a:buClr>
                <a:schemeClr val="dk1"/>
              </a:buClr>
              <a:buSzPts val="3000"/>
              <a:buChar char="•"/>
            </a:pPr>
            <a:r>
              <a:rPr lang="lv-LV" sz="3000"/>
              <a:t>Nolīgta darba samaksa par darbu</a:t>
            </a:r>
            <a:endParaRPr/>
          </a:p>
          <a:p>
            <a:pPr indent="-342900" lvl="0" marL="342900" rtl="0" algn="l">
              <a:spcBef>
                <a:spcPts val="600"/>
              </a:spcBef>
              <a:spcAft>
                <a:spcPts val="0"/>
              </a:spcAft>
              <a:buClr>
                <a:schemeClr val="dk1"/>
              </a:buClr>
              <a:buSzPts val="3000"/>
              <a:buChar char="•"/>
            </a:pPr>
            <a:r>
              <a:rPr lang="lv-LV" sz="3000"/>
              <a:t>Nolīgts darbs/konkrēti darba pienākumi</a:t>
            </a:r>
            <a:endParaRPr/>
          </a:p>
          <a:p>
            <a:pPr indent="-342900" lvl="0" marL="342900" rtl="0" algn="l">
              <a:spcBef>
                <a:spcPts val="600"/>
              </a:spcBef>
              <a:spcAft>
                <a:spcPts val="0"/>
              </a:spcAft>
              <a:buClr>
                <a:schemeClr val="dk1"/>
              </a:buClr>
              <a:buSzPts val="3000"/>
              <a:buChar char="•"/>
            </a:pPr>
            <a:r>
              <a:rPr lang="lv-LV" sz="3000"/>
              <a:t>Atrodas darba devēja rīcībā </a:t>
            </a:r>
            <a:r>
              <a:rPr lang="lv-LV" sz="3000">
                <a:solidFill>
                  <a:srgbClr val="FF0000"/>
                </a:solidFill>
              </a:rPr>
              <a:t>(noteikts darba laiks, darba vieta, darba devēja inventārs, sociālās garantijas u.c.).</a:t>
            </a:r>
            <a:endParaRPr/>
          </a:p>
        </p:txBody>
      </p:sp>
      <p:sp>
        <p:nvSpPr>
          <p:cNvPr id="633" name="Google Shape;63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par>
                                <p:cTn fill="hold" nodeType="withEffect" presetClass="entr" presetID="2" presetSubtype="4">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 calcmode="lin" valueType="num">
                                      <p:cBhvr additive="base">
                                        <p:cTn dur="500"/>
                                        <p:tgtEl>
                                          <p:spTgt spid="63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2">
                                            <p:txEl>
                                              <p:pRg end="1" st="1"/>
                                            </p:txEl>
                                          </p:spTgt>
                                        </p:tgtEl>
                                        <p:attrNameLst>
                                          <p:attrName>style.visibility</p:attrName>
                                        </p:attrNameLst>
                                      </p:cBhvr>
                                      <p:to>
                                        <p:strVal val="visible"/>
                                      </p:to>
                                    </p:set>
                                    <p:anim calcmode="lin" valueType="num">
                                      <p:cBhvr additive="base">
                                        <p:cTn dur="500"/>
                                        <p:tgtEl>
                                          <p:spTgt spid="63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2">
                                            <p:txEl>
                                              <p:pRg end="2" st="2"/>
                                            </p:txEl>
                                          </p:spTgt>
                                        </p:tgtEl>
                                        <p:attrNameLst>
                                          <p:attrName>style.visibility</p:attrName>
                                        </p:attrNameLst>
                                      </p:cBhvr>
                                      <p:to>
                                        <p:strVal val="visible"/>
                                      </p:to>
                                    </p:set>
                                    <p:anim calcmode="lin" valueType="num">
                                      <p:cBhvr additive="base">
                                        <p:cTn dur="500"/>
                                        <p:tgtEl>
                                          <p:spTgt spid="63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2">
                                            <p:txEl>
                                              <p:pRg end="3" st="3"/>
                                            </p:txEl>
                                          </p:spTgt>
                                        </p:tgtEl>
                                        <p:attrNameLst>
                                          <p:attrName>style.visibility</p:attrName>
                                        </p:attrNameLst>
                                      </p:cBhvr>
                                      <p:to>
                                        <p:strVal val="visible"/>
                                      </p:to>
                                    </p:set>
                                    <p:anim calcmode="lin" valueType="num">
                                      <p:cBhvr additive="base">
                                        <p:cTn dur="500"/>
                                        <p:tgtEl>
                                          <p:spTgt spid="63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2">
                                            <p:txEl>
                                              <p:pRg end="4" st="4"/>
                                            </p:txEl>
                                          </p:spTgt>
                                        </p:tgtEl>
                                        <p:attrNameLst>
                                          <p:attrName>style.visibility</p:attrName>
                                        </p:attrNameLst>
                                      </p:cBhvr>
                                      <p:to>
                                        <p:strVal val="visible"/>
                                      </p:to>
                                    </p:set>
                                    <p:anim calcmode="lin" valueType="num">
                                      <p:cBhvr additive="base">
                                        <p:cTn dur="500"/>
                                        <p:tgtEl>
                                          <p:spTgt spid="63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9"/>
          <p:cNvSpPr txBox="1"/>
          <p:nvPr>
            <p:ph type="title"/>
          </p:nvPr>
        </p:nvSpPr>
        <p:spPr>
          <a:xfrm>
            <a:off x="457200" y="9906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lv-LV">
                <a:solidFill>
                  <a:srgbClr val="FF0000"/>
                </a:solidFill>
              </a:rPr>
              <a:t>Darba devējs </a:t>
            </a:r>
            <a:r>
              <a:rPr lang="lv-LV"/>
              <a:t>ir fiziska vai juridiska persona […], kas uz darba līguma pamata nodarbina vismaz vienu darbinieku </a:t>
            </a:r>
            <a:r>
              <a:rPr i="1" lang="lv-LV"/>
              <a:t>[DL 4.pants pirmā daļa]</a:t>
            </a:r>
            <a:endParaRPr/>
          </a:p>
        </p:txBody>
      </p:sp>
      <p:sp>
        <p:nvSpPr>
          <p:cNvPr id="639" name="Google Shape;639;p9"/>
          <p:cNvSpPr txBox="1"/>
          <p:nvPr>
            <p:ph idx="1" type="body"/>
          </p:nvPr>
        </p:nvSpPr>
        <p:spPr>
          <a:xfrm>
            <a:off x="457200" y="3657600"/>
            <a:ext cx="8229600" cy="24685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lv-LV"/>
              <a:t>Fiziska vai juridiska persona</a:t>
            </a:r>
            <a:endParaRPr/>
          </a:p>
          <a:p>
            <a:pPr indent="-342900" lvl="0" marL="342900" rtl="0" algn="l">
              <a:spcBef>
                <a:spcPts val="640"/>
              </a:spcBef>
              <a:spcAft>
                <a:spcPts val="0"/>
              </a:spcAft>
              <a:buClr>
                <a:schemeClr val="dk1"/>
              </a:buClr>
              <a:buSzPts val="3200"/>
              <a:buChar char="•"/>
            </a:pPr>
            <a:r>
              <a:rPr lang="lv-LV"/>
              <a:t>Nodarbina uz darba līguma pamata</a:t>
            </a:r>
            <a:endParaRPr/>
          </a:p>
          <a:p>
            <a:pPr indent="-342900" lvl="0" marL="342900" rtl="0" algn="l">
              <a:spcBef>
                <a:spcPts val="640"/>
              </a:spcBef>
              <a:spcAft>
                <a:spcPts val="0"/>
              </a:spcAft>
              <a:buClr>
                <a:schemeClr val="dk1"/>
              </a:buClr>
              <a:buSzPts val="3200"/>
              <a:buChar char="•"/>
            </a:pPr>
            <a:r>
              <a:rPr lang="lv-LV"/>
              <a:t>Nodarbina vismaz vienu darbinieku</a:t>
            </a:r>
            <a:endParaRPr/>
          </a:p>
        </p:txBody>
      </p:sp>
      <p:sp>
        <p:nvSpPr>
          <p:cNvPr id="640" name="Google Shape;64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500"/>
                                        <p:tgtEl>
                                          <p:spTgt spid="6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9">
                                            <p:txEl>
                                              <p:pRg end="0" st="0"/>
                                            </p:txEl>
                                          </p:spTgt>
                                        </p:tgtEl>
                                        <p:attrNameLst>
                                          <p:attrName>style.visibility</p:attrName>
                                        </p:attrNameLst>
                                      </p:cBhvr>
                                      <p:to>
                                        <p:strVal val="visible"/>
                                      </p:to>
                                    </p:set>
                                    <p:anim calcmode="lin" valueType="num">
                                      <p:cBhvr additive="base">
                                        <p:cTn dur="500"/>
                                        <p:tgtEl>
                                          <p:spTgt spid="63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9">
                                            <p:txEl>
                                              <p:pRg end="1" st="1"/>
                                            </p:txEl>
                                          </p:spTgt>
                                        </p:tgtEl>
                                        <p:attrNameLst>
                                          <p:attrName>style.visibility</p:attrName>
                                        </p:attrNameLst>
                                      </p:cBhvr>
                                      <p:to>
                                        <p:strVal val="visible"/>
                                      </p:to>
                                    </p:set>
                                    <p:anim calcmode="lin" valueType="num">
                                      <p:cBhvr additive="base">
                                        <p:cTn dur="500"/>
                                        <p:tgtEl>
                                          <p:spTgt spid="63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9">
                                            <p:txEl>
                                              <p:pRg end="2" st="2"/>
                                            </p:txEl>
                                          </p:spTgt>
                                        </p:tgtEl>
                                        <p:attrNameLst>
                                          <p:attrName>style.visibility</p:attrName>
                                        </p:attrNameLst>
                                      </p:cBhvr>
                                      <p:to>
                                        <p:strVal val="visible"/>
                                      </p:to>
                                    </p:set>
                                    <p:anim calcmode="lin" valueType="num">
                                      <p:cBhvr additive="base">
                                        <p:cTn dur="500"/>
                                        <p:tgtEl>
                                          <p:spTgt spid="63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Bitija</dc:creator>
</cp:coreProperties>
</file>