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410" r:id="rId4"/>
    <p:sldId id="401" r:id="rId5"/>
    <p:sldId id="312" r:id="rId6"/>
    <p:sldId id="313" r:id="rId7"/>
    <p:sldId id="368" r:id="rId8"/>
    <p:sldId id="314" r:id="rId9"/>
    <p:sldId id="412" r:id="rId10"/>
    <p:sldId id="265" r:id="rId11"/>
    <p:sldId id="369" r:id="rId12"/>
    <p:sldId id="315" r:id="rId13"/>
    <p:sldId id="402" r:id="rId14"/>
    <p:sldId id="316" r:id="rId15"/>
    <p:sldId id="317" r:id="rId16"/>
    <p:sldId id="318" r:id="rId17"/>
    <p:sldId id="267" r:id="rId18"/>
    <p:sldId id="338" r:id="rId19"/>
    <p:sldId id="341" r:id="rId20"/>
    <p:sldId id="342" r:id="rId21"/>
    <p:sldId id="343" r:id="rId22"/>
    <p:sldId id="344" r:id="rId23"/>
    <p:sldId id="345" r:id="rId24"/>
    <p:sldId id="321" r:id="rId25"/>
    <p:sldId id="346" r:id="rId26"/>
    <p:sldId id="347" r:id="rId27"/>
    <p:sldId id="348" r:id="rId28"/>
    <p:sldId id="349" r:id="rId29"/>
    <p:sldId id="350" r:id="rId30"/>
    <p:sldId id="439" r:id="rId31"/>
    <p:sldId id="351" r:id="rId32"/>
    <p:sldId id="367" r:id="rId33"/>
    <p:sldId id="352" r:id="rId34"/>
    <p:sldId id="366" r:id="rId35"/>
    <p:sldId id="422" r:id="rId36"/>
    <p:sldId id="356" r:id="rId37"/>
    <p:sldId id="416" r:id="rId38"/>
    <p:sldId id="420" r:id="rId39"/>
    <p:sldId id="385" r:id="rId40"/>
    <p:sldId id="372" r:id="rId41"/>
    <p:sldId id="386" r:id="rId42"/>
    <p:sldId id="387" r:id="rId43"/>
    <p:sldId id="421" r:id="rId44"/>
    <p:sldId id="413" r:id="rId45"/>
    <p:sldId id="322" r:id="rId46"/>
    <p:sldId id="276" r:id="rId47"/>
    <p:sldId id="424" r:id="rId48"/>
    <p:sldId id="277" r:id="rId49"/>
    <p:sldId id="278" r:id="rId50"/>
    <p:sldId id="279" r:id="rId51"/>
    <p:sldId id="280" r:id="rId52"/>
    <p:sldId id="425" r:id="rId53"/>
    <p:sldId id="282" r:id="rId54"/>
    <p:sldId id="426" r:id="rId55"/>
    <p:sldId id="283" r:id="rId56"/>
    <p:sldId id="427" r:id="rId57"/>
    <p:sldId id="286" r:id="rId58"/>
    <p:sldId id="289" r:id="rId59"/>
    <p:sldId id="429" r:id="rId60"/>
    <p:sldId id="428" r:id="rId61"/>
    <p:sldId id="292" r:id="rId62"/>
    <p:sldId id="293" r:id="rId63"/>
    <p:sldId id="288" r:id="rId64"/>
    <p:sldId id="414" r:id="rId65"/>
    <p:sldId id="287" r:id="rId66"/>
    <p:sldId id="260" r:id="rId67"/>
    <p:sldId id="301" r:id="rId68"/>
    <p:sldId id="415" r:id="rId69"/>
    <p:sldId id="400" r:id="rId70"/>
    <p:sldId id="261" r:id="rId71"/>
    <p:sldId id="299" r:id="rId72"/>
    <p:sldId id="300" r:id="rId73"/>
    <p:sldId id="430" r:id="rId74"/>
    <p:sldId id="417" r:id="rId75"/>
    <p:sldId id="388" r:id="rId76"/>
    <p:sldId id="390" r:id="rId77"/>
    <p:sldId id="391" r:id="rId78"/>
    <p:sldId id="392" r:id="rId79"/>
    <p:sldId id="393" r:id="rId80"/>
    <p:sldId id="432" r:id="rId81"/>
    <p:sldId id="431" r:id="rId82"/>
    <p:sldId id="418" r:id="rId83"/>
    <p:sldId id="303" r:id="rId84"/>
    <p:sldId id="304" r:id="rId85"/>
    <p:sldId id="325" r:id="rId86"/>
    <p:sldId id="324" r:id="rId87"/>
    <p:sldId id="326" r:id="rId88"/>
    <p:sldId id="394" r:id="rId89"/>
    <p:sldId id="395" r:id="rId90"/>
    <p:sldId id="262" r:id="rId91"/>
    <p:sldId id="307" r:id="rId92"/>
    <p:sldId id="406" r:id="rId93"/>
    <p:sldId id="329" r:id="rId94"/>
    <p:sldId id="371" r:id="rId95"/>
    <p:sldId id="306" r:id="rId96"/>
    <p:sldId id="355" r:id="rId97"/>
    <p:sldId id="419" r:id="rId98"/>
    <p:sldId id="309"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4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theme" Target="theme/theme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85C6-7C32-471C-AFFD-919956789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121D73-A747-4B61-A7A8-269E982220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5DEE9A-4B3F-4DC6-A263-01E5546847E1}"/>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288C149C-49E9-46A5-92A7-00419DC33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61683-D039-4E1D-9A2E-2AE5A22ABD9C}"/>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37762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B5EC-713A-4BE3-9650-77B31A412F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79C56-15AA-4482-9FC5-6CDFBF8CDA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0E700-3DF1-4C8F-9E23-CA7EC06BC0BF}"/>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62D3A725-36C4-44D9-B2BD-86BEF9835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718A5-97C5-468D-998A-73EDDA8D7A81}"/>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29921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DE4E31-E605-4ECF-82A8-4694321D37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38F43D-B480-430B-ACB8-5E621DFA19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3FAE5-8C2D-4730-BA31-988B6CA689F3}"/>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442ADDF6-99FC-4E31-B8C6-4EB2B11BF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CD3E1-8B8C-4BA7-9FA8-199F588C9A5B}"/>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955115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122617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176714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99714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77713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A91588-BBC0-4CA0-A0C7-988A2720DA5B}"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071542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A91588-BBC0-4CA0-A0C7-988A2720DA5B}"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652877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91588-BBC0-4CA0-A0C7-988A2720DA5B}" type="datetimeFigureOut">
              <a:rPr lang="en-US" smtClean="0"/>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587288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19415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39D94-BF23-4BB5-A31B-CD8EF353D0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D017F0-B534-41A6-94BE-F216E03ED5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951B6-A5A1-4091-96FE-01F57D3B1924}"/>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365C9BF6-0E02-4D3B-929B-45A75753C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FA32-95D9-4871-8E4A-01DD52B7865C}"/>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13993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460117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607683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59320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894173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95357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7081391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157314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94475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9B90-A68D-464D-9245-DC59023303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E00DAD-1F18-4D54-AC4F-8D28968A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6C02D8-9794-4770-88DC-AC053015D39B}"/>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230AD572-30D8-4F03-9F29-0AF4D3ECC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25442-36D5-4313-AE76-F0AD205373DB}"/>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18783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4AD4-1932-48AE-AC05-7AD3679BD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95335A-017C-413B-B069-0188470B21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A06D6-524A-417F-BB34-1D73A79C7D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66372-91A1-4B37-86E3-6D7AE99B0410}"/>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a:extLst>
              <a:ext uri="{FF2B5EF4-FFF2-40B4-BE49-F238E27FC236}">
                <a16:creationId xmlns:a16="http://schemas.microsoft.com/office/drawing/2014/main" id="{A00FD57D-717E-4602-8B37-76FDA91ED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39CBD-D902-49DB-89C4-CB5A67E4D2D3}"/>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92962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E68F-E50E-4D8B-AC22-C5270C4146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10C377-B202-4FB6-9F25-6866EBC14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E53CF5-FAE5-467A-8F69-FB662C7672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D1D532-1520-41BC-AE94-E6DCCDDBA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839025-CA2B-4D53-A973-5C431E92B0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3CCFCE-0D23-445B-9835-50623C842040}"/>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8" name="Footer Placeholder 7">
            <a:extLst>
              <a:ext uri="{FF2B5EF4-FFF2-40B4-BE49-F238E27FC236}">
                <a16:creationId xmlns:a16="http://schemas.microsoft.com/office/drawing/2014/main" id="{CFA10041-E2A5-4DAA-AF22-771BD5543A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E516AB-19B6-4416-BC12-EC5D40069D04}"/>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67092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4B9A-97BE-414F-B1EE-422AB4A3BE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FBBD15-B3B4-4DC6-8CF1-D8429302301D}"/>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4" name="Footer Placeholder 3">
            <a:extLst>
              <a:ext uri="{FF2B5EF4-FFF2-40B4-BE49-F238E27FC236}">
                <a16:creationId xmlns:a16="http://schemas.microsoft.com/office/drawing/2014/main" id="{4FA33D11-3851-4149-AF9D-0E263EB7D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B4A95E-823A-480B-97D1-6BC54979FCCD}"/>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16682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A2550A-0547-4486-B033-233192835627}"/>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3" name="Footer Placeholder 2">
            <a:extLst>
              <a:ext uri="{FF2B5EF4-FFF2-40B4-BE49-F238E27FC236}">
                <a16:creationId xmlns:a16="http://schemas.microsoft.com/office/drawing/2014/main" id="{02CC21F0-D631-4F10-9829-63DE938FD8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310609-34E4-478C-B456-27D99CDB07DA}"/>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90473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954B-A686-457B-85B1-C699A922F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059B4-6487-47A2-9478-034B92D3A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0F30C-9BC7-44FA-B1E5-C591D685A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A00A66-BE78-4AEF-8560-101D3306423B}"/>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a:extLst>
              <a:ext uri="{FF2B5EF4-FFF2-40B4-BE49-F238E27FC236}">
                <a16:creationId xmlns:a16="http://schemas.microsoft.com/office/drawing/2014/main" id="{58C67982-8B51-4069-A94B-15616E7EA5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545B23-F9D0-44C0-A858-F74BC8E1EEF3}"/>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244342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52765-525D-4C7D-B2EE-655C63E9A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7AB46C-3AB1-4660-B3B3-258DCDA8A6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7C10E0-3D05-482A-9589-A5EF5CA8C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0567F3-8C12-4991-9DE4-8057ABCF7C30}"/>
              </a:ext>
            </a:extLst>
          </p:cNvPr>
          <p:cNvSpPr>
            <a:spLocks noGrp="1"/>
          </p:cNvSpPr>
          <p:nvPr>
            <p:ph type="dt" sz="half" idx="10"/>
          </p:nvPr>
        </p:nvSpPr>
        <p:spPr/>
        <p:txBody>
          <a:bodyPr/>
          <a:lstStyle/>
          <a:p>
            <a:fld id="{A6A91588-BBC0-4CA0-A0C7-988A2720DA5B}" type="datetimeFigureOut">
              <a:rPr lang="en-US" smtClean="0"/>
              <a:t>3/12/2024</a:t>
            </a:fld>
            <a:endParaRPr lang="en-US"/>
          </a:p>
        </p:txBody>
      </p:sp>
      <p:sp>
        <p:nvSpPr>
          <p:cNvPr id="6" name="Footer Placeholder 5">
            <a:extLst>
              <a:ext uri="{FF2B5EF4-FFF2-40B4-BE49-F238E27FC236}">
                <a16:creationId xmlns:a16="http://schemas.microsoft.com/office/drawing/2014/main" id="{8C8E70C7-C692-45A3-9C62-EFB1F4680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7FBD2-DF9F-4CC3-819B-6C0A33EE4ADB}"/>
              </a:ext>
            </a:extLst>
          </p:cNvPr>
          <p:cNvSpPr>
            <a:spLocks noGrp="1"/>
          </p:cNvSpPr>
          <p:nvPr>
            <p:ph type="sldNum" sz="quarter" idx="12"/>
          </p:nvPr>
        </p:nvSpPr>
        <p:spPr/>
        <p:txBody>
          <a:bodyPr/>
          <a:lstStyle/>
          <a:p>
            <a:fld id="{A9B976D2-0CD7-4EF5-966D-A45FADFC1924}" type="slidenum">
              <a:rPr lang="en-US" smtClean="0"/>
              <a:t>‹#›</a:t>
            </a:fld>
            <a:endParaRPr lang="en-US"/>
          </a:p>
        </p:txBody>
      </p:sp>
    </p:spTree>
    <p:extLst>
      <p:ext uri="{BB962C8B-B14F-4D97-AF65-F5344CB8AC3E}">
        <p14:creationId xmlns:p14="http://schemas.microsoft.com/office/powerpoint/2010/main" val="32304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16A30A-E6B8-4594-9233-34BFD78BC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01EB60-D2D2-4E0F-9E95-A93936025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22A25-BA54-46EE-B5BC-96295CB03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91588-BBC0-4CA0-A0C7-988A2720DA5B}" type="datetimeFigureOut">
              <a:rPr lang="en-US" smtClean="0"/>
              <a:t>3/12/2024</a:t>
            </a:fld>
            <a:endParaRPr lang="en-US"/>
          </a:p>
        </p:txBody>
      </p:sp>
      <p:sp>
        <p:nvSpPr>
          <p:cNvPr id="5" name="Footer Placeholder 4">
            <a:extLst>
              <a:ext uri="{FF2B5EF4-FFF2-40B4-BE49-F238E27FC236}">
                <a16:creationId xmlns:a16="http://schemas.microsoft.com/office/drawing/2014/main" id="{9E513873-6BA6-4E24-AD55-7B93AC51AE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43620-5D9E-4D54-8D55-52B0097E31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976D2-0CD7-4EF5-966D-A45FADFC1924}" type="slidenum">
              <a:rPr lang="en-US" smtClean="0"/>
              <a:t>‹#›</a:t>
            </a:fld>
            <a:endParaRPr lang="en-US"/>
          </a:p>
        </p:txBody>
      </p:sp>
    </p:spTree>
    <p:extLst>
      <p:ext uri="{BB962C8B-B14F-4D97-AF65-F5344CB8AC3E}">
        <p14:creationId xmlns:p14="http://schemas.microsoft.com/office/powerpoint/2010/main" val="154169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A91588-BBC0-4CA0-A0C7-988A2720DA5B}" type="datetimeFigureOut">
              <a:rPr lang="en-US" smtClean="0"/>
              <a:t>3/12/2024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B976D2-0CD7-4EF5-966D-A45FADFC1924}" type="slidenum">
              <a:rPr lang="en-US" smtClean="0"/>
              <a:t>‹#›</a:t>
            </a:fld>
            <a:endParaRPr lang="en-US"/>
          </a:p>
        </p:txBody>
      </p:sp>
    </p:spTree>
    <p:extLst>
      <p:ext uri="{BB962C8B-B14F-4D97-AF65-F5344CB8AC3E}">
        <p14:creationId xmlns:p14="http://schemas.microsoft.com/office/powerpoint/2010/main" val="824807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ur.gov.lv/faili/UR_reglaments_23.03.2012..pdf" TargetMode="External"/><Relationship Id="rId2" Type="http://schemas.openxmlformats.org/officeDocument/2006/relationships/hyperlink" Target="http://likumi.lv/doc.php?id=72847"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ur.gov.lv/lv/sanem-informaciju/"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www.ur.gov.lv/lv/sanem-informaciju/"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likumi.lv/ta/id/81050" TargetMode="External"/><Relationship Id="rId2" Type="http://schemas.openxmlformats.org/officeDocument/2006/relationships/hyperlink" Target="https://likumi.lv/ta/id/145113-noteikumi-par-biedribu-nodibinajumu-un-arodbiedribu-gada-parskatiem" TargetMode="External"/><Relationship Id="rId1" Type="http://schemas.openxmlformats.org/officeDocument/2006/relationships/slideLayout" Target="../slideLayouts/slideLayout2.xml"/><Relationship Id="rId4" Type="http://schemas.openxmlformats.org/officeDocument/2006/relationships/hyperlink" Target="https://tapportals.mk.gov.lv/annotation/752716bf-c2b7-4a1b-9a10-3be1f072f26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ur.gov.lv/lv/registre/organizaciju/biedriba/dibinasana/registracija-uznemumu-registra/aizpildi-registracijas-veidlapu/"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likumi.lv/doc.php?id=17898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ikumi.lv/ta/id/278848-biedribu-un-nodibinajumu-klasificesanas-noteikumi" TargetMode="External"/><Relationship Id="rId2" Type="http://schemas.openxmlformats.org/officeDocument/2006/relationships/hyperlink" Target="http://likumi.lv/doc.php?id=81050" TargetMode="Externa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ikumi.lv/ta/id/87233-noteikumi-par-valsts-nodevu-ieraksta-izdarisanai-biedribu-un-nodibinajumu-registra" TargetMode="Externa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lvportals.lv/visi/skaidrojumi/208184" TargetMode="External"/><Relationship Id="rId13" Type="http://schemas.openxmlformats.org/officeDocument/2006/relationships/hyperlink" Target="http://www.lvportals.lv/visi/e-konsultacijas/3807" TargetMode="External"/><Relationship Id="rId18" Type="http://schemas.openxmlformats.org/officeDocument/2006/relationships/hyperlink" Target="http://www.lvportals.lv/visi/skaidrojumi/266385" TargetMode="External"/><Relationship Id="rId3" Type="http://schemas.openxmlformats.org/officeDocument/2006/relationships/hyperlink" Target="https://lvportals.lv/norises/302501-religisko-organizaciju-likums-diskusiju-krustugunis-2019" TargetMode="External"/><Relationship Id="rId7" Type="http://schemas.openxmlformats.org/officeDocument/2006/relationships/hyperlink" Target="http://www.lvportals.lv/visi/skaidrojumi/227270" TargetMode="External"/><Relationship Id="rId12" Type="http://schemas.openxmlformats.org/officeDocument/2006/relationships/hyperlink" Target="http://www.lvportals.lv/visi/e-konsultacijas/2132" TargetMode="External"/><Relationship Id="rId17" Type="http://schemas.openxmlformats.org/officeDocument/2006/relationships/hyperlink" Target="http://www.lvportals.lv/visi/e-konsultacijas/2353" TargetMode="External"/><Relationship Id="rId2" Type="http://schemas.openxmlformats.org/officeDocument/2006/relationships/hyperlink" Target="https://lvportals.lv/skaidrojumi/332606-dzivoklu-ipasnieku-biedriba-un-dzivoklu-ipasnieku-kopiba-kas-un-par-ko-lemj-2021" TargetMode="External"/><Relationship Id="rId16" Type="http://schemas.openxmlformats.org/officeDocument/2006/relationships/hyperlink" Target="http://www.lvportals.lv/visi/e-konsultacijas/3057" TargetMode="External"/><Relationship Id="rId20" Type="http://schemas.openxmlformats.org/officeDocument/2006/relationships/hyperlink" Target="http://www.lvportals.lv/visi/e-konsultacijas/3852" TargetMode="External"/><Relationship Id="rId1" Type="http://schemas.openxmlformats.org/officeDocument/2006/relationships/slideLayout" Target="../slideLayouts/slideLayout13.xml"/><Relationship Id="rId6" Type="http://schemas.openxmlformats.org/officeDocument/2006/relationships/hyperlink" Target="http://www.lvportals.lv/visi/skaidrojumi/249808" TargetMode="External"/><Relationship Id="rId11" Type="http://schemas.openxmlformats.org/officeDocument/2006/relationships/hyperlink" Target="http://www.lvportals.lv/visi/e-konsultacijas/2148" TargetMode="External"/><Relationship Id="rId5" Type="http://schemas.openxmlformats.org/officeDocument/2006/relationships/hyperlink" Target="http://www.lvportals.lv/visi/skaidrojumi/249837" TargetMode="External"/><Relationship Id="rId15" Type="http://schemas.openxmlformats.org/officeDocument/2006/relationships/hyperlink" Target="http://www.lvportals.lv/visi/e-konsultacijas/3656" TargetMode="External"/><Relationship Id="rId10" Type="http://schemas.openxmlformats.org/officeDocument/2006/relationships/hyperlink" Target="http://www.lvportals.lv/visi/e-konsultacijas/2178" TargetMode="External"/><Relationship Id="rId19" Type="http://schemas.openxmlformats.org/officeDocument/2006/relationships/hyperlink" Target="http://www.lvportals.lv/visi/e-konsultacijas/4251" TargetMode="External"/><Relationship Id="rId4" Type="http://schemas.openxmlformats.org/officeDocument/2006/relationships/hyperlink" Target="http://www.lvportals.lv/visi/e-konsultacijas/2104" TargetMode="External"/><Relationship Id="rId9" Type="http://schemas.openxmlformats.org/officeDocument/2006/relationships/hyperlink" Target="http://www.lvportals.lv/visi/e-konsultacijas/2296" TargetMode="External"/><Relationship Id="rId14" Type="http://schemas.openxmlformats.org/officeDocument/2006/relationships/hyperlink" Target="http://www.lvportals.lv/visi/e-konsultacijas/3709"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likumi.lv/ta/id/315287-covid-19-infekcijas-izplatibas-seku-parvaresanas-likums" TargetMode="External"/><Relationship Id="rId2" Type="http://schemas.openxmlformats.org/officeDocument/2006/relationships/hyperlink" Target="https://likumi.lv/ta/id/326729-par-arkartejas-situacijas-izsludinasanu"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likumi.lv/ta/id/81050-biedribu-un-nodibinajumu-likums#p52" TargetMode="External"/><Relationship Id="rId2" Type="http://schemas.openxmlformats.org/officeDocument/2006/relationships/hyperlink" Target="https://likumi.lv/ta/id/81050-biedribu-un-nodibinajumu-likums" TargetMode="External"/><Relationship Id="rId1" Type="http://schemas.openxmlformats.org/officeDocument/2006/relationships/slideLayout" Target="../slideLayouts/slideLayout2.xml"/><Relationship Id="rId4" Type="http://schemas.openxmlformats.org/officeDocument/2006/relationships/hyperlink" Target="https://likumi.lv/ta/id/81050-biedribu-un-nodibinajumu-likums#p102"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www.kadastrs.lv/"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www.kadastrs.lv/" TargetMode="External"/><Relationship Id="rId2" Type="http://schemas.openxmlformats.org/officeDocument/2006/relationships/hyperlink" Target="http://www.kadastrs.lv/"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likumi.lv/ta/id/315654-administrativo-teritoriju-un-apdzivoto-vietu-likums"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www.eparaksts.lv/lv/" TargetMode="External"/><Relationship Id="rId2" Type="http://schemas.openxmlformats.org/officeDocument/2006/relationships/hyperlink" Target="https://www.ur.gov.lv/lv/kontakti/ka-iesniegt-dokumentus-elektroniski/" TargetMode="External"/><Relationship Id="rId1" Type="http://schemas.openxmlformats.org/officeDocument/2006/relationships/slideLayout" Target="../slideLayouts/slideLayout2.xml"/><Relationship Id="rId4" Type="http://schemas.openxmlformats.org/officeDocument/2006/relationships/hyperlink" Target="http://www.latvija.lv/"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www.ur.gov.lv/lv/patieso-labuma-guveju-skaidrojums/biedribas-arodbiedribas-politiskas-partijas/" TargetMode="External"/><Relationship Id="rId2" Type="http://schemas.openxmlformats.org/officeDocument/2006/relationships/hyperlink" Target="https://likumi.lv/ta/id/87233-noteikumi-par-valsts-nodevu-ieraksta-izdarisanai-biedribu-un-nodibinajumu-registra"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mailto:bitija@inbox.lv"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696F-6E0A-4E40-BFA3-EDC9CEF04111}"/>
              </a:ext>
            </a:extLst>
          </p:cNvPr>
          <p:cNvSpPr>
            <a:spLocks noGrp="1"/>
          </p:cNvSpPr>
          <p:nvPr>
            <p:ph type="ctrTitle"/>
          </p:nvPr>
        </p:nvSpPr>
        <p:spPr/>
        <p:txBody>
          <a:bodyPr>
            <a:normAutofit fontScale="90000"/>
          </a:bodyPr>
          <a:lstStyle/>
          <a:p>
            <a:r>
              <a:rPr lang="lv-LV" b="1" dirty="0">
                <a:latin typeface="Times New Roman" panose="02020603050405020304" pitchFamily="18" charset="0"/>
                <a:cs typeface="Times New Roman" panose="02020603050405020304" pitchFamily="18" charset="0"/>
              </a:rPr>
              <a:t>Izmaiņas NVO un to </a:t>
            </a:r>
            <a:r>
              <a:rPr lang="lv-LV" b="1" dirty="0" err="1">
                <a:latin typeface="Times New Roman" panose="02020603050405020304" pitchFamily="18" charset="0"/>
                <a:cs typeface="Times New Roman" panose="02020603050405020304" pitchFamily="18" charset="0"/>
              </a:rPr>
              <a:t>pārreģistrācija</a:t>
            </a:r>
            <a:r>
              <a:rPr lang="lv-LV" b="1" dirty="0">
                <a:latin typeface="Times New Roman" panose="02020603050405020304" pitchFamily="18" charset="0"/>
                <a:cs typeface="Times New Roman" panose="02020603050405020304" pitchFamily="18" charset="0"/>
              </a:rPr>
              <a:t> Uzņēmumu reģistrā</a:t>
            </a:r>
            <a:endParaRPr lang="en-US" dirty="0"/>
          </a:p>
        </p:txBody>
      </p:sp>
      <p:sp>
        <p:nvSpPr>
          <p:cNvPr id="3" name="Subtitle 2">
            <a:extLst>
              <a:ext uri="{FF2B5EF4-FFF2-40B4-BE49-F238E27FC236}">
                <a16:creationId xmlns:a16="http://schemas.microsoft.com/office/drawing/2014/main" id="{0323F371-8CEE-43F9-AD2E-3DB505BF0295}"/>
              </a:ext>
            </a:extLst>
          </p:cNvPr>
          <p:cNvSpPr>
            <a:spLocks noGrp="1"/>
          </p:cNvSpPr>
          <p:nvPr>
            <p:ph type="subTitle" idx="1"/>
          </p:nvPr>
        </p:nvSpPr>
        <p:spPr>
          <a:xfrm>
            <a:off x="1524000" y="4295104"/>
            <a:ext cx="9144000" cy="962696"/>
          </a:xfrm>
        </p:spPr>
        <p:txBody>
          <a:bodyPr/>
          <a:lstStyle/>
          <a:p>
            <a:r>
              <a:rPr lang="lv-LV" dirty="0"/>
              <a:t>Dr.iur., </a:t>
            </a:r>
            <a:r>
              <a:rPr lang="lv-LV" dirty="0" err="1"/>
              <a:t>Bc.paed</a:t>
            </a:r>
            <a:r>
              <a:rPr lang="lv-LV" dirty="0"/>
              <a:t>. Kitija Bite</a:t>
            </a:r>
          </a:p>
          <a:p>
            <a:r>
              <a:rPr lang="lv-LV" dirty="0"/>
              <a:t>2024.gada 12. martā</a:t>
            </a:r>
          </a:p>
        </p:txBody>
      </p:sp>
    </p:spTree>
    <p:extLst>
      <p:ext uri="{BB962C8B-B14F-4D97-AF65-F5344CB8AC3E}">
        <p14:creationId xmlns:p14="http://schemas.microsoft.com/office/powerpoint/2010/main" val="533383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44562"/>
          </a:xfrm>
        </p:spPr>
        <p:txBody>
          <a:bodyPr>
            <a:normAutofit/>
          </a:bodyPr>
          <a:lstStyle/>
          <a:p>
            <a:r>
              <a:rPr lang="lv-LV" sz="3200" b="1" dirty="0">
                <a:solidFill>
                  <a:srgbClr val="FF0000"/>
                </a:solidFill>
                <a:latin typeface="Times New Roman" panose="02020603050405020304" pitchFamily="18" charset="0"/>
                <a:cs typeface="Times New Roman" panose="02020603050405020304" pitchFamily="18" charset="0"/>
              </a:rPr>
              <a:t>Tiesībspēja</a:t>
            </a:r>
            <a:r>
              <a:rPr lang="lv-LV" sz="3200" b="1" dirty="0">
                <a:latin typeface="Times New Roman" panose="02020603050405020304" pitchFamily="18" charset="0"/>
                <a:cs typeface="Times New Roman" panose="02020603050405020304" pitchFamily="18" charset="0"/>
              </a:rPr>
              <a:t> = tiesību un pienākumu kopums</a:t>
            </a:r>
          </a:p>
        </p:txBody>
      </p:sp>
      <p:sp>
        <p:nvSpPr>
          <p:cNvPr id="3" name="Content Placeholder 2"/>
          <p:cNvSpPr>
            <a:spLocks noGrp="1"/>
          </p:cNvSpPr>
          <p:nvPr>
            <p:ph idx="1"/>
          </p:nvPr>
        </p:nvSpPr>
        <p:spPr>
          <a:xfrm>
            <a:off x="2305334" y="762000"/>
            <a:ext cx="3886200" cy="2590800"/>
          </a:xfrm>
          <a:ln w="6350">
            <a:solidFill>
              <a:schemeClr val="tx1"/>
            </a:solidFill>
          </a:ln>
        </p:spPr>
        <p:txBody>
          <a:bodyPr/>
          <a:lstStyle/>
          <a:p>
            <a:r>
              <a:rPr lang="lv-LV" dirty="0"/>
              <a:t>Fiziskai personai = ar piedzimšanas brīdi, atsevišķos gadījumos pirms piedzimšanas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Content Placeholder 2"/>
          <p:cNvSpPr txBox="1">
            <a:spLocks/>
          </p:cNvSpPr>
          <p:nvPr/>
        </p:nvSpPr>
        <p:spPr>
          <a:xfrm>
            <a:off x="6445155" y="762000"/>
            <a:ext cx="3886200" cy="2590800"/>
          </a:xfrm>
          <a:prstGeom prst="rect">
            <a:avLst/>
          </a:prstGeom>
          <a:ln w="635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v-LV" dirty="0"/>
              <a:t>Juridiskai personai = ar lēmuma pieņemšanu par dibināšanu</a:t>
            </a:r>
          </a:p>
        </p:txBody>
      </p:sp>
      <p:sp>
        <p:nvSpPr>
          <p:cNvPr id="6" name="Rectangle 5"/>
          <p:cNvSpPr/>
          <p:nvPr/>
        </p:nvSpPr>
        <p:spPr>
          <a:xfrm>
            <a:off x="1848134" y="762000"/>
            <a:ext cx="304800" cy="25146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i="1" dirty="0">
                <a:solidFill>
                  <a:srgbClr val="FF0000"/>
                </a:solidFill>
              </a:rPr>
              <a:t>DE FACTO</a:t>
            </a:r>
          </a:p>
        </p:txBody>
      </p:sp>
      <p:sp>
        <p:nvSpPr>
          <p:cNvPr id="7" name="Rectangle 6"/>
          <p:cNvSpPr/>
          <p:nvPr/>
        </p:nvSpPr>
        <p:spPr>
          <a:xfrm>
            <a:off x="1828800" y="4338851"/>
            <a:ext cx="304800" cy="25146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i="1" dirty="0">
                <a:solidFill>
                  <a:srgbClr val="FF0000"/>
                </a:solidFill>
              </a:rPr>
              <a:t>DE IURE</a:t>
            </a:r>
          </a:p>
        </p:txBody>
      </p:sp>
      <p:sp>
        <p:nvSpPr>
          <p:cNvPr id="8" name="Title 1"/>
          <p:cNvSpPr txBox="1">
            <a:spLocks/>
          </p:cNvSpPr>
          <p:nvPr/>
        </p:nvSpPr>
        <p:spPr>
          <a:xfrm>
            <a:off x="1828800" y="3406799"/>
            <a:ext cx="8553734" cy="932052"/>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sz="3200" b="1" dirty="0">
                <a:solidFill>
                  <a:srgbClr val="FF0000"/>
                </a:solidFill>
                <a:latin typeface="Times New Roman" panose="02020603050405020304" pitchFamily="18" charset="0"/>
                <a:cs typeface="Times New Roman" panose="02020603050405020304" pitchFamily="18" charset="0"/>
              </a:rPr>
              <a:t>Rīcībspēja</a:t>
            </a:r>
            <a:r>
              <a:rPr lang="lv-LV" sz="3200" b="1" dirty="0">
                <a:latin typeface="Times New Roman" panose="02020603050405020304" pitchFamily="18" charset="0"/>
                <a:cs typeface="Times New Roman" panose="02020603050405020304" pitchFamily="18" charset="0"/>
              </a:rPr>
              <a:t> = savu tiesību un pienākumu īstenošana</a:t>
            </a:r>
          </a:p>
        </p:txBody>
      </p:sp>
      <p:sp>
        <p:nvSpPr>
          <p:cNvPr id="9" name="Content Placeholder 2"/>
          <p:cNvSpPr txBox="1">
            <a:spLocks/>
          </p:cNvSpPr>
          <p:nvPr/>
        </p:nvSpPr>
        <p:spPr>
          <a:xfrm>
            <a:off x="2457734" y="4262652"/>
            <a:ext cx="3886200" cy="1985749"/>
          </a:xfrm>
          <a:prstGeom prst="rect">
            <a:avLst/>
          </a:prstGeom>
          <a:ln w="635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v-LV" dirty="0"/>
              <a:t>Fiziskai personai = pieaug ar bērna vecumu</a:t>
            </a:r>
          </a:p>
        </p:txBody>
      </p:sp>
      <p:sp>
        <p:nvSpPr>
          <p:cNvPr id="10" name="Content Placeholder 2"/>
          <p:cNvSpPr txBox="1">
            <a:spLocks/>
          </p:cNvSpPr>
          <p:nvPr/>
        </p:nvSpPr>
        <p:spPr>
          <a:xfrm>
            <a:off x="6487235" y="4262651"/>
            <a:ext cx="3886200" cy="1985749"/>
          </a:xfrm>
          <a:prstGeom prst="rect">
            <a:avLst/>
          </a:prstGeom>
          <a:ln w="635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v-LV" dirty="0"/>
              <a:t>Juridiskai personai = ar oficiālu reģistrēšanas brīdi</a:t>
            </a:r>
          </a:p>
        </p:txBody>
      </p:sp>
    </p:spTree>
    <p:extLst>
      <p:ext uri="{BB962C8B-B14F-4D97-AF65-F5344CB8AC3E}">
        <p14:creationId xmlns:p14="http://schemas.microsoft.com/office/powerpoint/2010/main" val="340299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heel(1)">
                                      <p:cBhvr>
                                        <p:cTn id="4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animBg="1"/>
      <p:bldP spid="6" grpId="0" animBg="1"/>
      <p:bldP spid="7" grpId="0" animBg="1"/>
      <p:bldP spid="8" grpId="0"/>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133600"/>
            <a:ext cx="8229600" cy="1143000"/>
          </a:xfrm>
        </p:spPr>
        <p:txBody>
          <a:bodyPr>
            <a:normAutofit/>
          </a:bodyPr>
          <a:lstStyle/>
          <a:p>
            <a:pPr marL="514350" indent="-514350"/>
            <a:r>
              <a:rPr lang="lv-LV" sz="6600" b="1" dirty="0">
                <a:latin typeface="Times New Roman" panose="02020603050405020304" pitchFamily="18" charset="0"/>
                <a:cs typeface="Times New Roman" panose="02020603050405020304" pitchFamily="18" charset="0"/>
              </a:rPr>
              <a:t>Reģistra iestāde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65927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BNL 3.pants</a:t>
            </a:r>
          </a:p>
        </p:txBody>
      </p:sp>
      <p:sp>
        <p:nvSpPr>
          <p:cNvPr id="3" name="Content Placeholder 2"/>
          <p:cNvSpPr>
            <a:spLocks noGrp="1"/>
          </p:cNvSpPr>
          <p:nvPr>
            <p:ph idx="1"/>
          </p:nvPr>
        </p:nvSpPr>
        <p:spPr/>
        <p:txBody>
          <a:bodyPr/>
          <a:lstStyle/>
          <a:p>
            <a:r>
              <a:rPr lang="lv-LV" dirty="0"/>
              <a:t>BN iegūst juridiskās personas statusu ar brīdi, kad tie ierakstīti </a:t>
            </a:r>
            <a:r>
              <a:rPr lang="lv-LV" b="1" u="sng" dirty="0"/>
              <a:t>biedrību un nodibinājumu reģistrā</a:t>
            </a:r>
            <a:r>
              <a:rPr lang="lv-LV"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64518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lv-LV" b="1" dirty="0">
                <a:latin typeface="Times New Roman" panose="02020603050405020304" pitchFamily="18" charset="0"/>
                <a:cs typeface="Times New Roman" panose="02020603050405020304" pitchFamily="18" charset="0"/>
              </a:rPr>
              <a:t>BN reģistrs</a:t>
            </a:r>
          </a:p>
        </p:txBody>
      </p:sp>
      <p:sp>
        <p:nvSpPr>
          <p:cNvPr id="3" name="Content Placeholder 2"/>
          <p:cNvSpPr>
            <a:spLocks noGrp="1"/>
          </p:cNvSpPr>
          <p:nvPr>
            <p:ph idx="1"/>
          </p:nvPr>
        </p:nvSpPr>
        <p:spPr>
          <a:xfrm>
            <a:off x="450760" y="1487510"/>
            <a:ext cx="9322158" cy="5181600"/>
          </a:xfrm>
        </p:spPr>
        <p:txBody>
          <a:bodyPr>
            <a:normAutofit/>
          </a:bodyPr>
          <a:lstStyle/>
          <a:p>
            <a:r>
              <a:rPr lang="lv-LV" sz="2400" dirty="0"/>
              <a:t>Tajā ieraksta ziņas par BN;</a:t>
            </a:r>
          </a:p>
          <a:p>
            <a:r>
              <a:rPr lang="lv-LV" sz="2400" dirty="0"/>
              <a:t>Reģistru ved ar likumu tam pilnvarota valsts iestāde:</a:t>
            </a:r>
          </a:p>
          <a:p>
            <a:pPr>
              <a:buFontTx/>
              <a:buChar char="-"/>
            </a:pPr>
            <a:r>
              <a:rPr lang="lv-LV" sz="2400" b="1" dirty="0">
                <a:solidFill>
                  <a:srgbClr val="FF0000"/>
                </a:solidFill>
              </a:rPr>
              <a:t>Likums</a:t>
            </a:r>
            <a:r>
              <a:rPr lang="lv-LV" sz="2400" dirty="0">
                <a:solidFill>
                  <a:srgbClr val="FF0000"/>
                </a:solidFill>
              </a:rPr>
              <a:t> </a:t>
            </a:r>
            <a:r>
              <a:rPr lang="lv-LV" sz="2400" dirty="0"/>
              <a:t>«Par Latvijas Republikas uzņēmumu reģistru» (1990.). Pieejams: </a:t>
            </a:r>
            <a:r>
              <a:rPr lang="lv-LV" sz="2400" dirty="0">
                <a:hlinkClick r:id="rId2"/>
              </a:rPr>
              <a:t>http://likumi.lv/doc.php?id=72847</a:t>
            </a:r>
            <a:r>
              <a:rPr lang="lv-LV" sz="2400" dirty="0"/>
              <a:t> </a:t>
            </a:r>
          </a:p>
          <a:p>
            <a:pPr>
              <a:buFontTx/>
              <a:buChar char="-"/>
            </a:pPr>
            <a:r>
              <a:rPr lang="lv-LV" sz="2400" dirty="0"/>
              <a:t>Saskaņā ar Valsts pārvaldes iekārtas likuma 75.panta pirmo daļu izdots </a:t>
            </a:r>
            <a:r>
              <a:rPr lang="lv-LV" sz="2400" b="1" dirty="0">
                <a:solidFill>
                  <a:srgbClr val="FF0000"/>
                </a:solidFill>
              </a:rPr>
              <a:t>UR reglaments</a:t>
            </a:r>
            <a:r>
              <a:rPr lang="lv-LV" sz="2400" dirty="0"/>
              <a:t>. Pieejams: </a:t>
            </a:r>
            <a:r>
              <a:rPr lang="lv-LV" sz="2400" dirty="0">
                <a:hlinkClick r:id="rId3"/>
              </a:rPr>
              <a:t>http://www.ur.gov.lv/faili/UR_reglaments_23.03.2012..pdf</a:t>
            </a:r>
            <a:r>
              <a:rPr lang="lv-LV" sz="2400"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71851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r>
              <a:rPr lang="lv-LV" b="1" dirty="0">
                <a:latin typeface="Times New Roman" panose="02020603050405020304" pitchFamily="18" charset="0"/>
                <a:cs typeface="Times New Roman" panose="02020603050405020304" pitchFamily="18" charset="0"/>
              </a:rPr>
              <a:t>Tiesības saņemt ziņas no UR </a:t>
            </a:r>
            <a:br>
              <a:rPr lang="lv-LV" b="1" dirty="0">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[BNL 14.pants]</a:t>
            </a:r>
          </a:p>
        </p:txBody>
      </p:sp>
      <p:sp>
        <p:nvSpPr>
          <p:cNvPr id="3" name="Content Placeholder 2"/>
          <p:cNvSpPr>
            <a:spLocks noGrp="1"/>
          </p:cNvSpPr>
          <p:nvPr>
            <p:ph idx="1"/>
          </p:nvPr>
        </p:nvSpPr>
        <p:spPr>
          <a:xfrm>
            <a:off x="1191296" y="1840606"/>
            <a:ext cx="9019504" cy="4135191"/>
          </a:xfrm>
        </p:spPr>
        <p:txBody>
          <a:bodyPr>
            <a:normAutofit/>
          </a:bodyPr>
          <a:lstStyle/>
          <a:p>
            <a:r>
              <a:rPr lang="lv-LV" sz="2400" dirty="0"/>
              <a:t>Ikvienam </a:t>
            </a:r>
            <a:r>
              <a:rPr lang="lv-LV" sz="2400" u="sng" dirty="0"/>
              <a:t>ir tiesības iepazīties </a:t>
            </a:r>
            <a:r>
              <a:rPr lang="lv-LV" sz="2400" dirty="0"/>
              <a:t>ar:</a:t>
            </a:r>
          </a:p>
          <a:p>
            <a:pPr marL="0" indent="0">
              <a:buNone/>
            </a:pPr>
            <a:endParaRPr lang="lv-LV" sz="2400" dirty="0"/>
          </a:p>
          <a:p>
            <a:pPr marL="0" indent="0">
              <a:buNone/>
            </a:pPr>
            <a:endParaRPr lang="lv-LV" sz="2400" dirty="0"/>
          </a:p>
          <a:p>
            <a:pPr marL="0" indent="0">
              <a:buNone/>
            </a:pPr>
            <a:r>
              <a:rPr lang="lv-LV" sz="2400" dirty="0"/>
              <a:t>Lai saņemtu izziņu no UR ierakstiem, kā arī UR lietā esošo dokumenta izrakstu vai kopiju:</a:t>
            </a:r>
          </a:p>
          <a:p>
            <a:pPr>
              <a:buFont typeface="Wingdings" panose="05000000000000000000" pitchFamily="2" charset="2"/>
              <a:buChar char="ü"/>
            </a:pPr>
            <a:r>
              <a:rPr lang="lv-LV" sz="2400" dirty="0"/>
              <a:t>jābūt rakstveida pieprasījumam [UR mājas lapā tipveida veidlapa] </a:t>
            </a:r>
            <a:r>
              <a:rPr lang="lv-LV" sz="2400" dirty="0">
                <a:hlinkClick r:id="rId2"/>
              </a:rPr>
              <a:t>https://www.ur.gov.lv/lv/sanem-informaciju/</a:t>
            </a:r>
            <a:r>
              <a:rPr lang="lv-LV" sz="2400" dirty="0"/>
              <a:t> </a:t>
            </a:r>
          </a:p>
          <a:p>
            <a:pPr>
              <a:buFont typeface="Wingdings" panose="05000000000000000000" pitchFamily="2" charset="2"/>
              <a:buChar char="ü"/>
            </a:pPr>
            <a:r>
              <a:rPr lang="lv-LV" sz="2400" dirty="0"/>
              <a:t>jāsamaksā valsts nodeva.</a:t>
            </a:r>
          </a:p>
          <a:p>
            <a:pPr marL="0" indent="0">
              <a:buNone/>
            </a:pPr>
            <a:endParaRPr lang="lv-LV"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Oval 4"/>
          <p:cNvSpPr/>
          <p:nvPr/>
        </p:nvSpPr>
        <p:spPr>
          <a:xfrm>
            <a:off x="1352282" y="2492062"/>
            <a:ext cx="3657600" cy="762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Reģistra ierakstiem</a:t>
            </a:r>
          </a:p>
        </p:txBody>
      </p:sp>
      <p:sp>
        <p:nvSpPr>
          <p:cNvPr id="6" name="Oval 5"/>
          <p:cNvSpPr/>
          <p:nvPr/>
        </p:nvSpPr>
        <p:spPr>
          <a:xfrm>
            <a:off x="5543282" y="2492062"/>
            <a:ext cx="3657600" cy="762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UR iesniegtajiem dokumentiem</a:t>
            </a:r>
          </a:p>
        </p:txBody>
      </p:sp>
    </p:spTree>
    <p:extLst>
      <p:ext uri="{BB962C8B-B14F-4D97-AF65-F5344CB8AC3E}">
        <p14:creationId xmlns:p14="http://schemas.microsoft.com/office/powerpoint/2010/main" val="207770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0" y="381000"/>
            <a:ext cx="9104290" cy="6172200"/>
          </a:xfrm>
        </p:spPr>
        <p:txBody>
          <a:bodyPr>
            <a:normAutofit/>
          </a:bodyPr>
          <a:lstStyle/>
          <a:p>
            <a:r>
              <a:rPr lang="lv-LV" sz="2400" dirty="0"/>
              <a:t>Var pieprasīt </a:t>
            </a:r>
            <a:r>
              <a:rPr lang="lv-LV" sz="2400" b="1" dirty="0"/>
              <a:t>izziņu</a:t>
            </a:r>
            <a:r>
              <a:rPr lang="lv-LV" sz="2400" dirty="0"/>
              <a:t>, ka:</a:t>
            </a:r>
          </a:p>
          <a:p>
            <a:endParaRPr lang="lv-LV" sz="2400" dirty="0"/>
          </a:p>
          <a:p>
            <a:endParaRPr lang="lv-LV" sz="2400" dirty="0"/>
          </a:p>
          <a:p>
            <a:endParaRPr lang="lv-LV" sz="2400" dirty="0"/>
          </a:p>
          <a:p>
            <a:r>
              <a:rPr lang="lv-LV" sz="2400" dirty="0"/>
              <a:t>UR informācijas izsniegšanas pakalpojumi un cenrādis pieejams: </a:t>
            </a:r>
            <a:r>
              <a:rPr lang="lv-LV" sz="2400" dirty="0">
                <a:hlinkClick r:id="rId2"/>
              </a:rPr>
              <a:t>https://www.ur.gov.lv/lv/sanem-informaciju/</a:t>
            </a:r>
            <a:r>
              <a:rPr lang="lv-LV" sz="2400" dirty="0"/>
              <a:t> UR šo dokumentu ir jāapstiprina, jānorāda izsniegšanas datums, ja to pieprasa dokumenta saņēmējs.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2" name="Rounded Rectangle 1"/>
          <p:cNvSpPr/>
          <p:nvPr/>
        </p:nvSpPr>
        <p:spPr>
          <a:xfrm>
            <a:off x="2819400" y="990600"/>
            <a:ext cx="2286000" cy="1295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b="1" dirty="0">
                <a:solidFill>
                  <a:srgbClr val="FF0000"/>
                </a:solidFill>
              </a:rPr>
              <a:t>UR nav grozīts</a:t>
            </a:r>
          </a:p>
        </p:txBody>
      </p:sp>
      <p:sp>
        <p:nvSpPr>
          <p:cNvPr id="5" name="Rounded Rectangle 4"/>
          <p:cNvSpPr/>
          <p:nvPr/>
        </p:nvSpPr>
        <p:spPr>
          <a:xfrm>
            <a:off x="6019800" y="1012209"/>
            <a:ext cx="2286000" cy="1295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b="1" dirty="0">
                <a:solidFill>
                  <a:srgbClr val="FF0000"/>
                </a:solidFill>
              </a:rPr>
              <a:t>UR nav izdarīts noteikts ieraksts</a:t>
            </a:r>
          </a:p>
        </p:txBody>
      </p:sp>
      <p:sp>
        <p:nvSpPr>
          <p:cNvPr id="6" name="Right Arrow 5"/>
          <p:cNvSpPr/>
          <p:nvPr/>
        </p:nvSpPr>
        <p:spPr>
          <a:xfrm>
            <a:off x="8305800" y="1390650"/>
            <a:ext cx="1524000" cy="4953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Kad būtiski</a:t>
            </a:r>
          </a:p>
        </p:txBody>
      </p:sp>
      <p:sp>
        <p:nvSpPr>
          <p:cNvPr id="7" name="Action Button: Help 6">
            <a:hlinkClick r:id="" action="ppaction://noaction" highlightClick="1"/>
          </p:cNvPr>
          <p:cNvSpPr/>
          <p:nvPr/>
        </p:nvSpPr>
        <p:spPr>
          <a:xfrm>
            <a:off x="9829800" y="990600"/>
            <a:ext cx="838200" cy="1295400"/>
          </a:xfrm>
          <a:prstGeom prst="actionButtonHelp">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219517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09800"/>
            <a:ext cx="8229600" cy="1143000"/>
          </a:xfrm>
        </p:spPr>
        <p:txBody>
          <a:bodyPr>
            <a:normAutofit fontScale="90000"/>
          </a:bodyPr>
          <a:lstStyle/>
          <a:p>
            <a:pPr marL="514350" indent="-514350" algn="ctr"/>
            <a:r>
              <a:rPr lang="lv-LV" sz="6600" b="1" dirty="0">
                <a:latin typeface="Times New Roman" panose="02020603050405020304" pitchFamily="18" charset="0"/>
                <a:cs typeface="Times New Roman" panose="02020603050405020304" pitchFamily="18" charset="0"/>
              </a:rPr>
              <a:t>Reģistrā izdarāmie ieraksti</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65088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6000" b="1" dirty="0"/>
              <a:t>Reģistra iestādes ieraksti</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dirty="0"/>
          </a:p>
        </p:txBody>
      </p:sp>
      <p:sp>
        <p:nvSpPr>
          <p:cNvPr id="4" name="Oval 3"/>
          <p:cNvSpPr/>
          <p:nvPr/>
        </p:nvSpPr>
        <p:spPr>
          <a:xfrm>
            <a:off x="2057400" y="2362200"/>
            <a:ext cx="3505200" cy="1676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latin typeface="Comic Sans MS" panose="030F0702030302020204" pitchFamily="66" charset="0"/>
              </a:rPr>
              <a:t>REĢISTRĒŠANAS IERAKSTI</a:t>
            </a:r>
          </a:p>
          <a:p>
            <a:pPr algn="ctr"/>
            <a:r>
              <a:rPr lang="lv-LV" b="1" dirty="0">
                <a:solidFill>
                  <a:srgbClr val="FF0000"/>
                </a:solidFill>
                <a:latin typeface="Comic Sans MS" panose="030F0702030302020204" pitchFamily="66" charset="0"/>
              </a:rPr>
              <a:t>B2 veidlapa</a:t>
            </a:r>
          </a:p>
        </p:txBody>
      </p:sp>
      <p:sp>
        <p:nvSpPr>
          <p:cNvPr id="5" name="Oval 4"/>
          <p:cNvSpPr/>
          <p:nvPr/>
        </p:nvSpPr>
        <p:spPr>
          <a:xfrm>
            <a:off x="6400800" y="2362200"/>
            <a:ext cx="3505200" cy="1676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latin typeface="Comic Sans MS" panose="030F0702030302020204" pitchFamily="66" charset="0"/>
              </a:rPr>
              <a:t>IERAKSTU MAIŅAS REĢISTRĀCIJA</a:t>
            </a:r>
          </a:p>
          <a:p>
            <a:pPr algn="ctr"/>
            <a:r>
              <a:rPr lang="lv-LV" b="1" dirty="0">
                <a:solidFill>
                  <a:srgbClr val="FF0000"/>
                </a:solidFill>
                <a:latin typeface="Comic Sans MS" panose="030F0702030302020204" pitchFamily="66" charset="0"/>
              </a:rPr>
              <a:t>B3 veidlapa</a:t>
            </a:r>
          </a:p>
        </p:txBody>
      </p:sp>
    </p:spTree>
    <p:extLst>
      <p:ext uri="{BB962C8B-B14F-4D97-AF65-F5344CB8AC3E}">
        <p14:creationId xmlns:p14="http://schemas.microsoft.com/office/powerpoint/2010/main" val="197435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Ideja par NVO dibināšanu</a:t>
            </a:r>
          </a:p>
        </p:txBody>
      </p:sp>
      <p:sp>
        <p:nvSpPr>
          <p:cNvPr id="3" name="Content Placeholder 2"/>
          <p:cNvSpPr>
            <a:spLocks noGrp="1"/>
          </p:cNvSpPr>
          <p:nvPr>
            <p:ph idx="1"/>
          </p:nvPr>
        </p:nvSpPr>
        <p:spPr/>
        <p:txBody>
          <a:bodyPr/>
          <a:lstStyle/>
          <a:p>
            <a:r>
              <a:rPr lang="lv-LV" dirty="0"/>
              <a:t>BNL III nodaļa «Biedrības dibināšana»</a:t>
            </a:r>
          </a:p>
          <a:p>
            <a:r>
              <a:rPr lang="lv-LV" dirty="0">
                <a:solidFill>
                  <a:srgbClr val="FF0000"/>
                </a:solidFill>
              </a:rPr>
              <a:t>Kas var dibināt biedrību?</a:t>
            </a:r>
          </a:p>
        </p:txBody>
      </p:sp>
      <p:sp>
        <p:nvSpPr>
          <p:cNvPr id="8" name="Slide Number Placeholder 7"/>
          <p:cNvSpPr>
            <a:spLocks noGrp="1"/>
          </p:cNvSpPr>
          <p:nvPr>
            <p:ph type="sldNum" sz="quarter" idx="12"/>
          </p:nvPr>
        </p:nvSpPr>
        <p:spPr/>
        <p:txBody>
          <a:bodyPr/>
          <a:lstStyle/>
          <a:p>
            <a:fld id="{B6F15528-21DE-4FAA-801E-634DDDAF4B2B}" type="slidenum">
              <a:rPr lang="en-US" smtClean="0"/>
              <a:pPr/>
              <a:t>18</a:t>
            </a:fld>
            <a:endParaRPr lang="en-US" dirty="0"/>
          </a:p>
        </p:txBody>
      </p:sp>
      <p:sp>
        <p:nvSpPr>
          <p:cNvPr id="4" name="Oval 3"/>
          <p:cNvSpPr/>
          <p:nvPr/>
        </p:nvSpPr>
        <p:spPr>
          <a:xfrm>
            <a:off x="2495600" y="2996952"/>
            <a:ext cx="7416824" cy="1368152"/>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rgbClr val="FF0000"/>
                </a:solidFill>
              </a:rPr>
              <a:t>Vismaz divas personas, kas ir </a:t>
            </a:r>
          </a:p>
        </p:txBody>
      </p:sp>
      <p:sp>
        <p:nvSpPr>
          <p:cNvPr id="5" name="Rounded Rectangle 4"/>
          <p:cNvSpPr/>
          <p:nvPr/>
        </p:nvSpPr>
        <p:spPr>
          <a:xfrm>
            <a:off x="2097979" y="5013176"/>
            <a:ext cx="2304256" cy="1152128"/>
          </a:xfrm>
          <a:prstGeom prst="round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fiziska persona</a:t>
            </a:r>
          </a:p>
        </p:txBody>
      </p:sp>
      <p:sp>
        <p:nvSpPr>
          <p:cNvPr id="6" name="Rounded Rectangle 5"/>
          <p:cNvSpPr/>
          <p:nvPr/>
        </p:nvSpPr>
        <p:spPr>
          <a:xfrm>
            <a:off x="5051884" y="5013176"/>
            <a:ext cx="2304256" cy="1152128"/>
          </a:xfrm>
          <a:prstGeom prst="round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juridiska persona</a:t>
            </a:r>
          </a:p>
        </p:txBody>
      </p:sp>
      <p:sp>
        <p:nvSpPr>
          <p:cNvPr id="7" name="Rounded Rectangle 6"/>
          <p:cNvSpPr/>
          <p:nvPr/>
        </p:nvSpPr>
        <p:spPr>
          <a:xfrm>
            <a:off x="7824192" y="5013176"/>
            <a:ext cx="2448272" cy="1152128"/>
          </a:xfrm>
          <a:prstGeom prst="round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tiesībspējīga personālsabiedrība</a:t>
            </a:r>
          </a:p>
        </p:txBody>
      </p:sp>
    </p:spTree>
    <p:extLst>
      <p:ext uri="{BB962C8B-B14F-4D97-AF65-F5344CB8AC3E}">
        <p14:creationId xmlns:p14="http://schemas.microsoft.com/office/powerpoint/2010/main" val="282776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Times New Roman" panose="02020603050405020304" pitchFamily="18" charset="0"/>
                <a:cs typeface="Times New Roman" panose="02020603050405020304" pitchFamily="18" charset="0"/>
              </a:rPr>
              <a:t>Lēmums par biedrības dibināšanu</a:t>
            </a:r>
          </a:p>
        </p:txBody>
      </p:sp>
      <p:sp>
        <p:nvSpPr>
          <p:cNvPr id="3" name="Content Placeholder 2"/>
          <p:cNvSpPr>
            <a:spLocks noGrp="1"/>
          </p:cNvSpPr>
          <p:nvPr>
            <p:ph idx="1"/>
          </p:nvPr>
        </p:nvSpPr>
        <p:spPr>
          <a:xfrm>
            <a:off x="838200" y="1600200"/>
            <a:ext cx="10515600" cy="4997152"/>
          </a:xfrm>
        </p:spPr>
        <p:txBody>
          <a:bodyPr>
            <a:normAutofit/>
          </a:bodyPr>
          <a:lstStyle/>
          <a:p>
            <a:r>
              <a:rPr lang="lv-LV" dirty="0"/>
              <a:t>Lēmumu pieņem biedrības dibinātāji;</a:t>
            </a:r>
          </a:p>
          <a:p>
            <a:r>
              <a:rPr lang="lv-LV" b="1" dirty="0">
                <a:solidFill>
                  <a:srgbClr val="FF0000"/>
                </a:solidFill>
              </a:rPr>
              <a:t>Lēmumu</a:t>
            </a:r>
            <a:r>
              <a:rPr lang="lv-LV" dirty="0">
                <a:solidFill>
                  <a:srgbClr val="FF0000"/>
                </a:solidFill>
              </a:rPr>
              <a:t> </a:t>
            </a:r>
            <a:r>
              <a:rPr lang="lv-LV" dirty="0"/>
              <a:t>noformē rakstveidā;</a:t>
            </a:r>
          </a:p>
          <a:p>
            <a:r>
              <a:rPr lang="lv-LV" dirty="0"/>
              <a:t>Lēmumu paraksta VISI biedrības dibinātāji</a:t>
            </a:r>
          </a:p>
          <a:p>
            <a:pPr marL="0" indent="0">
              <a:buNone/>
            </a:pPr>
            <a:r>
              <a:rPr lang="lv-LV" i="1" dirty="0"/>
              <a:t>- var parakstīt arī dibinātāja pilnvarota persona, kas piedalās lēmuma pieņemšanā (rakstveida pilnvara pievienojama dibināšanas lēmumam);</a:t>
            </a:r>
          </a:p>
          <a:p>
            <a:r>
              <a:rPr lang="lv-LV" dirty="0"/>
              <a:t>Dibinātāji apstiprina </a:t>
            </a:r>
            <a:r>
              <a:rPr lang="lv-LV" b="1" dirty="0">
                <a:solidFill>
                  <a:srgbClr val="FF0000"/>
                </a:solidFill>
              </a:rPr>
              <a:t>statūtus</a:t>
            </a:r>
            <a:r>
              <a:rPr lang="lv-LV" dirty="0"/>
              <a:t>;</a:t>
            </a:r>
          </a:p>
          <a:p>
            <a:r>
              <a:rPr lang="lv-LV" dirty="0"/>
              <a:t>Dibinātāji ievēlē </a:t>
            </a:r>
            <a:r>
              <a:rPr lang="lv-LV" b="1" dirty="0">
                <a:solidFill>
                  <a:srgbClr val="FF0000"/>
                </a:solidFill>
              </a:rPr>
              <a:t>biedrības izpildinstitūciju </a:t>
            </a:r>
            <a:r>
              <a:rPr lang="lv-LV" dirty="0"/>
              <a:t>(citas institūcijas saskaņā ar statūtiem);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51264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A8F7-BE87-46B0-8FEA-92067FE2168B}"/>
              </a:ext>
            </a:extLst>
          </p:cNvPr>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Izskatāmie jautājumi:</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BAD942-24DA-47FF-A1B5-7EE539C98CC4}"/>
              </a:ext>
            </a:extLst>
          </p:cNvPr>
          <p:cNvSpPr>
            <a:spLocks noGrp="1"/>
          </p:cNvSpPr>
          <p:nvPr>
            <p:ph idx="1"/>
          </p:nvPr>
        </p:nvSpPr>
        <p:spPr/>
        <p:txBody>
          <a:bodyPr/>
          <a:lstStyle/>
          <a:p>
            <a:pPr marL="0" indent="0">
              <a:buNone/>
            </a:pPr>
            <a:r>
              <a:rPr lang="lv-LV" dirty="0"/>
              <a:t>1. NVO dibināšana un ieraksta izdarīšana Uzņēmumu reģistrā;</a:t>
            </a:r>
            <a:br>
              <a:rPr lang="lv-LV" dirty="0"/>
            </a:br>
            <a:r>
              <a:rPr lang="lv-LV" dirty="0"/>
              <a:t>2. Patiesā labuma guvējs un tā noskaidrošana.</a:t>
            </a:r>
          </a:p>
          <a:p>
            <a:pPr marL="0" indent="0">
              <a:buNone/>
            </a:pPr>
            <a:r>
              <a:rPr lang="lv-LV" dirty="0"/>
              <a:t>3. Biedru sapulces sasaukšana, norise un pieņemto lēmumu fiksēšana, reģistrēšana Uzņēmumu reģistrā.</a:t>
            </a:r>
            <a:br>
              <a:rPr lang="lv-LV" dirty="0"/>
            </a:br>
            <a:r>
              <a:rPr lang="lv-LV" dirty="0"/>
              <a:t>4. Statūtu grozījumi.</a:t>
            </a:r>
            <a:br>
              <a:rPr lang="lv-LV" dirty="0"/>
            </a:br>
            <a:r>
              <a:rPr lang="lv-LV" dirty="0"/>
              <a:t>5. Izpildinstitūcijas izmaiņas.</a:t>
            </a:r>
            <a:br>
              <a:rPr lang="lv-LV" dirty="0"/>
            </a:br>
            <a:r>
              <a:rPr lang="lv-LV" dirty="0"/>
              <a:t>6. Attālinātas sapulces organizēšana un lēmumu fiksēšana.</a:t>
            </a:r>
            <a:br>
              <a:rPr lang="lv-LV" dirty="0"/>
            </a:br>
            <a:r>
              <a:rPr lang="lv-LV" dirty="0"/>
              <a:t>7. Citas izmaiņas NVO un to reģistrēšana Uzņēmumu reģistrā.</a:t>
            </a:r>
            <a:br>
              <a:rPr lang="lv-LV" dirty="0"/>
            </a:br>
            <a:r>
              <a:rPr lang="lv-LV" dirty="0"/>
              <a:t>​​​​​​​8. Atbildes uz jautājumiem.</a:t>
            </a:r>
          </a:p>
        </p:txBody>
      </p:sp>
    </p:spTree>
    <p:extLst>
      <p:ext uri="{BB962C8B-B14F-4D97-AF65-F5344CB8AC3E}">
        <p14:creationId xmlns:p14="http://schemas.microsoft.com/office/powerpoint/2010/main" val="1965789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solidFill>
                  <a:srgbClr val="FF0000"/>
                </a:solidFill>
                <a:latin typeface="Times New Roman" panose="02020603050405020304" pitchFamily="18" charset="0"/>
                <a:cs typeface="Times New Roman" panose="02020603050405020304" pitchFamily="18" charset="0"/>
              </a:rPr>
              <a:t>Lēmumā</a:t>
            </a:r>
            <a:r>
              <a:rPr lang="lv-LV" b="1" dirty="0">
                <a:latin typeface="Times New Roman" panose="02020603050405020304" pitchFamily="18" charset="0"/>
                <a:cs typeface="Times New Roman" panose="02020603050405020304" pitchFamily="18" charset="0"/>
              </a:rPr>
              <a:t> par biedrības dibināšanu norāda [BNL 24. pants]:</a:t>
            </a:r>
          </a:p>
        </p:txBody>
      </p:sp>
      <p:sp>
        <p:nvSpPr>
          <p:cNvPr id="3" name="Content Placeholder 2"/>
          <p:cNvSpPr>
            <a:spLocks noGrp="1"/>
          </p:cNvSpPr>
          <p:nvPr>
            <p:ph idx="1"/>
          </p:nvPr>
        </p:nvSpPr>
        <p:spPr>
          <a:xfrm>
            <a:off x="914400" y="1889760"/>
            <a:ext cx="10718800" cy="4707592"/>
          </a:xfrm>
        </p:spPr>
        <p:txBody>
          <a:bodyPr>
            <a:normAutofit/>
          </a:bodyPr>
          <a:lstStyle/>
          <a:p>
            <a:pPr marL="514350" indent="-514350">
              <a:buFont typeface="+mj-lt"/>
              <a:buAutoNum type="arabicPeriod"/>
            </a:pPr>
            <a:r>
              <a:rPr lang="lv-LV" dirty="0"/>
              <a:t>Nosaukumu;</a:t>
            </a:r>
          </a:p>
          <a:p>
            <a:pPr marL="514350" indent="-514350">
              <a:buFont typeface="+mj-lt"/>
              <a:buAutoNum type="arabicPeriod"/>
            </a:pPr>
            <a:r>
              <a:rPr lang="lv-LV" dirty="0"/>
              <a:t>Mērķi;</a:t>
            </a:r>
          </a:p>
          <a:p>
            <a:pPr marL="514350" indent="-514350">
              <a:buFont typeface="+mj-lt"/>
              <a:buAutoNum type="arabicPeriod"/>
            </a:pPr>
            <a:r>
              <a:rPr lang="lv-LV" dirty="0"/>
              <a:t>Dibinātāju vārdu, uzvārdu un personas kodu;</a:t>
            </a:r>
          </a:p>
          <a:p>
            <a:pPr marL="0" indent="0">
              <a:buNone/>
            </a:pPr>
            <a:r>
              <a:rPr lang="lv-LV" i="1" dirty="0"/>
              <a:t>- juridiskai personai un personālsabiedrībai – nosaukumu, reģistrācijas numuru un juridisko adresi</a:t>
            </a:r>
          </a:p>
          <a:p>
            <a:pPr marL="0" indent="0">
              <a:buNone/>
            </a:pPr>
            <a:r>
              <a:rPr lang="lv-LV" dirty="0"/>
              <a:t>4.   Dibinātāju tiesības un pienākumus, ja dibinātāji par to vienojas;</a:t>
            </a:r>
          </a:p>
          <a:p>
            <a:pPr marL="0" indent="0">
              <a:buNone/>
            </a:pPr>
            <a:r>
              <a:rPr lang="lv-LV" dirty="0"/>
              <a:t>5.   Pilnvarojumu atsevišķiem dibinātājiem parakstīt statūtus un pieteikumu reģistra iestādei;</a:t>
            </a:r>
          </a:p>
          <a:p>
            <a:pPr marL="0" indent="0">
              <a:buNone/>
            </a:pPr>
            <a:r>
              <a:rPr lang="lv-LV" dirty="0"/>
              <a:t>6.   Citas ziņas, kas dibinātājiem ir svarīgas.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4024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dirty="0"/>
          </a:p>
        </p:txBody>
      </p:sp>
      <p:pic>
        <p:nvPicPr>
          <p:cNvPr id="1026" name="Picture 2" descr="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9912" y="-531439"/>
            <a:ext cx="5716368" cy="786000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9288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63752" y="188640"/>
            <a:ext cx="4392488" cy="8640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b="1" dirty="0">
                <a:solidFill>
                  <a:srgbClr val="FF0000"/>
                </a:solidFill>
              </a:rPr>
              <a:t>BIEDRĪBA</a:t>
            </a:r>
          </a:p>
        </p:txBody>
      </p:sp>
      <p:sp>
        <p:nvSpPr>
          <p:cNvPr id="3" name="Rounded Rectangle 2"/>
          <p:cNvSpPr/>
          <p:nvPr/>
        </p:nvSpPr>
        <p:spPr>
          <a:xfrm>
            <a:off x="1854673" y="1268760"/>
            <a:ext cx="8496944" cy="504056"/>
          </a:xfrm>
          <a:prstGeom prst="round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BIEDRĪBAS DIBINĀTĀJI = NEDRĪKST BŪT MAZĀK PAR DIVIEM</a:t>
            </a:r>
          </a:p>
        </p:txBody>
      </p:sp>
      <p:sp>
        <p:nvSpPr>
          <p:cNvPr id="4" name="Oval 3"/>
          <p:cNvSpPr/>
          <p:nvPr/>
        </p:nvSpPr>
        <p:spPr>
          <a:xfrm>
            <a:off x="1871448" y="2204864"/>
            <a:ext cx="2712384" cy="864096"/>
          </a:xfrm>
          <a:prstGeom prst="ellipse">
            <a:avLst/>
          </a:prstGeom>
          <a:solidFill>
            <a:srgbClr val="FF993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FIZISKA PERSONA</a:t>
            </a:r>
          </a:p>
        </p:txBody>
      </p:sp>
      <p:sp>
        <p:nvSpPr>
          <p:cNvPr id="5" name="Oval 4"/>
          <p:cNvSpPr/>
          <p:nvPr/>
        </p:nvSpPr>
        <p:spPr>
          <a:xfrm>
            <a:off x="4601059" y="2237328"/>
            <a:ext cx="2712384" cy="864096"/>
          </a:xfrm>
          <a:prstGeom prst="ellipse">
            <a:avLst/>
          </a:prstGeom>
          <a:solidFill>
            <a:srgbClr val="FF993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JURIDISKA PERSONA</a:t>
            </a:r>
          </a:p>
        </p:txBody>
      </p:sp>
      <p:sp>
        <p:nvSpPr>
          <p:cNvPr id="6" name="Oval 5"/>
          <p:cNvSpPr/>
          <p:nvPr/>
        </p:nvSpPr>
        <p:spPr>
          <a:xfrm>
            <a:off x="7255037" y="2204864"/>
            <a:ext cx="3096580" cy="864096"/>
          </a:xfrm>
          <a:prstGeom prst="ellipse">
            <a:avLst/>
          </a:prstGeom>
          <a:solidFill>
            <a:srgbClr val="FF993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solidFill>
                  <a:schemeClr val="tx1"/>
                </a:solidFill>
              </a:rPr>
              <a:t>TIESĪBSPĒJĪGA PERSONĀLSABIEDRĪBA</a:t>
            </a:r>
          </a:p>
        </p:txBody>
      </p:sp>
      <p:sp>
        <p:nvSpPr>
          <p:cNvPr id="7" name="Oval 6"/>
          <p:cNvSpPr/>
          <p:nvPr/>
        </p:nvSpPr>
        <p:spPr>
          <a:xfrm>
            <a:off x="3034659" y="3426303"/>
            <a:ext cx="6057245" cy="1152128"/>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Pieņem </a:t>
            </a:r>
            <a:r>
              <a:rPr lang="lv-LV" b="1" dirty="0">
                <a:solidFill>
                  <a:schemeClr val="tx1"/>
                </a:solidFill>
              </a:rPr>
              <a:t>lēmumu</a:t>
            </a:r>
            <a:r>
              <a:rPr lang="lv-LV" dirty="0">
                <a:solidFill>
                  <a:schemeClr val="tx1"/>
                </a:solidFill>
              </a:rPr>
              <a:t> par biedrības dibināšanu</a:t>
            </a:r>
          </a:p>
        </p:txBody>
      </p:sp>
      <p:sp>
        <p:nvSpPr>
          <p:cNvPr id="8" name="Down Arrow 7"/>
          <p:cNvSpPr/>
          <p:nvPr/>
        </p:nvSpPr>
        <p:spPr>
          <a:xfrm>
            <a:off x="3665956" y="4502162"/>
            <a:ext cx="4968552" cy="1139850"/>
          </a:xfrm>
          <a:prstGeom prst="downArrow">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 name="Rectangle 8"/>
          <p:cNvSpPr/>
          <p:nvPr/>
        </p:nvSpPr>
        <p:spPr>
          <a:xfrm>
            <a:off x="1857531" y="5766868"/>
            <a:ext cx="2326422"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Apstiprina statūtus</a:t>
            </a:r>
          </a:p>
        </p:txBody>
      </p:sp>
      <p:sp>
        <p:nvSpPr>
          <p:cNvPr id="10" name="Rectangle 9"/>
          <p:cNvSpPr/>
          <p:nvPr/>
        </p:nvSpPr>
        <p:spPr>
          <a:xfrm>
            <a:off x="4987021" y="6034533"/>
            <a:ext cx="2326422"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Ievēl izpildinstitūciju </a:t>
            </a:r>
          </a:p>
        </p:txBody>
      </p:sp>
      <p:sp>
        <p:nvSpPr>
          <p:cNvPr id="11" name="Rectangle 10"/>
          <p:cNvSpPr/>
          <p:nvPr/>
        </p:nvSpPr>
        <p:spPr>
          <a:xfrm>
            <a:off x="7839586" y="5710497"/>
            <a:ext cx="2476802"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Ievēl citas institūcijas, ja tās paredzētas statūtos</a:t>
            </a:r>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2204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heel(1)">
                                      <p:cBhvr>
                                        <p:cTn id="39" dur="2000"/>
                                        <p:tgtEl>
                                          <p:spTgt spid="9"/>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1)">
                                      <p:cBhvr>
                                        <p:cTn id="42" dur="2000"/>
                                        <p:tgtEl>
                                          <p:spTgt spid="10"/>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heel(1)">
                                      <p:cBhvr>
                                        <p:cTn id="4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BNL 3.pants</a:t>
            </a:r>
          </a:p>
        </p:txBody>
      </p:sp>
      <p:sp>
        <p:nvSpPr>
          <p:cNvPr id="3" name="Content Placeholder 2"/>
          <p:cNvSpPr>
            <a:spLocks noGrp="1"/>
          </p:cNvSpPr>
          <p:nvPr>
            <p:ph idx="1"/>
          </p:nvPr>
        </p:nvSpPr>
        <p:spPr/>
        <p:txBody>
          <a:bodyPr/>
          <a:lstStyle/>
          <a:p>
            <a:r>
              <a:rPr lang="lv-LV" dirty="0"/>
              <a:t>BN iegūst juridiskās personas statusu ar brīdi, kad tie ierakstīti </a:t>
            </a:r>
            <a:r>
              <a:rPr lang="lv-LV" b="1" u="sng" dirty="0"/>
              <a:t>biedrību un nodibinājumu reģistrā</a:t>
            </a:r>
            <a:r>
              <a:rPr lang="lv-LV"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7006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204864"/>
            <a:ext cx="8229600" cy="1143000"/>
          </a:xfrm>
        </p:spPr>
        <p:txBody>
          <a:bodyPr>
            <a:noAutofit/>
          </a:bodyPr>
          <a:lstStyle/>
          <a:p>
            <a:pPr algn="ctr"/>
            <a:r>
              <a:rPr lang="lv-LV" sz="7200" b="1" dirty="0">
                <a:latin typeface="Times New Roman" panose="02020603050405020304" pitchFamily="18" charset="0"/>
                <a:cs typeface="Times New Roman" panose="02020603050405020304" pitchFamily="18" charset="0"/>
              </a:rPr>
              <a:t>Statūtu noformēšana un reģistrēšana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407987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94122"/>
          </a:xfrm>
        </p:spPr>
        <p:txBody>
          <a:bodyPr/>
          <a:lstStyle/>
          <a:p>
            <a:r>
              <a:rPr lang="lv-LV" b="1" dirty="0">
                <a:solidFill>
                  <a:srgbClr val="FF0000"/>
                </a:solidFill>
                <a:latin typeface="Times New Roman" panose="02020603050405020304" pitchFamily="18" charset="0"/>
                <a:cs typeface="Times New Roman" panose="02020603050405020304" pitchFamily="18" charset="0"/>
              </a:rPr>
              <a:t>Statūti </a:t>
            </a:r>
          </a:p>
        </p:txBody>
      </p:sp>
      <p:sp>
        <p:nvSpPr>
          <p:cNvPr id="3" name="Content Placeholder 2"/>
          <p:cNvSpPr>
            <a:spLocks noGrp="1"/>
          </p:cNvSpPr>
          <p:nvPr>
            <p:ph idx="1"/>
          </p:nvPr>
        </p:nvSpPr>
        <p:spPr>
          <a:xfrm>
            <a:off x="838200" y="1825625"/>
            <a:ext cx="11079480" cy="4351338"/>
          </a:xfrm>
        </p:spPr>
        <p:txBody>
          <a:bodyPr>
            <a:normAutofit/>
          </a:bodyPr>
          <a:lstStyle/>
          <a:p>
            <a:r>
              <a:rPr lang="lv-LV" dirty="0"/>
              <a:t>Rakstiska vienošanās par biedrības biedru turpmāko darbību, tiesībām un pienākumiem.</a:t>
            </a:r>
          </a:p>
          <a:p>
            <a:r>
              <a:rPr lang="lv-LV" dirty="0"/>
              <a:t>Respektīvi – vienošanās par noteikumiem biedrībā.</a:t>
            </a:r>
          </a:p>
          <a:p>
            <a:r>
              <a:rPr lang="lv-LV" dirty="0"/>
              <a:t>Juridiski statūtus raksta pēc lēmuma par biedrības dibināšanas pieņemšanu.</a:t>
            </a:r>
          </a:p>
          <a:p>
            <a:r>
              <a:rPr lang="lv-LV" dirty="0"/>
              <a:t>Faktiski, ja nereģistrē biedrību, statūti var tikt rakstīti vai notikt mutiska vienošanās par sadarbības noteikumiem.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76968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Kāpēc statūti jāfiksē rakstiski?</a:t>
            </a:r>
          </a:p>
        </p:txBody>
      </p:sp>
      <p:sp>
        <p:nvSpPr>
          <p:cNvPr id="3" name="Content Placeholder 2"/>
          <p:cNvSpPr>
            <a:spLocks noGrp="1"/>
          </p:cNvSpPr>
          <p:nvPr>
            <p:ph idx="1"/>
          </p:nvPr>
        </p:nvSpPr>
        <p:spPr/>
        <p:txBody>
          <a:bodyPr/>
          <a:lstStyle/>
          <a:p>
            <a:r>
              <a:rPr lang="lv-LV" dirty="0"/>
              <a:t>Ja biedri vienojas par idejas realizāciju, tā nav obligāti oficiāli jāfiksē. Tā ir savstarpēja vienošanās;</a:t>
            </a:r>
          </a:p>
          <a:p>
            <a:r>
              <a:rPr lang="lv-LV" dirty="0"/>
              <a:t>Ja vēlas, lai noteikumi būtu saistoši trešajām personām – tie jāfiksē un jāreģistrē UR.</a:t>
            </a:r>
          </a:p>
          <a:p>
            <a:r>
              <a:rPr lang="lv-LV" dirty="0"/>
              <a:t>Statūti jāparaksta VISIEM dibinātājiem vai vismaz 2 viņu pilnvarotiem pārstāvjiem;</a:t>
            </a:r>
          </a:p>
          <a:p>
            <a:r>
              <a:rPr lang="lv-LV" dirty="0"/>
              <a:t>Statūtos jānorāda to apstiprināšanas datums.</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19702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Statūtos obligāti norāda [BNL 25. pants]:</a:t>
            </a:r>
          </a:p>
        </p:txBody>
      </p:sp>
      <p:sp>
        <p:nvSpPr>
          <p:cNvPr id="3" name="Content Placeholder 2"/>
          <p:cNvSpPr>
            <a:spLocks noGrp="1"/>
          </p:cNvSpPr>
          <p:nvPr>
            <p:ph idx="1"/>
          </p:nvPr>
        </p:nvSpPr>
        <p:spPr>
          <a:xfrm>
            <a:off x="1259840" y="1798320"/>
            <a:ext cx="8950960" cy="4727024"/>
          </a:xfrm>
        </p:spPr>
        <p:txBody>
          <a:bodyPr>
            <a:normAutofit/>
          </a:bodyPr>
          <a:lstStyle/>
          <a:p>
            <a:pPr marL="514350" indent="-514350">
              <a:buFont typeface="+mj-lt"/>
              <a:buAutoNum type="arabicPeriod"/>
            </a:pPr>
            <a:r>
              <a:rPr lang="lv-LV" dirty="0"/>
              <a:t>Biedrības nosaukumu;</a:t>
            </a:r>
          </a:p>
          <a:p>
            <a:pPr marL="514350" indent="-514350">
              <a:buFont typeface="+mj-lt"/>
              <a:buAutoNum type="arabicPeriod"/>
            </a:pPr>
            <a:r>
              <a:rPr lang="lv-LV" dirty="0"/>
              <a:t>Biedrības mērķi;</a:t>
            </a:r>
          </a:p>
          <a:p>
            <a:pPr marL="514350" indent="-514350">
              <a:buFont typeface="+mj-lt"/>
              <a:buAutoNum type="arabicPeriod"/>
            </a:pPr>
            <a:r>
              <a:rPr lang="lv-LV" dirty="0"/>
              <a:t>Biedrības darbības termiņu (ja biedrība tiek dibināta uz laiku);</a:t>
            </a:r>
          </a:p>
          <a:p>
            <a:pPr marL="514350" indent="-514350">
              <a:buFont typeface="+mj-lt"/>
              <a:buAutoNum type="arabicPeriod"/>
            </a:pPr>
            <a:r>
              <a:rPr lang="lv-LV" dirty="0"/>
              <a:t>Biedru iestāšanās un izstāšanās priekšnoteikumus:</a:t>
            </a:r>
          </a:p>
          <a:p>
            <a:pPr>
              <a:buFontTx/>
              <a:buChar char="-"/>
            </a:pPr>
            <a:r>
              <a:rPr lang="lv-LV" i="1" dirty="0"/>
              <a:t>fiziskas personas;</a:t>
            </a:r>
          </a:p>
          <a:p>
            <a:pPr>
              <a:buFontTx/>
              <a:buChar char="-"/>
            </a:pPr>
            <a:r>
              <a:rPr lang="lv-LV" i="1" dirty="0"/>
              <a:t>juridiskas personas;</a:t>
            </a:r>
          </a:p>
          <a:p>
            <a:pPr>
              <a:buFontTx/>
              <a:buChar char="-"/>
            </a:pPr>
            <a:r>
              <a:rPr lang="lv-LV" i="1" dirty="0"/>
              <a:t>fiziskas un juridiskas personas;</a:t>
            </a:r>
          </a:p>
          <a:p>
            <a:pPr marL="0" indent="0">
              <a:buNone/>
            </a:pPr>
            <a:r>
              <a:rPr lang="lv-LV" dirty="0"/>
              <a:t>5. Biedru tiesības un pienākumus;</a:t>
            </a:r>
          </a:p>
          <a:p>
            <a:pPr marL="514350" indent="-514350">
              <a:buFont typeface="+mj-lt"/>
              <a:buAutoNum type="arabicPeriod"/>
            </a:pP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29896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3440"/>
            <a:ext cx="10515600" cy="5743912"/>
          </a:xfrm>
        </p:spPr>
        <p:txBody>
          <a:bodyPr>
            <a:normAutofit/>
          </a:bodyPr>
          <a:lstStyle/>
          <a:p>
            <a:pPr marL="0" indent="0">
              <a:buNone/>
            </a:pPr>
            <a:r>
              <a:rPr lang="lv-LV" dirty="0"/>
              <a:t>6. kārtību, kādā var notikt biedrības teritoriālo u.c. struktūrvienību (ja tādas tiek dibinātas) tiesības un pienākumus;</a:t>
            </a:r>
          </a:p>
          <a:p>
            <a:pPr marL="0" indent="0">
              <a:buNone/>
            </a:pPr>
            <a:r>
              <a:rPr lang="lv-LV" dirty="0"/>
              <a:t>7. Biedru sapulces sasaukšanas un lēmumu pieņemšanas kārtību;</a:t>
            </a:r>
          </a:p>
          <a:p>
            <a:pPr marL="0" indent="0">
              <a:buNone/>
            </a:pPr>
            <a:r>
              <a:rPr lang="lv-LV" dirty="0"/>
              <a:t>8. Izpildinstitūcijas nosaukumu, tās skaitlisko sastāvu, nosakot izpildinstitūcijas locekļu tiesības pārstāvēt biedrību atsevišķi vai kopīgi;</a:t>
            </a:r>
          </a:p>
          <a:p>
            <a:pPr marL="0" indent="0">
              <a:buNone/>
            </a:pPr>
            <a:r>
              <a:rPr lang="lv-LV" dirty="0"/>
              <a:t>9. Saimnieciskās un finansiālās darbības revīzijas institūcijas uzbūvi, ievēlēšanas kārtību, kompetenci, lēmumu pieņemšanas kārtību un pilnvaru termiņus vai zvērināta revidenta iecelšanas kārtību un pilnvaru laiku.</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dirty="0"/>
          </a:p>
        </p:txBody>
      </p:sp>
      <p:sp>
        <p:nvSpPr>
          <p:cNvPr id="4" name="Oval 3">
            <a:extLst>
              <a:ext uri="{FF2B5EF4-FFF2-40B4-BE49-F238E27FC236}">
                <a16:creationId xmlns:a16="http://schemas.microsoft.com/office/drawing/2014/main" id="{4CEBCE3D-76B8-4C11-BFB8-A5B6127978E0}"/>
              </a:ext>
            </a:extLst>
          </p:cNvPr>
          <p:cNvSpPr/>
          <p:nvPr/>
        </p:nvSpPr>
        <p:spPr>
          <a:xfrm>
            <a:off x="2067059" y="5067837"/>
            <a:ext cx="7328079" cy="15295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UZMANĪBU – ar 2022. gada 1. jūliju izmaiņas 9. punktā par revīzijas institūciju</a:t>
            </a:r>
            <a:endParaRPr lang="en-US" dirty="0"/>
          </a:p>
        </p:txBody>
      </p:sp>
    </p:spTree>
    <p:extLst>
      <p:ext uri="{BB962C8B-B14F-4D97-AF65-F5344CB8AC3E}">
        <p14:creationId xmlns:p14="http://schemas.microsoft.com/office/powerpoint/2010/main" val="359168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6524-611B-434A-8307-A5934D2232DC}"/>
              </a:ext>
            </a:extLst>
          </p:cNvPr>
          <p:cNvSpPr>
            <a:spLocks noGrp="1"/>
          </p:cNvSpPr>
          <p:nvPr>
            <p:ph type="title"/>
          </p:nvPr>
        </p:nvSpPr>
        <p:spPr>
          <a:xfrm>
            <a:off x="212501" y="410201"/>
            <a:ext cx="5196626" cy="6003478"/>
          </a:xfrm>
        </p:spPr>
        <p:txBody>
          <a:bodyPr>
            <a:noAutofit/>
          </a:bodyPr>
          <a:lstStyle/>
          <a:p>
            <a:pPr marL="342900" indent="-342900">
              <a:buFont typeface="Wingdings" panose="05000000000000000000" pitchFamily="2" charset="2"/>
              <a:buChar char="q"/>
            </a:pPr>
            <a:r>
              <a:rPr lang="lv-LV" sz="2300" dirty="0"/>
              <a:t>BNL 25. panta otrās daļas 9. punkts paredzēja, ka revīzijas institūcijas kompetenci nosaka biedrības statūtos.</a:t>
            </a:r>
            <a:br>
              <a:rPr lang="lv-LV" sz="2300" dirty="0"/>
            </a:br>
            <a:br>
              <a:rPr lang="lv-LV" sz="2300" dirty="0"/>
            </a:br>
            <a:r>
              <a:rPr lang="lv-LV" sz="2300" dirty="0"/>
              <a:t>Kopš 01.07.2022., kad spēkā stājās </a:t>
            </a:r>
            <a:r>
              <a:rPr lang="en-US" sz="2000" b="1" i="1" u="sng" dirty="0" err="1">
                <a:hlinkClick r:id="rId2">
                  <a:extLst>
                    <a:ext uri="{A12FA001-AC4F-418D-AE19-62706E023703}">
                      <ahyp:hlinkClr xmlns:ahyp="http://schemas.microsoft.com/office/drawing/2018/hyperlinkcolor" val="tx"/>
                    </a:ext>
                  </a:extLst>
                </a:hlinkClick>
              </a:rPr>
              <a:t>Noteikumi</a:t>
            </a:r>
            <a:r>
              <a:rPr lang="en-US" sz="2000" b="1" i="1" u="sng" dirty="0">
                <a:hlinkClick r:id="rId2">
                  <a:extLst>
                    <a:ext uri="{A12FA001-AC4F-418D-AE19-62706E023703}">
                      <ahyp:hlinkClr xmlns:ahyp="http://schemas.microsoft.com/office/drawing/2018/hyperlinkcolor" val="tx"/>
                    </a:ext>
                  </a:extLst>
                </a:hlinkClick>
              </a:rPr>
              <a:t> par </a:t>
            </a:r>
            <a:r>
              <a:rPr lang="en-US" sz="2000" b="1" i="1" u="sng" dirty="0" err="1">
                <a:hlinkClick r:id="rId2">
                  <a:extLst>
                    <a:ext uri="{A12FA001-AC4F-418D-AE19-62706E023703}">
                      <ahyp:hlinkClr xmlns:ahyp="http://schemas.microsoft.com/office/drawing/2018/hyperlinkcolor" val="tx"/>
                    </a:ext>
                  </a:extLst>
                </a:hlinkClick>
              </a:rPr>
              <a:t>biedrību</a:t>
            </a:r>
            <a:r>
              <a:rPr lang="en-US" sz="2000" b="1" i="1" u="sng" dirty="0">
                <a:hlinkClick r:id="rId2">
                  <a:extLst>
                    <a:ext uri="{A12FA001-AC4F-418D-AE19-62706E023703}">
                      <ahyp:hlinkClr xmlns:ahyp="http://schemas.microsoft.com/office/drawing/2018/hyperlinkcolor" val="tx"/>
                    </a:ext>
                  </a:extLst>
                </a:hlinkClick>
              </a:rPr>
              <a:t>, </a:t>
            </a:r>
            <a:r>
              <a:rPr lang="en-US" sz="2000" b="1" i="1" u="sng" dirty="0" err="1">
                <a:hlinkClick r:id="rId2">
                  <a:extLst>
                    <a:ext uri="{A12FA001-AC4F-418D-AE19-62706E023703}">
                      <ahyp:hlinkClr xmlns:ahyp="http://schemas.microsoft.com/office/drawing/2018/hyperlinkcolor" val="tx"/>
                    </a:ext>
                  </a:extLst>
                </a:hlinkClick>
              </a:rPr>
              <a:t>nodibinājumu</a:t>
            </a:r>
            <a:r>
              <a:rPr lang="en-US" sz="2000" b="1" i="1" u="sng" dirty="0">
                <a:hlinkClick r:id="rId2">
                  <a:extLst>
                    <a:ext uri="{A12FA001-AC4F-418D-AE19-62706E023703}">
                      <ahyp:hlinkClr xmlns:ahyp="http://schemas.microsoft.com/office/drawing/2018/hyperlinkcolor" val="tx"/>
                    </a:ext>
                  </a:extLst>
                </a:hlinkClick>
              </a:rPr>
              <a:t> un </a:t>
            </a:r>
            <a:r>
              <a:rPr lang="en-US" sz="2000" b="1" i="1" u="sng" dirty="0" err="1">
                <a:hlinkClick r:id="rId2">
                  <a:extLst>
                    <a:ext uri="{A12FA001-AC4F-418D-AE19-62706E023703}">
                      <ahyp:hlinkClr xmlns:ahyp="http://schemas.microsoft.com/office/drawing/2018/hyperlinkcolor" val="tx"/>
                    </a:ext>
                  </a:extLst>
                </a:hlinkClick>
              </a:rPr>
              <a:t>arodbiedrību</a:t>
            </a:r>
            <a:r>
              <a:rPr lang="en-US" sz="2000" b="1" i="1" u="sng" dirty="0">
                <a:hlinkClick r:id="rId2">
                  <a:extLst>
                    <a:ext uri="{A12FA001-AC4F-418D-AE19-62706E023703}">
                      <ahyp:hlinkClr xmlns:ahyp="http://schemas.microsoft.com/office/drawing/2018/hyperlinkcolor" val="tx"/>
                    </a:ext>
                  </a:extLst>
                </a:hlinkClick>
              </a:rPr>
              <a:t> </a:t>
            </a:r>
            <a:r>
              <a:rPr lang="en-US" sz="2000" b="1" i="1" u="sng" dirty="0" err="1">
                <a:hlinkClick r:id="rId2">
                  <a:extLst>
                    <a:ext uri="{A12FA001-AC4F-418D-AE19-62706E023703}">
                      <ahyp:hlinkClr xmlns:ahyp="http://schemas.microsoft.com/office/drawing/2018/hyperlinkcolor" val="tx"/>
                    </a:ext>
                  </a:extLst>
                </a:hlinkClick>
              </a:rPr>
              <a:t>gada</a:t>
            </a:r>
            <a:r>
              <a:rPr lang="en-US" sz="2000" b="1" i="1" u="sng" dirty="0">
                <a:hlinkClick r:id="rId2">
                  <a:extLst>
                    <a:ext uri="{A12FA001-AC4F-418D-AE19-62706E023703}">
                      <ahyp:hlinkClr xmlns:ahyp="http://schemas.microsoft.com/office/drawing/2018/hyperlinkcolor" val="tx"/>
                    </a:ext>
                  </a:extLst>
                </a:hlinkClick>
              </a:rPr>
              <a:t> </a:t>
            </a:r>
            <a:r>
              <a:rPr lang="en-US" sz="2000" b="1" i="1" u="sng" dirty="0" err="1">
                <a:hlinkClick r:id="rId2">
                  <a:extLst>
                    <a:ext uri="{A12FA001-AC4F-418D-AE19-62706E023703}">
                      <ahyp:hlinkClr xmlns:ahyp="http://schemas.microsoft.com/office/drawing/2018/hyperlinkcolor" val="tx"/>
                    </a:ext>
                  </a:extLst>
                </a:hlinkClick>
              </a:rPr>
              <a:t>pārskatiem</a:t>
            </a:r>
            <a:r>
              <a:rPr lang="en-US" sz="2000" b="1" i="1" u="sng" dirty="0"/>
              <a:t> un </a:t>
            </a:r>
            <a:r>
              <a:rPr lang="en-US" sz="2000" b="1" i="1" u="sng" dirty="0" err="1"/>
              <a:t>grāmatvedības</a:t>
            </a:r>
            <a:r>
              <a:rPr lang="en-US" sz="2000" b="1" i="1" u="sng" dirty="0"/>
              <a:t> </a:t>
            </a:r>
            <a:r>
              <a:rPr lang="en-US" sz="2000" b="1" i="1" u="sng" dirty="0" err="1"/>
              <a:t>kārtošanu</a:t>
            </a:r>
            <a:r>
              <a:rPr lang="en-US" sz="2000" b="1" i="1" u="sng" dirty="0"/>
              <a:t> </a:t>
            </a:r>
            <a:r>
              <a:rPr lang="en-US" sz="2000" b="1" i="1" u="sng" dirty="0" err="1"/>
              <a:t>vienkāršā</a:t>
            </a:r>
            <a:r>
              <a:rPr lang="en-US" sz="2000" b="1" i="1" u="sng" dirty="0"/>
              <a:t> </a:t>
            </a:r>
            <a:r>
              <a:rPr lang="en-US" sz="2000" b="1" i="1" u="sng" dirty="0" err="1"/>
              <a:t>ieraksta</a:t>
            </a:r>
            <a:r>
              <a:rPr lang="en-US" sz="2000" b="1" i="1" u="sng" dirty="0"/>
              <a:t> </a:t>
            </a:r>
            <a:r>
              <a:rPr lang="en-US" sz="2000" b="1" i="1" u="sng" dirty="0" err="1"/>
              <a:t>sistēmā</a:t>
            </a:r>
            <a:r>
              <a:rPr lang="lv-LV" sz="2000" b="1" i="1" u="sng" dirty="0"/>
              <a:t>  </a:t>
            </a:r>
            <a:r>
              <a:rPr lang="en-US" sz="2300" dirty="0"/>
              <a:t>104. </a:t>
            </a:r>
            <a:r>
              <a:rPr lang="lv-LV" sz="2300" dirty="0"/>
              <a:t>punkts «</a:t>
            </a:r>
            <a:r>
              <a:rPr lang="en-US" sz="2300" dirty="0"/>
              <a:t>Ja </a:t>
            </a:r>
            <a:r>
              <a:rPr lang="en-US" sz="2300" dirty="0" err="1"/>
              <a:t>organizācijas</a:t>
            </a:r>
            <a:r>
              <a:rPr lang="en-US" sz="2300" dirty="0"/>
              <a:t> </a:t>
            </a:r>
            <a:r>
              <a:rPr lang="en-US" sz="2300" dirty="0" err="1"/>
              <a:t>gada</a:t>
            </a:r>
            <a:r>
              <a:rPr lang="en-US" sz="2300" dirty="0"/>
              <a:t> </a:t>
            </a:r>
            <a:r>
              <a:rPr lang="en-US" sz="2300" dirty="0" err="1"/>
              <a:t>pārskatu</a:t>
            </a:r>
            <a:r>
              <a:rPr lang="en-US" sz="2300" dirty="0"/>
              <a:t> </a:t>
            </a:r>
            <a:r>
              <a:rPr lang="en-US" sz="2300" dirty="0" err="1"/>
              <a:t>pārbauda</a:t>
            </a:r>
            <a:r>
              <a:rPr lang="en-US" sz="2300" dirty="0"/>
              <a:t> </a:t>
            </a:r>
            <a:r>
              <a:rPr lang="en-US" sz="2300" dirty="0" err="1">
                <a:hlinkClick r:id="rId3"/>
              </a:rPr>
              <a:t>Biedrību</a:t>
            </a:r>
            <a:r>
              <a:rPr lang="en-US" sz="2300" dirty="0">
                <a:hlinkClick r:id="rId3"/>
              </a:rPr>
              <a:t> un </a:t>
            </a:r>
            <a:r>
              <a:rPr lang="en-US" sz="2300" dirty="0" err="1">
                <a:hlinkClick r:id="rId3"/>
              </a:rPr>
              <a:t>nodibinājumu</a:t>
            </a:r>
            <a:r>
              <a:rPr lang="en-US" sz="2300" dirty="0">
                <a:hlinkClick r:id="rId3"/>
              </a:rPr>
              <a:t> </a:t>
            </a:r>
            <a:r>
              <a:rPr lang="en-US" sz="2300" dirty="0" err="1">
                <a:hlinkClick r:id="rId3"/>
              </a:rPr>
              <a:t>likumā</a:t>
            </a:r>
            <a:r>
              <a:rPr lang="en-US" sz="2300" dirty="0"/>
              <a:t> </a:t>
            </a:r>
            <a:r>
              <a:rPr lang="en-US" sz="2300" dirty="0" err="1"/>
              <a:t>noteiktā</a:t>
            </a:r>
            <a:r>
              <a:rPr lang="en-US" sz="2300" dirty="0"/>
              <a:t> </a:t>
            </a:r>
            <a:r>
              <a:rPr lang="en-US" sz="2300" dirty="0" err="1"/>
              <a:t>finansiālās</a:t>
            </a:r>
            <a:r>
              <a:rPr lang="en-US" sz="2300" dirty="0"/>
              <a:t> </a:t>
            </a:r>
            <a:r>
              <a:rPr lang="en-US" sz="2300" dirty="0" err="1"/>
              <a:t>darbības</a:t>
            </a:r>
            <a:r>
              <a:rPr lang="en-US" sz="2300" dirty="0"/>
              <a:t> </a:t>
            </a:r>
            <a:r>
              <a:rPr lang="en-US" sz="2300" dirty="0" err="1"/>
              <a:t>revīzijas</a:t>
            </a:r>
            <a:r>
              <a:rPr lang="en-US" sz="2300" dirty="0"/>
              <a:t> </a:t>
            </a:r>
            <a:r>
              <a:rPr lang="en-US" sz="2300" dirty="0" err="1"/>
              <a:t>institūcija</a:t>
            </a:r>
            <a:r>
              <a:rPr lang="en-US" sz="2300" dirty="0"/>
              <a:t>, tad </a:t>
            </a:r>
            <a:r>
              <a:rPr lang="en-US" sz="2300" b="1" dirty="0" err="1">
                <a:solidFill>
                  <a:srgbClr val="FF0000"/>
                </a:solidFill>
              </a:rPr>
              <a:t>vismaz</a:t>
            </a:r>
            <a:r>
              <a:rPr lang="en-US" sz="2300" b="1" dirty="0">
                <a:solidFill>
                  <a:srgbClr val="FF0000"/>
                </a:solidFill>
              </a:rPr>
              <a:t> </a:t>
            </a:r>
            <a:r>
              <a:rPr lang="en-US" sz="2300" b="1" dirty="0" err="1">
                <a:solidFill>
                  <a:srgbClr val="FF0000"/>
                </a:solidFill>
              </a:rPr>
              <a:t>vienam</a:t>
            </a:r>
            <a:r>
              <a:rPr lang="en-US" sz="2300" b="1" dirty="0">
                <a:solidFill>
                  <a:srgbClr val="FF0000"/>
                </a:solidFill>
              </a:rPr>
              <a:t> </a:t>
            </a:r>
            <a:r>
              <a:rPr lang="en-US" sz="2300" b="1" dirty="0" err="1">
                <a:solidFill>
                  <a:srgbClr val="FF0000"/>
                </a:solidFill>
              </a:rPr>
              <a:t>šīs</a:t>
            </a:r>
            <a:r>
              <a:rPr lang="en-US" sz="2300" b="1" dirty="0">
                <a:solidFill>
                  <a:srgbClr val="FF0000"/>
                </a:solidFill>
              </a:rPr>
              <a:t> </a:t>
            </a:r>
            <a:r>
              <a:rPr lang="en-US" sz="2300" b="1" dirty="0" err="1">
                <a:solidFill>
                  <a:srgbClr val="FF0000"/>
                </a:solidFill>
              </a:rPr>
              <a:t>revīzijas</a:t>
            </a:r>
            <a:r>
              <a:rPr lang="en-US" sz="2300" b="1" dirty="0">
                <a:solidFill>
                  <a:srgbClr val="FF0000"/>
                </a:solidFill>
              </a:rPr>
              <a:t> </a:t>
            </a:r>
            <a:r>
              <a:rPr lang="en-US" sz="2300" b="1" dirty="0" err="1">
                <a:solidFill>
                  <a:srgbClr val="FF0000"/>
                </a:solidFill>
              </a:rPr>
              <a:t>institūcijas</a:t>
            </a:r>
            <a:r>
              <a:rPr lang="en-US" sz="2300" b="1" dirty="0">
                <a:solidFill>
                  <a:srgbClr val="FF0000"/>
                </a:solidFill>
              </a:rPr>
              <a:t> </a:t>
            </a:r>
            <a:r>
              <a:rPr lang="en-US" sz="2300" b="1" dirty="0" err="1">
                <a:solidFill>
                  <a:srgbClr val="FF0000"/>
                </a:solidFill>
              </a:rPr>
              <a:t>loceklim</a:t>
            </a:r>
            <a:r>
              <a:rPr lang="en-US" sz="2300" b="1" dirty="0">
                <a:solidFill>
                  <a:srgbClr val="FF0000"/>
                </a:solidFill>
              </a:rPr>
              <a:t> </a:t>
            </a:r>
            <a:r>
              <a:rPr lang="en-US" sz="2300" b="1" dirty="0" err="1">
                <a:solidFill>
                  <a:srgbClr val="FF0000"/>
                </a:solidFill>
              </a:rPr>
              <a:t>ir</a:t>
            </a:r>
            <a:r>
              <a:rPr lang="en-US" sz="2300" b="1" dirty="0">
                <a:solidFill>
                  <a:srgbClr val="FF0000"/>
                </a:solidFill>
              </a:rPr>
              <a:t> </a:t>
            </a:r>
            <a:r>
              <a:rPr lang="en-US" sz="2300" b="1" dirty="0" err="1">
                <a:solidFill>
                  <a:srgbClr val="FF0000"/>
                </a:solidFill>
              </a:rPr>
              <a:t>jābūt</a:t>
            </a:r>
            <a:r>
              <a:rPr lang="en-US" sz="2300" b="1" dirty="0">
                <a:solidFill>
                  <a:srgbClr val="FF0000"/>
                </a:solidFill>
              </a:rPr>
              <a:t> </a:t>
            </a:r>
            <a:r>
              <a:rPr lang="en-US" sz="2300" b="1" dirty="0" err="1">
                <a:solidFill>
                  <a:srgbClr val="FF0000"/>
                </a:solidFill>
              </a:rPr>
              <a:t>kompetentam</a:t>
            </a:r>
            <a:r>
              <a:rPr lang="en-US" sz="2300" b="1" dirty="0">
                <a:solidFill>
                  <a:srgbClr val="FF0000"/>
                </a:solidFill>
              </a:rPr>
              <a:t> </a:t>
            </a:r>
            <a:r>
              <a:rPr lang="en-US" sz="2300" b="1" dirty="0" err="1">
                <a:solidFill>
                  <a:srgbClr val="FF0000"/>
                </a:solidFill>
              </a:rPr>
              <a:t>grāmatvedības</a:t>
            </a:r>
            <a:r>
              <a:rPr lang="en-US" sz="2300" b="1" dirty="0">
                <a:solidFill>
                  <a:srgbClr val="FF0000"/>
                </a:solidFill>
              </a:rPr>
              <a:t> </a:t>
            </a:r>
            <a:r>
              <a:rPr lang="en-US" sz="2300" b="1" dirty="0" err="1">
                <a:solidFill>
                  <a:srgbClr val="FF0000"/>
                </a:solidFill>
              </a:rPr>
              <a:t>vai</a:t>
            </a:r>
            <a:r>
              <a:rPr lang="en-US" sz="2300" b="1" dirty="0">
                <a:solidFill>
                  <a:srgbClr val="FF0000"/>
                </a:solidFill>
              </a:rPr>
              <a:t> </a:t>
            </a:r>
            <a:r>
              <a:rPr lang="en-US" sz="2300" b="1" dirty="0" err="1">
                <a:solidFill>
                  <a:srgbClr val="FF0000"/>
                </a:solidFill>
              </a:rPr>
              <a:t>revīzijas</a:t>
            </a:r>
            <a:r>
              <a:rPr lang="en-US" sz="2300" b="1" dirty="0">
                <a:solidFill>
                  <a:srgbClr val="FF0000"/>
                </a:solidFill>
              </a:rPr>
              <a:t> </a:t>
            </a:r>
            <a:r>
              <a:rPr lang="en-US" sz="2300" b="1" dirty="0" err="1">
                <a:solidFill>
                  <a:srgbClr val="FF0000"/>
                </a:solidFill>
              </a:rPr>
              <a:t>jautājumos</a:t>
            </a:r>
            <a:r>
              <a:rPr lang="en-US" sz="2300" dirty="0"/>
              <a:t>.</a:t>
            </a:r>
            <a:r>
              <a:rPr lang="lv-LV" sz="2300" dirty="0"/>
              <a:t>» revīzijas komisijas vismaz vienam loceklim jābūt ar izglītību  vai pieredzi, kā to paredz Grāmatvedības likums</a:t>
            </a:r>
            <a:endParaRPr lang="en-US" sz="2300" dirty="0"/>
          </a:p>
        </p:txBody>
      </p:sp>
      <p:sp>
        <p:nvSpPr>
          <p:cNvPr id="3" name="Content Placeholder 2">
            <a:extLst>
              <a:ext uri="{FF2B5EF4-FFF2-40B4-BE49-F238E27FC236}">
                <a16:creationId xmlns:a16="http://schemas.microsoft.com/office/drawing/2014/main" id="{76978430-AB65-49AA-8D3F-DCD6A8E73319}"/>
              </a:ext>
            </a:extLst>
          </p:cNvPr>
          <p:cNvSpPr>
            <a:spLocks noGrp="1"/>
          </p:cNvSpPr>
          <p:nvPr>
            <p:ph idx="1"/>
          </p:nvPr>
        </p:nvSpPr>
        <p:spPr>
          <a:xfrm>
            <a:off x="5924282" y="267281"/>
            <a:ext cx="6118538" cy="4351338"/>
          </a:xfrm>
        </p:spPr>
        <p:txBody>
          <a:bodyPr>
            <a:normAutofit fontScale="70000" lnSpcReduction="20000"/>
          </a:bodyPr>
          <a:lstStyle/>
          <a:p>
            <a:r>
              <a:rPr lang="lv-LV" dirty="0"/>
              <a:t>Anotācija </a:t>
            </a:r>
            <a:r>
              <a:rPr lang="lv-LV" dirty="0">
                <a:hlinkClick r:id="rId4"/>
              </a:rPr>
              <a:t>https://tapportals.mk.gov.lv/annotation/752716bf-c2b7-4a1b-9a10-3be1f072f26d</a:t>
            </a:r>
            <a:r>
              <a:rPr lang="lv-LV" dirty="0"/>
              <a:t> </a:t>
            </a:r>
            <a:endParaRPr lang="en-US" dirty="0"/>
          </a:p>
          <a:p>
            <a:r>
              <a:rPr lang="lv-LV" dirty="0"/>
              <a:t>Tas nozīmē, lai revīzijas institūcija arī varētu veikt kvalitatīvu biedrības, nodibinājuma un arodbiedrības organizācijas gada pārskatu vai tā daļas pārbaudi tās sastāvā ir jābūt personai ar zināšanām grāmatvedības vai revīzijas jomā.</a:t>
            </a:r>
            <a:br>
              <a:rPr lang="lv-LV" dirty="0"/>
            </a:br>
            <a:r>
              <a:rPr lang="lv-LV" dirty="0"/>
              <a:t>Saskaņā ar Grāmatvedības likuma 34.panta otrās daļas 1.punktu grāmatveža kompetenci minētajos grāmatvedības jautājumos apliecina attiecīgs izglītības dokuments (diploms vai apliecība), kā arī tāda fiziskā persona, kuras kompetenci šajā punktā minētajos grāmatvedības jautājumos apliecina pieredze vai atbilstošs zināšanas grāmatvedības jomā apliecinošs sertifikāts. Līdz ar to vismaz vienam revīzijas institūcijas loceklim ir jāatbilst Grāmatvedības likumā noteiktajiem grāmatveža kompetences kritērijiem vai jābūt kompetentam revīzijas jautājumos.</a:t>
            </a:r>
          </a:p>
        </p:txBody>
      </p:sp>
      <p:sp>
        <p:nvSpPr>
          <p:cNvPr id="4" name="Oval 3">
            <a:extLst>
              <a:ext uri="{FF2B5EF4-FFF2-40B4-BE49-F238E27FC236}">
                <a16:creationId xmlns:a16="http://schemas.microsoft.com/office/drawing/2014/main" id="{F8BCA783-9958-4EB4-8730-0AAF6E510D99}"/>
              </a:ext>
            </a:extLst>
          </p:cNvPr>
          <p:cNvSpPr/>
          <p:nvPr/>
        </p:nvSpPr>
        <p:spPr>
          <a:xfrm>
            <a:off x="5615189" y="4721650"/>
            <a:ext cx="6364310" cy="174354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KO TAS NOZĪMĒ NVO? Biedru sapulcē ievēlēt vismaz vienu revīzijas komisijas locekli, kas atbilst Grāmatvedības likuma prasībām</a:t>
            </a:r>
            <a:r>
              <a:rPr lang="lv-LV" b="1" dirty="0">
                <a:solidFill>
                  <a:schemeClr val="tx1"/>
                </a:solidFill>
              </a:rPr>
              <a:t>. Šāda prasība spēkā no 01.07.2022.</a:t>
            </a:r>
            <a:endParaRPr lang="en-US" b="1" dirty="0">
              <a:solidFill>
                <a:schemeClr val="tx1"/>
              </a:solidFill>
            </a:endParaRPr>
          </a:p>
        </p:txBody>
      </p:sp>
    </p:spTree>
    <p:extLst>
      <p:ext uri="{BB962C8B-B14F-4D97-AF65-F5344CB8AC3E}">
        <p14:creationId xmlns:p14="http://schemas.microsoft.com/office/powerpoint/2010/main" val="11984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09800"/>
            <a:ext cx="8229600" cy="1143000"/>
          </a:xfrm>
        </p:spPr>
        <p:txBody>
          <a:bodyPr>
            <a:normAutofit fontScale="90000"/>
          </a:bodyPr>
          <a:lstStyle/>
          <a:p>
            <a:pPr marL="514350" indent="-514350"/>
            <a:r>
              <a:rPr lang="lv-LV" sz="6600" b="1" dirty="0">
                <a:latin typeface="Times New Roman" panose="02020603050405020304" pitchFamily="18" charset="0"/>
                <a:cs typeface="Times New Roman" panose="02020603050405020304" pitchFamily="18" charset="0"/>
              </a:rPr>
              <a:t>Normatīvais regulējums biedrībām un nodibinājumiem</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60915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type="body"/>
          </p:nvPr>
        </p:nvSpPr>
        <p:spPr>
          <a:xfrm>
            <a:off x="1981201" y="407035"/>
            <a:ext cx="8230235" cy="5720080"/>
          </a:xfrm>
          <a:prstGeom prst="rect">
            <a:avLst/>
          </a:prstGeom>
          <a:noFill/>
          <a:ln w="0" cap="flat" cmpd="sng">
            <a:noFill/>
            <a:prstDash/>
          </a:ln>
        </p:spPr>
        <p:txBody>
          <a:bodyPr vert="horz" wrap="square" lIns="91440" tIns="45720" rIns="91440" bIns="45720" rtlCol="0" anchor="t">
            <a:normAutofit/>
          </a:bodyPr>
          <a:lstStyle/>
          <a:p>
            <a:pPr marL="461645" indent="-461645" defTabSz="508000">
              <a:lnSpc>
                <a:spcPct val="104000"/>
              </a:lnSpc>
              <a:spcBef>
                <a:spcPts val="0"/>
              </a:spcBef>
              <a:buClr>
                <a:srgbClr val="000000"/>
              </a:buClr>
              <a:buFont typeface="Wingdings"/>
              <a:buChar char="Ø"/>
            </a:pPr>
            <a:r>
              <a:rPr lang="en-US" altLang="ko-KR" dirty="0">
                <a:solidFill>
                  <a:srgbClr val="000000"/>
                </a:solidFill>
                <a:latin typeface="Times New Roman" charset="0"/>
              </a:rPr>
              <a:t>Statūtos var paredzēt citus noteikumus, kas nav pretrunā ar likumu.</a:t>
            </a:r>
            <a:endParaRPr lang="ko-KR" altLang="en-US" dirty="0">
              <a:latin typeface="Times New Roman" charset="0"/>
            </a:endParaRPr>
          </a:p>
          <a:p>
            <a:pPr marL="461645" indent="-461645" defTabSz="508000">
              <a:lnSpc>
                <a:spcPct val="104000"/>
              </a:lnSpc>
              <a:spcBef>
                <a:spcPts val="0"/>
              </a:spcBef>
              <a:buClr>
                <a:srgbClr val="000000"/>
              </a:buClr>
              <a:buFont typeface="Wingdings"/>
              <a:buChar char="Ø"/>
            </a:pPr>
            <a:r>
              <a:rPr lang="en-US" altLang="ko-KR" dirty="0">
                <a:solidFill>
                  <a:srgbClr val="000000"/>
                </a:solidFill>
                <a:latin typeface="Times New Roman" charset="0"/>
              </a:rPr>
              <a:t>Ja statūti ir pretrunā ar likumu, piemērojami likuma </a:t>
            </a:r>
            <a:r>
              <a:rPr lang="en-US" altLang="ko-KR" dirty="0" err="1">
                <a:solidFill>
                  <a:srgbClr val="000000"/>
                </a:solidFill>
                <a:latin typeface="Times New Roman" charset="0"/>
              </a:rPr>
              <a:t>noteikumi</a:t>
            </a:r>
            <a:r>
              <a:rPr lang="en-US" altLang="ko-KR" dirty="0">
                <a:solidFill>
                  <a:srgbClr val="000000"/>
                </a:solidFill>
                <a:latin typeface="Times New Roman" charset="0"/>
              </a:rPr>
              <a:t>.</a:t>
            </a:r>
            <a:endParaRPr lang="ko-KR" altLang="en-US" dirty="0">
              <a:latin typeface="Times New Roman"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83174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Times New Roman" panose="02020603050405020304" pitchFamily="18" charset="0"/>
                <a:cs typeface="Times New Roman" panose="02020603050405020304" pitchFamily="18" charset="0"/>
              </a:rPr>
              <a:t>UR ierakstāmās ziņas par BN </a:t>
            </a:r>
            <a:br>
              <a:rPr lang="lv-LV" b="1" dirty="0">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[BNL 15.pants]</a:t>
            </a:r>
          </a:p>
        </p:txBody>
      </p:sp>
      <p:sp>
        <p:nvSpPr>
          <p:cNvPr id="3" name="Content Placeholder 2"/>
          <p:cNvSpPr>
            <a:spLocks noGrp="1"/>
          </p:cNvSpPr>
          <p:nvPr>
            <p:ph idx="1"/>
          </p:nvPr>
        </p:nvSpPr>
        <p:spPr>
          <a:xfrm>
            <a:off x="629920" y="1600200"/>
            <a:ext cx="10881360" cy="5105400"/>
          </a:xfrm>
        </p:spPr>
        <p:txBody>
          <a:bodyPr>
            <a:normAutofit fontScale="85000" lnSpcReduction="20000"/>
          </a:bodyPr>
          <a:lstStyle/>
          <a:p>
            <a:r>
              <a:rPr lang="lv-LV" b="1" dirty="0">
                <a:solidFill>
                  <a:srgbClr val="FF0000"/>
                </a:solidFill>
              </a:rPr>
              <a:t>Nosaukums,</a:t>
            </a:r>
          </a:p>
          <a:p>
            <a:r>
              <a:rPr lang="lv-LV" b="1" dirty="0">
                <a:solidFill>
                  <a:srgbClr val="FF0000"/>
                </a:solidFill>
              </a:rPr>
              <a:t>Juridiskā adrese,</a:t>
            </a:r>
          </a:p>
          <a:p>
            <a:r>
              <a:rPr lang="lv-LV" b="1" dirty="0">
                <a:solidFill>
                  <a:srgbClr val="FF0000"/>
                </a:solidFill>
              </a:rPr>
              <a:t>BN mērķi,</a:t>
            </a:r>
          </a:p>
          <a:p>
            <a:r>
              <a:rPr lang="lv-LV" b="1" dirty="0">
                <a:solidFill>
                  <a:srgbClr val="FF0000"/>
                </a:solidFill>
              </a:rPr>
              <a:t>Datums, kad pieņemts lēmums par dibināšanu,</a:t>
            </a:r>
          </a:p>
          <a:p>
            <a:r>
              <a:rPr lang="lv-LV" b="1" dirty="0">
                <a:solidFill>
                  <a:srgbClr val="FF0000"/>
                </a:solidFill>
              </a:rPr>
              <a:t>Valdes locekļu vārds, uzvārds, personas kods,</a:t>
            </a:r>
          </a:p>
          <a:p>
            <a:r>
              <a:rPr lang="lv-LV" b="1" dirty="0">
                <a:solidFill>
                  <a:srgbClr val="FF0000"/>
                </a:solidFill>
              </a:rPr>
              <a:t>Valdes locekļu BN pārstāvniecības tiesības,</a:t>
            </a:r>
          </a:p>
          <a:p>
            <a:r>
              <a:rPr lang="lv-LV" b="1" dirty="0">
                <a:solidFill>
                  <a:srgbClr val="FF0000"/>
                </a:solidFill>
              </a:rPr>
              <a:t>BN termiņš (ja dibināts uz laiku),</a:t>
            </a:r>
          </a:p>
          <a:p>
            <a:r>
              <a:rPr lang="lv-LV" b="1" dirty="0">
                <a:solidFill>
                  <a:srgbClr val="7030A0"/>
                </a:solidFill>
              </a:rPr>
              <a:t>Ziņas par BN publiskās/cita veida darbības aizliegumu, darbības izbeigšanu, turpināšanu, BN maksātnespējas procesa pasludināšanu, izbeigšanu, likvidāciju un reorganizāciju,</a:t>
            </a:r>
          </a:p>
          <a:p>
            <a:r>
              <a:rPr lang="lv-LV" b="1" dirty="0">
                <a:solidFill>
                  <a:srgbClr val="7030A0"/>
                </a:solidFill>
              </a:rPr>
              <a:t>Ziņas par likvidatora iecelšanu un pārstāvniecības tiesības,</a:t>
            </a:r>
          </a:p>
          <a:p>
            <a:r>
              <a:rPr lang="lv-LV" b="1" dirty="0">
                <a:solidFill>
                  <a:srgbClr val="7030A0"/>
                </a:solidFill>
              </a:rPr>
              <a:t>Ziņas par administratora iecelšanu maksātnespējas procesa laikā,</a:t>
            </a:r>
          </a:p>
          <a:p>
            <a:r>
              <a:rPr lang="lv-LV" b="1" dirty="0">
                <a:solidFill>
                  <a:srgbClr val="FF0000"/>
                </a:solidFill>
              </a:rPr>
              <a:t>Ieraksta izdarīšanas datums,</a:t>
            </a:r>
          </a:p>
          <a:p>
            <a:r>
              <a:rPr lang="lv-LV" b="1" dirty="0">
                <a:solidFill>
                  <a:srgbClr val="FF0000"/>
                </a:solidFill>
              </a:rPr>
              <a:t>Citas ziņas, ja to tieši paredz likums</a:t>
            </a:r>
            <a:r>
              <a:rPr lang="lv-LV" b="1" dirty="0">
                <a:solidFill>
                  <a:srgbClr val="7030A0"/>
                </a:solidFil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6279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2000"/>
                                        <p:tgtEl>
                                          <p:spTgt spid="2"/>
                                        </p:tgtEl>
                                      </p:cBhvr>
                                    </p:animEffect>
                                  </p:childTnLst>
                                </p:cTn>
                              </p:par>
                              <p:par>
                                <p:cTn id="8" presetID="21" presetClass="entr" presetSubtype="3"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3)">
                                      <p:cBhvr>
                                        <p:cTn id="10" dur="2000"/>
                                        <p:tgtEl>
                                          <p:spTgt spid="3">
                                            <p:txEl>
                                              <p:pRg st="0" end="0"/>
                                            </p:txEl>
                                          </p:spTgt>
                                        </p:tgtEl>
                                      </p:cBhvr>
                                    </p:animEffect>
                                  </p:childTnLst>
                                </p:cTn>
                              </p:par>
                              <p:par>
                                <p:cTn id="11" presetID="21" presetClass="entr" presetSubtype="3"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3)">
                                      <p:cBhvr>
                                        <p:cTn id="13" dur="2000"/>
                                        <p:tgtEl>
                                          <p:spTgt spid="3">
                                            <p:txEl>
                                              <p:pRg st="1" end="1"/>
                                            </p:txEl>
                                          </p:spTgt>
                                        </p:tgtEl>
                                      </p:cBhvr>
                                    </p:animEffect>
                                  </p:childTnLst>
                                </p:cTn>
                              </p:par>
                              <p:par>
                                <p:cTn id="14" presetID="21" presetClass="entr" presetSubtype="3"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3)">
                                      <p:cBhvr>
                                        <p:cTn id="16" dur="2000"/>
                                        <p:tgtEl>
                                          <p:spTgt spid="3">
                                            <p:txEl>
                                              <p:pRg st="2" end="2"/>
                                            </p:txEl>
                                          </p:spTgt>
                                        </p:tgtEl>
                                      </p:cBhvr>
                                    </p:animEffect>
                                  </p:childTnLst>
                                </p:cTn>
                              </p:par>
                              <p:par>
                                <p:cTn id="17" presetID="21" presetClass="entr" presetSubtype="3"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3)">
                                      <p:cBhvr>
                                        <p:cTn id="19" dur="2000"/>
                                        <p:tgtEl>
                                          <p:spTgt spid="3">
                                            <p:txEl>
                                              <p:pRg st="3" end="3"/>
                                            </p:txEl>
                                          </p:spTgt>
                                        </p:tgtEl>
                                      </p:cBhvr>
                                    </p:animEffect>
                                  </p:childTnLst>
                                </p:cTn>
                              </p:par>
                              <p:par>
                                <p:cTn id="20" presetID="21" presetClass="entr" presetSubtype="3"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3)">
                                      <p:cBhvr>
                                        <p:cTn id="22" dur="2000"/>
                                        <p:tgtEl>
                                          <p:spTgt spid="3">
                                            <p:txEl>
                                              <p:pRg st="4" end="4"/>
                                            </p:txEl>
                                          </p:spTgt>
                                        </p:tgtEl>
                                      </p:cBhvr>
                                    </p:animEffect>
                                  </p:childTnLst>
                                </p:cTn>
                              </p:par>
                              <p:par>
                                <p:cTn id="23" presetID="21" presetClass="entr" presetSubtype="3"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3)">
                                      <p:cBhvr>
                                        <p:cTn id="25" dur="2000"/>
                                        <p:tgtEl>
                                          <p:spTgt spid="3">
                                            <p:txEl>
                                              <p:pRg st="5" end="5"/>
                                            </p:txEl>
                                          </p:spTgt>
                                        </p:tgtEl>
                                      </p:cBhvr>
                                    </p:animEffect>
                                  </p:childTnLst>
                                </p:cTn>
                              </p:par>
                              <p:par>
                                <p:cTn id="26" presetID="21" presetClass="entr" presetSubtype="3"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3)">
                                      <p:cBhvr>
                                        <p:cTn id="28" dur="2000"/>
                                        <p:tgtEl>
                                          <p:spTgt spid="3">
                                            <p:txEl>
                                              <p:pRg st="6" end="6"/>
                                            </p:txEl>
                                          </p:spTgt>
                                        </p:tgtEl>
                                      </p:cBhvr>
                                    </p:animEffect>
                                  </p:childTnLst>
                                </p:cTn>
                              </p:par>
                              <p:par>
                                <p:cTn id="29" presetID="21" presetClass="entr" presetSubtype="3"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3)">
                                      <p:cBhvr>
                                        <p:cTn id="31" dur="2000"/>
                                        <p:tgtEl>
                                          <p:spTgt spid="3">
                                            <p:txEl>
                                              <p:pRg st="7" end="7"/>
                                            </p:txEl>
                                          </p:spTgt>
                                        </p:tgtEl>
                                      </p:cBhvr>
                                    </p:animEffect>
                                  </p:childTnLst>
                                </p:cTn>
                              </p:par>
                              <p:par>
                                <p:cTn id="32" presetID="21" presetClass="entr" presetSubtype="3"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3)">
                                      <p:cBhvr>
                                        <p:cTn id="34" dur="2000"/>
                                        <p:tgtEl>
                                          <p:spTgt spid="3">
                                            <p:txEl>
                                              <p:pRg st="8" end="8"/>
                                            </p:txEl>
                                          </p:spTgt>
                                        </p:tgtEl>
                                      </p:cBhvr>
                                    </p:animEffect>
                                  </p:childTnLst>
                                </p:cTn>
                              </p:par>
                              <p:par>
                                <p:cTn id="35" presetID="21" presetClass="entr" presetSubtype="3"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heel(3)">
                                      <p:cBhvr>
                                        <p:cTn id="37" dur="2000"/>
                                        <p:tgtEl>
                                          <p:spTgt spid="3">
                                            <p:txEl>
                                              <p:pRg st="9" end="9"/>
                                            </p:txEl>
                                          </p:spTgt>
                                        </p:tgtEl>
                                      </p:cBhvr>
                                    </p:animEffect>
                                  </p:childTnLst>
                                </p:cTn>
                              </p:par>
                              <p:par>
                                <p:cTn id="38" presetID="21" presetClass="entr" presetSubtype="3"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wheel(3)">
                                      <p:cBhvr>
                                        <p:cTn id="40" dur="2000"/>
                                        <p:tgtEl>
                                          <p:spTgt spid="3">
                                            <p:txEl>
                                              <p:pRg st="10" end="10"/>
                                            </p:txEl>
                                          </p:spTgt>
                                        </p:tgtEl>
                                      </p:cBhvr>
                                    </p:animEffect>
                                  </p:childTnLst>
                                </p:cTn>
                              </p:par>
                              <p:par>
                                <p:cTn id="41" presetID="21" presetClass="entr" presetSubtype="3"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heel(3)">
                                      <p:cBhvr>
                                        <p:cTn id="43" dur="2000"/>
                                        <p:tgtEl>
                                          <p:spTgt spid="3">
                                            <p:txEl>
                                              <p:pRg st="11" end="11"/>
                                            </p:txEl>
                                          </p:spTgt>
                                        </p:tgtEl>
                                      </p:cBhvr>
                                    </p:animEffect>
                                  </p:childTnLst>
                                </p:cTn>
                              </p:par>
                              <p:par>
                                <p:cTn id="44" presetID="21" presetClass="entr" presetSubtype="3" fill="hold" grpId="0"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heel(3)">
                                      <p:cBhvr>
                                        <p:cTn id="4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94122"/>
          </a:xfrm>
        </p:spPr>
        <p:txBody>
          <a:bodyPr/>
          <a:lstStyle/>
          <a:p>
            <a:r>
              <a:rPr lang="lv-LV" b="1" dirty="0">
                <a:latin typeface="Times New Roman" panose="02020603050405020304" pitchFamily="18" charset="0"/>
                <a:cs typeface="Times New Roman" panose="02020603050405020304" pitchFamily="18" charset="0"/>
              </a:rPr>
              <a:t>Pieteikuma reģistrēšana UR</a:t>
            </a:r>
          </a:p>
        </p:txBody>
      </p:sp>
      <p:sp>
        <p:nvSpPr>
          <p:cNvPr id="3" name="Content Placeholder 2"/>
          <p:cNvSpPr>
            <a:spLocks noGrp="1"/>
          </p:cNvSpPr>
          <p:nvPr>
            <p:ph idx="1"/>
          </p:nvPr>
        </p:nvSpPr>
        <p:spPr>
          <a:xfrm>
            <a:off x="838200" y="1737360"/>
            <a:ext cx="10246360" cy="4787984"/>
          </a:xfrm>
        </p:spPr>
        <p:txBody>
          <a:bodyPr>
            <a:normAutofit/>
          </a:bodyPr>
          <a:lstStyle/>
          <a:p>
            <a:pPr marL="0" indent="0">
              <a:buNone/>
            </a:pPr>
            <a:r>
              <a:rPr lang="lv-LV" dirty="0"/>
              <a:t>1. </a:t>
            </a:r>
            <a:r>
              <a:rPr lang="lv-LV" b="1" dirty="0"/>
              <a:t>Dibinātāji iesniedz UR pieteikumu par biedrības ierakstīšanu reģistrā</a:t>
            </a:r>
            <a:r>
              <a:rPr lang="lv-LV" dirty="0"/>
              <a:t>; </a:t>
            </a:r>
            <a:r>
              <a:rPr lang="lv-LV" dirty="0">
                <a:solidFill>
                  <a:srgbClr val="FF0000"/>
                </a:solidFill>
              </a:rPr>
              <a:t>B2 veidlapa</a:t>
            </a:r>
            <a:endParaRPr lang="lv-LV" dirty="0"/>
          </a:p>
          <a:p>
            <a:r>
              <a:rPr lang="lv-LV" dirty="0"/>
              <a:t>Veidlapu paraksta VISI dibinātāji vai vismaz divi viņu pilnvaroti pārstāvji;</a:t>
            </a:r>
          </a:p>
          <a:p>
            <a:pPr marL="0" indent="0">
              <a:buNone/>
            </a:pPr>
            <a:r>
              <a:rPr lang="lv-LV" dirty="0"/>
              <a:t>2. </a:t>
            </a:r>
            <a:r>
              <a:rPr lang="lv-LV" b="1" dirty="0"/>
              <a:t>Dibinātāji pieteikumam pievieno</a:t>
            </a:r>
            <a:r>
              <a:rPr lang="lv-LV" dirty="0"/>
              <a:t>:</a:t>
            </a:r>
          </a:p>
          <a:p>
            <a:r>
              <a:rPr lang="lv-LV" dirty="0"/>
              <a:t>lēmumu par biedrības dibināšanu;</a:t>
            </a:r>
          </a:p>
          <a:p>
            <a:r>
              <a:rPr lang="lv-LV" dirty="0"/>
              <a:t>statūtus</a:t>
            </a:r>
          </a:p>
          <a:p>
            <a:r>
              <a:rPr lang="lv-LV" dirty="0"/>
              <a:t>katra valdes locekļa piekrišanu būt par valdes locekli.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17472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0"/>
            <a:ext cx="8229600" cy="1143000"/>
          </a:xfrm>
        </p:spPr>
        <p:txBody>
          <a:bodyPr>
            <a:noAutofit/>
          </a:bodyPr>
          <a:lstStyle/>
          <a:p>
            <a:pPr algn="ctr"/>
            <a:r>
              <a:rPr lang="lv-LV" sz="8000" b="1" dirty="0">
                <a:latin typeface="Times New Roman" panose="02020603050405020304" pitchFamily="18" charset="0"/>
                <a:cs typeface="Times New Roman" panose="02020603050405020304" pitchFamily="18" charset="0"/>
              </a:rPr>
              <a:t>B2 veidlapa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dirty="0"/>
          </a:p>
        </p:txBody>
      </p:sp>
      <p:sp>
        <p:nvSpPr>
          <p:cNvPr id="4" name="TextBox 3">
            <a:extLst>
              <a:ext uri="{FF2B5EF4-FFF2-40B4-BE49-F238E27FC236}">
                <a16:creationId xmlns:a16="http://schemas.microsoft.com/office/drawing/2014/main" id="{BB61FBCB-523B-489D-A3AE-20A8CD333DC8}"/>
              </a:ext>
            </a:extLst>
          </p:cNvPr>
          <p:cNvSpPr txBox="1"/>
          <p:nvPr/>
        </p:nvSpPr>
        <p:spPr>
          <a:xfrm>
            <a:off x="1981200" y="5105400"/>
            <a:ext cx="9022080" cy="646331"/>
          </a:xfrm>
          <a:prstGeom prst="rect">
            <a:avLst/>
          </a:prstGeom>
          <a:noFill/>
        </p:spPr>
        <p:txBody>
          <a:bodyPr wrap="square" rtlCol="0">
            <a:spAutoFit/>
          </a:bodyPr>
          <a:lstStyle/>
          <a:p>
            <a:r>
              <a:rPr lang="en-GB" dirty="0">
                <a:hlinkClick r:id="rId2"/>
              </a:rPr>
              <a:t>https://www.ur.gov.lv/lv/registre/organizaciju/biedriba/dibinasana/registracija-uznemumu-registra/aizpildi-registracijas-veidlapu/</a:t>
            </a:r>
            <a:r>
              <a:rPr lang="lv-LV" dirty="0"/>
              <a:t> </a:t>
            </a:r>
            <a:endParaRPr lang="en-GB" dirty="0"/>
          </a:p>
        </p:txBody>
      </p:sp>
    </p:spTree>
    <p:extLst>
      <p:ext uri="{BB962C8B-B14F-4D97-AF65-F5344CB8AC3E}">
        <p14:creationId xmlns:p14="http://schemas.microsoft.com/office/powerpoint/2010/main" val="3244628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Times New Roman" panose="02020603050405020304" pitchFamily="18" charset="0"/>
                <a:cs typeface="Times New Roman" panose="02020603050405020304" pitchFamily="18" charset="0"/>
              </a:rPr>
              <a:t>UR iesniedzamie dokumenti </a:t>
            </a:r>
            <a:br>
              <a:rPr lang="lv-LV" b="1" dirty="0">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[BNL 16.pants]</a:t>
            </a:r>
          </a:p>
        </p:txBody>
      </p:sp>
      <p:sp>
        <p:nvSpPr>
          <p:cNvPr id="3" name="Content Placeholder 2"/>
          <p:cNvSpPr>
            <a:spLocks noGrp="1"/>
          </p:cNvSpPr>
          <p:nvPr>
            <p:ph idx="1"/>
          </p:nvPr>
        </p:nvSpPr>
        <p:spPr>
          <a:xfrm>
            <a:off x="1487510" y="2145406"/>
            <a:ext cx="9216980" cy="4876800"/>
          </a:xfrm>
        </p:spPr>
        <p:txBody>
          <a:bodyPr>
            <a:normAutofit/>
          </a:bodyPr>
          <a:lstStyle/>
          <a:p>
            <a:r>
              <a:rPr lang="lv-LV" dirty="0"/>
              <a:t>Dokumenti, kas pamato ieraksta izdarīšanu UR un to grozījumus;</a:t>
            </a:r>
          </a:p>
          <a:p>
            <a:r>
              <a:rPr lang="lv-LV" dirty="0"/>
              <a:t>Iesniedzami dokumentu oriģināli vai apliecinātu dokumenta atvasinājumu (p, kopiju),</a:t>
            </a:r>
          </a:p>
          <a:p>
            <a:r>
              <a:rPr lang="lv-LV" dirty="0"/>
              <a:t>Papīra formāts vai elektroniski.</a:t>
            </a:r>
          </a:p>
          <a:p>
            <a:r>
              <a:rPr lang="lv-LV" dirty="0"/>
              <a:t>Dokumenti glabājas UR attiecīgā reģistrācijas lietā, ja ieraksts UR ir izdarīts.</a:t>
            </a:r>
          </a:p>
          <a:p>
            <a:pPr marL="0" indent="0">
              <a:buNone/>
            </a:pPr>
            <a:r>
              <a:rPr lang="lv-LV" b="1" dirty="0">
                <a:solidFill>
                  <a:srgbClr val="FF0000"/>
                </a:solidFill>
              </a:rPr>
              <a:t>! UR var pieprasīt sniegt rakstveidā ziņas par </a:t>
            </a:r>
            <a:r>
              <a:rPr lang="lv-LV" b="1" u="sng" dirty="0">
                <a:solidFill>
                  <a:srgbClr val="FF0000"/>
                </a:solidFill>
              </a:rPr>
              <a:t>biedru skaitu</a:t>
            </a:r>
            <a:r>
              <a:rPr lang="lv-LV" b="1" dirty="0">
                <a:solidFill>
                  <a:srgbClr val="FF0000"/>
                </a:solidFil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380578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out)">
                                      <p:cBhvr>
                                        <p:cTn id="10" dur="2000"/>
                                        <p:tgtEl>
                                          <p:spTgt spid="3">
                                            <p:txEl>
                                              <p:pRg st="1" end="1"/>
                                            </p:txEl>
                                          </p:spTgt>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out)">
                                      <p:cBhvr>
                                        <p:cTn id="13" dur="2000"/>
                                        <p:tgtEl>
                                          <p:spTgt spid="3">
                                            <p:txEl>
                                              <p:pRg st="2" end="2"/>
                                            </p:txEl>
                                          </p:spTgt>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out)">
                                      <p:cBhvr>
                                        <p:cTn id="16" dur="2000"/>
                                        <p:tgtEl>
                                          <p:spTgt spid="3">
                                            <p:txEl>
                                              <p:pRg st="3" end="3"/>
                                            </p:txEl>
                                          </p:spTgt>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out)">
                                      <p:cBhvr>
                                        <p:cTn id="19" dur="2000"/>
                                        <p:tgtEl>
                                          <p:spTgt spid="3">
                                            <p:txEl>
                                              <p:pRg st="4" end="4"/>
                                            </p:txEl>
                                          </p:spTgt>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out)">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4800" b="1" dirty="0"/>
              <a:t>Biedrības dibināšana</a:t>
            </a:r>
          </a:p>
        </p:txBody>
      </p:sp>
      <p:sp>
        <p:nvSpPr>
          <p:cNvPr id="4" name="Oval 3"/>
          <p:cNvSpPr/>
          <p:nvPr/>
        </p:nvSpPr>
        <p:spPr>
          <a:xfrm>
            <a:off x="2135560" y="1700808"/>
            <a:ext cx="3384376" cy="1080120"/>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Dibinātāji pieņem lēmumu par biedrības dibināšanu</a:t>
            </a:r>
          </a:p>
        </p:txBody>
      </p:sp>
      <p:sp>
        <p:nvSpPr>
          <p:cNvPr id="5" name="Oval 4"/>
          <p:cNvSpPr/>
          <p:nvPr/>
        </p:nvSpPr>
        <p:spPr>
          <a:xfrm>
            <a:off x="6312024" y="2564904"/>
            <a:ext cx="3384376" cy="1080120"/>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Dibinātāji apstiprina biedrības statūtus</a:t>
            </a:r>
          </a:p>
        </p:txBody>
      </p:sp>
      <p:sp>
        <p:nvSpPr>
          <p:cNvPr id="6" name="Oval 5"/>
          <p:cNvSpPr/>
          <p:nvPr/>
        </p:nvSpPr>
        <p:spPr>
          <a:xfrm>
            <a:off x="2214589" y="3861048"/>
            <a:ext cx="3384376" cy="1080120"/>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Dibinātāji ievēl izpildinstitūciju</a:t>
            </a:r>
          </a:p>
        </p:txBody>
      </p:sp>
      <p:sp>
        <p:nvSpPr>
          <p:cNvPr id="8" name="Oval 7"/>
          <p:cNvSpPr/>
          <p:nvPr/>
        </p:nvSpPr>
        <p:spPr>
          <a:xfrm>
            <a:off x="6858000" y="5009128"/>
            <a:ext cx="3384376" cy="1080120"/>
          </a:xfrm>
          <a:prstGeom prst="ellips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Dibinātāji reģistrē biedrību UR.</a:t>
            </a:r>
          </a:p>
        </p:txBody>
      </p:sp>
      <p:sp>
        <p:nvSpPr>
          <p:cNvPr id="9" name="Curved Down Arrow 8"/>
          <p:cNvSpPr/>
          <p:nvPr/>
        </p:nvSpPr>
        <p:spPr>
          <a:xfrm rot="718744">
            <a:off x="5306478" y="1786107"/>
            <a:ext cx="2700300" cy="504056"/>
          </a:xfrm>
          <a:prstGeom prst="curvedDownArrow">
            <a:avLst/>
          </a:prstGeom>
          <a:solidFill>
            <a:srgbClr val="FF0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tx1"/>
              </a:solidFill>
            </a:endParaRPr>
          </a:p>
        </p:txBody>
      </p:sp>
      <p:sp>
        <p:nvSpPr>
          <p:cNvPr id="11" name="Curved Up Arrow 10"/>
          <p:cNvSpPr/>
          <p:nvPr/>
        </p:nvSpPr>
        <p:spPr>
          <a:xfrm rot="20650894" flipH="1">
            <a:off x="5493034" y="4004423"/>
            <a:ext cx="3433959" cy="540060"/>
          </a:xfrm>
          <a:prstGeom prst="curvedUpArrow">
            <a:avLst/>
          </a:prstGeom>
          <a:solidFill>
            <a:srgbClr val="FF0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tx1"/>
              </a:solidFill>
            </a:endParaRPr>
          </a:p>
        </p:txBody>
      </p:sp>
      <p:sp>
        <p:nvSpPr>
          <p:cNvPr id="12" name="Curved Up Arrow 11"/>
          <p:cNvSpPr/>
          <p:nvPr/>
        </p:nvSpPr>
        <p:spPr>
          <a:xfrm rot="453302">
            <a:off x="2880519" y="5175523"/>
            <a:ext cx="4083789" cy="648072"/>
          </a:xfrm>
          <a:prstGeom prst="curvedUpArrow">
            <a:avLst/>
          </a:prstGeom>
          <a:solidFill>
            <a:srgbClr val="FF0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tx1"/>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dirty="0"/>
          </a:p>
        </p:txBody>
      </p:sp>
    </p:spTree>
    <p:extLst>
      <p:ext uri="{BB962C8B-B14F-4D97-AF65-F5344CB8AC3E}">
        <p14:creationId xmlns:p14="http://schemas.microsoft.com/office/powerpoint/2010/main" val="205181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animBg="1"/>
      <p:bldP spid="9" grpId="0" animBg="1"/>
      <p:bldP spid="11"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74B61-0C69-44C6-9E8A-9E3811C938D2}"/>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2. Patiesā labuma guvējs un tā noskaidrošana</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011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D2DF8-7ABE-46F3-8204-7A57461B2520}"/>
              </a:ext>
            </a:extLst>
          </p:cNvPr>
          <p:cNvSpPr>
            <a:spLocks noGrp="1"/>
          </p:cNvSpPr>
          <p:nvPr>
            <p:ph type="title"/>
          </p:nvPr>
        </p:nvSpPr>
        <p:spPr>
          <a:xfrm>
            <a:off x="838200" y="365126"/>
            <a:ext cx="10515600" cy="1154582"/>
          </a:xfrm>
        </p:spPr>
        <p:txBody>
          <a:bodyPr/>
          <a:lstStyle/>
          <a:p>
            <a:r>
              <a:rPr lang="lv-LV" dirty="0">
                <a:latin typeface="Times New Roman" panose="02020603050405020304" pitchFamily="18" charset="0"/>
                <a:cs typeface="Times New Roman" panose="02020603050405020304" pitchFamily="18" charset="0"/>
              </a:rPr>
              <a:t>Jautājumi par patiesā labuma guvēju [PLG]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0676603-F88D-4E68-89F5-2959671FA2A3}"/>
              </a:ext>
            </a:extLst>
          </p:cNvPr>
          <p:cNvSpPr>
            <a:spLocks noGrp="1"/>
          </p:cNvSpPr>
          <p:nvPr>
            <p:ph idx="1"/>
          </p:nvPr>
        </p:nvSpPr>
        <p:spPr/>
        <p:txBody>
          <a:bodyPr/>
          <a:lstStyle/>
          <a:p>
            <a:pPr marL="514350" indent="-514350">
              <a:buFont typeface="+mj-lt"/>
              <a:buAutoNum type="arabicPeriod"/>
            </a:pPr>
            <a:r>
              <a:rPr lang="lv-LV" dirty="0"/>
              <a:t>K</a:t>
            </a:r>
            <a:r>
              <a:rPr lang="en-US" dirty="0"/>
              <a:t>as </a:t>
            </a:r>
            <a:r>
              <a:rPr lang="en-US" dirty="0" err="1"/>
              <a:t>ir</a:t>
            </a:r>
            <a:r>
              <a:rPr lang="en-US" dirty="0"/>
              <a:t> </a:t>
            </a:r>
            <a:r>
              <a:rPr lang="en-US" dirty="0" err="1"/>
              <a:t>labuma</a:t>
            </a:r>
            <a:r>
              <a:rPr lang="en-US" dirty="0"/>
              <a:t> </a:t>
            </a:r>
            <a:r>
              <a:rPr lang="en-US" dirty="0" err="1"/>
              <a:t>guvējs</a:t>
            </a:r>
            <a:r>
              <a:rPr lang="en-US" dirty="0"/>
              <a:t>?</a:t>
            </a:r>
          </a:p>
          <a:p>
            <a:pPr marL="514350" indent="-514350">
              <a:buFont typeface="+mj-lt"/>
              <a:buAutoNum type="arabicPeriod"/>
            </a:pPr>
            <a:r>
              <a:rPr lang="en-US" dirty="0" err="1"/>
              <a:t>Patiesā</a:t>
            </a:r>
            <a:r>
              <a:rPr lang="en-US" dirty="0"/>
              <a:t> </a:t>
            </a:r>
            <a:r>
              <a:rPr lang="en-US" dirty="0" err="1"/>
              <a:t>labuma</a:t>
            </a:r>
            <a:r>
              <a:rPr lang="en-US" dirty="0"/>
              <a:t> </a:t>
            </a:r>
            <a:r>
              <a:rPr lang="en-US" dirty="0" err="1"/>
              <a:t>guvējs</a:t>
            </a:r>
            <a:r>
              <a:rPr lang="en-US" dirty="0"/>
              <a:t> un </a:t>
            </a:r>
            <a:r>
              <a:rPr lang="en-US" dirty="0" err="1"/>
              <a:t>tā</a:t>
            </a:r>
            <a:r>
              <a:rPr lang="en-US" dirty="0"/>
              <a:t> </a:t>
            </a:r>
            <a:r>
              <a:rPr lang="en-US" dirty="0" err="1"/>
              <a:t>noskaidrošana</a:t>
            </a:r>
            <a:r>
              <a:rPr lang="en-US" dirty="0"/>
              <a:t>;</a:t>
            </a:r>
          </a:p>
          <a:p>
            <a:pPr marL="514350" indent="-514350">
              <a:buFont typeface="+mj-lt"/>
              <a:buAutoNum type="arabicPeriod"/>
            </a:pPr>
            <a:r>
              <a:rPr lang="en-US" dirty="0" err="1"/>
              <a:t>Kā</a:t>
            </a:r>
            <a:r>
              <a:rPr lang="en-US" dirty="0"/>
              <a:t> </a:t>
            </a:r>
            <a:r>
              <a:rPr lang="en-US" dirty="0" err="1"/>
              <a:t>pierādīt</a:t>
            </a:r>
            <a:r>
              <a:rPr lang="en-US" dirty="0"/>
              <a:t> UR, ka </a:t>
            </a:r>
            <a:r>
              <a:rPr lang="en-US" dirty="0" err="1"/>
              <a:t>biedrībai</a:t>
            </a:r>
            <a:r>
              <a:rPr lang="en-US" dirty="0"/>
              <a:t> nav PLG, pat ja </a:t>
            </a:r>
            <a:r>
              <a:rPr lang="en-US" dirty="0" err="1"/>
              <a:t>biedrībai</a:t>
            </a:r>
            <a:r>
              <a:rPr lang="en-US" dirty="0"/>
              <a:t> nav SLO </a:t>
            </a:r>
            <a:r>
              <a:rPr lang="en-US" dirty="0" err="1"/>
              <a:t>statusa</a:t>
            </a:r>
            <a:r>
              <a:rPr lang="en-US" dirty="0"/>
              <a:t>?</a:t>
            </a:r>
          </a:p>
          <a:p>
            <a:pPr marL="514350" indent="-514350">
              <a:buFont typeface="+mj-lt"/>
              <a:buAutoNum type="arabicPeriod"/>
            </a:pPr>
            <a:r>
              <a:rPr lang="en-US" dirty="0" err="1"/>
              <a:t>Vai</a:t>
            </a:r>
            <a:r>
              <a:rPr lang="en-US" dirty="0"/>
              <a:t> </a:t>
            </a:r>
            <a:r>
              <a:rPr lang="en-US" dirty="0" err="1"/>
              <a:t>ir</a:t>
            </a:r>
            <a:r>
              <a:rPr lang="en-US" dirty="0"/>
              <a:t> </a:t>
            </a:r>
            <a:r>
              <a:rPr lang="en-US" dirty="0" err="1"/>
              <a:t>loģika</a:t>
            </a:r>
            <a:r>
              <a:rPr lang="en-US" dirty="0"/>
              <a:t> </a:t>
            </a:r>
            <a:r>
              <a:rPr lang="en-US" dirty="0" err="1"/>
              <a:t>terminam</a:t>
            </a:r>
            <a:r>
              <a:rPr lang="en-US" dirty="0"/>
              <a:t> </a:t>
            </a:r>
            <a:r>
              <a:rPr lang="en-US" dirty="0" err="1"/>
              <a:t>patiesā</a:t>
            </a:r>
            <a:r>
              <a:rPr lang="en-US" dirty="0"/>
              <a:t> </a:t>
            </a:r>
            <a:r>
              <a:rPr lang="en-US" dirty="0" err="1"/>
              <a:t>labuma</a:t>
            </a:r>
            <a:r>
              <a:rPr lang="en-US" dirty="0"/>
              <a:t> </a:t>
            </a:r>
            <a:r>
              <a:rPr lang="en-US" dirty="0" err="1"/>
              <a:t>guvēji</a:t>
            </a:r>
            <a:r>
              <a:rPr lang="en-US" dirty="0"/>
              <a:t>, </a:t>
            </a:r>
            <a:r>
              <a:rPr lang="en-US" dirty="0" err="1"/>
              <a:t>biedrībām</a:t>
            </a:r>
            <a:r>
              <a:rPr lang="en-US" dirty="0"/>
              <a:t> </a:t>
            </a:r>
            <a:r>
              <a:rPr lang="en-US" dirty="0" err="1"/>
              <a:t>kuras</a:t>
            </a:r>
            <a:r>
              <a:rPr lang="en-US" dirty="0"/>
              <a:t> </a:t>
            </a:r>
            <a:r>
              <a:rPr lang="en-US" dirty="0" err="1"/>
              <a:t>strādā</a:t>
            </a:r>
            <a:r>
              <a:rPr lang="en-US" dirty="0"/>
              <a:t> </a:t>
            </a:r>
            <a:r>
              <a:rPr lang="en-US" dirty="0" err="1"/>
              <a:t>sabiedrības</a:t>
            </a:r>
            <a:r>
              <a:rPr lang="en-US" dirty="0"/>
              <a:t> </a:t>
            </a:r>
            <a:r>
              <a:rPr lang="en-US" dirty="0" err="1"/>
              <a:t>labā</a:t>
            </a:r>
            <a:r>
              <a:rPr lang="en-US" dirty="0"/>
              <a:t> un kuru </a:t>
            </a:r>
            <a:r>
              <a:rPr lang="en-US" dirty="0" err="1"/>
              <a:t>dibinātāji</a:t>
            </a:r>
            <a:r>
              <a:rPr lang="en-US" dirty="0"/>
              <a:t> un </a:t>
            </a:r>
            <a:r>
              <a:rPr lang="en-US" dirty="0" err="1"/>
              <a:t>biedri</a:t>
            </a:r>
            <a:r>
              <a:rPr lang="en-US" dirty="0"/>
              <a:t> </a:t>
            </a:r>
            <a:r>
              <a:rPr lang="en-US" dirty="0" err="1"/>
              <a:t>ziedo</a:t>
            </a:r>
            <a:r>
              <a:rPr lang="en-US" dirty="0"/>
              <a:t> </a:t>
            </a:r>
            <a:r>
              <a:rPr lang="en-US" dirty="0" err="1"/>
              <a:t>līdzekļus</a:t>
            </a:r>
            <a:r>
              <a:rPr lang="en-US" dirty="0"/>
              <a:t> </a:t>
            </a:r>
            <a:r>
              <a:rPr lang="en-US" dirty="0" err="1"/>
              <a:t>darbības</a:t>
            </a:r>
            <a:r>
              <a:rPr lang="en-US" dirty="0"/>
              <a:t> </a:t>
            </a:r>
            <a:r>
              <a:rPr lang="en-US" dirty="0" err="1"/>
              <a:t>nodrošināšanai</a:t>
            </a:r>
            <a:r>
              <a:rPr lang="en-US" dirty="0"/>
              <a:t>. </a:t>
            </a:r>
            <a:r>
              <a:rPr lang="en-US" dirty="0" err="1"/>
              <a:t>Labuma</a:t>
            </a:r>
            <a:r>
              <a:rPr lang="en-US" dirty="0"/>
              <a:t> </a:t>
            </a:r>
            <a:r>
              <a:rPr lang="en-US" dirty="0" err="1"/>
              <a:t>guvējs</a:t>
            </a:r>
            <a:r>
              <a:rPr lang="en-US" dirty="0"/>
              <a:t> </a:t>
            </a:r>
            <a:r>
              <a:rPr lang="en-US" dirty="0" err="1"/>
              <a:t>ir</a:t>
            </a:r>
            <a:r>
              <a:rPr lang="en-US" dirty="0"/>
              <a:t> </a:t>
            </a:r>
            <a:r>
              <a:rPr lang="en-US" dirty="0" err="1"/>
              <a:t>sabiedrība</a:t>
            </a:r>
            <a:r>
              <a:rPr lang="en-US" dirty="0"/>
              <a:t>. </a:t>
            </a:r>
            <a:r>
              <a:rPr lang="en-US" dirty="0" err="1"/>
              <a:t>Kuras</a:t>
            </a:r>
            <a:r>
              <a:rPr lang="en-US" dirty="0"/>
              <a:t> </a:t>
            </a:r>
            <a:r>
              <a:rPr lang="en-US" dirty="0" err="1"/>
              <a:t>interešu</a:t>
            </a:r>
            <a:r>
              <a:rPr lang="en-US" dirty="0"/>
              <a:t> </a:t>
            </a:r>
            <a:r>
              <a:rPr lang="en-US" dirty="0" err="1"/>
              <a:t>labā</a:t>
            </a:r>
            <a:r>
              <a:rPr lang="lv-LV" dirty="0"/>
              <a:t> d</a:t>
            </a:r>
            <a:r>
              <a:rPr lang="en-US" dirty="0" err="1"/>
              <a:t>arbojas</a:t>
            </a:r>
            <a:r>
              <a:rPr lang="en-US" dirty="0"/>
              <a:t> </a:t>
            </a:r>
            <a:r>
              <a:rPr lang="en-US" dirty="0" err="1"/>
              <a:t>biedrība</a:t>
            </a:r>
            <a:r>
              <a:rPr lang="en-US" dirty="0"/>
              <a:t> </a:t>
            </a:r>
            <a:r>
              <a:rPr lang="en-US" dirty="0" err="1"/>
              <a:t>vai</a:t>
            </a:r>
            <a:r>
              <a:rPr lang="en-US" dirty="0"/>
              <a:t> </a:t>
            </a:r>
            <a:r>
              <a:rPr lang="en-US" dirty="0" err="1"/>
              <a:t>nodibinājums</a:t>
            </a:r>
            <a:r>
              <a:rPr lang="en-US" dirty="0"/>
              <a:t>.</a:t>
            </a:r>
          </a:p>
        </p:txBody>
      </p:sp>
    </p:spTree>
    <p:extLst>
      <p:ext uri="{BB962C8B-B14F-4D97-AF65-F5344CB8AC3E}">
        <p14:creationId xmlns:p14="http://schemas.microsoft.com/office/powerpoint/2010/main" val="2473323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ABA4-3167-47E5-8E53-75D4A6FE7D26}"/>
              </a:ext>
            </a:extLst>
          </p:cNvPr>
          <p:cNvSpPr>
            <a:spLocks noGrp="1"/>
          </p:cNvSpPr>
          <p:nvPr>
            <p:ph type="title"/>
          </p:nvPr>
        </p:nvSpPr>
        <p:spPr>
          <a:xfrm>
            <a:off x="1981200" y="11339"/>
            <a:ext cx="8229600" cy="868362"/>
          </a:xfrm>
        </p:spPr>
        <p:txBody>
          <a:bodyPr/>
          <a:lstStyle/>
          <a:p>
            <a:pPr algn="ctr"/>
            <a:r>
              <a:rPr lang="lv-LV" b="1" dirty="0">
                <a:latin typeface="Times New Roman" panose="02020603050405020304" pitchFamily="18" charset="0"/>
                <a:cs typeface="Times New Roman" panose="02020603050405020304" pitchFamily="18" charset="0"/>
              </a:rPr>
              <a:t>Patiesā labuma guvējs</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8EF86E0-E2E7-47B0-AAFF-00877AF0D73B}"/>
              </a:ext>
            </a:extLst>
          </p:cNvPr>
          <p:cNvSpPr>
            <a:spLocks noGrp="1"/>
          </p:cNvSpPr>
          <p:nvPr>
            <p:ph idx="1"/>
          </p:nvPr>
        </p:nvSpPr>
        <p:spPr>
          <a:xfrm>
            <a:off x="609600" y="1452880"/>
            <a:ext cx="11206480" cy="4632960"/>
          </a:xfrm>
        </p:spPr>
        <p:txBody>
          <a:bodyPr>
            <a:noAutofit/>
          </a:bodyPr>
          <a:lstStyle/>
          <a:p>
            <a:pPr marL="0" indent="0">
              <a:buNone/>
            </a:pPr>
            <a:r>
              <a:rPr lang="lv-LV" sz="2300" b="1" dirty="0"/>
              <a:t>Noziedzīgi iegūtu līdzekļu legalizācijas un terorisma un </a:t>
            </a:r>
            <a:r>
              <a:rPr lang="lv-LV" sz="2300" b="1" dirty="0" err="1"/>
              <a:t>proliferācijas</a:t>
            </a:r>
            <a:r>
              <a:rPr lang="lv-LV" sz="2300" b="1" dirty="0"/>
              <a:t> finansēšanas novēršanas likums</a:t>
            </a:r>
            <a:r>
              <a:rPr lang="lv-LV" sz="2300" dirty="0"/>
              <a:t> </a:t>
            </a:r>
            <a:r>
              <a:rPr lang="en-GB" sz="2300" dirty="0">
                <a:hlinkClick r:id="rId2"/>
              </a:rPr>
              <a:t>https://likumi.lv/doc.php?id=178987</a:t>
            </a:r>
            <a:endParaRPr lang="lv-LV" sz="2300" dirty="0"/>
          </a:p>
          <a:p>
            <a:r>
              <a:rPr lang="en-GB" sz="1600" b="1" i="0" dirty="0" err="1">
                <a:solidFill>
                  <a:srgbClr val="000000"/>
                </a:solidFill>
                <a:effectLst/>
                <a:latin typeface="Verdana" panose="020B0604030504040204" pitchFamily="34" charset="0"/>
              </a:rPr>
              <a:t>Proliferācija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ir</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masveida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iznīcināšanas</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ieroču</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izgatavošana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glabāšana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pārvietošana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lietošana</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vai</a:t>
            </a:r>
            <a:r>
              <a:rPr lang="en-GB" sz="1600" b="0" i="0" dirty="0">
                <a:solidFill>
                  <a:srgbClr val="000000"/>
                </a:solidFill>
                <a:effectLst/>
                <a:latin typeface="Verdana" panose="020B0604030504040204" pitchFamily="34" charset="0"/>
              </a:rPr>
              <a:t> </a:t>
            </a:r>
            <a:r>
              <a:rPr lang="en-GB" sz="1600" b="0" i="0" dirty="0" err="1">
                <a:solidFill>
                  <a:srgbClr val="000000"/>
                </a:solidFill>
                <a:effectLst/>
                <a:latin typeface="Verdana" panose="020B0604030504040204" pitchFamily="34" charset="0"/>
              </a:rPr>
              <a:t>izplatīšana</a:t>
            </a:r>
            <a:endParaRPr lang="lv-LV" sz="2300" b="1" dirty="0"/>
          </a:p>
          <a:p>
            <a:r>
              <a:rPr lang="lv-LV" sz="2300" b="1" dirty="0"/>
              <a:t>1. panta 5. punkts: patiesais labuma guvējs</a:t>
            </a:r>
            <a:r>
              <a:rPr lang="lv-LV" sz="2300" dirty="0"/>
              <a:t> — </a:t>
            </a:r>
            <a:r>
              <a:rPr lang="lv-LV" sz="2300" dirty="0">
                <a:solidFill>
                  <a:srgbClr val="FF0000"/>
                </a:solidFill>
              </a:rPr>
              <a:t>fiziskā persona</a:t>
            </a:r>
            <a:r>
              <a:rPr lang="lv-LV" sz="2300" dirty="0"/>
              <a:t>, kura ir klienta — juridiskās personas — īpašnieks vai kura kontrolē klientu, vai kuras vārdā, labā, interesēs tiek nodibinātas darījuma attiecības vai tiek veikts gadījuma rakstura darījums, un tā ir vismaz:</a:t>
            </a:r>
          </a:p>
          <a:p>
            <a:pPr marL="0" indent="0">
              <a:buNone/>
            </a:pPr>
            <a:r>
              <a:rPr lang="lv-LV" sz="2300" dirty="0"/>
              <a:t>a) attiecībā uz juridiskajām personām — fiziskā persona, kurai tiešas vai netiešas līdzdalības veidā pieder vairāk nekā </a:t>
            </a:r>
            <a:r>
              <a:rPr lang="lv-LV" sz="2300" u="sng" dirty="0"/>
              <a:t>25 procenti no juridiskās personas kapitāla daļām vai balsstiesīgajām akcijām vai kura to tiešā vai netiešā veidā kontrolē</a:t>
            </a:r>
            <a:r>
              <a:rPr lang="lv-LV" sz="2300" dirty="0"/>
              <a:t>,</a:t>
            </a:r>
          </a:p>
          <a:p>
            <a:pPr marL="0" indent="0">
              <a:buNone/>
            </a:pPr>
            <a:r>
              <a:rPr lang="lv-LV" sz="2300" dirty="0"/>
              <a:t>b) attiecībā uz juridiskiem veidojumiem — fiziskā persona, kurai </a:t>
            </a:r>
            <a:r>
              <a:rPr lang="lv-LV" sz="2300" u="sng" dirty="0"/>
              <a:t>pieder vai kuras interesēs ir izveidots vai darbojas juridisks veidojums vai kura tiešā vai netiešā veidā īsteno kontroli pār to</a:t>
            </a:r>
            <a:r>
              <a:rPr lang="lv-LV" sz="2300" dirty="0"/>
              <a:t>, tostarp kura ir šāda veidojuma dibinātājs, pilnvarnieks vai pārraudzītājs (pārvaldnieks).</a:t>
            </a:r>
          </a:p>
        </p:txBody>
      </p:sp>
      <p:sp>
        <p:nvSpPr>
          <p:cNvPr id="4" name="Slide Number Placeholder 3">
            <a:extLst>
              <a:ext uri="{FF2B5EF4-FFF2-40B4-BE49-F238E27FC236}">
                <a16:creationId xmlns:a16="http://schemas.microsoft.com/office/drawing/2014/main" id="{2889A165-05C1-4DC1-90ED-D9C9F75E8F2E}"/>
              </a:ext>
            </a:extLst>
          </p:cNvPr>
          <p:cNvSpPr>
            <a:spLocks noGrp="1"/>
          </p:cNvSpPr>
          <p:nvPr>
            <p:ph type="sldNum" sz="quarter" idx="12"/>
          </p:nvPr>
        </p:nvSpPr>
        <p:spPr/>
        <p:txBody>
          <a:bodyPr/>
          <a:lstStyle/>
          <a:p>
            <a:fld id="{B6F15528-21DE-4FAA-801E-634DDDAF4B2B}" type="slidenum">
              <a:rPr lang="en-US" smtClean="0"/>
              <a:pPr/>
              <a:t>38</a:t>
            </a:fld>
            <a:endParaRPr lang="en-US"/>
          </a:p>
        </p:txBody>
      </p:sp>
      <p:sp>
        <p:nvSpPr>
          <p:cNvPr id="5" name="TextBox 4">
            <a:extLst>
              <a:ext uri="{FF2B5EF4-FFF2-40B4-BE49-F238E27FC236}">
                <a16:creationId xmlns:a16="http://schemas.microsoft.com/office/drawing/2014/main" id="{D99AEE12-D1D0-48C1-8E93-55E28C59CA74}"/>
              </a:ext>
            </a:extLst>
          </p:cNvPr>
          <p:cNvSpPr txBox="1"/>
          <p:nvPr/>
        </p:nvSpPr>
        <p:spPr>
          <a:xfrm>
            <a:off x="838200" y="6289687"/>
            <a:ext cx="9865360" cy="369332"/>
          </a:xfrm>
          <a:prstGeom prst="rect">
            <a:avLst/>
          </a:prstGeom>
          <a:noFill/>
        </p:spPr>
        <p:txBody>
          <a:bodyPr wrap="square" rtlCol="0">
            <a:spAutoFit/>
          </a:bodyPr>
          <a:lstStyle/>
          <a:p>
            <a:r>
              <a:rPr lang="lv-LV" b="1" dirty="0">
                <a:solidFill>
                  <a:srgbClr val="FF0000"/>
                </a:solidFill>
                <a:latin typeface="Comic Sans MS" panose="030F0702030302020204" pitchFamily="66" charset="0"/>
              </a:rPr>
              <a:t>Tas, ko meklēs UR, ir persona, kuras interesēs dibināts vai darbojas NVO.</a:t>
            </a:r>
            <a:endParaRPr lang="en-GB"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893016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E2602A1-5032-46D0-B50C-648482A3008F}"/>
              </a:ext>
            </a:extLst>
          </p:cNvPr>
          <p:cNvGraphicFramePr>
            <a:graphicFrameLocks noGrp="1"/>
          </p:cNvGraphicFramePr>
          <p:nvPr>
            <p:ph idx="1"/>
            <p:extLst/>
          </p:nvPr>
        </p:nvGraphicFramePr>
        <p:xfrm>
          <a:off x="838201" y="457201"/>
          <a:ext cx="5257802" cy="6264275"/>
        </p:xfrm>
        <a:graphic>
          <a:graphicData uri="http://schemas.openxmlformats.org/drawingml/2006/table">
            <a:tbl>
              <a:tblPr firstRow="1" firstCol="1" bandRow="1" bandCol="1">
                <a:tableStyleId>{5C22544A-7EE6-4342-B048-85BDC9FD1C3A}</a:tableStyleId>
              </a:tblPr>
              <a:tblGrid>
                <a:gridCol w="5257802">
                  <a:extLst>
                    <a:ext uri="{9D8B030D-6E8A-4147-A177-3AD203B41FA5}">
                      <a16:colId xmlns:a16="http://schemas.microsoft.com/office/drawing/2014/main" val="2017168592"/>
                    </a:ext>
                  </a:extLst>
                </a:gridCol>
              </a:tblGrid>
              <a:tr h="625065">
                <a:tc>
                  <a:txBody>
                    <a:bodyPr/>
                    <a:lstStyle/>
                    <a:p>
                      <a:pPr marL="0" marR="0">
                        <a:spcBef>
                          <a:spcPts val="0"/>
                        </a:spcBef>
                        <a:spcAft>
                          <a:spcPts val="0"/>
                        </a:spcAft>
                      </a:pPr>
                      <a:r>
                        <a:rPr lang="lv-LV" sz="1800">
                          <a:solidFill>
                            <a:schemeClr val="tx1"/>
                          </a:solidFill>
                          <a:effectLst/>
                        </a:rPr>
                        <a:t>10.4. Apliecinājums, ja patieso labuma guvēju noskaidrot nav iespējams</a:t>
                      </a:r>
                      <a:endParaRPr lang="en-GB"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947120012"/>
                  </a:ext>
                </a:extLst>
              </a:tr>
              <a:tr h="2538432">
                <a:tc>
                  <a:txBody>
                    <a:bodyPr/>
                    <a:lstStyle/>
                    <a:p>
                      <a:pPr marL="0" marR="0" algn="just">
                        <a:spcBef>
                          <a:spcPts val="0"/>
                        </a:spcBef>
                        <a:spcAft>
                          <a:spcPts val="0"/>
                        </a:spcAft>
                      </a:pPr>
                      <a:r>
                        <a:rPr lang="en-US" sz="1200" dirty="0">
                          <a:solidFill>
                            <a:schemeClr val="tx1"/>
                          </a:solidFill>
                          <a:effectLst/>
                        </a:rPr>
                        <a:t>X</a:t>
                      </a:r>
                      <a:r>
                        <a:rPr lang="lv-LV" sz="1200" dirty="0">
                          <a:solidFill>
                            <a:schemeClr val="tx1"/>
                          </a:solidFill>
                          <a:effectLst/>
                        </a:rPr>
                        <a:t> Apliecinu/-</a:t>
                      </a:r>
                      <a:r>
                        <a:rPr lang="lv-LV" sz="1200" dirty="0" err="1">
                          <a:solidFill>
                            <a:schemeClr val="tx1"/>
                          </a:solidFill>
                          <a:effectLst/>
                        </a:rPr>
                        <a:t>ām</a:t>
                      </a:r>
                      <a:r>
                        <a:rPr lang="lv-LV" sz="1200" dirty="0">
                          <a:solidFill>
                            <a:schemeClr val="tx1"/>
                          </a:solidFill>
                          <a:effectLst/>
                        </a:rPr>
                        <a:t>, ka, izmantojot visus iespējamos noskaidrošanas līdzekļus secināts, ka nav iespējams noskaidrot nevienu fizisko personu  —  patieso labuma guvēju Noziedzīgi iegūtu līdzekļu legalizācijas un terorisma un  </a:t>
                      </a:r>
                      <a:r>
                        <a:rPr lang="lv-LV" sz="1200" dirty="0" err="1">
                          <a:solidFill>
                            <a:schemeClr val="tx1"/>
                          </a:solidFill>
                          <a:effectLst/>
                        </a:rPr>
                        <a:t>proliferācijas</a:t>
                      </a:r>
                      <a:r>
                        <a:rPr lang="lv-LV" sz="1200" dirty="0">
                          <a:solidFill>
                            <a:schemeClr val="tx1"/>
                          </a:solidFill>
                          <a:effectLst/>
                        </a:rPr>
                        <a:t> finansēšanas novēršanas likuma 1. panta 5. punkta izpratnē —, kā arī ir izslēgtas šaubas, ka juridiskajai personai ir patiesais labuma guvējs.</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484108301"/>
                  </a:ext>
                </a:extLst>
              </a:tr>
              <a:tr h="312532">
                <a:tc>
                  <a:txBody>
                    <a:bodyPr/>
                    <a:lstStyle/>
                    <a:p>
                      <a:pPr marL="0" marR="0" algn="just">
                        <a:spcBef>
                          <a:spcPts val="0"/>
                        </a:spcBef>
                        <a:spcAft>
                          <a:spcPts val="0"/>
                        </a:spcAft>
                      </a:pPr>
                      <a:r>
                        <a:rPr lang="lv-LV" sz="1200" dirty="0">
                          <a:solidFill>
                            <a:schemeClr val="tx1"/>
                          </a:solidFill>
                          <a:effectLst/>
                        </a:rPr>
                        <a:t>Pamatojums (norādāms obligāti):</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582331010"/>
                  </a:ext>
                </a:extLst>
              </a:tr>
              <a:tr h="2788246">
                <a:tc>
                  <a:txBody>
                    <a:bodyPr/>
                    <a:lstStyle/>
                    <a:p>
                      <a:pPr marL="0" marR="0" algn="just">
                        <a:spcBef>
                          <a:spcPts val="0"/>
                        </a:spcBef>
                        <a:spcAft>
                          <a:spcPts val="0"/>
                        </a:spcAft>
                      </a:pPr>
                      <a:r>
                        <a:rPr lang="lv-LV" sz="1800" dirty="0">
                          <a:solidFill>
                            <a:schemeClr val="tx1"/>
                          </a:solidFill>
                          <a:effectLst/>
                        </a:rPr>
                        <a:t>Tā kā biedrības mērķi vērsti uz sabiedrības izglītošanu un specifisku interešu īstenošanu, nav iespējams noskaidrot konkrētas personas, kuras gūst labumu. Respektīvi, patiesie labuma guvēji ir tā sabiedrības daļa, kuras intereses sakrīt ar biedrības mērķiem</a:t>
                      </a:r>
                      <a:r>
                        <a:rPr lang="en-US" sz="1800" dirty="0">
                          <a:solidFill>
                            <a:schemeClr val="tx1"/>
                          </a:solidFill>
                          <a:effectLst/>
                        </a:rPr>
                        <a:t> </a:t>
                      </a:r>
                      <a:r>
                        <a:rPr lang="lv-LV" sz="1800" dirty="0">
                          <a:solidFill>
                            <a:schemeClr val="tx1"/>
                          </a:solidFill>
                          <a:effectLst/>
                        </a:rPr>
                        <a:t>.</a:t>
                      </a:r>
                      <a:endParaRPr lang="en-GB" sz="1800" dirty="0">
                        <a:solidFill>
                          <a:schemeClr val="tx1"/>
                        </a:solidFill>
                        <a:effectLst/>
                      </a:endParaRPr>
                    </a:p>
                    <a:p>
                      <a:pPr marL="0" marR="0" algn="just">
                        <a:spcBef>
                          <a:spcPts val="0"/>
                        </a:spcBef>
                        <a:spcAft>
                          <a:spcPts val="0"/>
                        </a:spcAft>
                      </a:pPr>
                      <a:r>
                        <a:rPr lang="lv-LV" sz="1800" dirty="0">
                          <a:solidFill>
                            <a:schemeClr val="tx1"/>
                          </a:solidFill>
                          <a:effectLst/>
                        </a:rPr>
                        <a:t> </a:t>
                      </a:r>
                      <a:endParaRPr lang="en-GB" sz="1800" dirty="0">
                        <a:solidFill>
                          <a:schemeClr val="tx1"/>
                        </a:solidFill>
                        <a:effectLst/>
                      </a:endParaRPr>
                    </a:p>
                    <a:p>
                      <a:pPr marL="0" marR="0" algn="just">
                        <a:spcBef>
                          <a:spcPts val="0"/>
                        </a:spcBef>
                        <a:spcAft>
                          <a:spcPts val="0"/>
                        </a:spcAft>
                      </a:pPr>
                      <a:r>
                        <a:rPr lang="lv-LV" sz="1800" dirty="0">
                          <a:solidFill>
                            <a:schemeClr val="tx1"/>
                          </a:solidFill>
                          <a:effectLst/>
                        </a:rPr>
                        <a:t> </a:t>
                      </a:r>
                      <a:endParaRPr lang="en-GB" sz="1800" dirty="0">
                        <a:solidFill>
                          <a:schemeClr val="tx1"/>
                        </a:solidFill>
                        <a:effectLst/>
                      </a:endParaRPr>
                    </a:p>
                    <a:p>
                      <a:pPr marL="0" marR="0" algn="just">
                        <a:spcBef>
                          <a:spcPts val="0"/>
                        </a:spcBef>
                        <a:spcAft>
                          <a:spcPts val="0"/>
                        </a:spcAft>
                      </a:pPr>
                      <a:r>
                        <a:rPr lang="lv-LV" sz="1800" dirty="0">
                          <a:solidFill>
                            <a:schemeClr val="tx1"/>
                          </a:solidFill>
                          <a:effectLst/>
                        </a:rPr>
                        <a:t> </a:t>
                      </a:r>
                      <a:endParaRPr lang="en-GB"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171484096"/>
                  </a:ext>
                </a:extLst>
              </a:tr>
            </a:tbl>
          </a:graphicData>
        </a:graphic>
      </p:graphicFrame>
      <p:sp>
        <p:nvSpPr>
          <p:cNvPr id="4" name="Slide Number Placeholder 3">
            <a:extLst>
              <a:ext uri="{FF2B5EF4-FFF2-40B4-BE49-F238E27FC236}">
                <a16:creationId xmlns:a16="http://schemas.microsoft.com/office/drawing/2014/main" id="{8D2B303A-6EBF-4140-9B61-48CCB4B5775F}"/>
              </a:ext>
            </a:extLst>
          </p:cNvPr>
          <p:cNvSpPr>
            <a:spLocks noGrp="1"/>
          </p:cNvSpPr>
          <p:nvPr>
            <p:ph type="sldNum" sz="quarter" idx="12"/>
          </p:nvPr>
        </p:nvSpPr>
        <p:spPr/>
        <p:txBody>
          <a:bodyPr/>
          <a:lstStyle/>
          <a:p>
            <a:fld id="{B6F15528-21DE-4FAA-801E-634DDDAF4B2B}" type="slidenum">
              <a:rPr lang="en-US" smtClean="0"/>
              <a:pPr/>
              <a:t>39</a:t>
            </a:fld>
            <a:endParaRPr lang="en-US"/>
          </a:p>
        </p:txBody>
      </p:sp>
      <p:graphicFrame>
        <p:nvGraphicFramePr>
          <p:cNvPr id="10" name="Content Placeholder 4">
            <a:extLst>
              <a:ext uri="{FF2B5EF4-FFF2-40B4-BE49-F238E27FC236}">
                <a16:creationId xmlns:a16="http://schemas.microsoft.com/office/drawing/2014/main" id="{3B272A4C-74A7-4DFD-B502-F1208E3F74F1}"/>
              </a:ext>
            </a:extLst>
          </p:cNvPr>
          <p:cNvGraphicFramePr>
            <a:graphicFrameLocks/>
          </p:cNvGraphicFramePr>
          <p:nvPr>
            <p:extLst/>
          </p:nvPr>
        </p:nvGraphicFramePr>
        <p:xfrm>
          <a:off x="6248401" y="457201"/>
          <a:ext cx="5257802" cy="6437595"/>
        </p:xfrm>
        <a:graphic>
          <a:graphicData uri="http://schemas.openxmlformats.org/drawingml/2006/table">
            <a:tbl>
              <a:tblPr firstRow="1" firstCol="1" bandRow="1" bandCol="1">
                <a:tableStyleId>{5C22544A-7EE6-4342-B048-85BDC9FD1C3A}</a:tableStyleId>
              </a:tblPr>
              <a:tblGrid>
                <a:gridCol w="5257802">
                  <a:extLst>
                    <a:ext uri="{9D8B030D-6E8A-4147-A177-3AD203B41FA5}">
                      <a16:colId xmlns:a16="http://schemas.microsoft.com/office/drawing/2014/main" val="2017168592"/>
                    </a:ext>
                  </a:extLst>
                </a:gridCol>
              </a:tblGrid>
              <a:tr h="669186">
                <a:tc>
                  <a:txBody>
                    <a:bodyPr/>
                    <a:lstStyle/>
                    <a:p>
                      <a:pPr marL="0" marR="0">
                        <a:spcBef>
                          <a:spcPts val="0"/>
                        </a:spcBef>
                        <a:spcAft>
                          <a:spcPts val="0"/>
                        </a:spcAft>
                      </a:pPr>
                      <a:r>
                        <a:rPr lang="lv-LV" sz="1800">
                          <a:solidFill>
                            <a:schemeClr val="tx1"/>
                          </a:solidFill>
                          <a:effectLst/>
                        </a:rPr>
                        <a:t>10.4. Apliecinājums, ja patieso labuma guvēju noskaidrot nav iespējams</a:t>
                      </a:r>
                      <a:endParaRPr lang="en-GB"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947120012"/>
                  </a:ext>
                </a:extLst>
              </a:tr>
              <a:tr h="2342152">
                <a:tc>
                  <a:txBody>
                    <a:bodyPr/>
                    <a:lstStyle/>
                    <a:p>
                      <a:pPr marL="0" marR="0" algn="just">
                        <a:spcBef>
                          <a:spcPts val="0"/>
                        </a:spcBef>
                        <a:spcAft>
                          <a:spcPts val="0"/>
                        </a:spcAft>
                      </a:pPr>
                      <a:r>
                        <a:rPr lang="en-US" sz="1200" dirty="0">
                          <a:solidFill>
                            <a:schemeClr val="tx1"/>
                          </a:solidFill>
                          <a:effectLst/>
                        </a:rPr>
                        <a:t>X</a:t>
                      </a:r>
                      <a:r>
                        <a:rPr lang="lv-LV" sz="1200" dirty="0">
                          <a:solidFill>
                            <a:schemeClr val="tx1"/>
                          </a:solidFill>
                          <a:effectLst/>
                        </a:rPr>
                        <a:t> Apliecinu/-</a:t>
                      </a:r>
                      <a:r>
                        <a:rPr lang="lv-LV" sz="1200" dirty="0" err="1">
                          <a:solidFill>
                            <a:schemeClr val="tx1"/>
                          </a:solidFill>
                          <a:effectLst/>
                        </a:rPr>
                        <a:t>ām</a:t>
                      </a:r>
                      <a:r>
                        <a:rPr lang="lv-LV" sz="1200" dirty="0">
                          <a:solidFill>
                            <a:schemeClr val="tx1"/>
                          </a:solidFill>
                          <a:effectLst/>
                        </a:rPr>
                        <a:t>, ka, izmantojot visus iespējamos noskaidrošanas līdzekļus secināts, ka nav iespējams noskaidrot nevienu fizisko personu  —  patieso labuma guvēju Noziedzīgi iegūtu līdzekļu legalizācijas un terorisma un  </a:t>
                      </a:r>
                      <a:r>
                        <a:rPr lang="lv-LV" sz="1200" dirty="0" err="1">
                          <a:solidFill>
                            <a:schemeClr val="tx1"/>
                          </a:solidFill>
                          <a:effectLst/>
                        </a:rPr>
                        <a:t>proliferācijas</a:t>
                      </a:r>
                      <a:r>
                        <a:rPr lang="lv-LV" sz="1200" dirty="0">
                          <a:solidFill>
                            <a:schemeClr val="tx1"/>
                          </a:solidFill>
                          <a:effectLst/>
                        </a:rPr>
                        <a:t> finansēšanas novēršanas likuma 1. panta 5. punkta izpratnē —, kā arī ir izslēgtas šaubas, ka juridiskajai personai ir patiesais labuma guvējs.</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484108301"/>
                  </a:ext>
                </a:extLst>
              </a:tr>
              <a:tr h="334592">
                <a:tc>
                  <a:txBody>
                    <a:bodyPr/>
                    <a:lstStyle/>
                    <a:p>
                      <a:pPr marL="0" marR="0" algn="just">
                        <a:spcBef>
                          <a:spcPts val="0"/>
                        </a:spcBef>
                        <a:spcAft>
                          <a:spcPts val="0"/>
                        </a:spcAft>
                      </a:pPr>
                      <a:r>
                        <a:rPr lang="lv-LV" sz="1200" dirty="0">
                          <a:solidFill>
                            <a:schemeClr val="tx1"/>
                          </a:solidFill>
                          <a:effectLst/>
                        </a:rPr>
                        <a:t>Pamatojums (norādāms obligāti):</a:t>
                      </a:r>
                      <a:endParaRPr lang="en-GB"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582331010"/>
                  </a:ext>
                </a:extLst>
              </a:tr>
              <a:tr h="3091665">
                <a:tc>
                  <a:txBody>
                    <a:bodyPr/>
                    <a:lstStyle/>
                    <a:p>
                      <a:pPr marL="0" marR="0" algn="just">
                        <a:spcBef>
                          <a:spcPts val="0"/>
                        </a:spcBef>
                        <a:spcAft>
                          <a:spcPts val="0"/>
                        </a:spcAft>
                      </a:pPr>
                      <a:r>
                        <a:rPr lang="lv-LV" sz="1800" dirty="0">
                          <a:solidFill>
                            <a:srgbClr val="7030A0"/>
                          </a:solidFill>
                          <a:effectLst/>
                        </a:rPr>
                        <a:t>Patiesā labuma guvēju nav iespējams noskaidrot, jo biedrība nenodarbojas ar saimniecisko darbību, savukārt biedrības biedri, būdami vienlīdzīgi lemttiesīgi un vienlaicīgi būdami augstākā lēmējinstitūcija biedrībā, statūtos noteiktās kompetences ietvaros īsteno savas tiesības likumā un statūtos noteiktajā kārtībā.</a:t>
                      </a:r>
                      <a:r>
                        <a:rPr lang="lv-LV" sz="1800" dirty="0">
                          <a:solidFill>
                            <a:schemeClr val="tx1"/>
                          </a:solidFill>
                          <a:effectLst/>
                        </a:rPr>
                        <a:t> </a:t>
                      </a:r>
                      <a:endParaRPr lang="en-GB" sz="1800" dirty="0">
                        <a:solidFill>
                          <a:schemeClr val="tx1"/>
                        </a:solidFill>
                        <a:effectLst/>
                      </a:endParaRPr>
                    </a:p>
                    <a:p>
                      <a:pPr marL="0" marR="0" algn="just">
                        <a:spcBef>
                          <a:spcPts val="0"/>
                        </a:spcBef>
                        <a:spcAft>
                          <a:spcPts val="0"/>
                        </a:spcAft>
                      </a:pPr>
                      <a:r>
                        <a:rPr lang="lv-LV" sz="1800" dirty="0">
                          <a:solidFill>
                            <a:schemeClr val="tx1"/>
                          </a:solidFill>
                          <a:effectLst/>
                        </a:rPr>
                        <a:t> </a:t>
                      </a:r>
                      <a:endParaRPr lang="en-GB"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171484096"/>
                  </a:ext>
                </a:extLst>
              </a:tr>
            </a:tbl>
          </a:graphicData>
        </a:graphic>
      </p:graphicFrame>
      <p:sp>
        <p:nvSpPr>
          <p:cNvPr id="2" name="Oval 1">
            <a:extLst>
              <a:ext uri="{FF2B5EF4-FFF2-40B4-BE49-F238E27FC236}">
                <a16:creationId xmlns:a16="http://schemas.microsoft.com/office/drawing/2014/main" id="{67661D96-162A-4637-AA14-813DA90F0ED1}"/>
              </a:ext>
            </a:extLst>
          </p:cNvPr>
          <p:cNvSpPr/>
          <p:nvPr/>
        </p:nvSpPr>
        <p:spPr>
          <a:xfrm>
            <a:off x="3962400" y="5740400"/>
            <a:ext cx="3789680" cy="9810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Šīs versijas UR neapstiprināja</a:t>
            </a:r>
            <a:endParaRPr lang="en-GB" b="1" dirty="0">
              <a:solidFill>
                <a:srgbClr val="FF0000"/>
              </a:solidFill>
            </a:endParaRPr>
          </a:p>
        </p:txBody>
      </p:sp>
    </p:spTree>
    <p:extLst>
      <p:ext uri="{BB962C8B-B14F-4D97-AF65-F5344CB8AC3E}">
        <p14:creationId xmlns:p14="http://schemas.microsoft.com/office/powerpoint/2010/main" val="228940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Tiesiskais regulējums</a:t>
            </a:r>
          </a:p>
        </p:txBody>
      </p:sp>
      <p:sp>
        <p:nvSpPr>
          <p:cNvPr id="3" name="Content Placeholder 2"/>
          <p:cNvSpPr>
            <a:spLocks noGrp="1"/>
          </p:cNvSpPr>
          <p:nvPr>
            <p:ph idx="1"/>
          </p:nvPr>
        </p:nvSpPr>
        <p:spPr>
          <a:xfrm>
            <a:off x="587205" y="2169160"/>
            <a:ext cx="11188235" cy="5105400"/>
          </a:xfrm>
        </p:spPr>
        <p:txBody>
          <a:bodyPr>
            <a:normAutofit/>
          </a:bodyPr>
          <a:lstStyle/>
          <a:p>
            <a:r>
              <a:rPr lang="lv-LV" b="1" dirty="0">
                <a:solidFill>
                  <a:srgbClr val="FF0000"/>
                </a:solidFill>
              </a:rPr>
              <a:t>Satversmes 102.pants. </a:t>
            </a:r>
            <a:r>
              <a:rPr lang="lv-LV" dirty="0"/>
              <a:t>Ikvienam ir tiesības apvienoties biedrībās, politiskās partijās un citās sabiedriskās organizācijās</a:t>
            </a:r>
          </a:p>
          <a:p>
            <a:r>
              <a:rPr lang="lv-LV" b="1" dirty="0">
                <a:solidFill>
                  <a:srgbClr val="FF0000"/>
                </a:solidFill>
              </a:rPr>
              <a:t>Biedrību un nodibinājumu likums</a:t>
            </a:r>
            <a:r>
              <a:rPr lang="lv-LV" dirty="0"/>
              <a:t>. Latvijas Vēstnesis Nr.61, 14.11.2003. Pieejams: </a:t>
            </a:r>
            <a:r>
              <a:rPr lang="lv-LV" dirty="0">
                <a:hlinkClick r:id="rId2"/>
              </a:rPr>
              <a:t>http://likumi.lv/doc.php?id=81050</a:t>
            </a:r>
            <a:endParaRPr lang="lv-LV" dirty="0"/>
          </a:p>
          <a:p>
            <a:r>
              <a:rPr lang="lv-LV" dirty="0"/>
              <a:t>Ministru kabineta noteikumi:</a:t>
            </a:r>
          </a:p>
          <a:p>
            <a:pPr>
              <a:buFontTx/>
              <a:buChar char="-"/>
            </a:pPr>
            <a:r>
              <a:rPr lang="lv-LV" dirty="0"/>
              <a:t>Nr. 779 </a:t>
            </a:r>
            <a:r>
              <a:rPr lang="lv-LV" b="1" dirty="0">
                <a:solidFill>
                  <a:srgbClr val="FF0000"/>
                </a:solidFill>
              </a:rPr>
              <a:t>Biedrību un nodibinājumu klasificēšanas noteikum</a:t>
            </a:r>
            <a:r>
              <a:rPr lang="lv-LV" dirty="0"/>
              <a:t>i. Latvijas Vēstnesis Nr. 252, 28.12.2015. Pieejams: </a:t>
            </a:r>
            <a:r>
              <a:rPr lang="lv-LV" dirty="0">
                <a:hlinkClick r:id="rId3"/>
              </a:rPr>
              <a:t>http://likumi.lv/ta/id/278848-biedribu-un-nodibinajumu-klasificesanas-noteikumi</a:t>
            </a:r>
            <a:r>
              <a:rPr lang="lv-LV"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0347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0F72-2782-4860-8C15-C8580E2117C8}"/>
              </a:ext>
            </a:extLst>
          </p:cNvPr>
          <p:cNvSpPr>
            <a:spLocks noGrp="1"/>
          </p:cNvSpPr>
          <p:nvPr>
            <p:ph type="title"/>
          </p:nvPr>
        </p:nvSpPr>
        <p:spPr/>
        <p:txBody>
          <a:bodyPr>
            <a:normAutofit/>
          </a:bodyPr>
          <a:lstStyle/>
          <a:p>
            <a:r>
              <a:rPr lang="lv-LV" dirty="0"/>
              <a:t>Variants kā norādīt, ka PLG nav iespējams noskaidrot:</a:t>
            </a:r>
            <a:endParaRPr lang="en-GB" dirty="0"/>
          </a:p>
        </p:txBody>
      </p:sp>
      <p:sp>
        <p:nvSpPr>
          <p:cNvPr id="3" name="Content Placeholder 2">
            <a:extLst>
              <a:ext uri="{FF2B5EF4-FFF2-40B4-BE49-F238E27FC236}">
                <a16:creationId xmlns:a16="http://schemas.microsoft.com/office/drawing/2014/main" id="{265B97A2-53A7-427B-83E7-1981DC1F0A6A}"/>
              </a:ext>
            </a:extLst>
          </p:cNvPr>
          <p:cNvSpPr>
            <a:spLocks noGrp="1"/>
          </p:cNvSpPr>
          <p:nvPr>
            <p:ph idx="1"/>
          </p:nvPr>
        </p:nvSpPr>
        <p:spPr>
          <a:xfrm>
            <a:off x="711200" y="1907494"/>
            <a:ext cx="10515600" cy="3944666"/>
          </a:xfrm>
        </p:spPr>
        <p:txBody>
          <a:bodyPr>
            <a:normAutofit/>
          </a:bodyPr>
          <a:lstStyle/>
          <a:p>
            <a:r>
              <a:rPr lang="lv-LV" dirty="0"/>
              <a:t>Izmantojot visus iespējamos līdzekļus, nav iespējams noskaidrot PLG – fizisku personu, kura kontrolē vai kuras vārdā, labā, interesēs tiek nodibinātas darījuma attiecības. Biedrība nav saimnieciskās darbības veicējs, tai nav arī kapitāla daļas, kuras kāds varētu kontrolēt. Biedrība nav veidota kādas personas interesēs un neviens juridisks veidojums to nekontrolē. Biedrības izveidošanas mērķis ir noteikts statūtos. Biedrības biedri kā augstākā lēmējinstitūcija ar vienādām tiesībām īsteno savas tiesības likumā un statūtos noteiktajā kārtībā.</a:t>
            </a:r>
            <a:endParaRPr lang="en-GB" dirty="0"/>
          </a:p>
        </p:txBody>
      </p:sp>
      <p:sp>
        <p:nvSpPr>
          <p:cNvPr id="4" name="Slide Number Placeholder 3">
            <a:extLst>
              <a:ext uri="{FF2B5EF4-FFF2-40B4-BE49-F238E27FC236}">
                <a16:creationId xmlns:a16="http://schemas.microsoft.com/office/drawing/2014/main" id="{D4A8B2E1-96EF-4F2A-A1FA-7FF737CE5AE6}"/>
              </a:ext>
            </a:extLst>
          </p:cNvPr>
          <p:cNvSpPr>
            <a:spLocks noGrp="1"/>
          </p:cNvSpPr>
          <p:nvPr>
            <p:ph type="sldNum" sz="quarter" idx="12"/>
          </p:nvPr>
        </p:nvSpPr>
        <p:spPr/>
        <p:txBody>
          <a:bodyPr/>
          <a:lstStyle/>
          <a:p>
            <a:fld id="{B6F15528-21DE-4FAA-801E-634DDDAF4B2B}" type="slidenum">
              <a:rPr lang="en-US" smtClean="0"/>
              <a:pPr/>
              <a:t>40</a:t>
            </a:fld>
            <a:endParaRPr lang="en-US"/>
          </a:p>
        </p:txBody>
      </p:sp>
      <p:sp>
        <p:nvSpPr>
          <p:cNvPr id="5" name="Oval 4">
            <a:extLst>
              <a:ext uri="{FF2B5EF4-FFF2-40B4-BE49-F238E27FC236}">
                <a16:creationId xmlns:a16="http://schemas.microsoft.com/office/drawing/2014/main" id="{ADA0B8B1-CE9C-4554-8000-B07C297C0302}"/>
              </a:ext>
            </a:extLst>
          </p:cNvPr>
          <p:cNvSpPr/>
          <p:nvPr/>
        </p:nvSpPr>
        <p:spPr>
          <a:xfrm>
            <a:off x="3962400" y="5740400"/>
            <a:ext cx="3789680" cy="9810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Par šo versiju nav sniegta atgriezeniskā saite, vai ir apstiprināts</a:t>
            </a:r>
            <a:endParaRPr lang="en-GB" b="1" dirty="0">
              <a:solidFill>
                <a:srgbClr val="FF0000"/>
              </a:solidFill>
            </a:endParaRPr>
          </a:p>
        </p:txBody>
      </p:sp>
    </p:spTree>
    <p:extLst>
      <p:ext uri="{BB962C8B-B14F-4D97-AF65-F5344CB8AC3E}">
        <p14:creationId xmlns:p14="http://schemas.microsoft.com/office/powerpoint/2010/main" val="2315976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D2B6-0240-458A-A9E4-6DAF6ADA8A54}"/>
              </a:ext>
            </a:extLst>
          </p:cNvPr>
          <p:cNvSpPr>
            <a:spLocks noGrp="1"/>
          </p:cNvSpPr>
          <p:nvPr>
            <p:ph type="title"/>
          </p:nvPr>
        </p:nvSpPr>
        <p:spPr>
          <a:xfrm>
            <a:off x="838200" y="365125"/>
            <a:ext cx="10515600" cy="1169035"/>
          </a:xfrm>
        </p:spPr>
        <p:txBody>
          <a:bodyPr>
            <a:normAutofit fontScale="90000"/>
          </a:bodyPr>
          <a:lstStyle/>
          <a:p>
            <a:pPr algn="ctr"/>
            <a:r>
              <a:rPr lang="lv-LV" sz="4000" b="1" dirty="0">
                <a:latin typeface="Times New Roman" panose="02020603050405020304" pitchFamily="18" charset="0"/>
                <a:cs typeface="Times New Roman" panose="02020603050405020304" pitchFamily="18" charset="0"/>
              </a:rPr>
              <a:t>Pēdējā versija, ko iesniegt B2/B3	 veidlapā. Aizgāja</a:t>
            </a:r>
            <a:r>
              <a:rPr lang="lv-LV" sz="4000" b="1" dirty="0">
                <a:latin typeface="Times New Roman" panose="02020603050405020304" pitchFamily="18" charset="0"/>
                <a:cs typeface="Times New Roman" panose="02020603050405020304" pitchFamily="18" charset="0"/>
                <a:sym typeface="Wingdings" panose="05000000000000000000" pitchFamily="2" charset="2"/>
              </a:rPr>
              <a:t></a:t>
            </a:r>
            <a:endParaRPr lang="en-GB"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401B725-BC28-49B3-AB68-A5C7794BBB35}"/>
              </a:ext>
            </a:extLst>
          </p:cNvPr>
          <p:cNvSpPr>
            <a:spLocks noGrp="1"/>
          </p:cNvSpPr>
          <p:nvPr>
            <p:ph idx="1"/>
          </p:nvPr>
        </p:nvSpPr>
        <p:spPr>
          <a:xfrm>
            <a:off x="304800" y="1825625"/>
            <a:ext cx="11531600" cy="4667250"/>
          </a:xfrm>
        </p:spPr>
        <p:txBody>
          <a:bodyPr>
            <a:noAutofit/>
          </a:bodyPr>
          <a:lstStyle/>
          <a:p>
            <a:pPr marL="0" marR="0" algn="just">
              <a:spcBef>
                <a:spcPts val="0"/>
              </a:spcBef>
              <a:spcAft>
                <a:spcPts val="0"/>
              </a:spcAft>
            </a:pPr>
            <a:r>
              <a:rPr lang="lv-LV" sz="2400" dirty="0">
                <a:solidFill>
                  <a:srgbClr val="000000"/>
                </a:solidFill>
                <a:effectLst/>
                <a:latin typeface="Times New Roman" panose="02020603050405020304" pitchFamily="18" charset="0"/>
                <a:ea typeface="Calibri" panose="020F0502020204030204" pitchFamily="34" charset="0"/>
              </a:rPr>
              <a:t>Biedrība nav izveidota kādas fiziskas personas interesēs, bet tās mērķis ir </a:t>
            </a:r>
            <a:r>
              <a:rPr lang="lv-LV" sz="2400" dirty="0" err="1">
                <a:solidFill>
                  <a:srgbClr val="000000"/>
                </a:solidFill>
                <a:effectLst/>
                <a:highlight>
                  <a:srgbClr val="00FF00"/>
                </a:highlight>
                <a:latin typeface="Times New Roman" panose="02020603050405020304" pitchFamily="18" charset="0"/>
                <a:ea typeface="Calibri" panose="020F0502020204030204" pitchFamily="34" charset="0"/>
              </a:rPr>
              <a:t>xxxxxxxxxxxx</a:t>
            </a:r>
            <a:r>
              <a:rPr lang="lv-LV" sz="2400" dirty="0">
                <a:solidFill>
                  <a:srgbClr val="000000"/>
                </a:solidFill>
                <a:effectLst/>
                <a:latin typeface="Times New Roman" panose="02020603050405020304" pitchFamily="18" charset="0"/>
                <a:ea typeface="Calibri" panose="020F0502020204030204" pitchFamily="34" charset="0"/>
              </a:rPr>
              <a:t>. Biedrībā augstākā lēmējinstitūcija ir biedru sapulce, kura tiek sasaukta ne retāk kā reizi gadā un kura pieņem lēmumus, kas attiecas uz biedrības mērķu izpildi. Valde kā biedru lēmumu īstenotāja veic praktiskās darbības mērķu sasniegšanai. Piemēram, </a:t>
            </a:r>
            <a:r>
              <a:rPr lang="lv-LV" sz="2400" dirty="0">
                <a:solidFill>
                  <a:srgbClr val="000000"/>
                </a:solidFill>
                <a:effectLst/>
                <a:highlight>
                  <a:srgbClr val="00FF00"/>
                </a:highlight>
                <a:latin typeface="Times New Roman" panose="02020603050405020304" pitchFamily="18" charset="0"/>
                <a:ea typeface="Calibri" panose="020F0502020204030204" pitchFamily="34" charset="0"/>
              </a:rPr>
              <a:t>uztur mājas lapu, komunicē sociālajos tīklos, organizē atklātas valdes sēdes, organizē seminārus, mācības/meistarklases gan biedriem, gan citiem interesentiem, piedalās festivālos, forumos un  veic citas darbības</a:t>
            </a:r>
            <a:r>
              <a:rPr lang="lv-LV" sz="2400" dirty="0">
                <a:solidFill>
                  <a:srgbClr val="000000"/>
                </a:solidFill>
                <a:effectLst/>
                <a:latin typeface="Times New Roman" panose="02020603050405020304" pitchFamily="18" charset="0"/>
                <a:ea typeface="Calibri" panose="020F0502020204030204" pitchFamily="34" charset="0"/>
              </a:rPr>
              <a:t>.</a:t>
            </a:r>
            <a:endParaRPr lang="en-GB" sz="2400" dirty="0">
              <a:solidFill>
                <a:srgbClr val="000000"/>
              </a:solidFill>
              <a:effectLst/>
              <a:latin typeface="Times New Roman" panose="02020603050405020304" pitchFamily="18" charset="0"/>
              <a:ea typeface="Times New Roman" panose="02020603050405020304" pitchFamily="18" charset="0"/>
            </a:endParaRPr>
          </a:p>
          <a:p>
            <a:r>
              <a:rPr lang="lv-LV" sz="2400" dirty="0">
                <a:effectLst/>
                <a:latin typeface="Times New Roman" panose="02020603050405020304" pitchFamily="18" charset="0"/>
                <a:ea typeface="Calibri" panose="020F0502020204030204" pitchFamily="34" charset="0"/>
              </a:rPr>
              <a:t>Valde, kura sastāv no </a:t>
            </a:r>
            <a:r>
              <a:rPr lang="lv-LV" sz="2400" dirty="0">
                <a:effectLst/>
                <a:highlight>
                  <a:srgbClr val="00FF00"/>
                </a:highlight>
                <a:latin typeface="Times New Roman" panose="02020603050405020304" pitchFamily="18" charset="0"/>
                <a:ea typeface="Calibri" panose="020F0502020204030204" pitchFamily="34" charset="0"/>
              </a:rPr>
              <a:t>3 biedriem </a:t>
            </a:r>
            <a:r>
              <a:rPr lang="lv-LV" sz="2400" i="1" dirty="0">
                <a:effectLst/>
                <a:latin typeface="Times New Roman" panose="02020603050405020304" pitchFamily="18" charset="0"/>
                <a:ea typeface="Calibri" panose="020F0502020204030204" pitchFamily="34" charset="0"/>
              </a:rPr>
              <a:t>Noziedzīgi iegūtu līdzekļu legalizācijas un terorisma un  </a:t>
            </a:r>
            <a:r>
              <a:rPr lang="lv-LV" sz="2400" i="1" dirty="0" err="1">
                <a:effectLst/>
                <a:latin typeface="Times New Roman" panose="02020603050405020304" pitchFamily="18" charset="0"/>
                <a:ea typeface="Calibri" panose="020F0502020204030204" pitchFamily="34" charset="0"/>
              </a:rPr>
              <a:t>proliferācijas</a:t>
            </a:r>
            <a:r>
              <a:rPr lang="lv-LV" sz="2400" i="1" dirty="0">
                <a:effectLst/>
                <a:latin typeface="Times New Roman" panose="02020603050405020304" pitchFamily="18" charset="0"/>
                <a:ea typeface="Calibri" panose="020F0502020204030204" pitchFamily="34" charset="0"/>
              </a:rPr>
              <a:t> finansēšanas novēršanas likuma</a:t>
            </a:r>
            <a:r>
              <a:rPr lang="lv-LV" sz="2400" dirty="0">
                <a:effectLst/>
                <a:latin typeface="Times New Roman" panose="02020603050405020304" pitchFamily="18" charset="0"/>
                <a:ea typeface="Calibri" panose="020F0502020204030204" pitchFamily="34" charset="0"/>
              </a:rPr>
              <a:t> izpratnē it kā īsteno vairāk kā 25% no visa balsojuma kopsummas, bet biedrībā valde pieņem lēmumus atklātā un caurspīdīgā veidā. </a:t>
            </a:r>
            <a:r>
              <a:rPr lang="lv-LV" sz="2400" dirty="0">
                <a:effectLst/>
                <a:highlight>
                  <a:srgbClr val="00FF00"/>
                </a:highlight>
                <a:latin typeface="Times New Roman" panose="02020603050405020304" pitchFamily="18" charset="0"/>
                <a:ea typeface="Calibri" panose="020F0502020204030204" pitchFamily="34" charset="0"/>
              </a:rPr>
              <a:t>Proti, valdes sēdes ir atklātas un uz tām tiek aicināti visi biedri. Balsojumā par darba kārtības u.c. jautājumiem balso visi klātesošie valdes sēdē, bet protokolā fiksē valdes locekļu balsu sadalījumu</a:t>
            </a:r>
            <a:r>
              <a:rPr lang="lv-LV" sz="2400" dirty="0">
                <a:effectLst/>
                <a:latin typeface="Times New Roman" panose="02020603050405020304" pitchFamily="18" charset="0"/>
                <a:ea typeface="Calibri" panose="020F0502020204030204" pitchFamily="34" charset="0"/>
              </a:rPr>
              <a:t>. Tādejādi tiek mazināta iespēja, ka lēmumi ir pieņemti kādas fiziskas vai fizisku personu labā.</a:t>
            </a:r>
            <a:endParaRPr lang="en-GB" sz="2400" dirty="0"/>
          </a:p>
        </p:txBody>
      </p:sp>
    </p:spTree>
    <p:extLst>
      <p:ext uri="{BB962C8B-B14F-4D97-AF65-F5344CB8AC3E}">
        <p14:creationId xmlns:p14="http://schemas.microsoft.com/office/powerpoint/2010/main" val="1663037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AE94-536D-4648-B359-41F0D7FD1379}"/>
              </a:ext>
            </a:extLst>
          </p:cNvPr>
          <p:cNvSpPr>
            <a:spLocks noGrp="1"/>
          </p:cNvSpPr>
          <p:nvPr>
            <p:ph type="title"/>
          </p:nvPr>
        </p:nvSpPr>
        <p:spPr>
          <a:xfrm>
            <a:off x="506104" y="1004552"/>
            <a:ext cx="2808604" cy="4539803"/>
          </a:xfrm>
        </p:spPr>
        <p:txBody>
          <a:bodyPr>
            <a:normAutofit fontScale="90000"/>
          </a:bodyPr>
          <a:lstStyle/>
          <a:p>
            <a:r>
              <a:rPr lang="lv-LV" b="1" dirty="0">
                <a:solidFill>
                  <a:srgbClr val="FF0000"/>
                </a:solidFill>
              </a:rPr>
              <a:t>Ziņas, ko UR reģistrējis, ir ieraksti par BN tās dibināšanas brīdī, bet ziņas var tikt grozītas</a:t>
            </a:r>
            <a:endParaRPr lang="en-US" b="1" dirty="0">
              <a:solidFill>
                <a:srgbClr val="FF0000"/>
              </a:solidFill>
            </a:endParaRPr>
          </a:p>
        </p:txBody>
      </p:sp>
      <p:sp>
        <p:nvSpPr>
          <p:cNvPr id="4" name="Title 1">
            <a:extLst>
              <a:ext uri="{FF2B5EF4-FFF2-40B4-BE49-F238E27FC236}">
                <a16:creationId xmlns:a16="http://schemas.microsoft.com/office/drawing/2014/main" id="{BD17711A-403F-4A7F-ADA6-B25B5320310F}"/>
              </a:ext>
            </a:extLst>
          </p:cNvPr>
          <p:cNvSpPr txBox="1">
            <a:spLocks/>
          </p:cNvSpPr>
          <p:nvPr/>
        </p:nvSpPr>
        <p:spPr>
          <a:xfrm>
            <a:off x="4610108" y="0"/>
            <a:ext cx="7969332"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3200" dirty="0">
                <a:latin typeface="Times New Roman" panose="02020603050405020304" pitchFamily="18" charset="0"/>
                <a:cs typeface="Times New Roman" panose="02020603050405020304" pitchFamily="18" charset="0"/>
              </a:rPr>
              <a:t>Kas var būt par pamatu ziņu grozīšanai UR:</a:t>
            </a:r>
          </a:p>
        </p:txBody>
      </p:sp>
      <p:sp>
        <p:nvSpPr>
          <p:cNvPr id="6" name="Flowchart: Document 5">
            <a:extLst>
              <a:ext uri="{FF2B5EF4-FFF2-40B4-BE49-F238E27FC236}">
                <a16:creationId xmlns:a16="http://schemas.microsoft.com/office/drawing/2014/main" id="{4DD3144B-45F8-43D3-9060-7AC3C15C033A}"/>
              </a:ext>
            </a:extLst>
          </p:cNvPr>
          <p:cNvSpPr/>
          <p:nvPr/>
        </p:nvSpPr>
        <p:spPr>
          <a:xfrm>
            <a:off x="3800341" y="1206497"/>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Juridiskās adreses maiņa</a:t>
            </a:r>
          </a:p>
        </p:txBody>
      </p:sp>
      <p:sp>
        <p:nvSpPr>
          <p:cNvPr id="7" name="Flowchart: Document 6">
            <a:extLst>
              <a:ext uri="{FF2B5EF4-FFF2-40B4-BE49-F238E27FC236}">
                <a16:creationId xmlns:a16="http://schemas.microsoft.com/office/drawing/2014/main" id="{E64530A0-25BF-4A22-9AD0-A874295AF0F6}"/>
              </a:ext>
            </a:extLst>
          </p:cNvPr>
          <p:cNvSpPr/>
          <p:nvPr/>
        </p:nvSpPr>
        <p:spPr>
          <a:xfrm>
            <a:off x="4610108" y="2482562"/>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Statūtu grozījumi</a:t>
            </a:r>
          </a:p>
        </p:txBody>
      </p:sp>
      <p:sp>
        <p:nvSpPr>
          <p:cNvPr id="8" name="Flowchart: Document 7">
            <a:extLst>
              <a:ext uri="{FF2B5EF4-FFF2-40B4-BE49-F238E27FC236}">
                <a16:creationId xmlns:a16="http://schemas.microsoft.com/office/drawing/2014/main" id="{1EFAA4E6-E8CF-4A8B-9520-13DC189649FE}"/>
              </a:ext>
            </a:extLst>
          </p:cNvPr>
          <p:cNvSpPr/>
          <p:nvPr/>
        </p:nvSpPr>
        <p:spPr>
          <a:xfrm>
            <a:off x="5705341" y="3813219"/>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Mērķu maiņa</a:t>
            </a:r>
          </a:p>
        </p:txBody>
      </p:sp>
      <p:sp>
        <p:nvSpPr>
          <p:cNvPr id="9" name="Flowchart: Document 8">
            <a:extLst>
              <a:ext uri="{FF2B5EF4-FFF2-40B4-BE49-F238E27FC236}">
                <a16:creationId xmlns:a16="http://schemas.microsoft.com/office/drawing/2014/main" id="{CA98F4A3-120D-4380-8401-FC5B0E716826}"/>
              </a:ext>
            </a:extLst>
          </p:cNvPr>
          <p:cNvSpPr/>
          <p:nvPr/>
        </p:nvSpPr>
        <p:spPr>
          <a:xfrm>
            <a:off x="7076941" y="4704873"/>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Nosaukuma maiņa</a:t>
            </a:r>
          </a:p>
        </p:txBody>
      </p:sp>
      <p:sp>
        <p:nvSpPr>
          <p:cNvPr id="10" name="Flowchart: Document 9">
            <a:extLst>
              <a:ext uri="{FF2B5EF4-FFF2-40B4-BE49-F238E27FC236}">
                <a16:creationId xmlns:a16="http://schemas.microsoft.com/office/drawing/2014/main" id="{138063F3-6954-405E-BD8B-D88BD578EDF1}"/>
              </a:ext>
            </a:extLst>
          </p:cNvPr>
          <p:cNvSpPr/>
          <p:nvPr/>
        </p:nvSpPr>
        <p:spPr>
          <a:xfrm>
            <a:off x="8143741" y="3356019"/>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Pilnvarojuma maiņa</a:t>
            </a:r>
          </a:p>
        </p:txBody>
      </p:sp>
      <p:sp>
        <p:nvSpPr>
          <p:cNvPr id="11" name="Flowchart: Document 10">
            <a:extLst>
              <a:ext uri="{FF2B5EF4-FFF2-40B4-BE49-F238E27FC236}">
                <a16:creationId xmlns:a16="http://schemas.microsoft.com/office/drawing/2014/main" id="{972910B8-4506-4464-B19A-CEFCE77E2B07}"/>
              </a:ext>
            </a:extLst>
          </p:cNvPr>
          <p:cNvSpPr/>
          <p:nvPr/>
        </p:nvSpPr>
        <p:spPr>
          <a:xfrm>
            <a:off x="10048741" y="3051219"/>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Valdes locekļu maiņa</a:t>
            </a:r>
          </a:p>
        </p:txBody>
      </p:sp>
      <p:sp>
        <p:nvSpPr>
          <p:cNvPr id="12" name="Flowchart: Multidocument 11">
            <a:extLst>
              <a:ext uri="{FF2B5EF4-FFF2-40B4-BE49-F238E27FC236}">
                <a16:creationId xmlns:a16="http://schemas.microsoft.com/office/drawing/2014/main" id="{FD486EB2-3BE7-447B-AE53-C9245DE4BBB5}"/>
              </a:ext>
            </a:extLst>
          </p:cNvPr>
          <p:cNvSpPr/>
          <p:nvPr/>
        </p:nvSpPr>
        <p:spPr>
          <a:xfrm>
            <a:off x="10534374" y="4156119"/>
            <a:ext cx="1676400" cy="2362200"/>
          </a:xfrm>
          <a:prstGeom prst="flowChartMulti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u.c.</a:t>
            </a:r>
          </a:p>
        </p:txBody>
      </p:sp>
      <p:sp>
        <p:nvSpPr>
          <p:cNvPr id="13" name="Flowchart: Document 12">
            <a:extLst>
              <a:ext uri="{FF2B5EF4-FFF2-40B4-BE49-F238E27FC236}">
                <a16:creationId xmlns:a16="http://schemas.microsoft.com/office/drawing/2014/main" id="{0663595C-5939-4BB8-9824-BF4D4E12FFF5}"/>
              </a:ext>
            </a:extLst>
          </p:cNvPr>
          <p:cNvSpPr/>
          <p:nvPr/>
        </p:nvSpPr>
        <p:spPr>
          <a:xfrm>
            <a:off x="9085437" y="1852491"/>
            <a:ext cx="1676400" cy="1981200"/>
          </a:xfrm>
          <a:prstGeom prst="flowChart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Lēmums par likvidāciju, reorganizāciju</a:t>
            </a:r>
          </a:p>
        </p:txBody>
      </p:sp>
    </p:spTree>
    <p:extLst>
      <p:ext uri="{BB962C8B-B14F-4D97-AF65-F5344CB8AC3E}">
        <p14:creationId xmlns:p14="http://schemas.microsoft.com/office/powerpoint/2010/main" val="350272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ircle(in)">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ircle(in)">
                                      <p:cBhvr>
                                        <p:cTn id="44" dur="20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circle(in)">
                                      <p:cBhvr>
                                        <p:cTn id="4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BE935-2E37-492F-BCEA-CDEB50D2909A}"/>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3. Biedru sapulces sasaukšana, norise un pieņemto lēmumu fiksēšana, reģistrēšana Uzņēmumu reģistrā</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2415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2330" y="1978025"/>
            <a:ext cx="5034566" cy="4351338"/>
          </a:xfrm>
          <a:solidFill>
            <a:srgbClr val="FFFF00"/>
          </a:solidFill>
        </p:spPr>
        <p:txBody>
          <a:bodyPr>
            <a:normAutofit/>
          </a:bodyPr>
          <a:lstStyle/>
          <a:p>
            <a:r>
              <a:rPr lang="lv-LV" dirty="0"/>
              <a:t>Biedrības adreses maiņa</a:t>
            </a:r>
          </a:p>
          <a:p>
            <a:r>
              <a:rPr lang="lv-LV" dirty="0"/>
              <a:t>Biedrības nosaukuma maiņa</a:t>
            </a:r>
          </a:p>
          <a:p>
            <a:r>
              <a:rPr lang="lv-LV" dirty="0"/>
              <a:t>Biedrības mērķa maiņa</a:t>
            </a:r>
          </a:p>
          <a:p>
            <a:r>
              <a:rPr lang="lv-LV" dirty="0"/>
              <a:t>Statūtos noteiktā kompetence</a:t>
            </a:r>
          </a:p>
          <a:p>
            <a:r>
              <a:rPr lang="lv-LV" dirty="0"/>
              <a:t>u.c. jautājumi, kas nav biedru sapulces kompetencē</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
        <p:nvSpPr>
          <p:cNvPr id="5" name="Oval 4"/>
          <p:cNvSpPr/>
          <p:nvPr/>
        </p:nvSpPr>
        <p:spPr>
          <a:xfrm>
            <a:off x="1471412" y="449687"/>
            <a:ext cx="3810000" cy="838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rgbClr val="FFFF00"/>
                </a:solidFill>
                <a:latin typeface="Times New Roman" panose="02020603050405020304" pitchFamily="18" charset="0"/>
                <a:cs typeface="Times New Roman" panose="02020603050405020304" pitchFamily="18" charset="0"/>
              </a:rPr>
              <a:t>Biedru sapulces lēmums</a:t>
            </a:r>
          </a:p>
        </p:txBody>
      </p:sp>
      <p:sp>
        <p:nvSpPr>
          <p:cNvPr id="6" name="Oval 5"/>
          <p:cNvSpPr/>
          <p:nvPr/>
        </p:nvSpPr>
        <p:spPr>
          <a:xfrm>
            <a:off x="7160654" y="372414"/>
            <a:ext cx="3810000" cy="838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rgbClr val="FFFF00"/>
                </a:solidFill>
                <a:latin typeface="Times New Roman" panose="02020603050405020304" pitchFamily="18" charset="0"/>
                <a:cs typeface="Times New Roman" panose="02020603050405020304" pitchFamily="18" charset="0"/>
              </a:rPr>
              <a:t>Valdes lēmums</a:t>
            </a:r>
          </a:p>
        </p:txBody>
      </p:sp>
      <p:sp>
        <p:nvSpPr>
          <p:cNvPr id="9" name="Content Placeholder 2">
            <a:extLst>
              <a:ext uri="{FF2B5EF4-FFF2-40B4-BE49-F238E27FC236}">
                <a16:creationId xmlns:a16="http://schemas.microsoft.com/office/drawing/2014/main" id="{AB75827B-69BA-491F-9F8D-69AC901EA0B9}"/>
              </a:ext>
            </a:extLst>
          </p:cNvPr>
          <p:cNvSpPr txBox="1">
            <a:spLocks/>
          </p:cNvSpPr>
          <p:nvPr/>
        </p:nvSpPr>
        <p:spPr>
          <a:xfrm>
            <a:off x="990600" y="1978025"/>
            <a:ext cx="5034566" cy="4351338"/>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dirty="0"/>
              <a:t>Statūtu grozījumi </a:t>
            </a:r>
          </a:p>
          <a:p>
            <a:r>
              <a:rPr lang="lv-LV" dirty="0"/>
              <a:t>Valdes locekļu pārvēlēšana</a:t>
            </a:r>
          </a:p>
          <a:p>
            <a:r>
              <a:rPr lang="lv-LV" dirty="0"/>
              <a:t>Revīzijas institūcijas pārvēlēšana</a:t>
            </a:r>
          </a:p>
          <a:p>
            <a:r>
              <a:rPr lang="lv-LV" dirty="0"/>
              <a:t>Biedrības darbības izbeigšana, turpināšana, reorganizācija</a:t>
            </a:r>
          </a:p>
          <a:p>
            <a:r>
              <a:rPr lang="lv-LV" dirty="0"/>
              <a:t>Citi jautājumi, kas minēti </a:t>
            </a:r>
            <a:r>
              <a:rPr lang="lv-LV" b="1" dirty="0"/>
              <a:t>statūtos</a:t>
            </a:r>
            <a:r>
              <a:rPr lang="lv-LV" dirty="0"/>
              <a:t>.</a:t>
            </a:r>
          </a:p>
        </p:txBody>
      </p:sp>
    </p:spTree>
    <p:extLst>
      <p:ext uri="{BB962C8B-B14F-4D97-AF65-F5344CB8AC3E}">
        <p14:creationId xmlns:p14="http://schemas.microsoft.com/office/powerpoint/2010/main" val="12858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1"/>
          </a:xfrm>
        </p:spPr>
        <p:txBody>
          <a:bodyPr>
            <a:normAutofit/>
          </a:bodyPr>
          <a:lstStyle/>
          <a:p>
            <a:r>
              <a:rPr lang="lv-LV" b="1" dirty="0">
                <a:latin typeface="Baskerville Old Face" panose="02020602080505020303" pitchFamily="18" charset="0"/>
              </a:rPr>
              <a:t>Biedru sapulces sasaukšana [BNL 36.pants]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
        <p:nvSpPr>
          <p:cNvPr id="6" name="Flowchart: Alternate Process 5"/>
          <p:cNvSpPr/>
          <p:nvPr/>
        </p:nvSpPr>
        <p:spPr>
          <a:xfrm>
            <a:off x="3810000" y="1600200"/>
            <a:ext cx="4495800" cy="914400"/>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Sapulci sasauc VALDE</a:t>
            </a:r>
          </a:p>
        </p:txBody>
      </p:sp>
      <p:sp>
        <p:nvSpPr>
          <p:cNvPr id="7" name="Flowchart: Decision 6"/>
          <p:cNvSpPr/>
          <p:nvPr/>
        </p:nvSpPr>
        <p:spPr>
          <a:xfrm>
            <a:off x="4419600" y="2667000"/>
            <a:ext cx="3276600" cy="609600"/>
          </a:xfrm>
          <a:prstGeom prst="flowChartDecis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u="sng" dirty="0">
                <a:solidFill>
                  <a:srgbClr val="FF0000"/>
                </a:solidFill>
              </a:rPr>
              <a:t>saskaņā ar</a:t>
            </a:r>
            <a:r>
              <a:rPr lang="lv-LV" sz="2000" b="1" dirty="0">
                <a:solidFill>
                  <a:srgbClr val="FF0000"/>
                </a:solidFill>
              </a:rPr>
              <a:t>:</a:t>
            </a:r>
          </a:p>
        </p:txBody>
      </p:sp>
      <p:sp>
        <p:nvSpPr>
          <p:cNvPr id="8" name="Flowchart: Alternate Process 7"/>
          <p:cNvSpPr/>
          <p:nvPr/>
        </p:nvSpPr>
        <p:spPr>
          <a:xfrm>
            <a:off x="2667000" y="3505200"/>
            <a:ext cx="6781800" cy="914400"/>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likumā vai </a:t>
            </a:r>
            <a:r>
              <a:rPr lang="lv-LV" sz="2000" b="1" u="sng" dirty="0">
                <a:solidFill>
                  <a:srgbClr val="FF0000"/>
                </a:solidFill>
              </a:rPr>
              <a:t>statūtos noteikto kārtību</a:t>
            </a:r>
            <a:endParaRPr lang="lv-LV" sz="2000" b="1" dirty="0">
              <a:solidFill>
                <a:srgbClr val="FF0000"/>
              </a:solidFill>
            </a:endParaRPr>
          </a:p>
        </p:txBody>
      </p:sp>
      <p:sp>
        <p:nvSpPr>
          <p:cNvPr id="9" name="Flowchart: Connector 8"/>
          <p:cNvSpPr/>
          <p:nvPr/>
        </p:nvSpPr>
        <p:spPr>
          <a:xfrm>
            <a:off x="2667000" y="4876800"/>
            <a:ext cx="2895600" cy="1676400"/>
          </a:xfrm>
          <a:prstGeom prst="flowChartConnecto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statūtos noteiktajos gadījumos </a:t>
            </a:r>
          </a:p>
        </p:txBody>
      </p:sp>
      <p:sp>
        <p:nvSpPr>
          <p:cNvPr id="10" name="Flowchart: Connector 9"/>
          <p:cNvSpPr/>
          <p:nvPr/>
        </p:nvSpPr>
        <p:spPr>
          <a:xfrm>
            <a:off x="6553200" y="4876800"/>
            <a:ext cx="2895600" cy="1676400"/>
          </a:xfrm>
          <a:prstGeom prst="flowChartConnecto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ja sapulces sasaukšana nepieciešama biedru interesēs.</a:t>
            </a:r>
          </a:p>
          <a:p>
            <a:pPr algn="ctr"/>
            <a:endParaRPr lang="lv-LV" sz="2000" b="1" dirty="0">
              <a:solidFill>
                <a:srgbClr val="FF0000"/>
              </a:solidFill>
            </a:endParaRPr>
          </a:p>
        </p:txBody>
      </p:sp>
      <p:cxnSp>
        <p:nvCxnSpPr>
          <p:cNvPr id="13" name="Straight Arrow Connector 12"/>
          <p:cNvCxnSpPr>
            <a:stCxn id="8" idx="2"/>
            <a:endCxn id="9" idx="0"/>
          </p:cNvCxnSpPr>
          <p:nvPr/>
        </p:nvCxnSpPr>
        <p:spPr>
          <a:xfrm flipH="1">
            <a:off x="4114800" y="4419600"/>
            <a:ext cx="19431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2"/>
            <a:endCxn id="10" idx="0"/>
          </p:cNvCxnSpPr>
          <p:nvPr/>
        </p:nvCxnSpPr>
        <p:spPr>
          <a:xfrm>
            <a:off x="6057900" y="4419600"/>
            <a:ext cx="19431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10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par>
                                <p:cTn id="26" presetID="21" presetClass="entr" presetSubtype="1"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par>
                                <p:cTn id="29" presetID="21" presetClass="entr" presetSubtype="1"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2000"/>
                                        <p:tgtEl>
                                          <p:spTgt spid="15"/>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2000"/>
                                        <p:tgtEl>
                                          <p:spTgt spid="9"/>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heel(1)">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27893-80CD-44DC-B0DF-EEA6275F0654}"/>
              </a:ext>
            </a:extLst>
          </p:cNvPr>
          <p:cNvSpPr>
            <a:spLocks noGrp="1"/>
          </p:cNvSpPr>
          <p:nvPr>
            <p:ph type="title"/>
          </p:nvPr>
        </p:nvSpPr>
        <p:spPr/>
        <p:txBody>
          <a:bodyPr/>
          <a:lstStyle/>
          <a:p>
            <a:r>
              <a:rPr lang="lv-LV" b="1" dirty="0">
                <a:solidFill>
                  <a:srgbClr val="FF0000"/>
                </a:solidFill>
                <a:latin typeface="Times New Roman" panose="02020603050405020304" pitchFamily="18" charset="0"/>
                <a:cs typeface="Times New Roman" panose="02020603050405020304" pitchFamily="18" charset="0"/>
              </a:rPr>
              <a:t>[..] likumā vai statūtos noteikto kārtību [..]</a:t>
            </a:r>
            <a:endParaRPr lang="en-US" dirty="0"/>
          </a:p>
        </p:txBody>
      </p:sp>
      <p:sp>
        <p:nvSpPr>
          <p:cNvPr id="3" name="Content Placeholder 2">
            <a:extLst>
              <a:ext uri="{FF2B5EF4-FFF2-40B4-BE49-F238E27FC236}">
                <a16:creationId xmlns:a16="http://schemas.microsoft.com/office/drawing/2014/main" id="{CF6707F4-A85A-4FA4-BDA9-9D303F97E570}"/>
              </a:ext>
            </a:extLst>
          </p:cNvPr>
          <p:cNvSpPr>
            <a:spLocks noGrp="1"/>
          </p:cNvSpPr>
          <p:nvPr>
            <p:ph idx="1"/>
          </p:nvPr>
        </p:nvSpPr>
        <p:spPr/>
        <p:txBody>
          <a:bodyPr/>
          <a:lstStyle/>
          <a:p>
            <a:r>
              <a:rPr lang="lv-LV" dirty="0"/>
              <a:t>Parasti valde sasauc biedru sapulci statūtos noteiktajā kārtībā;</a:t>
            </a:r>
          </a:p>
          <a:p>
            <a:r>
              <a:rPr lang="lv-LV" dirty="0"/>
              <a:t>Ja valde nav sasaukusi biedru sapulci statūtos noteiktajā kārtībā [</a:t>
            </a:r>
            <a:r>
              <a:rPr lang="lv-LV" i="1" dirty="0">
                <a:solidFill>
                  <a:srgbClr val="FF0000"/>
                </a:solidFill>
              </a:rPr>
              <a:t>nokavēts valdes locekļu pārvēlēšanas termiņš un valdei nav leģitīmu iemeslu pildīt savus pienākumus</a:t>
            </a:r>
            <a:r>
              <a:rPr lang="lv-LV" dirty="0"/>
              <a:t>], tiek piemērotas likuma normas sapulces sasaukšanā</a:t>
            </a:r>
          </a:p>
          <a:p>
            <a:r>
              <a:rPr lang="lv-LV" dirty="0"/>
              <a:t>Biedru sapulci sasauc ne mazāk kā viena desmitā daļa biedru [jāskatās, vai statūtos nav cits limits noteikts]</a:t>
            </a:r>
            <a:endParaRPr lang="en-US" dirty="0"/>
          </a:p>
        </p:txBody>
      </p:sp>
    </p:spTree>
    <p:extLst>
      <p:ext uri="{BB962C8B-B14F-4D97-AF65-F5344CB8AC3E}">
        <p14:creationId xmlns:p14="http://schemas.microsoft.com/office/powerpoint/2010/main" val="1769968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Baskerville Old Face" panose="02020602080505020303" pitchFamily="18" charset="0"/>
              </a:rPr>
              <a:t>Sapulces sasaukšana biedru interesēs:</a:t>
            </a:r>
          </a:p>
        </p:txBody>
      </p:sp>
      <p:sp>
        <p:nvSpPr>
          <p:cNvPr id="3" name="Content Placeholder 2"/>
          <p:cNvSpPr>
            <a:spLocks noGrp="1"/>
          </p:cNvSpPr>
          <p:nvPr>
            <p:ph idx="1"/>
          </p:nvPr>
        </p:nvSpPr>
        <p:spPr/>
        <p:txBody>
          <a:bodyPr/>
          <a:lstStyle/>
          <a:p>
            <a:r>
              <a:rPr lang="lv-LV" dirty="0"/>
              <a:t>Ja to rakstveidā pieprasa </a:t>
            </a:r>
            <a:r>
              <a:rPr lang="lv-LV" u="sng" dirty="0"/>
              <a:t>ne mazāk kā viena desmitdaļa biedru</a:t>
            </a:r>
            <a:r>
              <a:rPr lang="lv-LV" dirty="0"/>
              <a:t> (ja statūtos nav noteikts mazāks biedru skaits);</a:t>
            </a:r>
          </a:p>
          <a:p>
            <a:r>
              <a:rPr lang="lv-LV" dirty="0"/>
              <a:t>Jānorāda sasaukšanas iemesls</a:t>
            </a:r>
          </a:p>
          <a:p>
            <a:r>
              <a:rPr lang="lv-LV" b="1" dirty="0">
                <a:solidFill>
                  <a:srgbClr val="FF0000"/>
                </a:solidFill>
              </a:rPr>
              <a:t>Valde</a:t>
            </a:r>
            <a:r>
              <a:rPr lang="lv-LV" dirty="0"/>
              <a:t> biedru sapulci sasauc nekavējoties</a:t>
            </a:r>
          </a:p>
          <a:p>
            <a:r>
              <a:rPr lang="lv-LV" dirty="0"/>
              <a:t>Likums nosaka, ko nekavējoties nozīmē, bet tiesas šo skaidro kā - «bez vainojamas vilcināšanās».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Tree>
    <p:extLst>
      <p:ext uri="{BB962C8B-B14F-4D97-AF65-F5344CB8AC3E}">
        <p14:creationId xmlns:p14="http://schemas.microsoft.com/office/powerpoint/2010/main" val="157512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Baskerville Old Face" panose="02020602080505020303" pitchFamily="18" charset="0"/>
              </a:rPr>
              <a:t>Ja valde nesasauc biedru sapulci:</a:t>
            </a:r>
          </a:p>
        </p:txBody>
      </p:sp>
      <p:sp>
        <p:nvSpPr>
          <p:cNvPr id="3" name="Content Placeholder 2"/>
          <p:cNvSpPr>
            <a:spLocks noGrp="1"/>
          </p:cNvSpPr>
          <p:nvPr>
            <p:ph idx="1"/>
          </p:nvPr>
        </p:nvSpPr>
        <p:spPr/>
        <p:txBody>
          <a:bodyPr/>
          <a:lstStyle/>
          <a:p>
            <a:r>
              <a:rPr lang="lv-LV" dirty="0"/>
              <a:t>Šī </a:t>
            </a:r>
            <a:r>
              <a:rPr lang="lv-LV" u="sng" dirty="0"/>
              <a:t>ne mazāk kā viena desmitdaļa biedru </a:t>
            </a:r>
            <a:r>
              <a:rPr lang="lv-LV" dirty="0"/>
              <a:t>var patstāvīgi sasaukt biedru sapulci, ievērojot sapulces sasaukšanas kārtību.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Oval 4"/>
          <p:cNvSpPr/>
          <p:nvPr/>
        </p:nvSpPr>
        <p:spPr>
          <a:xfrm>
            <a:off x="2819400" y="3836831"/>
            <a:ext cx="6324600" cy="1828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200" b="1" dirty="0">
                <a:solidFill>
                  <a:srgbClr val="FF0000"/>
                </a:solidFill>
              </a:rPr>
              <a:t>Biedru sapulce ir augstākā institūcija biedrībā</a:t>
            </a:r>
          </a:p>
        </p:txBody>
      </p:sp>
    </p:spTree>
    <p:extLst>
      <p:ext uri="{BB962C8B-B14F-4D97-AF65-F5344CB8AC3E}">
        <p14:creationId xmlns:p14="http://schemas.microsoft.com/office/powerpoint/2010/main" val="134162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Baskerville Old Face" panose="02020602080505020303" pitchFamily="18" charset="0"/>
              </a:rPr>
              <a:t>Biedru sapulces kompetence </a:t>
            </a:r>
            <a:br>
              <a:rPr lang="lv-LV" b="1" dirty="0">
                <a:latin typeface="Baskerville Old Face" panose="02020602080505020303" pitchFamily="18" charset="0"/>
              </a:rPr>
            </a:br>
            <a:r>
              <a:rPr lang="lv-LV" b="1" dirty="0">
                <a:latin typeface="Baskerville Old Face" panose="02020602080505020303" pitchFamily="18" charset="0"/>
              </a:rPr>
              <a:t>[BNL 35.pants]</a:t>
            </a:r>
          </a:p>
        </p:txBody>
      </p:sp>
      <p:sp>
        <p:nvSpPr>
          <p:cNvPr id="3" name="Content Placeholder 2"/>
          <p:cNvSpPr>
            <a:spLocks noGrp="1"/>
          </p:cNvSpPr>
          <p:nvPr>
            <p:ph idx="1"/>
          </p:nvPr>
        </p:nvSpPr>
        <p:spPr>
          <a:xfrm>
            <a:off x="924560" y="1600201"/>
            <a:ext cx="10515600" cy="3886200"/>
          </a:xfrm>
        </p:spPr>
        <p:txBody>
          <a:bodyPr>
            <a:normAutofit/>
          </a:bodyPr>
          <a:lstStyle/>
          <a:p>
            <a:r>
              <a:rPr lang="lv-LV" dirty="0"/>
              <a:t>grozījumu izdarīšana statūtos,</a:t>
            </a:r>
          </a:p>
          <a:p>
            <a:r>
              <a:rPr lang="lv-LV" dirty="0"/>
              <a:t>valdes un revīzijas institūciju locekļu ievēlēšana un atsaukšana (jāskatās, vai statūtos šīs tiesības nav noteiktas citai pārvaldes institūcijai),</a:t>
            </a:r>
          </a:p>
          <a:p>
            <a:r>
              <a:rPr lang="lv-LV" dirty="0"/>
              <a:t>lēmumu pieņemšana par biedrības darbības izbeigšanu, turpināšanu vai reorganizāciju,</a:t>
            </a:r>
          </a:p>
          <a:p>
            <a:r>
              <a:rPr lang="lv-LV" dirty="0"/>
              <a:t>citi jautājumi, kuri saskaņā ar likumu vai statūtiem ir biedru sapulces kompetencē.</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
        <p:nvSpPr>
          <p:cNvPr id="5" name="Rounded Rectangle 4"/>
          <p:cNvSpPr/>
          <p:nvPr/>
        </p:nvSpPr>
        <p:spPr>
          <a:xfrm>
            <a:off x="2209800" y="5410200"/>
            <a:ext cx="8001000" cy="1295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200" b="1" dirty="0">
                <a:solidFill>
                  <a:srgbClr val="FFFF00"/>
                </a:solidFill>
              </a:rPr>
              <a:t>Biedru sapulcei ir tiesības pieņemt arī tādus lēmumus, kas ietilpst valdes u.c. statūtos paredzēto institūciju kompetencē, ja statūtos nav noteikts citādi</a:t>
            </a:r>
          </a:p>
        </p:txBody>
      </p:sp>
    </p:spTree>
    <p:extLst>
      <p:ext uri="{BB962C8B-B14F-4D97-AF65-F5344CB8AC3E}">
        <p14:creationId xmlns:p14="http://schemas.microsoft.com/office/powerpoint/2010/main" val="383191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8640" y="2245360"/>
            <a:ext cx="8229600" cy="6019800"/>
          </a:xfrm>
        </p:spPr>
        <p:txBody>
          <a:bodyPr>
            <a:normAutofit/>
          </a:bodyPr>
          <a:lstStyle/>
          <a:p>
            <a:pPr marL="0" indent="0">
              <a:buNone/>
            </a:pPr>
            <a:r>
              <a:rPr lang="lv-LV" dirty="0"/>
              <a:t>- Nr.308; </a:t>
            </a:r>
            <a:r>
              <a:rPr lang="lv-LV" b="1" dirty="0">
                <a:solidFill>
                  <a:srgbClr val="FF0000"/>
                </a:solidFill>
              </a:rPr>
              <a:t>Par valsts nodevu ieraksta izdarīšanai biedrību un nodibinājumu reģistrā. </a:t>
            </a:r>
            <a:r>
              <a:rPr lang="lv-LV" dirty="0"/>
              <a:t>Latvijas Vēstnesis Nr.61, 20.04.2004. Pieejams: </a:t>
            </a:r>
            <a:r>
              <a:rPr lang="lv-LV" b="1" dirty="0">
                <a:solidFill>
                  <a:srgbClr val="FF0000"/>
                </a:solidFill>
                <a:hlinkClick r:id="rId2"/>
              </a:rPr>
              <a:t>http://likumi.lv/ta/id/87233-noteikumi-par-valsts-nodevu-ieraksta-izdarisanai-biedribu-un-nodibinajumu-registra</a:t>
            </a:r>
            <a:r>
              <a:rPr lang="lv-LV" b="1" dirty="0">
                <a:solidFill>
                  <a:srgbClr val="FF0000"/>
                </a:solidFil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85688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750"/>
          </a:xfrm>
        </p:spPr>
        <p:txBody>
          <a:bodyPr>
            <a:normAutofit/>
          </a:bodyPr>
          <a:lstStyle/>
          <a:p>
            <a:pPr algn="ctr"/>
            <a:r>
              <a:rPr lang="lv-LV" b="1" dirty="0">
                <a:latin typeface="Times New Roman" panose="02020603050405020304" pitchFamily="18" charset="0"/>
                <a:cs typeface="Times New Roman" panose="02020603050405020304" pitchFamily="18" charset="0"/>
              </a:rPr>
              <a:t>Sapulces sasaukšanas īpašā kārtība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
        <p:nvSpPr>
          <p:cNvPr id="5" name="Rounded Rectangle 4"/>
          <p:cNvSpPr/>
          <p:nvPr/>
        </p:nvSpPr>
        <p:spPr>
          <a:xfrm>
            <a:off x="3886200" y="1295400"/>
            <a:ext cx="4267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Ja biedru sapulcei jālemj par</a:t>
            </a:r>
          </a:p>
        </p:txBody>
      </p:sp>
      <p:sp>
        <p:nvSpPr>
          <p:cNvPr id="6" name="Flowchart: Stored Data 5"/>
          <p:cNvSpPr/>
          <p:nvPr/>
        </p:nvSpPr>
        <p:spPr>
          <a:xfrm>
            <a:off x="2209800" y="2590800"/>
            <a:ext cx="2133600" cy="1219200"/>
          </a:xfrm>
          <a:prstGeom prst="flowChartOnlineStorag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95000"/>
                    <a:lumOff val="5000"/>
                  </a:schemeClr>
                </a:solidFill>
              </a:rPr>
              <a:t>grozījumiem statūtos</a:t>
            </a:r>
          </a:p>
        </p:txBody>
      </p:sp>
      <p:sp>
        <p:nvSpPr>
          <p:cNvPr id="7" name="Flowchart: Stored Data 6"/>
          <p:cNvSpPr/>
          <p:nvPr/>
        </p:nvSpPr>
        <p:spPr>
          <a:xfrm>
            <a:off x="4876800" y="2590800"/>
            <a:ext cx="2438400" cy="1219200"/>
          </a:xfrm>
          <a:prstGeom prst="flowChartOnlineStorag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95000"/>
                    <a:lumOff val="5000"/>
                  </a:schemeClr>
                </a:solidFill>
              </a:rPr>
              <a:t>valdes un revīzijas institūcijas pārvēlēšanu</a:t>
            </a:r>
          </a:p>
        </p:txBody>
      </p:sp>
      <p:sp>
        <p:nvSpPr>
          <p:cNvPr id="8" name="Flowchart: Stored Data 7"/>
          <p:cNvSpPr/>
          <p:nvPr/>
        </p:nvSpPr>
        <p:spPr>
          <a:xfrm>
            <a:off x="7772401" y="2553269"/>
            <a:ext cx="2539621" cy="1219200"/>
          </a:xfrm>
          <a:prstGeom prst="flowChartOnlineStorag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95000"/>
                    <a:lumOff val="5000"/>
                  </a:schemeClr>
                </a:solidFill>
              </a:rPr>
              <a:t>biedrības likvidāciju, atjaunošanu, reorganizāciju</a:t>
            </a:r>
          </a:p>
        </p:txBody>
      </p:sp>
      <p:sp>
        <p:nvSpPr>
          <p:cNvPr id="9" name="Flowchart: Connector 8"/>
          <p:cNvSpPr/>
          <p:nvPr/>
        </p:nvSpPr>
        <p:spPr>
          <a:xfrm>
            <a:off x="3784410" y="4096603"/>
            <a:ext cx="5257800" cy="10668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t>Valde biedriem paziņo:</a:t>
            </a:r>
          </a:p>
        </p:txBody>
      </p:sp>
      <p:sp>
        <p:nvSpPr>
          <p:cNvPr id="10" name="Flowchart: Terminator 9"/>
          <p:cNvSpPr/>
          <p:nvPr/>
        </p:nvSpPr>
        <p:spPr>
          <a:xfrm>
            <a:off x="2209800" y="5562600"/>
            <a:ext cx="3657600" cy="1295400"/>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95000"/>
                    <a:lumOff val="5000"/>
                  </a:schemeClr>
                </a:solidFill>
              </a:rPr>
              <a:t>sapulces darba kārtību</a:t>
            </a:r>
          </a:p>
        </p:txBody>
      </p:sp>
      <p:sp>
        <p:nvSpPr>
          <p:cNvPr id="11" name="Flowchart: Terminator 10"/>
          <p:cNvSpPr/>
          <p:nvPr/>
        </p:nvSpPr>
        <p:spPr>
          <a:xfrm>
            <a:off x="6654421" y="5562600"/>
            <a:ext cx="3657600" cy="1295400"/>
          </a:xfrm>
          <a:prstGeom prst="flowChartTermina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95000"/>
                    <a:lumOff val="5000"/>
                  </a:schemeClr>
                </a:solidFill>
              </a:rPr>
              <a:t>sapulces izziņošana notiek vismaz 14 dienas pirms sapulces sasaukšanas (ja statūtos nav noteikts garāks termiņš)</a:t>
            </a:r>
          </a:p>
        </p:txBody>
      </p:sp>
    </p:spTree>
    <p:extLst>
      <p:ext uri="{BB962C8B-B14F-4D97-AF65-F5344CB8AC3E}">
        <p14:creationId xmlns:p14="http://schemas.microsoft.com/office/powerpoint/2010/main" val="151266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anim calcmode="lin" valueType="num">
                                      <p:cBhvr>
                                        <p:cTn id="18" dur="2000" fill="hold"/>
                                        <p:tgtEl>
                                          <p:spTgt spid="6"/>
                                        </p:tgtEl>
                                        <p:attrNameLst>
                                          <p:attrName>ppt_w</p:attrName>
                                        </p:attrNameLst>
                                      </p:cBhvr>
                                      <p:tavLst>
                                        <p:tav tm="0" fmla="#ppt_w*sin(2.5*pi*$)">
                                          <p:val>
                                            <p:fltVal val="0"/>
                                          </p:val>
                                        </p:tav>
                                        <p:tav tm="100000">
                                          <p:val>
                                            <p:fltVal val="1"/>
                                          </p:val>
                                        </p:tav>
                                      </p:tavLst>
                                    </p:anim>
                                    <p:anim calcmode="lin" valueType="num">
                                      <p:cBhvr>
                                        <p:cTn id="19" dur="2000" fill="hold"/>
                                        <p:tgtEl>
                                          <p:spTgt spid="6"/>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anim calcmode="lin" valueType="num">
                                      <p:cBhvr>
                                        <p:cTn id="23" dur="2000" fill="hold"/>
                                        <p:tgtEl>
                                          <p:spTgt spid="7"/>
                                        </p:tgtEl>
                                        <p:attrNameLst>
                                          <p:attrName>ppt_w</p:attrName>
                                        </p:attrNameLst>
                                      </p:cBhvr>
                                      <p:tavLst>
                                        <p:tav tm="0" fmla="#ppt_w*sin(2.5*pi*$)">
                                          <p:val>
                                            <p:fltVal val="0"/>
                                          </p:val>
                                        </p:tav>
                                        <p:tav tm="100000">
                                          <p:val>
                                            <p:fltVal val="1"/>
                                          </p:val>
                                        </p:tav>
                                      </p:tavLst>
                                    </p:anim>
                                    <p:anim calcmode="lin" valueType="num">
                                      <p:cBhvr>
                                        <p:cTn id="24" dur="2000" fill="hold"/>
                                        <p:tgtEl>
                                          <p:spTgt spid="7"/>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anim calcmode="lin" valueType="num">
                                      <p:cBhvr>
                                        <p:cTn id="28" dur="2000" fill="hold"/>
                                        <p:tgtEl>
                                          <p:spTgt spid="8"/>
                                        </p:tgtEl>
                                        <p:attrNameLst>
                                          <p:attrName>ppt_w</p:attrName>
                                        </p:attrNameLst>
                                      </p:cBhvr>
                                      <p:tavLst>
                                        <p:tav tm="0" fmla="#ppt_w*sin(2.5*pi*$)">
                                          <p:val>
                                            <p:fltVal val="0"/>
                                          </p:val>
                                        </p:tav>
                                        <p:tav tm="100000">
                                          <p:val>
                                            <p:fltVal val="1"/>
                                          </p:val>
                                        </p:tav>
                                      </p:tavLst>
                                    </p:anim>
                                    <p:anim calcmode="lin" valueType="num">
                                      <p:cBhvr>
                                        <p:cTn id="29" dur="2000" fill="hold"/>
                                        <p:tgtEl>
                                          <p:spTgt spid="8"/>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anim calcmode="lin" valueType="num">
                                      <p:cBhvr>
                                        <p:cTn id="38" dur="2000" fill="hold"/>
                                        <p:tgtEl>
                                          <p:spTgt spid="10"/>
                                        </p:tgtEl>
                                        <p:attrNameLst>
                                          <p:attrName>ppt_w</p:attrName>
                                        </p:attrNameLst>
                                      </p:cBhvr>
                                      <p:tavLst>
                                        <p:tav tm="0" fmla="#ppt_w*sin(2.5*pi*$)">
                                          <p:val>
                                            <p:fltVal val="0"/>
                                          </p:val>
                                        </p:tav>
                                        <p:tav tm="100000">
                                          <p:val>
                                            <p:fltVal val="1"/>
                                          </p:val>
                                        </p:tav>
                                      </p:tavLst>
                                    </p:anim>
                                    <p:anim calcmode="lin" valueType="num">
                                      <p:cBhvr>
                                        <p:cTn id="39" dur="2000" fill="hold"/>
                                        <p:tgtEl>
                                          <p:spTgt spid="10"/>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anim calcmode="lin" valueType="num">
                                      <p:cBhvr>
                                        <p:cTn id="43" dur="2000" fill="hold"/>
                                        <p:tgtEl>
                                          <p:spTgt spid="11"/>
                                        </p:tgtEl>
                                        <p:attrNameLst>
                                          <p:attrName>ppt_w</p:attrName>
                                        </p:attrNameLst>
                                      </p:cBhvr>
                                      <p:tavLst>
                                        <p:tav tm="0" fmla="#ppt_w*sin(2.5*pi*$)">
                                          <p:val>
                                            <p:fltVal val="0"/>
                                          </p:val>
                                        </p:tav>
                                        <p:tav tm="100000">
                                          <p:val>
                                            <p:fltVal val="1"/>
                                          </p:val>
                                        </p:tav>
                                      </p:tavLst>
                                    </p:anim>
                                    <p:anim calcmode="lin" valueType="num">
                                      <p:cBhvr>
                                        <p:cTn id="4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0" grpId="0" animBg="1"/>
      <p:bldP spid="1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593C-0DC1-4F8F-B6D3-79B558799660}"/>
              </a:ext>
            </a:extLst>
          </p:cNvPr>
          <p:cNvSpPr>
            <a:spLocks noGrp="1"/>
          </p:cNvSpPr>
          <p:nvPr>
            <p:ph type="title"/>
          </p:nvPr>
        </p:nvSpPr>
        <p:spPr>
          <a:xfrm>
            <a:off x="838200" y="365126"/>
            <a:ext cx="10515600" cy="1000036"/>
          </a:xfrm>
        </p:spPr>
        <p:txBody>
          <a:bodyPr/>
          <a:lstStyle/>
          <a:p>
            <a:r>
              <a:rPr lang="lv-LV" b="1" dirty="0">
                <a:latin typeface="Times New Roman" panose="02020603050405020304" pitchFamily="18" charset="0"/>
                <a:cs typeface="Times New Roman" panose="02020603050405020304" pitchFamily="18" charset="0"/>
              </a:rPr>
              <a:t>Biedru sapulces norise</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BB7EDAC-206D-435E-B989-F026E2FA403D}"/>
              </a:ext>
            </a:extLst>
          </p:cNvPr>
          <p:cNvSpPr>
            <a:spLocks noGrp="1"/>
          </p:cNvSpPr>
          <p:nvPr>
            <p:ph idx="1"/>
          </p:nvPr>
        </p:nvSpPr>
        <p:spPr>
          <a:xfrm>
            <a:off x="838200" y="1654935"/>
            <a:ext cx="10515600" cy="4522028"/>
          </a:xfrm>
        </p:spPr>
        <p:txBody>
          <a:bodyPr>
            <a:normAutofit fontScale="92500" lnSpcReduction="10000"/>
          </a:bodyPr>
          <a:lstStyle/>
          <a:p>
            <a:r>
              <a:rPr lang="lv-LV" dirty="0"/>
              <a:t>«</a:t>
            </a:r>
            <a:r>
              <a:rPr lang="lv-LV" b="1" dirty="0">
                <a:solidFill>
                  <a:srgbClr val="FF0000"/>
                </a:solidFill>
              </a:rPr>
              <a:t>Valde sasauc biedru sapulci </a:t>
            </a:r>
            <a:r>
              <a:rPr lang="lv-LV" dirty="0"/>
              <a:t>saskaņā ar likumu vai statūtos noteikto kārtību likumā vai statūtos noteiktajos gadījumos [..]»</a:t>
            </a:r>
          </a:p>
          <a:p>
            <a:r>
              <a:rPr lang="lv-LV" dirty="0"/>
              <a:t>Likums neuzliek nekādus ierobežojumus – telefoniski, mutiski, rakstiski, elektroniski utt.</a:t>
            </a:r>
          </a:p>
          <a:p>
            <a:r>
              <a:rPr lang="lv-LV" dirty="0"/>
              <a:t>Galvenais – lai tiktu ievērota </a:t>
            </a:r>
            <a:r>
              <a:rPr lang="lv-LV" u="sng" dirty="0"/>
              <a:t>statūtos noteiktā kārtība </a:t>
            </a:r>
            <a:r>
              <a:rPr lang="lv-LV" dirty="0"/>
              <a:t>un biedri saņemtu informāciju.</a:t>
            </a:r>
          </a:p>
          <a:p>
            <a:r>
              <a:rPr lang="lv-LV" dirty="0"/>
              <a:t>Likuma termins «paziņo» ietver šādas darbības:</a:t>
            </a:r>
          </a:p>
          <a:p>
            <a:pPr marL="0" indent="0">
              <a:lnSpc>
                <a:spcPct val="102000"/>
              </a:lnSpc>
              <a:spcBef>
                <a:spcPts val="0"/>
              </a:spcBef>
              <a:buNone/>
            </a:pPr>
            <a:r>
              <a:rPr lang="en-US" altLang="ko-KR" dirty="0">
                <a:solidFill>
                  <a:srgbClr val="000000"/>
                </a:solidFill>
                <a:latin typeface="Calibri" charset="0"/>
              </a:rPr>
              <a:t>1. </a:t>
            </a:r>
            <a:r>
              <a:rPr lang="en-US" altLang="ko-KR" dirty="0" err="1">
                <a:solidFill>
                  <a:srgbClr val="000000"/>
                </a:solidFill>
                <a:latin typeface="Calibri" charset="0"/>
              </a:rPr>
              <a:t>aicinājuma</a:t>
            </a:r>
            <a:r>
              <a:rPr lang="en-US" altLang="ko-KR" dirty="0">
                <a:solidFill>
                  <a:srgbClr val="000000"/>
                </a:solidFill>
                <a:latin typeface="Calibri" charset="0"/>
              </a:rPr>
              <a:t> </a:t>
            </a:r>
            <a:r>
              <a:rPr lang="en-US" altLang="ko-KR" dirty="0" err="1">
                <a:solidFill>
                  <a:srgbClr val="000000"/>
                </a:solidFill>
                <a:latin typeface="Calibri" charset="0"/>
              </a:rPr>
              <a:t>nosūtīšanu</a:t>
            </a:r>
            <a:r>
              <a:rPr lang="en-US" altLang="ko-KR" dirty="0">
                <a:solidFill>
                  <a:srgbClr val="000000"/>
                </a:solidFill>
                <a:latin typeface="Calibri" charset="0"/>
              </a:rPr>
              <a:t>,</a:t>
            </a:r>
            <a:endParaRPr lang="ko-KR" altLang="en-US" dirty="0">
              <a:latin typeface="Calibri" charset="0"/>
            </a:endParaRPr>
          </a:p>
          <a:p>
            <a:pPr marL="0" indent="0">
              <a:lnSpc>
                <a:spcPct val="102000"/>
              </a:lnSpc>
              <a:spcBef>
                <a:spcPts val="0"/>
              </a:spcBef>
              <a:buNone/>
            </a:pPr>
            <a:r>
              <a:rPr lang="en-US" altLang="ko-KR" dirty="0">
                <a:solidFill>
                  <a:srgbClr val="000000"/>
                </a:solidFill>
                <a:latin typeface="Calibri" charset="0"/>
              </a:rPr>
              <a:t>2. </a:t>
            </a:r>
            <a:r>
              <a:rPr lang="en-US" altLang="ko-KR" dirty="0" err="1">
                <a:solidFill>
                  <a:srgbClr val="000000"/>
                </a:solidFill>
                <a:latin typeface="Calibri" charset="0"/>
              </a:rPr>
              <a:t>aicinājuma</a:t>
            </a:r>
            <a:r>
              <a:rPr lang="en-US" altLang="ko-KR" dirty="0">
                <a:solidFill>
                  <a:srgbClr val="000000"/>
                </a:solidFill>
                <a:latin typeface="Calibri" charset="0"/>
              </a:rPr>
              <a:t> </a:t>
            </a:r>
            <a:r>
              <a:rPr lang="en-US" altLang="ko-KR" dirty="0" err="1">
                <a:solidFill>
                  <a:srgbClr val="000000"/>
                </a:solidFill>
                <a:latin typeface="Calibri" charset="0"/>
              </a:rPr>
              <a:t>saņemšanu</a:t>
            </a:r>
            <a:r>
              <a:rPr lang="en-US" altLang="ko-KR" dirty="0">
                <a:solidFill>
                  <a:srgbClr val="000000"/>
                </a:solidFill>
                <a:latin typeface="Calibri" charset="0"/>
              </a:rPr>
              <a:t>.</a:t>
            </a:r>
            <a:endParaRPr lang="ko-KR" altLang="en-US" dirty="0">
              <a:latin typeface="Calibri" charset="0"/>
            </a:endParaRPr>
          </a:p>
          <a:p>
            <a:pPr marL="0" indent="0">
              <a:lnSpc>
                <a:spcPct val="102000"/>
              </a:lnSpc>
              <a:spcBef>
                <a:spcPts val="0"/>
              </a:spcBef>
              <a:buNone/>
            </a:pPr>
            <a:r>
              <a:rPr lang="en-US" altLang="ko-KR" dirty="0">
                <a:solidFill>
                  <a:srgbClr val="000000"/>
                </a:solidFill>
                <a:latin typeface="Calibri" charset="0"/>
              </a:rPr>
              <a:t>Par to </a:t>
            </a:r>
            <a:r>
              <a:rPr lang="en-US" altLang="ko-KR" dirty="0" err="1">
                <a:solidFill>
                  <a:srgbClr val="000000"/>
                </a:solidFill>
                <a:latin typeface="Calibri" charset="0"/>
              </a:rPr>
              <a:t>ir</a:t>
            </a:r>
            <a:r>
              <a:rPr lang="en-US" altLang="ko-KR" dirty="0">
                <a:solidFill>
                  <a:srgbClr val="000000"/>
                </a:solidFill>
                <a:latin typeface="Calibri" charset="0"/>
              </a:rPr>
              <a:t> </a:t>
            </a:r>
            <a:r>
              <a:rPr lang="en-US" altLang="ko-KR" dirty="0" err="1">
                <a:solidFill>
                  <a:srgbClr val="000000"/>
                </a:solidFill>
                <a:latin typeface="Calibri" charset="0"/>
              </a:rPr>
              <a:t>atbildīga</a:t>
            </a:r>
            <a:r>
              <a:rPr lang="en-US" altLang="ko-KR" dirty="0">
                <a:solidFill>
                  <a:srgbClr val="000000"/>
                </a:solidFill>
                <a:latin typeface="Calibri" charset="0"/>
              </a:rPr>
              <a:t> </a:t>
            </a:r>
            <a:r>
              <a:rPr lang="en-US" altLang="ko-KR" dirty="0" err="1">
                <a:solidFill>
                  <a:srgbClr val="000000"/>
                </a:solidFill>
                <a:latin typeface="Calibri" charset="0"/>
              </a:rPr>
              <a:t>valde</a:t>
            </a:r>
            <a:r>
              <a:rPr lang="en-US" altLang="ko-KR" dirty="0">
                <a:solidFill>
                  <a:srgbClr val="000000"/>
                </a:solidFill>
                <a:latin typeface="Calibri" charset="0"/>
              </a:rPr>
              <a:t>, </a:t>
            </a:r>
            <a:r>
              <a:rPr lang="en-US" altLang="ko-KR" dirty="0" err="1">
                <a:solidFill>
                  <a:srgbClr val="000000"/>
                </a:solidFill>
                <a:latin typeface="Calibri" charset="0"/>
              </a:rPr>
              <a:t>kurai</a:t>
            </a:r>
            <a:r>
              <a:rPr lang="en-US" altLang="ko-KR" dirty="0">
                <a:solidFill>
                  <a:srgbClr val="000000"/>
                </a:solidFill>
                <a:latin typeface="Calibri" charset="0"/>
              </a:rPr>
              <a:t> </a:t>
            </a:r>
            <a:r>
              <a:rPr lang="en-US" altLang="ko-KR" dirty="0" err="1">
                <a:solidFill>
                  <a:srgbClr val="000000"/>
                </a:solidFill>
                <a:latin typeface="Calibri" charset="0"/>
              </a:rPr>
              <a:t>jānodrošina</a:t>
            </a:r>
            <a:r>
              <a:rPr lang="en-US" altLang="ko-KR" dirty="0">
                <a:solidFill>
                  <a:srgbClr val="000000"/>
                </a:solidFill>
                <a:latin typeface="Calibri" charset="0"/>
              </a:rPr>
              <a:t>, ka </a:t>
            </a:r>
            <a:r>
              <a:rPr lang="en-US" altLang="ko-KR" dirty="0" err="1">
                <a:solidFill>
                  <a:srgbClr val="000000"/>
                </a:solidFill>
                <a:latin typeface="Calibri" charset="0"/>
              </a:rPr>
              <a:t>biedrs</a:t>
            </a:r>
            <a:r>
              <a:rPr lang="en-US" altLang="ko-KR" dirty="0">
                <a:solidFill>
                  <a:srgbClr val="000000"/>
                </a:solidFill>
                <a:latin typeface="Calibri" charset="0"/>
              </a:rPr>
              <a:t> </a:t>
            </a:r>
            <a:r>
              <a:rPr lang="en-US" altLang="ko-KR" dirty="0" err="1">
                <a:solidFill>
                  <a:srgbClr val="000000"/>
                </a:solidFill>
                <a:latin typeface="Calibri" charset="0"/>
              </a:rPr>
              <a:t>savlaicīgi</a:t>
            </a:r>
            <a:r>
              <a:rPr lang="en-US" altLang="ko-KR" dirty="0">
                <a:solidFill>
                  <a:srgbClr val="000000"/>
                </a:solidFill>
                <a:latin typeface="Calibri" charset="0"/>
              </a:rPr>
              <a:t> </a:t>
            </a:r>
            <a:r>
              <a:rPr lang="en-US" altLang="ko-KR" dirty="0" err="1">
                <a:solidFill>
                  <a:srgbClr val="000000"/>
                </a:solidFill>
                <a:latin typeface="Calibri" charset="0"/>
              </a:rPr>
              <a:t>saņem</a:t>
            </a:r>
            <a:r>
              <a:rPr lang="en-US" altLang="ko-KR" dirty="0">
                <a:solidFill>
                  <a:srgbClr val="000000"/>
                </a:solidFill>
                <a:latin typeface="Calibri" charset="0"/>
              </a:rPr>
              <a:t> </a:t>
            </a:r>
            <a:r>
              <a:rPr lang="en-US" altLang="ko-KR" dirty="0" err="1">
                <a:solidFill>
                  <a:srgbClr val="000000"/>
                </a:solidFill>
                <a:latin typeface="Calibri" charset="0"/>
              </a:rPr>
              <a:t>aicinājumu</a:t>
            </a:r>
            <a:r>
              <a:rPr lang="en-US" altLang="ko-KR" dirty="0">
                <a:solidFill>
                  <a:srgbClr val="000000"/>
                </a:solidFill>
                <a:latin typeface="Calibri" charset="0"/>
              </a:rPr>
              <a:t> </a:t>
            </a:r>
            <a:r>
              <a:rPr lang="en-US" altLang="ko-KR" dirty="0" err="1">
                <a:solidFill>
                  <a:srgbClr val="000000"/>
                </a:solidFill>
                <a:latin typeface="Calibri" charset="0"/>
              </a:rPr>
              <a:t>uz</a:t>
            </a:r>
            <a:r>
              <a:rPr lang="en-US" altLang="ko-KR" dirty="0">
                <a:solidFill>
                  <a:srgbClr val="000000"/>
                </a:solidFill>
                <a:latin typeface="Calibri" charset="0"/>
              </a:rPr>
              <a:t> </a:t>
            </a:r>
            <a:r>
              <a:rPr lang="en-US" altLang="ko-KR" dirty="0" err="1">
                <a:solidFill>
                  <a:srgbClr val="000000"/>
                </a:solidFill>
                <a:latin typeface="Calibri" charset="0"/>
              </a:rPr>
              <a:t>sapulci</a:t>
            </a:r>
            <a:r>
              <a:rPr lang="en-US" altLang="ko-KR" dirty="0">
                <a:solidFill>
                  <a:srgbClr val="000000"/>
                </a:solidFill>
                <a:latin typeface="Calibri" charset="0"/>
              </a:rPr>
              <a:t>.</a:t>
            </a:r>
            <a:endParaRPr lang="ko-KR" altLang="en-US" dirty="0">
              <a:latin typeface="Calibri" charset="0"/>
            </a:endParaRPr>
          </a:p>
        </p:txBody>
      </p:sp>
    </p:spTree>
    <p:extLst>
      <p:ext uri="{BB962C8B-B14F-4D97-AF65-F5344CB8AC3E}">
        <p14:creationId xmlns:p14="http://schemas.microsoft.com/office/powerpoint/2010/main" val="197668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Darba kārtība, ko izziņo kopā ar aicinājumu uz biedru sapulci</a:t>
            </a:r>
          </a:p>
        </p:txBody>
      </p:sp>
      <p:sp>
        <p:nvSpPr>
          <p:cNvPr id="3" name="Content Placeholder 2"/>
          <p:cNvSpPr>
            <a:spLocks noGrp="1"/>
          </p:cNvSpPr>
          <p:nvPr>
            <p:ph idx="1"/>
          </p:nvPr>
        </p:nvSpPr>
        <p:spPr>
          <a:xfrm>
            <a:off x="766293" y="1768475"/>
            <a:ext cx="10161431" cy="4953000"/>
          </a:xfrm>
        </p:spPr>
        <p:txBody>
          <a:bodyPr>
            <a:normAutofit/>
          </a:bodyPr>
          <a:lstStyle/>
          <a:p>
            <a:pPr>
              <a:lnSpc>
                <a:spcPct val="102000"/>
              </a:lnSpc>
              <a:spcBef>
                <a:spcPts val="0"/>
              </a:spcBef>
            </a:pPr>
            <a:r>
              <a:rPr lang="lv-LV" altLang="ko-KR" b="1" dirty="0">
                <a:solidFill>
                  <a:srgbClr val="000000"/>
                </a:solidFill>
                <a:latin typeface="Calibri" charset="0"/>
              </a:rPr>
              <a:t>Darba</a:t>
            </a:r>
            <a:r>
              <a:rPr lang="en-US" altLang="ko-KR" b="1" dirty="0">
                <a:solidFill>
                  <a:srgbClr val="000000"/>
                </a:solidFill>
                <a:latin typeface="Calibri" charset="0"/>
              </a:rPr>
              <a:t> </a:t>
            </a:r>
            <a:r>
              <a:rPr lang="en-US" altLang="ko-KR" b="1" dirty="0" err="1">
                <a:solidFill>
                  <a:srgbClr val="000000"/>
                </a:solidFill>
                <a:latin typeface="Calibri" charset="0"/>
              </a:rPr>
              <a:t>kārtība</a:t>
            </a:r>
            <a:r>
              <a:rPr lang="en-US" altLang="ko-KR" b="1" dirty="0">
                <a:solidFill>
                  <a:srgbClr val="000000"/>
                </a:solidFill>
                <a:latin typeface="Calibri" charset="0"/>
              </a:rPr>
              <a:t> </a:t>
            </a:r>
            <a:r>
              <a:rPr lang="en-US" altLang="ko-KR" dirty="0" err="1">
                <a:solidFill>
                  <a:srgbClr val="000000"/>
                </a:solidFill>
                <a:latin typeface="Calibri" charset="0"/>
              </a:rPr>
              <a:t>nedrīkst</a:t>
            </a:r>
            <a:r>
              <a:rPr lang="en-US" altLang="ko-KR" dirty="0">
                <a:solidFill>
                  <a:srgbClr val="000000"/>
                </a:solidFill>
                <a:latin typeface="Calibri" charset="0"/>
              </a:rPr>
              <a:t> </a:t>
            </a:r>
            <a:r>
              <a:rPr lang="en-US" altLang="ko-KR" dirty="0" err="1">
                <a:solidFill>
                  <a:srgbClr val="000000"/>
                </a:solidFill>
                <a:latin typeface="Calibri" charset="0"/>
              </a:rPr>
              <a:t>mainīties</a:t>
            </a:r>
            <a:r>
              <a:rPr lang="en-US" altLang="ko-KR" dirty="0">
                <a:solidFill>
                  <a:srgbClr val="000000"/>
                </a:solidFill>
                <a:latin typeface="Calibri" charset="0"/>
              </a:rPr>
              <a:t> un </a:t>
            </a:r>
            <a:r>
              <a:rPr lang="en-US" altLang="ko-KR" dirty="0" err="1">
                <a:solidFill>
                  <a:srgbClr val="000000"/>
                </a:solidFill>
                <a:latin typeface="Calibri" charset="0"/>
              </a:rPr>
              <a:t>atšķirties</a:t>
            </a:r>
            <a:r>
              <a:rPr lang="en-US" altLang="ko-KR" dirty="0">
                <a:solidFill>
                  <a:srgbClr val="000000"/>
                </a:solidFill>
                <a:latin typeface="Calibri" charset="0"/>
              </a:rPr>
              <a:t> no </a:t>
            </a:r>
            <a:r>
              <a:rPr lang="en-US" altLang="ko-KR" dirty="0" err="1">
                <a:solidFill>
                  <a:srgbClr val="000000"/>
                </a:solidFill>
                <a:latin typeface="Calibri" charset="0"/>
              </a:rPr>
              <a:t>izziņotās</a:t>
            </a:r>
            <a:r>
              <a:rPr lang="en-US" altLang="ko-KR" dirty="0">
                <a:solidFill>
                  <a:srgbClr val="000000"/>
                </a:solidFill>
                <a:latin typeface="Calibri" charset="0"/>
              </a:rPr>
              <a:t>, </a:t>
            </a:r>
            <a:r>
              <a:rPr lang="en-US" altLang="ko-KR" dirty="0" err="1">
                <a:solidFill>
                  <a:srgbClr val="000000"/>
                </a:solidFill>
                <a:latin typeface="Calibri" charset="0"/>
              </a:rPr>
              <a:t>lai</a:t>
            </a:r>
            <a:r>
              <a:rPr lang="en-US" altLang="ko-KR" dirty="0">
                <a:solidFill>
                  <a:srgbClr val="000000"/>
                </a:solidFill>
                <a:latin typeface="Calibri" charset="0"/>
              </a:rPr>
              <a:t> </a:t>
            </a:r>
            <a:r>
              <a:rPr lang="en-US" altLang="ko-KR" dirty="0" err="1">
                <a:solidFill>
                  <a:srgbClr val="000000"/>
                </a:solidFill>
                <a:latin typeface="Calibri" charset="0"/>
              </a:rPr>
              <a:t>biedru</a:t>
            </a:r>
            <a:r>
              <a:rPr lang="en-US" altLang="ko-KR" dirty="0">
                <a:solidFill>
                  <a:srgbClr val="000000"/>
                </a:solidFill>
                <a:latin typeface="Calibri" charset="0"/>
              </a:rPr>
              <a:t> </a:t>
            </a:r>
            <a:r>
              <a:rPr lang="en-US" altLang="ko-KR" dirty="0" err="1">
                <a:solidFill>
                  <a:srgbClr val="000000"/>
                </a:solidFill>
                <a:latin typeface="Calibri" charset="0"/>
              </a:rPr>
              <a:t>sapulce</a:t>
            </a:r>
            <a:r>
              <a:rPr lang="en-US" altLang="ko-KR" dirty="0">
                <a:solidFill>
                  <a:srgbClr val="000000"/>
                </a:solidFill>
                <a:latin typeface="Calibri" charset="0"/>
              </a:rPr>
              <a:t> </a:t>
            </a:r>
            <a:r>
              <a:rPr lang="en-US" altLang="ko-KR" dirty="0" err="1">
                <a:solidFill>
                  <a:srgbClr val="000000"/>
                </a:solidFill>
                <a:latin typeface="Calibri" charset="0"/>
              </a:rPr>
              <a:t>pieņemtu</a:t>
            </a:r>
            <a:r>
              <a:rPr lang="en-US" altLang="ko-KR" dirty="0">
                <a:solidFill>
                  <a:srgbClr val="000000"/>
                </a:solidFill>
                <a:latin typeface="Calibri" charset="0"/>
              </a:rPr>
              <a:t> </a:t>
            </a:r>
            <a:r>
              <a:rPr lang="en-US" altLang="ko-KR" dirty="0" err="1">
                <a:solidFill>
                  <a:srgbClr val="000000"/>
                </a:solidFill>
                <a:latin typeface="Calibri" charset="0"/>
              </a:rPr>
              <a:t>tiesiskus</a:t>
            </a:r>
            <a:r>
              <a:rPr lang="en-US" altLang="ko-KR" dirty="0">
                <a:solidFill>
                  <a:srgbClr val="000000"/>
                </a:solidFill>
                <a:latin typeface="Calibri" charset="0"/>
              </a:rPr>
              <a:t> </a:t>
            </a:r>
            <a:r>
              <a:rPr lang="en-US" altLang="ko-KR" dirty="0" err="1">
                <a:solidFill>
                  <a:srgbClr val="000000"/>
                </a:solidFill>
                <a:latin typeface="Calibri" charset="0"/>
              </a:rPr>
              <a:t>lēmumus</a:t>
            </a:r>
            <a:r>
              <a:rPr lang="en-US" altLang="ko-KR" dirty="0">
                <a:solidFill>
                  <a:srgbClr val="000000"/>
                </a:solidFill>
                <a:latin typeface="Calibri" charset="0"/>
              </a:rPr>
              <a:t>. </a:t>
            </a:r>
            <a:endParaRPr lang="ko-KR" altLang="en-US" dirty="0">
              <a:latin typeface="Calibri" charset="0"/>
            </a:endParaRPr>
          </a:p>
          <a:p>
            <a:pPr marL="0" indent="0">
              <a:lnSpc>
                <a:spcPct val="102000"/>
              </a:lnSpc>
              <a:spcBef>
                <a:spcPts val="0"/>
              </a:spcBef>
              <a:buNone/>
            </a:pPr>
            <a:endParaRPr lang="lv-LV" altLang="ko-KR" b="1" dirty="0">
              <a:solidFill>
                <a:srgbClr val="FF0000"/>
              </a:solidFill>
              <a:latin typeface="Calibri" charset="0"/>
            </a:endParaRPr>
          </a:p>
          <a:p>
            <a:pPr marL="0" indent="0">
              <a:lnSpc>
                <a:spcPct val="102000"/>
              </a:lnSpc>
              <a:spcBef>
                <a:spcPts val="0"/>
              </a:spcBef>
              <a:buNone/>
            </a:pPr>
            <a:r>
              <a:rPr lang="lv-LV" altLang="ko-KR" b="1" dirty="0">
                <a:solidFill>
                  <a:srgbClr val="FF0000"/>
                </a:solidFill>
                <a:latin typeface="Calibri" charset="0"/>
              </a:rPr>
              <a:t>Tomēr – sapulce var lemt par citu darba kārtību, par to nobalsojot sapulcē.</a:t>
            </a:r>
          </a:p>
          <a:p>
            <a:pPr marL="0" indent="0">
              <a:lnSpc>
                <a:spcPct val="102000"/>
              </a:lnSpc>
              <a:spcBef>
                <a:spcPts val="0"/>
              </a:spcBef>
              <a:buNone/>
            </a:pPr>
            <a:endParaRPr lang="ko-KR" altLang="en-US" b="1" dirty="0">
              <a:solidFill>
                <a:srgbClr val="FF0000"/>
              </a:solidFill>
              <a:latin typeface="Calibri" charset="0"/>
            </a:endParaRPr>
          </a:p>
          <a:p>
            <a:pPr>
              <a:lnSpc>
                <a:spcPct val="102000"/>
              </a:lnSpc>
              <a:spcBef>
                <a:spcPts val="0"/>
              </a:spcBef>
            </a:pPr>
            <a:r>
              <a:rPr lang="en-US" altLang="ko-KR" dirty="0" err="1">
                <a:solidFill>
                  <a:srgbClr val="000000"/>
                </a:solidFill>
                <a:latin typeface="Calibri" charset="0"/>
              </a:rPr>
              <a:t>Ja</a:t>
            </a:r>
            <a:r>
              <a:rPr lang="en-US" altLang="ko-KR" dirty="0">
                <a:solidFill>
                  <a:srgbClr val="000000"/>
                </a:solidFill>
                <a:latin typeface="Calibri" charset="0"/>
              </a:rPr>
              <a:t> </a:t>
            </a:r>
            <a:r>
              <a:rPr lang="en-US" altLang="ko-KR" dirty="0" err="1">
                <a:solidFill>
                  <a:srgbClr val="000000"/>
                </a:solidFill>
                <a:latin typeface="Calibri" charset="0"/>
              </a:rPr>
              <a:t>biedrības</a:t>
            </a:r>
            <a:r>
              <a:rPr lang="en-US" altLang="ko-KR" dirty="0">
                <a:solidFill>
                  <a:srgbClr val="000000"/>
                </a:solidFill>
                <a:latin typeface="Calibri" charset="0"/>
              </a:rPr>
              <a:t> </a:t>
            </a:r>
            <a:r>
              <a:rPr lang="en-US" altLang="ko-KR" dirty="0" err="1">
                <a:solidFill>
                  <a:srgbClr val="000000"/>
                </a:solidFill>
                <a:latin typeface="Calibri" charset="0"/>
              </a:rPr>
              <a:t>statūtos</a:t>
            </a:r>
            <a:r>
              <a:rPr lang="en-US" altLang="ko-KR" dirty="0">
                <a:solidFill>
                  <a:srgbClr val="000000"/>
                </a:solidFill>
                <a:latin typeface="Calibri" charset="0"/>
              </a:rPr>
              <a:t> </a:t>
            </a:r>
            <a:r>
              <a:rPr lang="en-US" altLang="ko-KR" dirty="0" err="1">
                <a:solidFill>
                  <a:srgbClr val="000000"/>
                </a:solidFill>
                <a:latin typeface="Calibri" charset="0"/>
              </a:rPr>
              <a:t>ir</a:t>
            </a:r>
            <a:r>
              <a:rPr lang="en-US" altLang="ko-KR" dirty="0">
                <a:solidFill>
                  <a:srgbClr val="000000"/>
                </a:solidFill>
                <a:latin typeface="Calibri" charset="0"/>
              </a:rPr>
              <a:t> </a:t>
            </a:r>
            <a:r>
              <a:rPr lang="en-US" altLang="ko-KR" dirty="0" err="1">
                <a:solidFill>
                  <a:srgbClr val="000000"/>
                </a:solidFill>
                <a:latin typeface="Calibri" charset="0"/>
              </a:rPr>
              <a:t>noteikts</a:t>
            </a:r>
            <a:r>
              <a:rPr lang="en-US" altLang="ko-KR" dirty="0">
                <a:solidFill>
                  <a:srgbClr val="000000"/>
                </a:solidFill>
                <a:latin typeface="Calibri" charset="0"/>
              </a:rPr>
              <a:t>, </a:t>
            </a:r>
            <a:r>
              <a:rPr lang="en-US" altLang="ko-KR" dirty="0" err="1">
                <a:solidFill>
                  <a:srgbClr val="000000"/>
                </a:solidFill>
                <a:latin typeface="Calibri" charset="0"/>
              </a:rPr>
              <a:t>ka</a:t>
            </a:r>
            <a:r>
              <a:rPr lang="en-US" altLang="ko-KR" dirty="0">
                <a:solidFill>
                  <a:srgbClr val="000000"/>
                </a:solidFill>
                <a:latin typeface="Calibri" charset="0"/>
              </a:rPr>
              <a:t> </a:t>
            </a:r>
            <a:r>
              <a:rPr lang="en-US" altLang="ko-KR" dirty="0" err="1">
                <a:solidFill>
                  <a:srgbClr val="000000"/>
                </a:solidFill>
                <a:latin typeface="Calibri" charset="0"/>
              </a:rPr>
              <a:t>valdes</a:t>
            </a:r>
            <a:r>
              <a:rPr lang="en-US" altLang="ko-KR" dirty="0">
                <a:solidFill>
                  <a:srgbClr val="000000"/>
                </a:solidFill>
                <a:latin typeface="Calibri" charset="0"/>
              </a:rPr>
              <a:t> </a:t>
            </a:r>
            <a:r>
              <a:rPr lang="en-US" altLang="ko-KR" dirty="0" err="1">
                <a:solidFill>
                  <a:srgbClr val="000000"/>
                </a:solidFill>
                <a:latin typeface="Calibri" charset="0"/>
              </a:rPr>
              <a:t>vai</a:t>
            </a:r>
            <a:r>
              <a:rPr lang="en-US" altLang="ko-KR" dirty="0">
                <a:solidFill>
                  <a:srgbClr val="000000"/>
                </a:solidFill>
                <a:latin typeface="Calibri" charset="0"/>
              </a:rPr>
              <a:t> </a:t>
            </a:r>
            <a:r>
              <a:rPr lang="en-US" altLang="ko-KR" dirty="0" err="1">
                <a:solidFill>
                  <a:srgbClr val="000000"/>
                </a:solidFill>
                <a:latin typeface="Calibri" charset="0"/>
              </a:rPr>
              <a:t>revīzijas</a:t>
            </a:r>
            <a:r>
              <a:rPr lang="en-US" altLang="ko-KR" dirty="0">
                <a:solidFill>
                  <a:srgbClr val="000000"/>
                </a:solidFill>
                <a:latin typeface="Calibri" charset="0"/>
              </a:rPr>
              <a:t> </a:t>
            </a:r>
            <a:r>
              <a:rPr lang="en-US" altLang="ko-KR" dirty="0" err="1">
                <a:solidFill>
                  <a:srgbClr val="000000"/>
                </a:solidFill>
                <a:latin typeface="Calibri" charset="0"/>
              </a:rPr>
              <a:t>institūciju</a:t>
            </a:r>
            <a:r>
              <a:rPr lang="en-US" altLang="ko-KR" dirty="0">
                <a:solidFill>
                  <a:srgbClr val="000000"/>
                </a:solidFill>
                <a:latin typeface="Calibri" charset="0"/>
              </a:rPr>
              <a:t> </a:t>
            </a:r>
            <a:r>
              <a:rPr lang="en-US" altLang="ko-KR" dirty="0" err="1">
                <a:solidFill>
                  <a:srgbClr val="000000"/>
                </a:solidFill>
                <a:latin typeface="Calibri" charset="0"/>
              </a:rPr>
              <a:t>locekļus</a:t>
            </a:r>
            <a:r>
              <a:rPr lang="en-US" altLang="ko-KR" dirty="0">
                <a:solidFill>
                  <a:srgbClr val="000000"/>
                </a:solidFill>
                <a:latin typeface="Calibri" charset="0"/>
              </a:rPr>
              <a:t> </a:t>
            </a:r>
            <a:r>
              <a:rPr lang="en-US" altLang="ko-KR" dirty="0" err="1">
                <a:solidFill>
                  <a:srgbClr val="000000"/>
                </a:solidFill>
                <a:latin typeface="Calibri" charset="0"/>
              </a:rPr>
              <a:t>ievēlē</a:t>
            </a:r>
            <a:r>
              <a:rPr lang="en-US" altLang="ko-KR" dirty="0">
                <a:solidFill>
                  <a:srgbClr val="000000"/>
                </a:solidFill>
                <a:latin typeface="Calibri" charset="0"/>
              </a:rPr>
              <a:t> un </a:t>
            </a:r>
            <a:r>
              <a:rPr lang="en-US" altLang="ko-KR" dirty="0" err="1">
                <a:solidFill>
                  <a:srgbClr val="000000"/>
                </a:solidFill>
                <a:latin typeface="Calibri" charset="0"/>
              </a:rPr>
              <a:t>atceļ</a:t>
            </a:r>
            <a:r>
              <a:rPr lang="en-US" altLang="ko-KR" dirty="0">
                <a:solidFill>
                  <a:srgbClr val="000000"/>
                </a:solidFill>
                <a:latin typeface="Calibri" charset="0"/>
              </a:rPr>
              <a:t> </a:t>
            </a:r>
            <a:r>
              <a:rPr lang="en-US" altLang="ko-KR" b="1" dirty="0" err="1">
                <a:solidFill>
                  <a:srgbClr val="000000"/>
                </a:solidFill>
                <a:latin typeface="Calibri" charset="0"/>
              </a:rPr>
              <a:t>cita</a:t>
            </a:r>
            <a:r>
              <a:rPr lang="en-US" altLang="ko-KR" b="1" dirty="0">
                <a:solidFill>
                  <a:srgbClr val="000000"/>
                </a:solidFill>
                <a:latin typeface="Calibri" charset="0"/>
              </a:rPr>
              <a:t> </a:t>
            </a:r>
            <a:r>
              <a:rPr lang="en-US" altLang="ko-KR" b="1" dirty="0" err="1">
                <a:solidFill>
                  <a:srgbClr val="000000"/>
                </a:solidFill>
                <a:latin typeface="Calibri" charset="0"/>
              </a:rPr>
              <a:t>institūcija</a:t>
            </a:r>
            <a:r>
              <a:rPr lang="en-US" altLang="ko-KR" b="1" dirty="0">
                <a:solidFill>
                  <a:srgbClr val="000000"/>
                </a:solidFill>
                <a:latin typeface="Calibri" charset="0"/>
              </a:rPr>
              <a:t> - </a:t>
            </a:r>
            <a:r>
              <a:rPr lang="en-US" altLang="ko-KR" b="1" dirty="0" err="1">
                <a:solidFill>
                  <a:srgbClr val="000000"/>
                </a:solidFill>
                <a:latin typeface="Calibri" charset="0"/>
              </a:rPr>
              <a:t>piemēram</a:t>
            </a:r>
            <a:r>
              <a:rPr lang="en-US" altLang="ko-KR" b="1" dirty="0">
                <a:solidFill>
                  <a:srgbClr val="000000"/>
                </a:solidFill>
                <a:latin typeface="Calibri" charset="0"/>
              </a:rPr>
              <a:t>, </a:t>
            </a:r>
            <a:r>
              <a:rPr lang="en-US" altLang="ko-KR" b="1" dirty="0" err="1">
                <a:solidFill>
                  <a:srgbClr val="000000"/>
                </a:solidFill>
                <a:latin typeface="Calibri" charset="0"/>
              </a:rPr>
              <a:t>padome</a:t>
            </a:r>
            <a:r>
              <a:rPr lang="en-US" altLang="ko-KR" dirty="0">
                <a:solidFill>
                  <a:srgbClr val="000000"/>
                </a:solidFill>
                <a:latin typeface="Calibri" charset="0"/>
              </a:rPr>
              <a:t>, tad </a:t>
            </a:r>
            <a:r>
              <a:rPr lang="en-US" altLang="ko-KR" dirty="0" err="1">
                <a:solidFill>
                  <a:srgbClr val="000000"/>
                </a:solidFill>
                <a:latin typeface="Calibri" charset="0"/>
              </a:rPr>
              <a:t>iepriekš</a:t>
            </a:r>
            <a:r>
              <a:rPr lang="en-US" altLang="ko-KR" dirty="0">
                <a:solidFill>
                  <a:srgbClr val="000000"/>
                </a:solidFill>
                <a:latin typeface="Calibri" charset="0"/>
              </a:rPr>
              <a:t> </a:t>
            </a:r>
            <a:r>
              <a:rPr lang="en-US" altLang="ko-KR" dirty="0" err="1">
                <a:solidFill>
                  <a:srgbClr val="000000"/>
                </a:solidFill>
                <a:latin typeface="Calibri" charset="0"/>
              </a:rPr>
              <a:t>minētā</a:t>
            </a:r>
            <a:r>
              <a:rPr lang="en-US" altLang="ko-KR" dirty="0">
                <a:solidFill>
                  <a:srgbClr val="000000"/>
                </a:solidFill>
                <a:latin typeface="Calibri" charset="0"/>
              </a:rPr>
              <a:t> </a:t>
            </a:r>
            <a:r>
              <a:rPr lang="en-US" altLang="ko-KR" dirty="0" err="1">
                <a:solidFill>
                  <a:srgbClr val="000000"/>
                </a:solidFill>
                <a:latin typeface="Calibri" charset="0"/>
              </a:rPr>
              <a:t>izziņošanas</a:t>
            </a:r>
            <a:r>
              <a:rPr lang="en-US" altLang="ko-KR" dirty="0">
                <a:solidFill>
                  <a:srgbClr val="000000"/>
                </a:solidFill>
                <a:latin typeface="Calibri" charset="0"/>
              </a:rPr>
              <a:t> </a:t>
            </a:r>
            <a:r>
              <a:rPr lang="en-US" altLang="ko-KR" dirty="0" err="1">
                <a:solidFill>
                  <a:srgbClr val="000000"/>
                </a:solidFill>
                <a:latin typeface="Calibri" charset="0"/>
              </a:rPr>
              <a:t>kārtība</a:t>
            </a:r>
            <a:r>
              <a:rPr lang="en-US" altLang="ko-KR" dirty="0">
                <a:solidFill>
                  <a:srgbClr val="000000"/>
                </a:solidFill>
                <a:latin typeface="Calibri" charset="0"/>
              </a:rPr>
              <a:t> un </a:t>
            </a:r>
            <a:r>
              <a:rPr lang="en-US" altLang="ko-KR" dirty="0" err="1">
                <a:solidFill>
                  <a:srgbClr val="000000"/>
                </a:solidFill>
                <a:latin typeface="Calibri" charset="0"/>
              </a:rPr>
              <a:t>termiņi</a:t>
            </a:r>
            <a:r>
              <a:rPr lang="en-US" altLang="ko-KR" dirty="0">
                <a:solidFill>
                  <a:srgbClr val="000000"/>
                </a:solidFill>
                <a:latin typeface="Calibri" charset="0"/>
              </a:rPr>
              <a:t> </a:t>
            </a:r>
            <a:r>
              <a:rPr lang="en-US" altLang="ko-KR" dirty="0" err="1">
                <a:solidFill>
                  <a:srgbClr val="000000"/>
                </a:solidFill>
                <a:latin typeface="Calibri" charset="0"/>
              </a:rPr>
              <a:t>ir</a:t>
            </a:r>
            <a:r>
              <a:rPr lang="en-US" altLang="ko-KR" dirty="0">
                <a:solidFill>
                  <a:srgbClr val="000000"/>
                </a:solidFill>
                <a:latin typeface="Calibri" charset="0"/>
              </a:rPr>
              <a:t> </a:t>
            </a:r>
            <a:r>
              <a:rPr lang="en-US" altLang="ko-KR" dirty="0" err="1">
                <a:solidFill>
                  <a:srgbClr val="000000"/>
                </a:solidFill>
                <a:latin typeface="Calibri" charset="0"/>
              </a:rPr>
              <a:t>attiecināmi</a:t>
            </a:r>
            <a:r>
              <a:rPr lang="en-US" altLang="ko-KR" dirty="0">
                <a:solidFill>
                  <a:srgbClr val="000000"/>
                </a:solidFill>
                <a:latin typeface="Calibri" charset="0"/>
              </a:rPr>
              <a:t> </a:t>
            </a:r>
            <a:r>
              <a:rPr lang="en-US" altLang="ko-KR" dirty="0" err="1">
                <a:solidFill>
                  <a:srgbClr val="000000"/>
                </a:solidFill>
                <a:latin typeface="Calibri" charset="0"/>
              </a:rPr>
              <a:t>arī</a:t>
            </a:r>
            <a:r>
              <a:rPr lang="en-US" altLang="ko-KR" dirty="0">
                <a:solidFill>
                  <a:srgbClr val="000000"/>
                </a:solidFill>
                <a:latin typeface="Calibri" charset="0"/>
              </a:rPr>
              <a:t> </a:t>
            </a:r>
            <a:r>
              <a:rPr lang="en-US" altLang="ko-KR" dirty="0" err="1">
                <a:solidFill>
                  <a:srgbClr val="000000"/>
                </a:solidFill>
                <a:latin typeface="Calibri" charset="0"/>
              </a:rPr>
              <a:t>uz</a:t>
            </a:r>
            <a:r>
              <a:rPr lang="en-US" altLang="ko-KR" dirty="0">
                <a:solidFill>
                  <a:srgbClr val="000000"/>
                </a:solidFill>
                <a:latin typeface="Calibri" charset="0"/>
              </a:rPr>
              <a:t> </a:t>
            </a:r>
            <a:r>
              <a:rPr lang="en-US" altLang="ko-KR" dirty="0" err="1">
                <a:solidFill>
                  <a:srgbClr val="000000"/>
                </a:solidFill>
                <a:latin typeface="Calibri" charset="0"/>
              </a:rPr>
              <a:t>tām</a:t>
            </a:r>
            <a:r>
              <a:rPr lang="en-US" altLang="ko-KR" dirty="0">
                <a:solidFill>
                  <a:srgbClr val="000000"/>
                </a:solidFill>
                <a:latin typeface="Calibri" charset="0"/>
              </a:rPr>
              <a:t> </a:t>
            </a:r>
            <a:r>
              <a:rPr lang="en-US" altLang="ko-KR" dirty="0" err="1">
                <a:solidFill>
                  <a:srgbClr val="000000"/>
                </a:solidFill>
                <a:latin typeface="Calibri" charset="0"/>
              </a:rPr>
              <a:t>padomes</a:t>
            </a:r>
            <a:r>
              <a:rPr lang="en-US" altLang="ko-KR" dirty="0">
                <a:solidFill>
                  <a:srgbClr val="000000"/>
                </a:solidFill>
                <a:latin typeface="Calibri" charset="0"/>
              </a:rPr>
              <a:t> </a:t>
            </a:r>
            <a:r>
              <a:rPr lang="en-US" altLang="ko-KR" dirty="0" err="1">
                <a:solidFill>
                  <a:srgbClr val="000000"/>
                </a:solidFill>
                <a:latin typeface="Calibri" charset="0"/>
              </a:rPr>
              <a:t>sēdēm</a:t>
            </a:r>
            <a:r>
              <a:rPr lang="en-US" altLang="ko-KR" dirty="0">
                <a:solidFill>
                  <a:srgbClr val="000000"/>
                </a:solidFill>
                <a:latin typeface="Calibri" charset="0"/>
              </a:rPr>
              <a:t>, </a:t>
            </a:r>
            <a:r>
              <a:rPr lang="en-US" altLang="ko-KR" dirty="0" err="1">
                <a:solidFill>
                  <a:srgbClr val="000000"/>
                </a:solidFill>
                <a:latin typeface="Calibri" charset="0"/>
              </a:rPr>
              <a:t>kurās</a:t>
            </a:r>
            <a:r>
              <a:rPr lang="en-US" altLang="ko-KR" dirty="0">
                <a:solidFill>
                  <a:srgbClr val="000000"/>
                </a:solidFill>
                <a:latin typeface="Calibri" charset="0"/>
              </a:rPr>
              <a:t> </a:t>
            </a:r>
            <a:r>
              <a:rPr lang="en-US" altLang="ko-KR" dirty="0" err="1">
                <a:solidFill>
                  <a:srgbClr val="000000"/>
                </a:solidFill>
                <a:latin typeface="Calibri" charset="0"/>
              </a:rPr>
              <a:t>ir</a:t>
            </a:r>
            <a:r>
              <a:rPr lang="en-US" altLang="ko-KR" dirty="0">
                <a:solidFill>
                  <a:srgbClr val="000000"/>
                </a:solidFill>
                <a:latin typeface="Calibri" charset="0"/>
              </a:rPr>
              <a:t> </a:t>
            </a:r>
            <a:r>
              <a:rPr lang="en-US" altLang="ko-KR" dirty="0" err="1">
                <a:solidFill>
                  <a:srgbClr val="000000"/>
                </a:solidFill>
                <a:latin typeface="Calibri" charset="0"/>
              </a:rPr>
              <a:t>paredzētas</a:t>
            </a:r>
            <a:r>
              <a:rPr lang="en-US" altLang="ko-KR" dirty="0">
                <a:solidFill>
                  <a:srgbClr val="000000"/>
                </a:solidFill>
                <a:latin typeface="Calibri" charset="0"/>
              </a:rPr>
              <a:t> </a:t>
            </a:r>
            <a:r>
              <a:rPr lang="en-US" altLang="ko-KR" dirty="0" err="1">
                <a:solidFill>
                  <a:srgbClr val="000000"/>
                </a:solidFill>
                <a:latin typeface="Calibri" charset="0"/>
              </a:rPr>
              <a:t>šo</a:t>
            </a:r>
            <a:r>
              <a:rPr lang="en-US" altLang="ko-KR" dirty="0">
                <a:solidFill>
                  <a:srgbClr val="000000"/>
                </a:solidFill>
                <a:latin typeface="Calibri" charset="0"/>
              </a:rPr>
              <a:t> </a:t>
            </a:r>
            <a:r>
              <a:rPr lang="en-US" altLang="ko-KR" dirty="0" err="1">
                <a:solidFill>
                  <a:srgbClr val="000000"/>
                </a:solidFill>
                <a:latin typeface="Calibri" charset="0"/>
              </a:rPr>
              <a:t>institūciju</a:t>
            </a:r>
            <a:r>
              <a:rPr lang="en-US" altLang="ko-KR" dirty="0">
                <a:solidFill>
                  <a:srgbClr val="000000"/>
                </a:solidFill>
                <a:latin typeface="Calibri" charset="0"/>
              </a:rPr>
              <a:t> </a:t>
            </a:r>
            <a:r>
              <a:rPr lang="en-US" altLang="ko-KR" dirty="0" err="1">
                <a:solidFill>
                  <a:srgbClr val="000000"/>
                </a:solidFill>
                <a:latin typeface="Calibri" charset="0"/>
              </a:rPr>
              <a:t>locekļu</a:t>
            </a:r>
            <a:r>
              <a:rPr lang="en-US" altLang="ko-KR" dirty="0">
                <a:solidFill>
                  <a:srgbClr val="000000"/>
                </a:solidFill>
                <a:latin typeface="Calibri" charset="0"/>
              </a:rPr>
              <a:t> </a:t>
            </a:r>
            <a:r>
              <a:rPr lang="en-US" altLang="ko-KR" dirty="0" err="1">
                <a:solidFill>
                  <a:srgbClr val="000000"/>
                </a:solidFill>
                <a:latin typeface="Calibri" charset="0"/>
              </a:rPr>
              <a:t>vēlēšanas</a:t>
            </a:r>
            <a:r>
              <a:rPr lang="en-US" altLang="ko-KR" dirty="0">
                <a:solidFill>
                  <a:srgbClr val="000000"/>
                </a:solidFill>
                <a:latin typeface="Calibri" charset="0"/>
              </a:rPr>
              <a:t>. </a:t>
            </a:r>
            <a:endParaRPr lang="ko-KR" altLang="en-US" dirty="0">
              <a:latin typeface="Calibri"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Tree>
    <p:extLst>
      <p:ext uri="{BB962C8B-B14F-4D97-AF65-F5344CB8AC3E}">
        <p14:creationId xmlns:p14="http://schemas.microsoft.com/office/powerpoint/2010/main" val="60439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6EC6E-60C7-4D1C-BF59-ECD0F003E2E9}"/>
              </a:ext>
            </a:extLst>
          </p:cNvPr>
          <p:cNvSpPr>
            <a:spLocks noGrp="1"/>
          </p:cNvSpPr>
          <p:nvPr>
            <p:ph type="title"/>
          </p:nvPr>
        </p:nvSpPr>
        <p:spPr>
          <a:xfrm>
            <a:off x="838200" y="365125"/>
            <a:ext cx="10515600" cy="980717"/>
          </a:xfrm>
        </p:spPr>
        <p:txBody>
          <a:bodyPr>
            <a:normAutofit fontScale="90000"/>
          </a:bodyPr>
          <a:lstStyle/>
          <a:p>
            <a:r>
              <a:rPr lang="lv-LV" b="1" dirty="0">
                <a:latin typeface="Times New Roman" panose="02020603050405020304" pitchFamily="18" charset="0"/>
                <a:cs typeface="Times New Roman" panose="02020603050405020304" pitchFamily="18" charset="0"/>
              </a:rPr>
              <a:t>Biedru balsstiesības [BNL 34. panta otrā daļa un 38. panta trešā daļa]</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C54D9D-AE0D-4A15-BC96-3ECDF1667332}"/>
              </a:ext>
            </a:extLst>
          </p:cNvPr>
          <p:cNvSpPr>
            <a:spLocks noGrp="1"/>
          </p:cNvSpPr>
          <p:nvPr>
            <p:ph idx="1"/>
          </p:nvPr>
        </p:nvSpPr>
        <p:spPr/>
        <p:txBody>
          <a:bodyPr>
            <a:normAutofit fontScale="92500"/>
          </a:bodyPr>
          <a:lstStyle/>
          <a:p>
            <a:r>
              <a:rPr lang="lv-LV" altLang="ko-KR" dirty="0">
                <a:solidFill>
                  <a:srgbClr val="000000"/>
                </a:solidFill>
                <a:latin typeface="Calibri" charset="0"/>
              </a:rPr>
              <a:t>Visiem biedriem ir </a:t>
            </a:r>
            <a:r>
              <a:rPr lang="lv-LV" altLang="ko-KR" u="sng" dirty="0">
                <a:solidFill>
                  <a:srgbClr val="000000"/>
                </a:solidFill>
                <a:latin typeface="Calibri" charset="0"/>
              </a:rPr>
              <a:t>tiesības piedalīties </a:t>
            </a:r>
            <a:r>
              <a:rPr lang="lv-LV" altLang="ko-KR" dirty="0">
                <a:solidFill>
                  <a:srgbClr val="000000"/>
                </a:solidFill>
                <a:latin typeface="Calibri" charset="0"/>
              </a:rPr>
              <a:t>biedru sapulcē (ja likumā nav noteikts citādi);</a:t>
            </a:r>
          </a:p>
          <a:p>
            <a:r>
              <a:rPr lang="lv-LV" altLang="ko-KR" dirty="0">
                <a:solidFill>
                  <a:srgbClr val="000000"/>
                </a:solidFill>
                <a:latin typeface="Calibri" charset="0"/>
              </a:rPr>
              <a:t>Biedrs var piedalīties sapulcē ar pārstāvja starpniecību, ja biedrības statūti nenosaka citādi;</a:t>
            </a:r>
          </a:p>
          <a:p>
            <a:r>
              <a:rPr lang="lv-LV" altLang="ko-KR" dirty="0">
                <a:solidFill>
                  <a:srgbClr val="000000"/>
                </a:solidFill>
                <a:latin typeface="Calibri" charset="0"/>
              </a:rPr>
              <a:t>Pilnvara piedalīties un balsot sapulcē pārstāvim jānoformē </a:t>
            </a:r>
            <a:r>
              <a:rPr lang="lv-LV" altLang="ko-KR" dirty="0" err="1">
                <a:solidFill>
                  <a:srgbClr val="000000"/>
                </a:solidFill>
                <a:latin typeface="Calibri" charset="0"/>
              </a:rPr>
              <a:t>rakstveidā</a:t>
            </a:r>
            <a:r>
              <a:rPr lang="lv-LV" altLang="ko-KR" dirty="0">
                <a:solidFill>
                  <a:srgbClr val="000000"/>
                </a:solidFill>
                <a:latin typeface="Calibri" charset="0"/>
              </a:rPr>
              <a:t>;</a:t>
            </a:r>
          </a:p>
          <a:p>
            <a:r>
              <a:rPr lang="lv-LV" altLang="ko-KR" dirty="0">
                <a:solidFill>
                  <a:srgbClr val="000000"/>
                </a:solidFill>
                <a:latin typeface="Calibri" charset="0"/>
              </a:rPr>
              <a:t>Jāņem vērā </a:t>
            </a:r>
            <a:r>
              <a:rPr lang="lv-LV" altLang="ko-KR" u="sng" dirty="0">
                <a:solidFill>
                  <a:srgbClr val="000000"/>
                </a:solidFill>
                <a:latin typeface="Calibri" charset="0"/>
              </a:rPr>
              <a:t>balsstiesību ierobežojumi </a:t>
            </a:r>
            <a:r>
              <a:rPr lang="lv-LV" altLang="ko-KR" dirty="0">
                <a:solidFill>
                  <a:srgbClr val="000000"/>
                </a:solidFill>
                <a:latin typeface="Calibri" charset="0"/>
              </a:rPr>
              <a:t>– saskaņā ar LIKUMU un tikai!!!</a:t>
            </a:r>
          </a:p>
          <a:p>
            <a:r>
              <a:rPr lang="lv-LV" altLang="ko-KR" dirty="0">
                <a:solidFill>
                  <a:srgbClr val="000000"/>
                </a:solidFill>
                <a:latin typeface="Calibri" charset="0"/>
              </a:rPr>
              <a:t>Katram biedram sapulcē ir VIENA balss: gan fiziskai, gan juridiskai personai.</a:t>
            </a:r>
          </a:p>
          <a:p>
            <a:r>
              <a:rPr lang="lv-LV" altLang="ko-KR" dirty="0">
                <a:solidFill>
                  <a:srgbClr val="000000"/>
                </a:solidFill>
                <a:latin typeface="Calibri" charset="0"/>
              </a:rPr>
              <a:t>Izņēmums – ja sapulce lemj par darījuma slēgšanu ar šo biedru vai prasības celšanu vai lietas izbeigšanu pret šo biedru. Pārējos gadījumos biedram IR TIESĪBAS balsot.</a:t>
            </a:r>
            <a:endParaRPr lang="ko-KR" altLang="en-US" dirty="0">
              <a:latin typeface="Calibri" charset="0"/>
            </a:endParaRPr>
          </a:p>
        </p:txBody>
      </p:sp>
    </p:spTree>
    <p:extLst>
      <p:ext uri="{BB962C8B-B14F-4D97-AF65-F5344CB8AC3E}">
        <p14:creationId xmlns:p14="http://schemas.microsoft.com/office/powerpoint/2010/main" val="28617620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Baskerville Old Face" panose="02020602080505020303" pitchFamily="18" charset="0"/>
              </a:rPr>
              <a:t>Biedru sapulces norise [BNL 37.pants]</a:t>
            </a:r>
          </a:p>
        </p:txBody>
      </p:sp>
      <p:sp>
        <p:nvSpPr>
          <p:cNvPr id="3" name="Content Placeholder 2"/>
          <p:cNvSpPr>
            <a:spLocks noGrp="1"/>
          </p:cNvSpPr>
          <p:nvPr>
            <p:ph idx="1"/>
          </p:nvPr>
        </p:nvSpPr>
        <p:spPr>
          <a:xfrm>
            <a:off x="1346083" y="1538287"/>
            <a:ext cx="9321917" cy="1121889"/>
          </a:xfrm>
        </p:spPr>
        <p:txBody>
          <a:bodyPr>
            <a:normAutofit/>
          </a:bodyPr>
          <a:lstStyle/>
          <a:p>
            <a:pPr marL="0" indent="0">
              <a:buNone/>
            </a:pPr>
            <a:r>
              <a:rPr lang="lv-LV" b="1" dirty="0"/>
              <a:t>Biedru sapulce ir lemttiesīga, ja tajā </a:t>
            </a:r>
            <a:r>
              <a:rPr lang="lv-LV" b="1" u="sng" dirty="0"/>
              <a:t>piedalās</a:t>
            </a:r>
            <a:r>
              <a:rPr lang="lv-LV" b="1" dirty="0"/>
              <a:t> vairāk nekā puse no biedriem, ja statūtos nav noteikts citādi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
        <p:nvSpPr>
          <p:cNvPr id="5" name="Oval 4"/>
          <p:cNvSpPr/>
          <p:nvPr/>
        </p:nvSpPr>
        <p:spPr>
          <a:xfrm>
            <a:off x="1676400" y="2895600"/>
            <a:ext cx="5867400"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Sapulces lēmumi iegūst juridisku spēku ar attiecīgu kvorumu</a:t>
            </a:r>
          </a:p>
        </p:txBody>
      </p:sp>
      <p:sp>
        <p:nvSpPr>
          <p:cNvPr id="6" name="Oval 5"/>
          <p:cNvSpPr/>
          <p:nvPr/>
        </p:nvSpPr>
        <p:spPr>
          <a:xfrm>
            <a:off x="1645693" y="4031776"/>
            <a:ext cx="5867400" cy="1143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Kvorums ir, ja sapulcē piedalās vairāk kā puse no biedriem – 50%+1, ja statūtos nav noteikts citādi</a:t>
            </a:r>
          </a:p>
        </p:txBody>
      </p:sp>
      <p:sp>
        <p:nvSpPr>
          <p:cNvPr id="7" name="Right Arrow 6"/>
          <p:cNvSpPr/>
          <p:nvPr/>
        </p:nvSpPr>
        <p:spPr>
          <a:xfrm>
            <a:off x="7544937" y="3345976"/>
            <a:ext cx="3124200" cy="251460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t>Ja statūtos nav noteiks citādi (no 2010.gada statūtos var noteikt arī citu kvoruma skaitu)</a:t>
            </a:r>
          </a:p>
        </p:txBody>
      </p:sp>
      <p:sp>
        <p:nvSpPr>
          <p:cNvPr id="8" name="Oval 7"/>
          <p:cNvSpPr/>
          <p:nvPr/>
        </p:nvSpPr>
        <p:spPr>
          <a:xfrm>
            <a:off x="1676400" y="5257800"/>
            <a:ext cx="5867400" cy="1447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Sapulces biedriem ir  jāpulcējas statūtos noteiktajā vietā vai veidā [attālināti]</a:t>
            </a:r>
          </a:p>
        </p:txBody>
      </p:sp>
      <p:sp>
        <p:nvSpPr>
          <p:cNvPr id="10" name="Action Button: Help 9">
            <a:hlinkClick r:id="" action="ppaction://noaction" highlightClick="1"/>
          </p:cNvPr>
          <p:cNvSpPr/>
          <p:nvPr/>
        </p:nvSpPr>
        <p:spPr>
          <a:xfrm>
            <a:off x="10058400" y="3505200"/>
            <a:ext cx="609600" cy="2209800"/>
          </a:xfrm>
          <a:prstGeom prst="actionButtonHelp">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157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animBg="1"/>
      <p:bldP spid="8"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8EF7-634F-4229-B06E-9A5B848E0A83}"/>
              </a:ext>
            </a:extLst>
          </p:cNvPr>
          <p:cNvSpPr>
            <a:spLocks noGrp="1"/>
          </p:cNvSpPr>
          <p:nvPr>
            <p:ph type="title"/>
          </p:nvPr>
        </p:nvSpPr>
        <p:spPr>
          <a:xfrm>
            <a:off x="838200" y="365126"/>
            <a:ext cx="10515600" cy="1038672"/>
          </a:xfrm>
        </p:spPr>
        <p:txBody>
          <a:bodyPr>
            <a:normAutofit fontScale="90000"/>
          </a:bodyPr>
          <a:lstStyle/>
          <a:p>
            <a:r>
              <a:rPr lang="lv-LV" b="1" dirty="0">
                <a:latin typeface="Times New Roman" panose="02020603050405020304" pitchFamily="18" charset="0"/>
                <a:cs typeface="Times New Roman" panose="02020603050405020304" pitchFamily="18" charset="0"/>
              </a:rPr>
              <a:t>Sapulces vadītājs [BNL 37. panta ceturtā daļa]</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444236F-3C47-4DDB-BA18-E6A55E1910A9}"/>
              </a:ext>
            </a:extLst>
          </p:cNvPr>
          <p:cNvSpPr>
            <a:spLocks noGrp="1"/>
          </p:cNvSpPr>
          <p:nvPr>
            <p:ph idx="1"/>
          </p:nvPr>
        </p:nvSpPr>
        <p:spPr/>
        <p:txBody>
          <a:bodyPr/>
          <a:lstStyle/>
          <a:p>
            <a:r>
              <a:rPr lang="lv-LV" dirty="0"/>
              <a:t>Biedru sapulci vada valdes priekšsēdētājs, ja biedri neievēlē citu sapulces vadītāju</a:t>
            </a:r>
          </a:p>
          <a:p>
            <a:endParaRPr lang="lv-LV" dirty="0"/>
          </a:p>
          <a:p>
            <a:r>
              <a:rPr lang="lv-LV" dirty="0"/>
              <a:t>Nav obligāti sapulces vadītājam būt no biedrības</a:t>
            </a:r>
          </a:p>
        </p:txBody>
      </p:sp>
    </p:spTree>
    <p:extLst>
      <p:ext uri="{BB962C8B-B14F-4D97-AF65-F5344CB8AC3E}">
        <p14:creationId xmlns:p14="http://schemas.microsoft.com/office/powerpoint/2010/main" val="24308654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Baskerville Old Face" panose="02020602080505020303" pitchFamily="18" charset="0"/>
              </a:rPr>
              <a:t>Ja sapulcē nav kvoruma</a:t>
            </a:r>
          </a:p>
        </p:txBody>
      </p:sp>
      <p:sp>
        <p:nvSpPr>
          <p:cNvPr id="3" name="Content Placeholder 2"/>
          <p:cNvSpPr>
            <a:spLocks noGrp="1"/>
          </p:cNvSpPr>
          <p:nvPr>
            <p:ph idx="1"/>
          </p:nvPr>
        </p:nvSpPr>
        <p:spPr>
          <a:xfrm>
            <a:off x="1281448" y="1986567"/>
            <a:ext cx="9122535" cy="4190999"/>
          </a:xfrm>
        </p:spPr>
        <p:txBody>
          <a:bodyPr>
            <a:normAutofit/>
          </a:bodyPr>
          <a:lstStyle/>
          <a:p>
            <a:r>
              <a:rPr lang="lv-LV" dirty="0"/>
              <a:t>Valde ne vēlāk kā pēc piecām nedēļām no jauna sasauc sapulci ar tādu pašu DARBA KĀRTĪBU;</a:t>
            </a:r>
          </a:p>
          <a:p>
            <a:r>
              <a:rPr lang="lv-LV" dirty="0"/>
              <a:t>Atkārtotajā sapulcē nav svarīgs kvorums, vienīgi jāpiedalās vismaz diviem biedriem.</a:t>
            </a:r>
          </a:p>
          <a:p>
            <a:r>
              <a:rPr lang="lv-LV" dirty="0"/>
              <a:t>Tāpat jāņem vērā visi nosacījumi par sasaukšanas kārtību, ja tiek lemts par īpašiem jautājumiem (3).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373637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57</a:t>
            </a:fld>
            <a:endParaRPr lang="en-US"/>
          </a:p>
        </p:txBody>
      </p:sp>
      <p:cxnSp>
        <p:nvCxnSpPr>
          <p:cNvPr id="4" name="Straight Arrow Connector 3"/>
          <p:cNvCxnSpPr/>
          <p:nvPr/>
        </p:nvCxnSpPr>
        <p:spPr>
          <a:xfrm>
            <a:off x="1732128" y="3200400"/>
            <a:ext cx="8534400" cy="0"/>
          </a:xfrm>
          <a:prstGeom prst="straightConnector1">
            <a:avLst/>
          </a:prstGeom>
          <a:ln w="762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Cross 4"/>
          <p:cNvSpPr/>
          <p:nvPr/>
        </p:nvSpPr>
        <p:spPr>
          <a:xfrm rot="18947169">
            <a:off x="4399128" y="2971800"/>
            <a:ext cx="457200" cy="457200"/>
          </a:xfrm>
          <a:prstGeom prst="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Cross 5"/>
          <p:cNvSpPr/>
          <p:nvPr/>
        </p:nvSpPr>
        <p:spPr>
          <a:xfrm rot="18947169">
            <a:off x="8913387" y="2971800"/>
            <a:ext cx="457200" cy="457200"/>
          </a:xfrm>
          <a:prstGeom prst="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8" name="Straight Connector 7"/>
          <p:cNvCxnSpPr/>
          <p:nvPr/>
        </p:nvCxnSpPr>
        <p:spPr>
          <a:xfrm>
            <a:off x="2895600" y="2877141"/>
            <a:ext cx="0" cy="64651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467600" y="2861219"/>
            <a:ext cx="0" cy="64651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38600" y="2097038"/>
            <a:ext cx="1447800" cy="646331"/>
          </a:xfrm>
          <a:prstGeom prst="rect">
            <a:avLst/>
          </a:prstGeom>
          <a:noFill/>
        </p:spPr>
        <p:txBody>
          <a:bodyPr wrap="square" rtlCol="0">
            <a:spAutoFit/>
          </a:bodyPr>
          <a:lstStyle/>
          <a:p>
            <a:pPr algn="ctr"/>
            <a:r>
              <a:rPr lang="lv-LV" b="1" dirty="0"/>
              <a:t>2.marts SAPULCE</a:t>
            </a:r>
          </a:p>
        </p:txBody>
      </p:sp>
      <p:sp>
        <p:nvSpPr>
          <p:cNvPr id="11" name="Left Brace 10"/>
          <p:cNvSpPr/>
          <p:nvPr/>
        </p:nvSpPr>
        <p:spPr>
          <a:xfrm rot="16200000">
            <a:off x="3533064" y="2922020"/>
            <a:ext cx="457200" cy="173212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2" name="Left Brace 11"/>
          <p:cNvSpPr/>
          <p:nvPr/>
        </p:nvSpPr>
        <p:spPr>
          <a:xfrm rot="16200000">
            <a:off x="8105064" y="2922020"/>
            <a:ext cx="457200" cy="173212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3" name="Left Brace 12"/>
          <p:cNvSpPr/>
          <p:nvPr/>
        </p:nvSpPr>
        <p:spPr>
          <a:xfrm rot="16200000">
            <a:off x="6111791" y="1865063"/>
            <a:ext cx="1600200" cy="4575674"/>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4" name="TextBox 13"/>
          <p:cNvSpPr txBox="1"/>
          <p:nvPr/>
        </p:nvSpPr>
        <p:spPr>
          <a:xfrm>
            <a:off x="3124200" y="4016684"/>
            <a:ext cx="1295400" cy="707886"/>
          </a:xfrm>
          <a:prstGeom prst="rect">
            <a:avLst/>
          </a:prstGeom>
          <a:noFill/>
        </p:spPr>
        <p:txBody>
          <a:bodyPr wrap="square" rtlCol="0">
            <a:spAutoFit/>
          </a:bodyPr>
          <a:lstStyle/>
          <a:p>
            <a:pPr algn="ctr"/>
            <a:r>
              <a:rPr lang="lv-LV" sz="2000" b="1" dirty="0">
                <a:latin typeface="Arial Rounded MT Bold" panose="020F0704030504030204" pitchFamily="34" charset="0"/>
              </a:rPr>
              <a:t>14 dienas</a:t>
            </a:r>
          </a:p>
        </p:txBody>
      </p:sp>
      <p:sp>
        <p:nvSpPr>
          <p:cNvPr id="15" name="TextBox 14"/>
          <p:cNvSpPr txBox="1"/>
          <p:nvPr/>
        </p:nvSpPr>
        <p:spPr>
          <a:xfrm>
            <a:off x="6172200" y="5105400"/>
            <a:ext cx="1295400" cy="707886"/>
          </a:xfrm>
          <a:prstGeom prst="rect">
            <a:avLst/>
          </a:prstGeom>
          <a:noFill/>
        </p:spPr>
        <p:txBody>
          <a:bodyPr wrap="square" rtlCol="0">
            <a:spAutoFit/>
          </a:bodyPr>
          <a:lstStyle/>
          <a:p>
            <a:pPr algn="ctr"/>
            <a:r>
              <a:rPr lang="lv-LV" sz="2000" b="1" dirty="0">
                <a:latin typeface="Arial Rounded MT Bold" panose="020F0704030504030204" pitchFamily="34" charset="0"/>
              </a:rPr>
              <a:t>5 nedēļas</a:t>
            </a:r>
          </a:p>
        </p:txBody>
      </p:sp>
      <p:sp>
        <p:nvSpPr>
          <p:cNvPr id="16" name="TextBox 15"/>
          <p:cNvSpPr txBox="1"/>
          <p:nvPr/>
        </p:nvSpPr>
        <p:spPr>
          <a:xfrm>
            <a:off x="7685964" y="4016684"/>
            <a:ext cx="1295400" cy="707886"/>
          </a:xfrm>
          <a:prstGeom prst="rect">
            <a:avLst/>
          </a:prstGeom>
          <a:noFill/>
        </p:spPr>
        <p:txBody>
          <a:bodyPr wrap="square" rtlCol="0">
            <a:spAutoFit/>
          </a:bodyPr>
          <a:lstStyle/>
          <a:p>
            <a:pPr algn="ctr"/>
            <a:r>
              <a:rPr lang="lv-LV" sz="2000" b="1" dirty="0">
                <a:latin typeface="Arial Rounded MT Bold" panose="020F0704030504030204" pitchFamily="34" charset="0"/>
              </a:rPr>
              <a:t>14 dienas</a:t>
            </a:r>
          </a:p>
        </p:txBody>
      </p:sp>
      <p:sp>
        <p:nvSpPr>
          <p:cNvPr id="17" name="TextBox 16"/>
          <p:cNvSpPr txBox="1"/>
          <p:nvPr/>
        </p:nvSpPr>
        <p:spPr>
          <a:xfrm>
            <a:off x="8417081" y="1820038"/>
            <a:ext cx="1449813" cy="923330"/>
          </a:xfrm>
          <a:prstGeom prst="rect">
            <a:avLst/>
          </a:prstGeom>
          <a:noFill/>
        </p:spPr>
        <p:txBody>
          <a:bodyPr wrap="square" rtlCol="0">
            <a:spAutoFit/>
          </a:bodyPr>
          <a:lstStyle/>
          <a:p>
            <a:pPr algn="ctr"/>
            <a:r>
              <a:rPr lang="lv-LV" b="1" dirty="0"/>
              <a:t>6.aprīlis ATKĀRTOTĀ SAPULCE</a:t>
            </a:r>
          </a:p>
        </p:txBody>
      </p:sp>
      <p:sp>
        <p:nvSpPr>
          <p:cNvPr id="18" name="TextBox 17"/>
          <p:cNvSpPr txBox="1"/>
          <p:nvPr/>
        </p:nvSpPr>
        <p:spPr>
          <a:xfrm>
            <a:off x="2157768" y="2128545"/>
            <a:ext cx="1475664" cy="646331"/>
          </a:xfrm>
          <a:prstGeom prst="rect">
            <a:avLst/>
          </a:prstGeom>
          <a:noFill/>
        </p:spPr>
        <p:txBody>
          <a:bodyPr wrap="square" rtlCol="0">
            <a:spAutoFit/>
          </a:bodyPr>
          <a:lstStyle/>
          <a:p>
            <a:pPr algn="ctr"/>
            <a:r>
              <a:rPr lang="lv-LV" b="1" dirty="0"/>
              <a:t>16. februāris SASAUKŠANA</a:t>
            </a:r>
          </a:p>
        </p:txBody>
      </p:sp>
      <p:sp>
        <p:nvSpPr>
          <p:cNvPr id="19" name="TextBox 18"/>
          <p:cNvSpPr txBox="1"/>
          <p:nvPr/>
        </p:nvSpPr>
        <p:spPr>
          <a:xfrm>
            <a:off x="6653568" y="2072184"/>
            <a:ext cx="1628064" cy="646331"/>
          </a:xfrm>
          <a:prstGeom prst="rect">
            <a:avLst/>
          </a:prstGeom>
          <a:noFill/>
        </p:spPr>
        <p:txBody>
          <a:bodyPr wrap="square" rtlCol="0">
            <a:spAutoFit/>
          </a:bodyPr>
          <a:lstStyle/>
          <a:p>
            <a:pPr algn="ctr"/>
            <a:r>
              <a:rPr lang="lv-LV" b="1" dirty="0"/>
              <a:t>23. marts SASAUKŠANA</a:t>
            </a:r>
          </a:p>
        </p:txBody>
      </p:sp>
      <p:sp>
        <p:nvSpPr>
          <p:cNvPr id="20" name="Oval 19"/>
          <p:cNvSpPr/>
          <p:nvPr/>
        </p:nvSpPr>
        <p:spPr>
          <a:xfrm>
            <a:off x="3761664" y="1083062"/>
            <a:ext cx="1724736" cy="77678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NAV KVORUMA</a:t>
            </a:r>
          </a:p>
        </p:txBody>
      </p:sp>
      <p:sp>
        <p:nvSpPr>
          <p:cNvPr id="21" name="Oval 20"/>
          <p:cNvSpPr/>
          <p:nvPr/>
        </p:nvSpPr>
        <p:spPr>
          <a:xfrm>
            <a:off x="8077200" y="457201"/>
            <a:ext cx="2286000" cy="10350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JĀPIEDALĀS VISMAZ 2 BIEDRIEM</a:t>
            </a:r>
          </a:p>
        </p:txBody>
      </p:sp>
      <p:sp>
        <p:nvSpPr>
          <p:cNvPr id="22" name="Right Arrow 21"/>
          <p:cNvSpPr/>
          <p:nvPr/>
        </p:nvSpPr>
        <p:spPr>
          <a:xfrm>
            <a:off x="4624032" y="457201"/>
            <a:ext cx="3453168" cy="62586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DARBA KĀRTĪBA - IEPRIEKŠĒJĀ</a:t>
            </a:r>
          </a:p>
        </p:txBody>
      </p:sp>
    </p:spTree>
    <p:extLst>
      <p:ext uri="{BB962C8B-B14F-4D97-AF65-F5344CB8AC3E}">
        <p14:creationId xmlns:p14="http://schemas.microsoft.com/office/powerpoint/2010/main" val="3357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randombar(horizontal)">
                                      <p:cBhvr>
                                        <p:cTn id="16" dur="500"/>
                                        <p:tgtEl>
                                          <p:spTgt spid="8"/>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randombar(horizontal)">
                                      <p:cBhvr>
                                        <p:cTn id="19" dur="500"/>
                                        <p:tgtEl>
                                          <p:spTgt spid="1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heel(1)">
                                      <p:cBhvr>
                                        <p:cTn id="30" dur="20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circle(in)">
                                      <p:cBhvr>
                                        <p:cTn id="49" dur="20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circle(in)">
                                      <p:cBhvr>
                                        <p:cTn id="54" dur="2000"/>
                                        <p:tgtEl>
                                          <p:spTgt spid="19"/>
                                        </p:tgtEl>
                                      </p:cBhvr>
                                    </p:animEffect>
                                  </p:childTnLst>
                                </p:cTn>
                              </p:par>
                              <p:par>
                                <p:cTn id="55" presetID="6" presetClass="entr" presetSubtype="16" fill="hold"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circle(in)">
                                      <p:cBhvr>
                                        <p:cTn id="57" dur="2000"/>
                                        <p:tgtEl>
                                          <p:spTgt spid="9"/>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circle(in)">
                                      <p:cBhvr>
                                        <p:cTn id="60" dur="2000"/>
                                        <p:tgtEl>
                                          <p:spTgt spid="12"/>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circle(in)">
                                      <p:cBhvr>
                                        <p:cTn id="63" dur="20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down)">
                                      <p:cBhvr>
                                        <p:cTn id="68" dur="580">
                                          <p:stCondLst>
                                            <p:cond delay="0"/>
                                          </p:stCondLst>
                                        </p:cTn>
                                        <p:tgtEl>
                                          <p:spTgt spid="22"/>
                                        </p:tgtEl>
                                      </p:cBhvr>
                                    </p:animEffect>
                                    <p:anim calcmode="lin" valueType="num">
                                      <p:cBhvr>
                                        <p:cTn id="69"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74" dur="26">
                                          <p:stCondLst>
                                            <p:cond delay="650"/>
                                          </p:stCondLst>
                                        </p:cTn>
                                        <p:tgtEl>
                                          <p:spTgt spid="22"/>
                                        </p:tgtEl>
                                      </p:cBhvr>
                                      <p:to x="100000" y="60000"/>
                                    </p:animScale>
                                    <p:animScale>
                                      <p:cBhvr>
                                        <p:cTn id="75" dur="166" decel="50000">
                                          <p:stCondLst>
                                            <p:cond delay="676"/>
                                          </p:stCondLst>
                                        </p:cTn>
                                        <p:tgtEl>
                                          <p:spTgt spid="22"/>
                                        </p:tgtEl>
                                      </p:cBhvr>
                                      <p:to x="100000" y="100000"/>
                                    </p:animScale>
                                    <p:animScale>
                                      <p:cBhvr>
                                        <p:cTn id="76" dur="26">
                                          <p:stCondLst>
                                            <p:cond delay="1312"/>
                                          </p:stCondLst>
                                        </p:cTn>
                                        <p:tgtEl>
                                          <p:spTgt spid="22"/>
                                        </p:tgtEl>
                                      </p:cBhvr>
                                      <p:to x="100000" y="80000"/>
                                    </p:animScale>
                                    <p:animScale>
                                      <p:cBhvr>
                                        <p:cTn id="77" dur="166" decel="50000">
                                          <p:stCondLst>
                                            <p:cond delay="1338"/>
                                          </p:stCondLst>
                                        </p:cTn>
                                        <p:tgtEl>
                                          <p:spTgt spid="22"/>
                                        </p:tgtEl>
                                      </p:cBhvr>
                                      <p:to x="100000" y="100000"/>
                                    </p:animScale>
                                    <p:animScale>
                                      <p:cBhvr>
                                        <p:cTn id="78" dur="26">
                                          <p:stCondLst>
                                            <p:cond delay="1642"/>
                                          </p:stCondLst>
                                        </p:cTn>
                                        <p:tgtEl>
                                          <p:spTgt spid="22"/>
                                        </p:tgtEl>
                                      </p:cBhvr>
                                      <p:to x="100000" y="90000"/>
                                    </p:animScale>
                                    <p:animScale>
                                      <p:cBhvr>
                                        <p:cTn id="79" dur="166" decel="50000">
                                          <p:stCondLst>
                                            <p:cond delay="1668"/>
                                          </p:stCondLst>
                                        </p:cTn>
                                        <p:tgtEl>
                                          <p:spTgt spid="22"/>
                                        </p:tgtEl>
                                      </p:cBhvr>
                                      <p:to x="100000" y="100000"/>
                                    </p:animScale>
                                    <p:animScale>
                                      <p:cBhvr>
                                        <p:cTn id="80" dur="26">
                                          <p:stCondLst>
                                            <p:cond delay="1808"/>
                                          </p:stCondLst>
                                        </p:cTn>
                                        <p:tgtEl>
                                          <p:spTgt spid="22"/>
                                        </p:tgtEl>
                                      </p:cBhvr>
                                      <p:to x="100000" y="95000"/>
                                    </p:animScale>
                                    <p:animScale>
                                      <p:cBhvr>
                                        <p:cTn id="81"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1" grpId="0" animBg="1"/>
      <p:bldP spid="12" grpId="0" animBg="1"/>
      <p:bldP spid="13" grpId="0" animBg="1"/>
      <p:bldP spid="14" grpId="0"/>
      <p:bldP spid="15" grpId="0"/>
      <p:bldP spid="16" grpId="0"/>
      <p:bldP spid="17" grpId="0"/>
      <p:bldP spid="18" grpId="0"/>
      <p:bldP spid="19" grpId="0"/>
      <p:bldP spid="20" grpId="0" animBg="1"/>
      <p:bldP spid="21" grpId="0" animBg="1"/>
      <p:bldP spid="2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B499-D67E-4B78-BD5B-9915A12524C1}"/>
              </a:ext>
            </a:extLst>
          </p:cNvPr>
          <p:cNvSpPr>
            <a:spLocks noGrp="1"/>
          </p:cNvSpPr>
          <p:nvPr>
            <p:ph type="title"/>
          </p:nvPr>
        </p:nvSpPr>
        <p:spPr>
          <a:xfrm>
            <a:off x="722290" y="1659452"/>
            <a:ext cx="10515600" cy="1325563"/>
          </a:xfrm>
        </p:spPr>
        <p:txBody>
          <a:bodyPr>
            <a:normAutofit/>
          </a:bodyPr>
          <a:lstStyle/>
          <a:p>
            <a:r>
              <a:rPr lang="lv-LV" b="1" dirty="0">
                <a:solidFill>
                  <a:srgbClr val="FF0000"/>
                </a:solidFill>
              </a:rPr>
              <a:t>?</a:t>
            </a:r>
            <a:r>
              <a:rPr lang="en-US" b="1" dirty="0">
                <a:solidFill>
                  <a:srgbClr val="FF0000"/>
                </a:solidFill>
              </a:rPr>
              <a:t> </a:t>
            </a:r>
            <a:r>
              <a:rPr lang="en-US" b="1" dirty="0" err="1">
                <a:solidFill>
                  <a:srgbClr val="FF0000"/>
                </a:solidFill>
              </a:rPr>
              <a:t>Vai</a:t>
            </a:r>
            <a:r>
              <a:rPr lang="en-US" b="1" dirty="0">
                <a:solidFill>
                  <a:srgbClr val="FF0000"/>
                </a:solidFill>
              </a:rPr>
              <a:t> un </a:t>
            </a:r>
            <a:r>
              <a:rPr lang="en-US" b="1" dirty="0" err="1">
                <a:solidFill>
                  <a:srgbClr val="FF0000"/>
                </a:solidFill>
              </a:rPr>
              <a:t>kā</a:t>
            </a:r>
            <a:r>
              <a:rPr lang="en-US" b="1" dirty="0">
                <a:solidFill>
                  <a:srgbClr val="FF0000"/>
                </a:solidFill>
              </a:rPr>
              <a:t> </a:t>
            </a:r>
            <a:r>
              <a:rPr lang="en-US" b="1" dirty="0" err="1">
                <a:solidFill>
                  <a:srgbClr val="FF0000"/>
                </a:solidFill>
              </a:rPr>
              <a:t>protokolē</a:t>
            </a:r>
            <a:r>
              <a:rPr lang="en-US" b="1" dirty="0">
                <a:solidFill>
                  <a:srgbClr val="FF0000"/>
                </a:solidFill>
              </a:rPr>
              <a:t> </a:t>
            </a:r>
            <a:r>
              <a:rPr lang="en-US" b="1" dirty="0" err="1">
                <a:solidFill>
                  <a:srgbClr val="FF0000"/>
                </a:solidFill>
              </a:rPr>
              <a:t>biedru</a:t>
            </a:r>
            <a:r>
              <a:rPr lang="en-US" b="1" dirty="0">
                <a:solidFill>
                  <a:srgbClr val="FF0000"/>
                </a:solidFill>
              </a:rPr>
              <a:t> un </a:t>
            </a:r>
            <a:r>
              <a:rPr lang="en-US" b="1" dirty="0" err="1">
                <a:solidFill>
                  <a:srgbClr val="FF0000"/>
                </a:solidFill>
              </a:rPr>
              <a:t>valdes</a:t>
            </a:r>
            <a:r>
              <a:rPr lang="en-US" b="1" dirty="0">
                <a:solidFill>
                  <a:srgbClr val="FF0000"/>
                </a:solidFill>
              </a:rPr>
              <a:t> </a:t>
            </a:r>
            <a:r>
              <a:rPr lang="en-US" b="1" dirty="0" err="1">
                <a:solidFill>
                  <a:srgbClr val="FF0000"/>
                </a:solidFill>
              </a:rPr>
              <a:t>locekļu</a:t>
            </a:r>
            <a:r>
              <a:rPr lang="en-US" b="1" dirty="0">
                <a:solidFill>
                  <a:srgbClr val="FF0000"/>
                </a:solidFill>
              </a:rPr>
              <a:t> </a:t>
            </a:r>
            <a:r>
              <a:rPr lang="en-US" b="1" dirty="0" err="1">
                <a:solidFill>
                  <a:srgbClr val="FF0000"/>
                </a:solidFill>
              </a:rPr>
              <a:t>sapulces</a:t>
            </a:r>
            <a:r>
              <a:rPr lang="lv-LV" b="1" dirty="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42393435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85BF-511E-4F65-A4D5-1387180D4EB2}"/>
              </a:ext>
            </a:extLst>
          </p:cNvPr>
          <p:cNvSpPr>
            <a:spLocks noGrp="1"/>
          </p:cNvSpPr>
          <p:nvPr>
            <p:ph type="title"/>
          </p:nvPr>
        </p:nvSpPr>
        <p:spPr>
          <a:xfrm>
            <a:off x="838200" y="365126"/>
            <a:ext cx="10515600" cy="974278"/>
          </a:xfrm>
        </p:spPr>
        <p:txBody>
          <a:bodyPr/>
          <a:lstStyle/>
          <a:p>
            <a:r>
              <a:rPr lang="lv-LV" b="1" dirty="0">
                <a:latin typeface="Times New Roman" panose="02020603050405020304" pitchFamily="18" charset="0"/>
                <a:cs typeface="Times New Roman" panose="02020603050405020304" pitchFamily="18" charset="0"/>
              </a:rPr>
              <a:t>Sapulcē pieņemto lēmumu fiksēšana</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E1EA2D4-E01C-4109-A787-132038BFAD61}"/>
              </a:ext>
            </a:extLst>
          </p:cNvPr>
          <p:cNvSpPr>
            <a:spLocks noGrp="1"/>
          </p:cNvSpPr>
          <p:nvPr>
            <p:ph idx="1"/>
          </p:nvPr>
        </p:nvSpPr>
        <p:spPr/>
        <p:txBody>
          <a:bodyPr/>
          <a:lstStyle/>
          <a:p>
            <a:r>
              <a:rPr lang="lv-LV" dirty="0"/>
              <a:t>Biedru sapulces gaita tiek protokolēta. Protokolu paraksta sapulces vadītājs un protokolētājs</a:t>
            </a:r>
          </a:p>
          <a:p>
            <a:r>
              <a:rPr lang="lv-LV" dirty="0"/>
              <a:t>UR jāiesniedz </a:t>
            </a:r>
            <a:r>
              <a:rPr lang="lv-LV" b="1" dirty="0"/>
              <a:t>izraksts</a:t>
            </a:r>
            <a:r>
              <a:rPr lang="lv-LV" dirty="0"/>
              <a:t> no sapulces protokola [izraksts ir jāapstiprina saskaņā ar normatīvajiem aktiem kā dokumenta atvasinājums]</a:t>
            </a:r>
          </a:p>
          <a:p>
            <a:r>
              <a:rPr lang="lv-LV" dirty="0"/>
              <a:t>UR iesniedzama B3 veidlapa, kurā norāda sapulcē pieņemtos lēmumus, kurus nepieciešams reģistrēt.</a:t>
            </a:r>
          </a:p>
        </p:txBody>
      </p:sp>
    </p:spTree>
    <p:extLst>
      <p:ext uri="{BB962C8B-B14F-4D97-AF65-F5344CB8AC3E}">
        <p14:creationId xmlns:p14="http://schemas.microsoft.com/office/powerpoint/2010/main" val="139329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179" y="0"/>
            <a:ext cx="8229600" cy="792162"/>
          </a:xfrm>
        </p:spPr>
        <p:txBody>
          <a:bodyPr/>
          <a:lstStyle/>
          <a:p>
            <a:r>
              <a:rPr lang="lv-LV" b="1" dirty="0">
                <a:latin typeface="Times New Roman" panose="02020603050405020304" pitchFamily="18" charset="0"/>
                <a:cs typeface="Times New Roman" panose="02020603050405020304" pitchFamily="18" charset="0"/>
              </a:rPr>
              <a:t>Papildu informācijas iegūšana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4127" t="14693" r="18322" b="4523"/>
          <a:stretch/>
        </p:blipFill>
        <p:spPr bwMode="auto">
          <a:xfrm>
            <a:off x="1676401" y="948520"/>
            <a:ext cx="8789159" cy="5909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7010400" y="5943600"/>
            <a:ext cx="40386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613263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247"/>
          </a:xfrm>
        </p:spPr>
        <p:txBody>
          <a:bodyPr/>
          <a:lstStyle/>
          <a:p>
            <a:r>
              <a:rPr lang="lv-LV" b="1" dirty="0">
                <a:latin typeface="Times New Roman" panose="02020603050405020304" pitchFamily="18" charset="0"/>
                <a:cs typeface="Times New Roman" panose="02020603050405020304" pitchFamily="18" charset="0"/>
              </a:rPr>
              <a:t>Protokolā norāda šādas ziņas:</a:t>
            </a:r>
          </a:p>
        </p:txBody>
      </p:sp>
      <p:sp>
        <p:nvSpPr>
          <p:cNvPr id="3" name="Content Placeholder 2"/>
          <p:cNvSpPr>
            <a:spLocks noGrp="1"/>
          </p:cNvSpPr>
          <p:nvPr>
            <p:ph idx="1"/>
          </p:nvPr>
        </p:nvSpPr>
        <p:spPr>
          <a:xfrm>
            <a:off x="838200" y="1447801"/>
            <a:ext cx="9372600" cy="4525963"/>
          </a:xfrm>
        </p:spPr>
        <p:txBody>
          <a:bodyPr>
            <a:noAutofit/>
          </a:bodyPr>
          <a:lstStyle/>
          <a:p>
            <a:pPr marL="514350" indent="-514350">
              <a:buFont typeface="+mj-lt"/>
              <a:buAutoNum type="arabicPeriod"/>
            </a:pPr>
            <a:r>
              <a:rPr lang="lv-LV" sz="2400" dirty="0"/>
              <a:t>Biedrības nosaukumu,</a:t>
            </a:r>
          </a:p>
          <a:p>
            <a:pPr marL="514350" indent="-514350">
              <a:buFont typeface="+mj-lt"/>
              <a:buAutoNum type="arabicPeriod"/>
            </a:pPr>
            <a:r>
              <a:rPr lang="lv-LV" sz="2400" dirty="0"/>
              <a:t>Institūciju (personu), kura sasauc biedru sapulci,</a:t>
            </a:r>
          </a:p>
          <a:p>
            <a:pPr marL="514350" indent="-514350">
              <a:buFont typeface="+mj-lt"/>
              <a:buAutoNum type="arabicPeriod"/>
            </a:pPr>
            <a:r>
              <a:rPr lang="lv-LV" sz="2400" dirty="0"/>
              <a:t>Sapulces norises vietu un laiku,</a:t>
            </a:r>
          </a:p>
          <a:p>
            <a:pPr marL="514350" indent="-514350">
              <a:buFont typeface="+mj-lt"/>
              <a:buAutoNum type="arabicPeriod"/>
            </a:pPr>
            <a:r>
              <a:rPr lang="lv-LV" sz="2400" dirty="0"/>
              <a:t>Laiku, kad biedriem paziņots par sapulces sasaukšanu, un paziņošanas veidu,</a:t>
            </a:r>
          </a:p>
          <a:p>
            <a:pPr marL="514350" indent="-514350">
              <a:buFont typeface="+mj-lt"/>
              <a:buAutoNum type="arabicPeriod"/>
            </a:pPr>
            <a:r>
              <a:rPr lang="lv-LV" sz="2400" dirty="0"/>
              <a:t>Biedrības kopējo biedru skaitu (pārstāvju skaitu) un skaitu, kāds nepieciešams, lai būtu pārstāvēti visi biedri (kvorums),</a:t>
            </a:r>
          </a:p>
          <a:p>
            <a:pPr marL="514350" indent="-514350">
              <a:buFont typeface="+mj-lt"/>
              <a:buAutoNum type="arabicPeriod"/>
            </a:pPr>
            <a:r>
              <a:rPr lang="lv-LV" sz="2400" dirty="0"/>
              <a:t>Darba kārtību,</a:t>
            </a:r>
          </a:p>
          <a:p>
            <a:pPr marL="514350" indent="-514350">
              <a:buFont typeface="+mj-lt"/>
              <a:buAutoNum type="arabicPeriod"/>
            </a:pPr>
            <a:r>
              <a:rPr lang="lv-LV" sz="2400" dirty="0"/>
              <a:t>Darba kārtības jautājumu apspriešanas gaitu un saturu,</a:t>
            </a:r>
          </a:p>
          <a:p>
            <a:pPr marL="514350" indent="-514350">
              <a:buFont typeface="+mj-lt"/>
              <a:buAutoNum type="arabicPeriod"/>
            </a:pPr>
            <a:r>
              <a:rPr lang="lv-LV" sz="2400" dirty="0"/>
              <a:t>Balsošanas rezultātus, norādot balsu skaitu </a:t>
            </a:r>
            <a:r>
              <a:rPr lang="lv-LV" sz="2400" b="1" dirty="0">
                <a:solidFill>
                  <a:srgbClr val="FF0000"/>
                </a:solidFill>
              </a:rPr>
              <a:t>«PAR» vai «PRET» </a:t>
            </a:r>
            <a:r>
              <a:rPr lang="lv-LV" sz="2400" dirty="0"/>
              <a:t>par katru lēmumu,</a:t>
            </a:r>
          </a:p>
          <a:p>
            <a:pPr marL="514350" indent="-514350">
              <a:buFont typeface="+mj-lt"/>
              <a:buAutoNum type="arabicPeriod"/>
            </a:pPr>
            <a:r>
              <a:rPr lang="lv-LV" sz="2400" dirty="0"/>
              <a:t>Pieņemtos lēmumus.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98665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1)">
                                      <p:cBhvr>
                                        <p:cTn id="25" dur="2000"/>
                                        <p:tgtEl>
                                          <p:spTgt spid="3">
                                            <p:txEl>
                                              <p:pRg st="5" end="5"/>
                                            </p:tx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1)">
                                      <p:cBhvr>
                                        <p:cTn id="28" dur="2000"/>
                                        <p:tgtEl>
                                          <p:spTgt spid="3">
                                            <p:txEl>
                                              <p:pRg st="6" end="6"/>
                                            </p:tx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1)">
                                      <p:cBhvr>
                                        <p:cTn id="31" dur="2000"/>
                                        <p:tgtEl>
                                          <p:spTgt spid="3">
                                            <p:txEl>
                                              <p:pRg st="7" end="7"/>
                                            </p:tx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1)">
                                      <p:cBhvr>
                                        <p:cTn id="3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4785"/>
            <a:ext cx="8132997" cy="6852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544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Sapulces lēmumu tiesiskums</a:t>
            </a:r>
          </a:p>
        </p:txBody>
      </p:sp>
      <p:sp>
        <p:nvSpPr>
          <p:cNvPr id="3" name="Content Placeholder 2"/>
          <p:cNvSpPr>
            <a:spLocks noGrp="1"/>
          </p:cNvSpPr>
          <p:nvPr>
            <p:ph idx="1"/>
          </p:nvPr>
        </p:nvSpPr>
        <p:spPr/>
        <p:txBody>
          <a:bodyPr>
            <a:normAutofit/>
          </a:bodyPr>
          <a:lstStyle/>
          <a:p>
            <a:r>
              <a:rPr lang="lv-LV" dirty="0"/>
              <a:t>Lēmums ir pieņemts, ja par to nobalso </a:t>
            </a:r>
            <a:r>
              <a:rPr lang="lv-LV" b="1" dirty="0"/>
              <a:t>vairāk nekā puse no klātesošajiem biedriem (</a:t>
            </a:r>
            <a:r>
              <a:rPr lang="lv-LV" dirty="0"/>
              <a:t>ja likumā vai statūtos nav noteikts lielāks balsu skaits);</a:t>
            </a:r>
          </a:p>
          <a:p>
            <a:r>
              <a:rPr lang="lv-LV" i="1" dirty="0"/>
              <a:t>Sapulcē katram biedram ir viena balss;</a:t>
            </a:r>
          </a:p>
          <a:p>
            <a:r>
              <a:rPr lang="lv-LV" i="1" dirty="0"/>
              <a:t>Balsstiesības nav biedram, par kuru sapulce lemj:</a:t>
            </a:r>
          </a:p>
          <a:p>
            <a:pPr>
              <a:buFontTx/>
              <a:buChar char="-"/>
            </a:pPr>
            <a:r>
              <a:rPr lang="lv-LV" i="1" dirty="0"/>
              <a:t>par darījuma noslēgšanu;</a:t>
            </a:r>
          </a:p>
          <a:p>
            <a:pPr>
              <a:buFontTx/>
              <a:buChar char="-"/>
            </a:pPr>
            <a:r>
              <a:rPr lang="lv-LV" i="1" dirty="0"/>
              <a:t>par prasības celšanu;</a:t>
            </a:r>
          </a:p>
          <a:p>
            <a:pPr>
              <a:buFontTx/>
              <a:buChar char="-"/>
            </a:pPr>
            <a:r>
              <a:rPr lang="lv-LV" i="1" dirty="0"/>
              <a:t>par lietas izbeigšanu.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136723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CC1586-9434-45D0-B732-6E13E1955E7D}"/>
              </a:ext>
            </a:extLst>
          </p:cNvPr>
          <p:cNvSpPr>
            <a:spLocks noGrp="1"/>
          </p:cNvSpPr>
          <p:nvPr>
            <p:ph idx="1"/>
          </p:nvPr>
        </p:nvSpPr>
        <p:spPr/>
        <p:txBody>
          <a:bodyPr>
            <a:normAutofit/>
          </a:bodyPr>
          <a:lstStyle/>
          <a:p>
            <a:pPr marL="0" indent="0" algn="ctr">
              <a:buNone/>
            </a:pPr>
            <a:br>
              <a:rPr lang="lv-LV" sz="5400" b="1" dirty="0">
                <a:latin typeface="Times New Roman" panose="02020603050405020304" pitchFamily="18" charset="0"/>
                <a:cs typeface="Times New Roman" panose="02020603050405020304" pitchFamily="18" charset="0"/>
              </a:rPr>
            </a:br>
            <a:r>
              <a:rPr lang="lv-LV" sz="5400" b="1" dirty="0">
                <a:latin typeface="Times New Roman" panose="02020603050405020304" pitchFamily="18" charset="0"/>
                <a:cs typeface="Times New Roman" panose="02020603050405020304" pitchFamily="18" charset="0"/>
              </a:rPr>
              <a:t>4. Statūtu grozījumi</a:t>
            </a:r>
            <a:br>
              <a:rPr lang="lv-LV" sz="5400" b="1" dirty="0">
                <a:latin typeface="Times New Roman" panose="02020603050405020304" pitchFamily="18" charset="0"/>
                <a:cs typeface="Times New Roman" panose="02020603050405020304" pitchFamily="18" charset="0"/>
              </a:rPr>
            </a:b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829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10363" cy="1325563"/>
          </a:xfrm>
        </p:spPr>
        <p:txBody>
          <a:bodyPr>
            <a:normAutofit/>
          </a:bodyPr>
          <a:lstStyle/>
          <a:p>
            <a:r>
              <a:rPr lang="lv-LV" b="1" dirty="0">
                <a:latin typeface="Times New Roman" panose="02020603050405020304" pitchFamily="18" charset="0"/>
                <a:cs typeface="Times New Roman" panose="02020603050405020304" pitchFamily="18" charset="0"/>
              </a:rPr>
              <a:t>Statūtu grozīšana [BNL 37.pants pirmā daļa]</a:t>
            </a:r>
          </a:p>
        </p:txBody>
      </p:sp>
      <p:sp>
        <p:nvSpPr>
          <p:cNvPr id="3" name="Content Placeholder 2"/>
          <p:cNvSpPr>
            <a:spLocks noGrp="1"/>
          </p:cNvSpPr>
          <p:nvPr>
            <p:ph idx="1"/>
          </p:nvPr>
        </p:nvSpPr>
        <p:spPr>
          <a:xfrm>
            <a:off x="1365160" y="2427555"/>
            <a:ext cx="9461679" cy="3363646"/>
          </a:xfrm>
        </p:spPr>
        <p:txBody>
          <a:bodyPr/>
          <a:lstStyle/>
          <a:p>
            <a:r>
              <a:rPr lang="lv-LV" dirty="0"/>
              <a:t>Ja jālemj par statūtu grozīšanu, kvorums ir </a:t>
            </a:r>
            <a:r>
              <a:rPr lang="lv-LV" b="1" dirty="0"/>
              <a:t>vairāk nekā puse no biedriem</a:t>
            </a:r>
            <a:r>
              <a:rPr lang="lv-LV" dirty="0"/>
              <a:t>, ja statūtos nav noteikts lielāks kvorums.</a:t>
            </a:r>
          </a:p>
          <a:p>
            <a:r>
              <a:rPr lang="lv-LV" dirty="0"/>
              <a:t>Likums paredz statūtu aizsardzību, nosakot, ka kvorums ir obligāti </a:t>
            </a:r>
            <a:r>
              <a:rPr lang="lv-LV" b="1" dirty="0">
                <a:solidFill>
                  <a:srgbClr val="FF0000"/>
                </a:solidFill>
              </a:rPr>
              <a:t>50%+1 </a:t>
            </a:r>
            <a:r>
              <a:rPr lang="lv-LV" dirty="0"/>
              <a:t>vai lielāks, ja tā paredz statūti.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
        <p:nvSpPr>
          <p:cNvPr id="5" name="Flowchart: Preparation 4"/>
          <p:cNvSpPr/>
          <p:nvPr/>
        </p:nvSpPr>
        <p:spPr>
          <a:xfrm>
            <a:off x="2438400" y="5181600"/>
            <a:ext cx="2895600" cy="1219200"/>
          </a:xfrm>
          <a:prstGeom prst="flowChartPreparati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Statūtu grozīšanas sapulces kvorums</a:t>
            </a:r>
          </a:p>
        </p:txBody>
      </p:sp>
      <p:sp>
        <p:nvSpPr>
          <p:cNvPr id="7" name="Flowchart: Collate 6"/>
          <p:cNvSpPr/>
          <p:nvPr/>
        </p:nvSpPr>
        <p:spPr>
          <a:xfrm>
            <a:off x="6934200" y="4648200"/>
            <a:ext cx="1524000" cy="2209800"/>
          </a:xfrm>
          <a:prstGeom prst="flowChartCollat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b="1" dirty="0">
              <a:solidFill>
                <a:schemeClr val="tx1"/>
              </a:solidFill>
            </a:endParaRPr>
          </a:p>
        </p:txBody>
      </p:sp>
      <p:sp>
        <p:nvSpPr>
          <p:cNvPr id="8" name="TextBox 7"/>
          <p:cNvSpPr txBox="1"/>
          <p:nvPr/>
        </p:nvSpPr>
        <p:spPr>
          <a:xfrm>
            <a:off x="7200900" y="4707340"/>
            <a:ext cx="990600" cy="369332"/>
          </a:xfrm>
          <a:prstGeom prst="rect">
            <a:avLst/>
          </a:prstGeom>
          <a:noFill/>
        </p:spPr>
        <p:txBody>
          <a:bodyPr wrap="square" rtlCol="0">
            <a:spAutoFit/>
          </a:bodyPr>
          <a:lstStyle/>
          <a:p>
            <a:r>
              <a:rPr lang="lv-LV" b="1" dirty="0"/>
              <a:t>50%+1</a:t>
            </a:r>
          </a:p>
        </p:txBody>
      </p:sp>
      <p:sp>
        <p:nvSpPr>
          <p:cNvPr id="9" name="TextBox 8"/>
          <p:cNvSpPr txBox="1"/>
          <p:nvPr/>
        </p:nvSpPr>
        <p:spPr>
          <a:xfrm>
            <a:off x="6934200" y="5791201"/>
            <a:ext cx="1524000" cy="1200329"/>
          </a:xfrm>
          <a:prstGeom prst="rect">
            <a:avLst/>
          </a:prstGeom>
          <a:noFill/>
        </p:spPr>
        <p:txBody>
          <a:bodyPr wrap="square" rtlCol="0">
            <a:spAutoFit/>
          </a:bodyPr>
          <a:lstStyle/>
          <a:p>
            <a:pPr algn="ctr"/>
            <a:r>
              <a:rPr lang="lv-LV" b="1" dirty="0"/>
              <a:t>Statūti nosaka lielāku kvorumu</a:t>
            </a:r>
          </a:p>
        </p:txBody>
      </p:sp>
      <p:cxnSp>
        <p:nvCxnSpPr>
          <p:cNvPr id="11" name="Straight Arrow Connector 10"/>
          <p:cNvCxnSpPr>
            <a:stCxn id="5" idx="3"/>
          </p:cNvCxnSpPr>
          <p:nvPr/>
        </p:nvCxnSpPr>
        <p:spPr>
          <a:xfrm flipV="1">
            <a:off x="5334000" y="5076672"/>
            <a:ext cx="1752600" cy="71452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p:cNvCxnSpPr>
          <p:nvPr/>
        </p:nvCxnSpPr>
        <p:spPr>
          <a:xfrm>
            <a:off x="5334000" y="5791200"/>
            <a:ext cx="1866900" cy="4572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80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ppt_w</p:attrName>
                                        </p:attrNameLst>
                                      </p:cBhvr>
                                      <p:tavLst>
                                        <p:tav tm="0" fmla="#ppt_w*sin(2.5*pi*$)">
                                          <p:val>
                                            <p:fltVal val="0"/>
                                          </p:val>
                                        </p:tav>
                                        <p:tav tm="100000">
                                          <p:val>
                                            <p:fltVal val="1"/>
                                          </p:val>
                                        </p:tav>
                                      </p:tavLst>
                                    </p:anim>
                                    <p:anim calcmode="lin" valueType="num">
                                      <p:cBhvr>
                                        <p:cTn id="17" dur="2000" fill="hold"/>
                                        <p:tgtEl>
                                          <p:spTgt spid="5"/>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anim calcmode="lin" valueType="num">
                                      <p:cBhvr>
                                        <p:cTn id="21" dur="2000" fill="hold"/>
                                        <p:tgtEl>
                                          <p:spTgt spid="11"/>
                                        </p:tgtEl>
                                        <p:attrNameLst>
                                          <p:attrName>ppt_w</p:attrName>
                                        </p:attrNameLst>
                                      </p:cBhvr>
                                      <p:tavLst>
                                        <p:tav tm="0" fmla="#ppt_w*sin(2.5*pi*$)">
                                          <p:val>
                                            <p:fltVal val="0"/>
                                          </p:val>
                                        </p:tav>
                                        <p:tav tm="100000">
                                          <p:val>
                                            <p:fltVal val="1"/>
                                          </p:val>
                                        </p:tav>
                                      </p:tavLst>
                                    </p:anim>
                                    <p:anim calcmode="lin" valueType="num">
                                      <p:cBhvr>
                                        <p:cTn id="22" dur="2000" fill="hold"/>
                                        <p:tgtEl>
                                          <p:spTgt spid="11"/>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anim calcmode="lin" valueType="num">
                                      <p:cBhvr>
                                        <p:cTn id="26" dur="2000" fill="hold"/>
                                        <p:tgtEl>
                                          <p:spTgt spid="13"/>
                                        </p:tgtEl>
                                        <p:attrNameLst>
                                          <p:attrName>ppt_w</p:attrName>
                                        </p:attrNameLst>
                                      </p:cBhvr>
                                      <p:tavLst>
                                        <p:tav tm="0" fmla="#ppt_w*sin(2.5*pi*$)">
                                          <p:val>
                                            <p:fltVal val="0"/>
                                          </p:val>
                                        </p:tav>
                                        <p:tav tm="100000">
                                          <p:val>
                                            <p:fltVal val="1"/>
                                          </p:val>
                                        </p:tav>
                                      </p:tavLst>
                                    </p:anim>
                                    <p:anim calcmode="lin" valueType="num">
                                      <p:cBhvr>
                                        <p:cTn id="27" dur="2000" fill="hold"/>
                                        <p:tgtEl>
                                          <p:spTgt spid="13"/>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anim calcmode="lin" valueType="num">
                                      <p:cBhvr>
                                        <p:cTn id="31" dur="2000" fill="hold"/>
                                        <p:tgtEl>
                                          <p:spTgt spid="7"/>
                                        </p:tgtEl>
                                        <p:attrNameLst>
                                          <p:attrName>ppt_w</p:attrName>
                                        </p:attrNameLst>
                                      </p:cBhvr>
                                      <p:tavLst>
                                        <p:tav tm="0" fmla="#ppt_w*sin(2.5*pi*$)">
                                          <p:val>
                                            <p:fltVal val="0"/>
                                          </p:val>
                                        </p:tav>
                                        <p:tav tm="100000">
                                          <p:val>
                                            <p:fltVal val="1"/>
                                          </p:val>
                                        </p:tav>
                                      </p:tavLst>
                                    </p:anim>
                                    <p:anim calcmode="lin" valueType="num">
                                      <p:cBhvr>
                                        <p:cTn id="32" dur="2000" fill="hold"/>
                                        <p:tgtEl>
                                          <p:spTgt spid="7"/>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anim calcmode="lin" valueType="num">
                                      <p:cBhvr>
                                        <p:cTn id="36" dur="2000" fill="hold"/>
                                        <p:tgtEl>
                                          <p:spTgt spid="8"/>
                                        </p:tgtEl>
                                        <p:attrNameLst>
                                          <p:attrName>ppt_w</p:attrName>
                                        </p:attrNameLst>
                                      </p:cBhvr>
                                      <p:tavLst>
                                        <p:tav tm="0" fmla="#ppt_w*sin(2.5*pi*$)">
                                          <p:val>
                                            <p:fltVal val="0"/>
                                          </p:val>
                                        </p:tav>
                                        <p:tav tm="100000">
                                          <p:val>
                                            <p:fltVal val="1"/>
                                          </p:val>
                                        </p:tav>
                                      </p:tavLst>
                                    </p:anim>
                                    <p:anim calcmode="lin" valueType="num">
                                      <p:cBhvr>
                                        <p:cTn id="37" dur="2000" fill="hold"/>
                                        <p:tgtEl>
                                          <p:spTgt spid="8"/>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anim calcmode="lin" valueType="num">
                                      <p:cBhvr>
                                        <p:cTn id="41" dur="2000" fill="hold"/>
                                        <p:tgtEl>
                                          <p:spTgt spid="9"/>
                                        </p:tgtEl>
                                        <p:attrNameLst>
                                          <p:attrName>ppt_w</p:attrName>
                                        </p:attrNameLst>
                                      </p:cBhvr>
                                      <p:tavLst>
                                        <p:tav tm="0" fmla="#ppt_w*sin(2.5*pi*$)">
                                          <p:val>
                                            <p:fltVal val="0"/>
                                          </p:val>
                                        </p:tav>
                                        <p:tav tm="100000">
                                          <p:val>
                                            <p:fltVal val="1"/>
                                          </p:val>
                                        </p:tav>
                                      </p:tavLst>
                                    </p:anim>
                                    <p:anim calcmode="lin" valueType="num">
                                      <p:cBhvr>
                                        <p:cTn id="42"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7" grpId="0" animBg="1"/>
      <p:bldP spid="8" grpId="0"/>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normAutofit/>
          </a:bodyPr>
          <a:lstStyle/>
          <a:p>
            <a:r>
              <a:rPr lang="lv-LV" b="1" dirty="0">
                <a:latin typeface="Times New Roman" panose="02020603050405020304" pitchFamily="18" charset="0"/>
                <a:cs typeface="Times New Roman" panose="02020603050405020304" pitchFamily="18" charset="0"/>
              </a:rPr>
              <a:t>Biedrību un nodibinājumu statūtu grozījumi [BNL 39.pants]</a:t>
            </a:r>
          </a:p>
        </p:txBody>
      </p:sp>
      <p:sp>
        <p:nvSpPr>
          <p:cNvPr id="3" name="Content Placeholder 2"/>
          <p:cNvSpPr>
            <a:spLocks noGrp="1"/>
          </p:cNvSpPr>
          <p:nvPr>
            <p:ph idx="1"/>
          </p:nvPr>
        </p:nvSpPr>
        <p:spPr>
          <a:xfrm>
            <a:off x="418563" y="1600200"/>
            <a:ext cx="11356877" cy="5257800"/>
          </a:xfrm>
        </p:spPr>
        <p:txBody>
          <a:bodyPr>
            <a:normAutofit fontScale="92500"/>
          </a:bodyPr>
          <a:lstStyle/>
          <a:p>
            <a:r>
              <a:rPr lang="lv-LV" dirty="0"/>
              <a:t>Viens no 3 svarīgajiem iemesliem sapulces sasaukšanai;</a:t>
            </a:r>
          </a:p>
          <a:p>
            <a:r>
              <a:rPr lang="lv-LV" dirty="0"/>
              <a:t>Valde statūtu noteiktajā kārtībā vai ne vēlāk kā 14 dienas pirms sapulces sasaukšanas izziņo sapulci un izsūta darba kārtību, kur viens no jautājumiem (vai vienīgais) ir grozījumi statūtos;</a:t>
            </a:r>
          </a:p>
          <a:p>
            <a:r>
              <a:rPr lang="lv-LV" dirty="0"/>
              <a:t>Korekti būtu statūtu grozījumu projektu izsūtīt pirms sapulces visiem biedriem;</a:t>
            </a:r>
          </a:p>
          <a:p>
            <a:r>
              <a:rPr lang="lv-LV" dirty="0"/>
              <a:t>Sapulce tiek protokolēta;</a:t>
            </a:r>
          </a:p>
          <a:p>
            <a:r>
              <a:rPr lang="lv-LV" dirty="0"/>
              <a:t>Notiek diskusija/debates un balsošana. Parasti tā ir atklāta, līdz ar to nevajag balsu skaitīšanas komisiju;</a:t>
            </a:r>
          </a:p>
          <a:p>
            <a:r>
              <a:rPr lang="lv-LV" dirty="0"/>
              <a:t>Jāatceras, ka kvorumam jābūt vairāk kā pusei no biedriem, ja statūtos nav noteikts lielāks kvorums;</a:t>
            </a:r>
          </a:p>
          <a:p>
            <a:r>
              <a:rPr lang="lv-LV" dirty="0"/>
              <a:t>Tāpat statūtos var būt noteikts, ka statūtu grozījumi var tikt pieņemti ar 2/3 klātesošo biedru pozitīvu balsojumu.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dirty="0"/>
          </a:p>
        </p:txBody>
      </p:sp>
    </p:spTree>
    <p:extLst>
      <p:ext uri="{BB962C8B-B14F-4D97-AF65-F5344CB8AC3E}">
        <p14:creationId xmlns:p14="http://schemas.microsoft.com/office/powerpoint/2010/main" val="223337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320" y="609601"/>
            <a:ext cx="10952480" cy="6111874"/>
          </a:xfrm>
        </p:spPr>
        <p:txBody>
          <a:bodyPr>
            <a:normAutofit/>
          </a:bodyPr>
          <a:lstStyle/>
          <a:p>
            <a:r>
              <a:rPr lang="lv-LV" dirty="0"/>
              <a:t>Statūtu </a:t>
            </a:r>
            <a:r>
              <a:rPr lang="lv-LV" b="1" dirty="0">
                <a:solidFill>
                  <a:srgbClr val="FF0000"/>
                </a:solidFill>
              </a:rPr>
              <a:t>grozījumi stājas spēkā </a:t>
            </a:r>
            <a:r>
              <a:rPr lang="lv-LV" dirty="0"/>
              <a:t>ar to pieņemšanas brīdi, ja statūtos vai sapulces lēmumā nav noteikts citādi;</a:t>
            </a:r>
          </a:p>
          <a:p>
            <a:r>
              <a:rPr lang="lv-LV" b="1" dirty="0">
                <a:solidFill>
                  <a:srgbClr val="FF0000"/>
                </a:solidFill>
              </a:rPr>
              <a:t>Attiecībā uz trešajām personām </a:t>
            </a:r>
            <a:r>
              <a:rPr lang="lv-LV" dirty="0"/>
              <a:t>(banka, kāda iestāde, pašvaldība, telpu īpašnieks utt.) grozījumi būs tiesiski tikai PĒC to reģistrēšanas UR.</a:t>
            </a:r>
          </a:p>
          <a:p>
            <a:r>
              <a:rPr lang="lv-LV" dirty="0"/>
              <a:t>Statūtu grozījumi piesakāmi ierakstīšanai UR, iesniedzot dokumentus:</a:t>
            </a:r>
          </a:p>
          <a:p>
            <a:pPr>
              <a:buFontTx/>
              <a:buChar char="-"/>
            </a:pPr>
            <a:r>
              <a:rPr lang="lv-LV" dirty="0"/>
              <a:t>Pieteikumu </a:t>
            </a:r>
            <a:r>
              <a:rPr lang="lv-LV" b="1" dirty="0">
                <a:solidFill>
                  <a:srgbClr val="FF0000"/>
                </a:solidFill>
              </a:rPr>
              <a:t>B3</a:t>
            </a:r>
            <a:r>
              <a:rPr lang="lv-LV" dirty="0"/>
              <a:t>;</a:t>
            </a:r>
          </a:p>
          <a:p>
            <a:pPr>
              <a:buFontTx/>
              <a:buChar char="-"/>
            </a:pPr>
            <a:r>
              <a:rPr lang="lv-LV" dirty="0"/>
              <a:t>biedru sapulces protokola izrakstu;</a:t>
            </a:r>
          </a:p>
          <a:p>
            <a:pPr>
              <a:buFontTx/>
              <a:buChar char="-"/>
            </a:pPr>
            <a:r>
              <a:rPr lang="lv-LV" dirty="0"/>
              <a:t>vai balsošanas protokola izrakstu ar lēmumu par grozījumiem statūtos</a:t>
            </a:r>
          </a:p>
          <a:p>
            <a:pPr>
              <a:buFontTx/>
              <a:buChar char="-"/>
            </a:pPr>
            <a:r>
              <a:rPr lang="lv-LV" dirty="0"/>
              <a:t>pilnu statūtu tekstu jaunajā redakcijā. </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extLst>
      <p:ext uri="{BB962C8B-B14F-4D97-AF65-F5344CB8AC3E}">
        <p14:creationId xmlns:p14="http://schemas.microsoft.com/office/powerpoint/2010/main" val="427308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9F937-730A-4589-9487-D4C6B2FCB09E}"/>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5. Izpildinstitūcijas izmaiņas</a:t>
            </a:r>
            <a:br>
              <a:rPr lang="lv-LV" sz="5400" b="1" dirty="0">
                <a:latin typeface="Times New Roman" panose="02020603050405020304" pitchFamily="18" charset="0"/>
                <a:cs typeface="Times New Roman" panose="02020603050405020304" pitchFamily="18" charset="0"/>
              </a:rPr>
            </a:b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48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C740-ACF9-4D38-BF97-D3E5292B858A}"/>
              </a:ext>
            </a:extLst>
          </p:cNvPr>
          <p:cNvSpPr>
            <a:spLocks noGrp="1"/>
          </p:cNvSpPr>
          <p:nvPr>
            <p:ph type="title"/>
          </p:nvPr>
        </p:nvSpPr>
        <p:spPr>
          <a:xfrm>
            <a:off x="838200" y="365125"/>
            <a:ext cx="10515600" cy="955675"/>
          </a:xfrm>
        </p:spPr>
        <p:txBody>
          <a:bodyPr/>
          <a:lstStyle/>
          <a:p>
            <a:pPr algn="ctr"/>
            <a:r>
              <a:rPr lang="lv-LV" b="1" dirty="0">
                <a:latin typeface="Times New Roman" panose="02020603050405020304" pitchFamily="18" charset="0"/>
                <a:cs typeface="Times New Roman" panose="02020603050405020304" pitchFamily="18" charset="0"/>
              </a:rPr>
              <a:t>Biedrības/nodibinājuma struktūra</a:t>
            </a:r>
            <a:endParaRPr lang="en-GB"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43E8F0D-DBE2-4CA7-888E-549F1A748B23}"/>
              </a:ext>
            </a:extLst>
          </p:cNvPr>
          <p:cNvSpPr/>
          <p:nvPr/>
        </p:nvSpPr>
        <p:spPr>
          <a:xfrm>
            <a:off x="1046480" y="1690688"/>
            <a:ext cx="9743440" cy="12496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BIEDRI [apvienojušies biedrības/nodibinājuma mērķu sasniegšanai]</a:t>
            </a:r>
            <a:endParaRPr lang="en-GB" sz="2000" b="1" dirty="0">
              <a:solidFill>
                <a:srgbClr val="FF0000"/>
              </a:solidFill>
            </a:endParaRPr>
          </a:p>
        </p:txBody>
      </p:sp>
      <p:sp>
        <p:nvSpPr>
          <p:cNvPr id="4" name="Rectangle 3">
            <a:extLst>
              <a:ext uri="{FF2B5EF4-FFF2-40B4-BE49-F238E27FC236}">
                <a16:creationId xmlns:a16="http://schemas.microsoft.com/office/drawing/2014/main" id="{D88052A7-ED54-4FC0-8CBB-A1F7FEDCF588}"/>
              </a:ext>
            </a:extLst>
          </p:cNvPr>
          <p:cNvSpPr/>
          <p:nvPr/>
        </p:nvSpPr>
        <p:spPr>
          <a:xfrm>
            <a:off x="1046480" y="3050859"/>
            <a:ext cx="7874000" cy="12496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BIEDRU SAPULCE [visi biedri]</a:t>
            </a:r>
            <a:endParaRPr lang="en-GB" sz="2000" b="1" dirty="0">
              <a:solidFill>
                <a:srgbClr val="FF0000"/>
              </a:solidFill>
            </a:endParaRPr>
          </a:p>
        </p:txBody>
      </p:sp>
      <p:sp>
        <p:nvSpPr>
          <p:cNvPr id="5" name="Rectangle 4">
            <a:extLst>
              <a:ext uri="{FF2B5EF4-FFF2-40B4-BE49-F238E27FC236}">
                <a16:creationId xmlns:a16="http://schemas.microsoft.com/office/drawing/2014/main" id="{DD8EC44B-A049-461C-8A23-A95FFBA21576}"/>
              </a:ext>
            </a:extLst>
          </p:cNvPr>
          <p:cNvSpPr/>
          <p:nvPr/>
        </p:nvSpPr>
        <p:spPr>
          <a:xfrm>
            <a:off x="1046480" y="4572000"/>
            <a:ext cx="6807200" cy="5953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Pārstāvības struktūrvienība [PREZIDIJS, PADOME, DIREKTORĀTS u.c.]</a:t>
            </a:r>
            <a:endParaRPr lang="en-GB" sz="2000" b="1" dirty="0">
              <a:solidFill>
                <a:srgbClr val="FF0000"/>
              </a:solidFill>
            </a:endParaRPr>
          </a:p>
        </p:txBody>
      </p:sp>
      <p:sp>
        <p:nvSpPr>
          <p:cNvPr id="6" name="Rectangle 5">
            <a:extLst>
              <a:ext uri="{FF2B5EF4-FFF2-40B4-BE49-F238E27FC236}">
                <a16:creationId xmlns:a16="http://schemas.microsoft.com/office/drawing/2014/main" id="{CE837F8D-717F-4AB4-8F58-75D0161B47AF}"/>
              </a:ext>
            </a:extLst>
          </p:cNvPr>
          <p:cNvSpPr/>
          <p:nvPr/>
        </p:nvSpPr>
        <p:spPr>
          <a:xfrm>
            <a:off x="1046480" y="5438773"/>
            <a:ext cx="4876800" cy="8534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VALDE</a:t>
            </a:r>
            <a:endParaRPr lang="en-GB" sz="2000" b="1" dirty="0">
              <a:solidFill>
                <a:srgbClr val="FF0000"/>
              </a:solidFill>
            </a:endParaRPr>
          </a:p>
        </p:txBody>
      </p:sp>
      <p:sp>
        <p:nvSpPr>
          <p:cNvPr id="7" name="Oval 6">
            <a:extLst>
              <a:ext uri="{FF2B5EF4-FFF2-40B4-BE49-F238E27FC236}">
                <a16:creationId xmlns:a16="http://schemas.microsoft.com/office/drawing/2014/main" id="{5733734F-8D71-4E6C-B59D-0F87107FA4D9}"/>
              </a:ext>
            </a:extLst>
          </p:cNvPr>
          <p:cNvSpPr/>
          <p:nvPr/>
        </p:nvSpPr>
        <p:spPr>
          <a:xfrm>
            <a:off x="9265920" y="3154046"/>
            <a:ext cx="2519680" cy="104330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rgbClr val="FF0000"/>
                </a:solidFill>
              </a:rPr>
              <a:t>Sanāk obligāti vismaz reizi gadā</a:t>
            </a:r>
            <a:endParaRPr lang="en-GB" dirty="0">
              <a:solidFill>
                <a:srgbClr val="FF0000"/>
              </a:solidFill>
            </a:endParaRPr>
          </a:p>
        </p:txBody>
      </p:sp>
      <p:sp>
        <p:nvSpPr>
          <p:cNvPr id="8" name="Oval 7">
            <a:extLst>
              <a:ext uri="{FF2B5EF4-FFF2-40B4-BE49-F238E27FC236}">
                <a16:creationId xmlns:a16="http://schemas.microsoft.com/office/drawing/2014/main" id="{69CF7FD1-591C-4EB4-899F-355E934B84FD}"/>
              </a:ext>
            </a:extLst>
          </p:cNvPr>
          <p:cNvSpPr/>
          <p:nvPr/>
        </p:nvSpPr>
        <p:spPr>
          <a:xfrm>
            <a:off x="8006080" y="4403726"/>
            <a:ext cx="2519680" cy="104330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rgbClr val="FF0000"/>
                </a:solidFill>
              </a:rPr>
              <a:t>Nosaka statūtos – nav obligāti</a:t>
            </a:r>
            <a:endParaRPr lang="en-GB" dirty="0">
              <a:solidFill>
                <a:srgbClr val="FF0000"/>
              </a:solidFill>
            </a:endParaRPr>
          </a:p>
        </p:txBody>
      </p:sp>
      <p:sp>
        <p:nvSpPr>
          <p:cNvPr id="9" name="Oval 8">
            <a:extLst>
              <a:ext uri="{FF2B5EF4-FFF2-40B4-BE49-F238E27FC236}">
                <a16:creationId xmlns:a16="http://schemas.microsoft.com/office/drawing/2014/main" id="{CA28523C-54F7-48DD-B684-0B41E715BCC7}"/>
              </a:ext>
            </a:extLst>
          </p:cNvPr>
          <p:cNvSpPr/>
          <p:nvPr/>
        </p:nvSpPr>
        <p:spPr>
          <a:xfrm>
            <a:off x="9418320" y="5419724"/>
            <a:ext cx="2519680" cy="104330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rgbClr val="FF0000"/>
                </a:solidFill>
              </a:rPr>
              <a:t>Nosaka statūtos vai atstāj valdes brīvai izvēlei</a:t>
            </a:r>
            <a:endParaRPr lang="en-GB" dirty="0">
              <a:solidFill>
                <a:srgbClr val="FF0000"/>
              </a:solidFill>
            </a:endParaRPr>
          </a:p>
        </p:txBody>
      </p:sp>
    </p:spTree>
    <p:extLst>
      <p:ext uri="{BB962C8B-B14F-4D97-AF65-F5344CB8AC3E}">
        <p14:creationId xmlns:p14="http://schemas.microsoft.com/office/powerpoint/2010/main" val="218233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par>
                                <p:cTn id="20" presetID="2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anim calcmode="lin" valueType="num">
                                      <p:cBhvr>
                                        <p:cTn id="28" dur="2000" fill="hold"/>
                                        <p:tgtEl>
                                          <p:spTgt spid="5"/>
                                        </p:tgtEl>
                                        <p:attrNameLst>
                                          <p:attrName>ppt_w</p:attrName>
                                        </p:attrNameLst>
                                      </p:cBhvr>
                                      <p:tavLst>
                                        <p:tav tm="0" fmla="#ppt_w*sin(2.5*pi*$)">
                                          <p:val>
                                            <p:fltVal val="0"/>
                                          </p:val>
                                        </p:tav>
                                        <p:tav tm="100000">
                                          <p:val>
                                            <p:fltVal val="1"/>
                                          </p:val>
                                        </p:tav>
                                      </p:tavLst>
                                    </p:anim>
                                    <p:anim calcmode="lin" valueType="num">
                                      <p:cBhvr>
                                        <p:cTn id="29" dur="2000" fill="hold"/>
                                        <p:tgtEl>
                                          <p:spTgt spid="5"/>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ppt_w</p:attrName>
                                        </p:attrNameLst>
                                      </p:cBhvr>
                                      <p:tavLst>
                                        <p:tav tm="0" fmla="#ppt_w*sin(2.5*pi*$)">
                                          <p:val>
                                            <p:fltVal val="0"/>
                                          </p:val>
                                        </p:tav>
                                        <p:tav tm="100000">
                                          <p:val>
                                            <p:fltVal val="1"/>
                                          </p:val>
                                        </p:tav>
                                      </p:tavLst>
                                    </p:anim>
                                    <p:anim calcmode="lin" valueType="num">
                                      <p:cBhvr>
                                        <p:cTn id="3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anim calcmode="lin" valueType="num">
                                      <p:cBhvr>
                                        <p:cTn id="40" dur="2000" fill="hold"/>
                                        <p:tgtEl>
                                          <p:spTgt spid="6"/>
                                        </p:tgtEl>
                                        <p:attrNameLst>
                                          <p:attrName>ppt_w</p:attrName>
                                        </p:attrNameLst>
                                      </p:cBhvr>
                                      <p:tavLst>
                                        <p:tav tm="0" fmla="#ppt_w*sin(2.5*pi*$)">
                                          <p:val>
                                            <p:fltVal val="0"/>
                                          </p:val>
                                        </p:tav>
                                        <p:tav tm="100000">
                                          <p:val>
                                            <p:fltVal val="1"/>
                                          </p:val>
                                        </p:tav>
                                      </p:tavLst>
                                    </p:anim>
                                    <p:anim calcmode="lin" valueType="num">
                                      <p:cBhvr>
                                        <p:cTn id="41" dur="2000" fill="hold"/>
                                        <p:tgtEl>
                                          <p:spTgt spid="6"/>
                                        </p:tgtEl>
                                        <p:attrNameLst>
                                          <p:attrName>ppt_h</p:attrName>
                                        </p:attrNameLst>
                                      </p:cBhvr>
                                      <p:tavLst>
                                        <p:tav tm="0">
                                          <p:val>
                                            <p:strVal val="#ppt_h"/>
                                          </p:val>
                                        </p:tav>
                                        <p:tav tm="100000">
                                          <p:val>
                                            <p:strVal val="#ppt_h"/>
                                          </p:val>
                                        </p:tav>
                                      </p:tavLst>
                                    </p:anim>
                                  </p:childTnLst>
                                </p:cTn>
                              </p:par>
                              <p:par>
                                <p:cTn id="42" presetID="45"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2000"/>
                                        <p:tgtEl>
                                          <p:spTgt spid="9"/>
                                        </p:tgtEl>
                                      </p:cBhvr>
                                    </p:animEffect>
                                    <p:anim calcmode="lin" valueType="num">
                                      <p:cBhvr>
                                        <p:cTn id="45" dur="2000" fill="hold"/>
                                        <p:tgtEl>
                                          <p:spTgt spid="9"/>
                                        </p:tgtEl>
                                        <p:attrNameLst>
                                          <p:attrName>ppt_w</p:attrName>
                                        </p:attrNameLst>
                                      </p:cBhvr>
                                      <p:tavLst>
                                        <p:tav tm="0" fmla="#ppt_w*sin(2.5*pi*$)">
                                          <p:val>
                                            <p:fltVal val="0"/>
                                          </p:val>
                                        </p:tav>
                                        <p:tav tm="100000">
                                          <p:val>
                                            <p:fltVal val="1"/>
                                          </p:val>
                                        </p:tav>
                                      </p:tavLst>
                                    </p:anim>
                                    <p:anim calcmode="lin" valueType="num">
                                      <p:cBhvr>
                                        <p:cTn id="4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Times New Roman" panose="02020603050405020304" pitchFamily="18" charset="0"/>
                <a:cs typeface="Times New Roman" panose="02020603050405020304" pitchFamily="18" charset="0"/>
              </a:rPr>
              <a:t>Biedrību un nodibinājumu valdes pārvēlēšana [BNL 45.pants]</a:t>
            </a:r>
          </a:p>
        </p:txBody>
      </p:sp>
      <p:sp>
        <p:nvSpPr>
          <p:cNvPr id="3" name="Content Placeholder 2"/>
          <p:cNvSpPr>
            <a:spLocks noGrp="1"/>
          </p:cNvSpPr>
          <p:nvPr>
            <p:ph idx="1"/>
          </p:nvPr>
        </p:nvSpPr>
        <p:spPr>
          <a:xfrm>
            <a:off x="731520" y="2019869"/>
            <a:ext cx="10922000" cy="2933132"/>
          </a:xfrm>
        </p:spPr>
        <p:txBody>
          <a:bodyPr>
            <a:normAutofit/>
          </a:bodyPr>
          <a:lstStyle/>
          <a:p>
            <a:r>
              <a:rPr lang="lv-LV" dirty="0"/>
              <a:t>Valdes locekļus ievēlē ar biedru sapulces lēmumu, ja statūtos nav noteikts citādi;</a:t>
            </a:r>
          </a:p>
          <a:p>
            <a:r>
              <a:rPr lang="lv-LV" dirty="0"/>
              <a:t>Valdes locekli var atsaukt TIKAI biedru sapulce;</a:t>
            </a:r>
          </a:p>
          <a:p>
            <a:r>
              <a:rPr lang="lv-LV" dirty="0"/>
              <a:t>Statūtos var iestrādāt, ka valdes locekli var atsaukt tikai tad, ja tam ir </a:t>
            </a:r>
            <a:r>
              <a:rPr lang="lv-LV" b="1" dirty="0"/>
              <a:t>svarīgs iemesls</a:t>
            </a:r>
            <a:r>
              <a:rPr lang="lv-LV" dirty="0"/>
              <a:t>. Par svarīgu OBLIGĀTI uzskatāms: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
        <p:nvSpPr>
          <p:cNvPr id="5" name="Rounded Rectangle 4"/>
          <p:cNvSpPr/>
          <p:nvPr/>
        </p:nvSpPr>
        <p:spPr>
          <a:xfrm>
            <a:off x="2906973" y="4838131"/>
            <a:ext cx="2971800"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pienākumu neizpilde</a:t>
            </a:r>
          </a:p>
        </p:txBody>
      </p:sp>
      <p:sp>
        <p:nvSpPr>
          <p:cNvPr id="6" name="Rounded Rectangle 5"/>
          <p:cNvSpPr/>
          <p:nvPr/>
        </p:nvSpPr>
        <p:spPr>
          <a:xfrm>
            <a:off x="6686835" y="4838131"/>
            <a:ext cx="2971800"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pienākumu nepienācīga izpilde</a:t>
            </a:r>
          </a:p>
        </p:txBody>
      </p:sp>
      <p:sp>
        <p:nvSpPr>
          <p:cNvPr id="7" name="Rounded Rectangle 6"/>
          <p:cNvSpPr/>
          <p:nvPr/>
        </p:nvSpPr>
        <p:spPr>
          <a:xfrm>
            <a:off x="1551296" y="5932227"/>
            <a:ext cx="2971800"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nespēja vadīt biedrību</a:t>
            </a:r>
          </a:p>
        </p:txBody>
      </p:sp>
      <p:sp>
        <p:nvSpPr>
          <p:cNvPr id="8" name="Rounded Rectangle 7"/>
          <p:cNvSpPr/>
          <p:nvPr/>
        </p:nvSpPr>
        <p:spPr>
          <a:xfrm>
            <a:off x="4724400" y="5896520"/>
            <a:ext cx="2724434"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kaitējuma nodarīšana biedrības interesēm</a:t>
            </a:r>
          </a:p>
        </p:txBody>
      </p:sp>
      <p:sp>
        <p:nvSpPr>
          <p:cNvPr id="9" name="Rounded Rectangle 8"/>
          <p:cNvSpPr/>
          <p:nvPr/>
        </p:nvSpPr>
        <p:spPr>
          <a:xfrm>
            <a:off x="7696200" y="5857401"/>
            <a:ext cx="2895600" cy="99263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solidFill>
                  <a:srgbClr val="FF0000"/>
                </a:solidFill>
              </a:rPr>
              <a:t>uzticības zaudēšana</a:t>
            </a:r>
          </a:p>
        </p:txBody>
      </p:sp>
    </p:spTree>
    <p:extLst>
      <p:ext uri="{BB962C8B-B14F-4D97-AF65-F5344CB8AC3E}">
        <p14:creationId xmlns:p14="http://schemas.microsoft.com/office/powerpoint/2010/main" val="151687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heel(1)">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heel(1)">
                                      <p:cBhvr>
                                        <p:cTn id="26" dur="2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1)">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heel(1)">
                                      <p:cBhvr>
                                        <p:cTn id="4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r>
              <a:rPr lang="lv-LV" b="1" dirty="0">
                <a:latin typeface="Times New Roman" panose="02020603050405020304" pitchFamily="18" charset="0"/>
                <a:cs typeface="Times New Roman" panose="02020603050405020304" pitchFamily="18" charset="0"/>
              </a:rPr>
              <a:t>Saistītie raksti:</a:t>
            </a:r>
          </a:p>
        </p:txBody>
      </p:sp>
      <p:sp>
        <p:nvSpPr>
          <p:cNvPr id="3" name="Content Placeholder 2"/>
          <p:cNvSpPr>
            <a:spLocks noGrp="1"/>
          </p:cNvSpPr>
          <p:nvPr>
            <p:ph idx="1"/>
          </p:nvPr>
        </p:nvSpPr>
        <p:spPr>
          <a:xfrm>
            <a:off x="326010" y="821364"/>
            <a:ext cx="11134470" cy="5257800"/>
          </a:xfrm>
        </p:spPr>
        <p:txBody>
          <a:bodyPr>
            <a:noAutofit/>
          </a:bodyPr>
          <a:lstStyle/>
          <a:p>
            <a:pPr>
              <a:buFont typeface="+mj-lt"/>
              <a:buAutoNum type="arabicPeriod"/>
            </a:pPr>
            <a:r>
              <a:rPr lang="lv-LV" sz="1400" dirty="0">
                <a:latin typeface="Times New Roman" panose="02020603050405020304" pitchFamily="18" charset="0"/>
                <a:cs typeface="Times New Roman" panose="02020603050405020304" pitchFamily="18" charset="0"/>
                <a:hlinkClick r:id="rId2"/>
              </a:rPr>
              <a:t>Dzīvokļu īpašnieku biedrība un dzīvokļu īpašnieku kopība – kas un par ko lemj</a:t>
            </a:r>
            <a:endParaRPr lang="lv-LV" sz="1400" dirty="0">
              <a:latin typeface="Times New Roman" panose="02020603050405020304" pitchFamily="18" charset="0"/>
              <a:cs typeface="Times New Roman" panose="02020603050405020304" pitchFamily="18" charset="0"/>
            </a:endParaRPr>
          </a:p>
          <a:p>
            <a:pPr>
              <a:buFont typeface="+mj-lt"/>
              <a:buAutoNum type="arabicPeriod"/>
            </a:pPr>
            <a:r>
              <a:rPr lang="lv-LV" sz="1400" dirty="0">
                <a:latin typeface="Times New Roman" panose="02020603050405020304" pitchFamily="18" charset="0"/>
                <a:cs typeface="Times New Roman" panose="02020603050405020304" pitchFamily="18" charset="0"/>
                <a:hlinkClick r:id="rId3"/>
              </a:rPr>
              <a:t>Reliģisko organizāciju likums – diskusiju krustugunīs </a:t>
            </a:r>
            <a:endParaRPr lang="lv-LV" sz="1400" dirty="0">
              <a:latin typeface="Times New Roman" panose="02020603050405020304" pitchFamily="18" charset="0"/>
              <a:cs typeface="Times New Roman" panose="02020603050405020304" pitchFamily="18" charset="0"/>
            </a:endParaRPr>
          </a:p>
          <a:p>
            <a:pPr>
              <a:buFont typeface="+mj-lt"/>
              <a:buAutoNum type="arabicPeriod"/>
            </a:pPr>
            <a:r>
              <a:rPr lang="lv-LV" sz="1400" b="1" dirty="0">
                <a:latin typeface="Times New Roman" panose="02020603050405020304" pitchFamily="18" charset="0"/>
                <a:cs typeface="Times New Roman" panose="02020603050405020304" pitchFamily="18" charset="0"/>
                <a:hlinkClick r:id="rId4"/>
              </a:rPr>
              <a:t>Dzīvokļa īpašnieks var izstāties no biedrības</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5"/>
              </a:rPr>
              <a:t>Biedrības un grāmatvedība (II)</a:t>
            </a:r>
            <a:r>
              <a:rPr lang="lv-LV" sz="1400" b="1" dirty="0">
                <a:latin typeface="Times New Roman" panose="02020603050405020304" pitchFamily="18" charset="0"/>
                <a:cs typeface="Times New Roman" panose="02020603050405020304" pitchFamily="18" charset="0"/>
              </a:rPr>
              <a:t> un </a:t>
            </a:r>
            <a:r>
              <a:rPr lang="lv-LV" sz="1400" b="1" dirty="0">
                <a:latin typeface="Times New Roman" panose="02020603050405020304" pitchFamily="18" charset="0"/>
                <a:cs typeface="Times New Roman" panose="02020603050405020304" pitchFamily="18" charset="0"/>
                <a:hlinkClick r:id="rId6"/>
              </a:rPr>
              <a:t>Biedrības un grāmatvedība (I)</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7"/>
              </a:rPr>
              <a:t>Biedrību gada pārskatu publiskā pieejamība</a:t>
            </a:r>
            <a:r>
              <a:rPr lang="lv-LV" sz="1400" b="1" dirty="0">
                <a:latin typeface="Times New Roman" panose="02020603050405020304" pitchFamily="18" charset="0"/>
                <a:cs typeface="Times New Roman" panose="02020603050405020304" pitchFamily="18" charset="0"/>
              </a:rPr>
              <a:t> b</a:t>
            </a:r>
            <a:r>
              <a:rPr lang="lv-LV" sz="1400" b="1" dirty="0">
                <a:latin typeface="Times New Roman" panose="02020603050405020304" pitchFamily="18" charset="0"/>
                <a:cs typeface="Times New Roman" panose="02020603050405020304" pitchFamily="18" charset="0"/>
                <a:hlinkClick r:id="rId8"/>
              </a:rPr>
              <a:t>iedrību un nodibinājumu likumā paredz vairāk atklātuma</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9"/>
              </a:rPr>
              <a:t>Valdes locekļa atcelšana no amata ir biedrības biedru sapulces kompetencē</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0"/>
              </a:rPr>
              <a:t>Biedrības valdē jāievēl rīcībspējīgas personas</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1"/>
              </a:rPr>
              <a:t>Lai izstātos no biedrības, jāiesniedz valdei rakstveida paziņojums</a:t>
            </a:r>
            <a:endParaRPr lang="lv-LV" sz="1400" b="1" dirty="0">
              <a:latin typeface="Times New Roman" panose="02020603050405020304" pitchFamily="18" charset="0"/>
              <a:cs typeface="Times New Roman" panose="02020603050405020304" pitchFamily="18" charset="0"/>
            </a:endParaRPr>
          </a:p>
          <a:p>
            <a:pPr>
              <a:buFont typeface="+mj-lt"/>
              <a:buAutoNum type="arabicPeriod"/>
            </a:pPr>
            <a:r>
              <a:rPr lang="lv-LV" sz="1400" b="1" dirty="0">
                <a:latin typeface="Times New Roman" panose="02020603050405020304" pitchFamily="18" charset="0"/>
                <a:cs typeface="Times New Roman" panose="02020603050405020304" pitchFamily="18" charset="0"/>
                <a:hlinkClick r:id="rId12"/>
              </a:rPr>
              <a:t>Apsaimniekošanas līgums ar īpašniekiem noteikti jānoslēdz</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3"/>
              </a:rPr>
              <a:t>Par biedrības valdes locekļu ievēlēšanu</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4"/>
              </a:rPr>
              <a:t>Arī juridiska persona var būt biedrības biedrs</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5"/>
              </a:rPr>
              <a:t>Pilnvaras izsniegšana trešajai personai</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6"/>
              </a:rPr>
              <a:t>Valdes locekļa atcelšana no amata</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7"/>
              </a:rPr>
              <a:t>Nodibinājuma reģistrācijas apliecība ir arī nodokļu maksātāja apliecība </a:t>
            </a:r>
            <a:endParaRPr lang="lv-LV" sz="1400" b="1" dirty="0">
              <a:latin typeface="Times New Roman" panose="02020603050405020304" pitchFamily="18" charset="0"/>
              <a:cs typeface="Times New Roman" panose="02020603050405020304" pitchFamily="18" charset="0"/>
            </a:endParaRPr>
          </a:p>
          <a:p>
            <a:pPr>
              <a:buFont typeface="+mj-lt"/>
              <a:buAutoNum type="arabicPeriod"/>
            </a:pPr>
            <a:r>
              <a:rPr lang="lv-LV" sz="1400" b="1" dirty="0">
                <a:latin typeface="Times New Roman" panose="02020603050405020304" pitchFamily="18" charset="0"/>
                <a:cs typeface="Times New Roman" panose="02020603050405020304" pitchFamily="18" charset="0"/>
                <a:hlinkClick r:id="rId18"/>
              </a:rPr>
              <a:t>Kā nodibināt biedrību</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19"/>
              </a:rPr>
              <a:t>Par dzīvojamās mājas pārvaldīšanu tiesīga lemt tikai dzīvokļu īpašnieku kopība</a:t>
            </a:r>
            <a:r>
              <a:rPr lang="lv-LV" sz="1400" b="1" dirty="0">
                <a:latin typeface="Times New Roman" panose="02020603050405020304" pitchFamily="18" charset="0"/>
                <a:cs typeface="Times New Roman" panose="02020603050405020304" pitchFamily="18" charset="0"/>
              </a:rPr>
              <a:t> </a:t>
            </a:r>
          </a:p>
          <a:p>
            <a:pPr>
              <a:buFont typeface="+mj-lt"/>
              <a:buAutoNum type="arabicPeriod"/>
            </a:pPr>
            <a:r>
              <a:rPr lang="lv-LV" sz="1400" b="1" dirty="0">
                <a:latin typeface="Times New Roman" panose="02020603050405020304" pitchFamily="18" charset="0"/>
                <a:cs typeface="Times New Roman" panose="02020603050405020304" pitchFamily="18" charset="0"/>
                <a:hlinkClick r:id="rId20"/>
              </a:rPr>
              <a:t>Dzīvokļu īpašnieku kopības tiesības nosaka likums</a:t>
            </a:r>
            <a:r>
              <a:rPr lang="lv-LV" sz="1400" b="1"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a:xfrm>
            <a:off x="326010" y="22849"/>
            <a:ext cx="811019" cy="503578"/>
          </a:xfrm>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94008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1)">
                                      <p:cBhvr>
                                        <p:cTn id="25" dur="2000"/>
                                        <p:tgtEl>
                                          <p:spTgt spid="3">
                                            <p:txEl>
                                              <p:pRg st="5" end="5"/>
                                            </p:tx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1)">
                                      <p:cBhvr>
                                        <p:cTn id="28" dur="2000"/>
                                        <p:tgtEl>
                                          <p:spTgt spid="3">
                                            <p:txEl>
                                              <p:pRg st="6" end="6"/>
                                            </p:tx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1)">
                                      <p:cBhvr>
                                        <p:cTn id="31" dur="2000"/>
                                        <p:tgtEl>
                                          <p:spTgt spid="3">
                                            <p:txEl>
                                              <p:pRg st="7" end="7"/>
                                            </p:tx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1)">
                                      <p:cBhvr>
                                        <p:cTn id="34" dur="2000"/>
                                        <p:tgtEl>
                                          <p:spTgt spid="3">
                                            <p:txEl>
                                              <p:pRg st="8" end="8"/>
                                            </p:txEl>
                                          </p:spTgt>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heel(1)">
                                      <p:cBhvr>
                                        <p:cTn id="37" dur="2000"/>
                                        <p:tgtEl>
                                          <p:spTgt spid="3">
                                            <p:txEl>
                                              <p:pRg st="9" end="9"/>
                                            </p:txEl>
                                          </p:spTgt>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wheel(1)">
                                      <p:cBhvr>
                                        <p:cTn id="40" dur="2000"/>
                                        <p:tgtEl>
                                          <p:spTgt spid="3">
                                            <p:txEl>
                                              <p:pRg st="10" end="10"/>
                                            </p:txEl>
                                          </p:spTgt>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heel(1)">
                                      <p:cBhvr>
                                        <p:cTn id="43" dur="2000"/>
                                        <p:tgtEl>
                                          <p:spTgt spid="3">
                                            <p:txEl>
                                              <p:pRg st="11" end="11"/>
                                            </p:tx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wheel(1)">
                                      <p:cBhvr>
                                        <p:cTn id="46" dur="2000"/>
                                        <p:tgtEl>
                                          <p:spTgt spid="3">
                                            <p:txEl>
                                              <p:pRg st="12" end="12"/>
                                            </p:txEl>
                                          </p:spTgt>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wheel(1)">
                                      <p:cBhvr>
                                        <p:cTn id="49" dur="2000"/>
                                        <p:tgtEl>
                                          <p:spTgt spid="3">
                                            <p:txEl>
                                              <p:pRg st="13" end="13"/>
                                            </p:txEl>
                                          </p:spTgt>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wheel(1)">
                                      <p:cBhvr>
                                        <p:cTn id="52" dur="2000"/>
                                        <p:tgtEl>
                                          <p:spTgt spid="3">
                                            <p:txEl>
                                              <p:pRg st="14" end="14"/>
                                            </p:tx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wheel(1)">
                                      <p:cBhvr>
                                        <p:cTn id="55" dur="2000"/>
                                        <p:tgtEl>
                                          <p:spTgt spid="3">
                                            <p:txEl>
                                              <p:pRg st="15" end="15"/>
                                            </p:txEl>
                                          </p:spTgt>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Effect transition="in" filter="wheel(1)">
                                      <p:cBhvr>
                                        <p:cTn id="58"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8550"/>
          </a:xfrm>
        </p:spPr>
        <p:txBody>
          <a:bodyPr/>
          <a:lstStyle/>
          <a:p>
            <a:r>
              <a:rPr lang="lv-LV" b="1" dirty="0">
                <a:latin typeface="Times New Roman" panose="02020603050405020304" pitchFamily="18" charset="0"/>
                <a:cs typeface="Times New Roman" panose="02020603050405020304" pitchFamily="18" charset="0"/>
              </a:rPr>
              <a:t>Valdes pārvēlēšana</a:t>
            </a:r>
          </a:p>
        </p:txBody>
      </p:sp>
      <p:sp>
        <p:nvSpPr>
          <p:cNvPr id="3" name="Content Placeholder 2"/>
          <p:cNvSpPr>
            <a:spLocks noGrp="1"/>
          </p:cNvSpPr>
          <p:nvPr>
            <p:ph idx="1"/>
          </p:nvPr>
        </p:nvSpPr>
        <p:spPr>
          <a:xfrm>
            <a:off x="762000" y="1585415"/>
            <a:ext cx="10800080" cy="5257800"/>
          </a:xfrm>
        </p:spPr>
        <p:txBody>
          <a:bodyPr>
            <a:normAutofit/>
          </a:bodyPr>
          <a:lstStyle/>
          <a:p>
            <a:r>
              <a:rPr lang="lv-LV" dirty="0"/>
              <a:t>Viens no 3 svarīgajiem iemesliem sapulces sasaukšanai;</a:t>
            </a:r>
          </a:p>
          <a:p>
            <a:r>
              <a:rPr lang="lv-LV" dirty="0"/>
              <a:t>Valde statūtu noteiktajā kārtībā vai ne vēlāk kā 14 dienas pirms sapulces sasaukšanas izziņo sapulci un izsūta darba kārtību, kur viens no jautājumiem (vai vienīgais) ir valdes locekļu vēlēšanas;</a:t>
            </a:r>
          </a:p>
          <a:p>
            <a:r>
              <a:rPr lang="lv-LV" dirty="0"/>
              <a:t>Par dalību valdē no valdes kandidātiem jāsaņem rakstveida piekrišana;</a:t>
            </a:r>
          </a:p>
          <a:p>
            <a:r>
              <a:rPr lang="lv-LV" dirty="0"/>
              <a:t>Sapulcē notiek vēlēšanas:</a:t>
            </a:r>
          </a:p>
          <a:p>
            <a:pPr lvl="1">
              <a:buFontTx/>
              <a:buChar char="-"/>
            </a:pPr>
            <a:r>
              <a:rPr lang="lv-LV" sz="2800" dirty="0"/>
              <a:t>ievēl balsu skaitīšanas komisiju;</a:t>
            </a:r>
          </a:p>
          <a:p>
            <a:pPr lvl="1">
              <a:buFontTx/>
              <a:buChar char="-"/>
            </a:pPr>
            <a:r>
              <a:rPr lang="lv-LV" sz="2800" dirty="0"/>
              <a:t>organizē vēlēšanu procedūru (likums nenosaka – atklāta vai aizklāta. To var noteikt statūtos </a:t>
            </a:r>
            <a:r>
              <a:rPr lang="lv-LV" sz="2800" b="1" dirty="0">
                <a:solidFill>
                  <a:srgbClr val="FF0000"/>
                </a:solidFill>
              </a:rPr>
              <a:t>vai ar sapulces lēmumu</a:t>
            </a:r>
            <a:r>
              <a:rPr lang="lv-LV" sz="2800" dirty="0"/>
              <a:t>);</a:t>
            </a:r>
          </a:p>
          <a:p>
            <a:pPr lvl="1">
              <a:buFontTx/>
              <a:buChar char="-"/>
            </a:pPr>
            <a:r>
              <a:rPr lang="lv-LV" sz="2800" dirty="0"/>
              <a:t>visu šo procesu protokolē, norādot «PAR» un «PRET» balsu sadalījumu.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extLst>
      <p:ext uri="{BB962C8B-B14F-4D97-AF65-F5344CB8AC3E}">
        <p14:creationId xmlns:p14="http://schemas.microsoft.com/office/powerpoint/2010/main" val="288878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71</a:t>
            </a:fld>
            <a:endParaRPr lang="en-US"/>
          </a:p>
        </p:txBody>
      </p:sp>
      <p:cxnSp>
        <p:nvCxnSpPr>
          <p:cNvPr id="4" name="Straight Arrow Connector 3"/>
          <p:cNvCxnSpPr/>
          <p:nvPr/>
        </p:nvCxnSpPr>
        <p:spPr>
          <a:xfrm>
            <a:off x="1701422" y="3544037"/>
            <a:ext cx="8534400" cy="0"/>
          </a:xfrm>
          <a:prstGeom prst="straightConnector1">
            <a:avLst/>
          </a:prstGeom>
          <a:ln w="762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Cross 4"/>
          <p:cNvSpPr/>
          <p:nvPr/>
        </p:nvSpPr>
        <p:spPr>
          <a:xfrm rot="18947169">
            <a:off x="4998494" y="3315438"/>
            <a:ext cx="457200" cy="457200"/>
          </a:xfrm>
          <a:prstGeom prst="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Cross 5"/>
          <p:cNvSpPr/>
          <p:nvPr/>
        </p:nvSpPr>
        <p:spPr>
          <a:xfrm rot="18947169">
            <a:off x="8157774" y="3315437"/>
            <a:ext cx="457200" cy="457200"/>
          </a:xfrm>
          <a:prstGeom prst="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8" name="Straight Connector 7"/>
          <p:cNvCxnSpPr/>
          <p:nvPr/>
        </p:nvCxnSpPr>
        <p:spPr>
          <a:xfrm>
            <a:off x="2864894" y="3220778"/>
            <a:ext cx="0" cy="64651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88895" y="2558525"/>
            <a:ext cx="1579727" cy="646331"/>
          </a:xfrm>
          <a:prstGeom prst="rect">
            <a:avLst/>
          </a:prstGeom>
          <a:noFill/>
        </p:spPr>
        <p:txBody>
          <a:bodyPr wrap="square" rtlCol="0">
            <a:spAutoFit/>
          </a:bodyPr>
          <a:lstStyle/>
          <a:p>
            <a:pPr algn="ctr"/>
            <a:r>
              <a:rPr lang="lv-LV" b="1" dirty="0"/>
              <a:t>16.marts SAPULCE</a:t>
            </a:r>
          </a:p>
        </p:txBody>
      </p:sp>
      <p:sp>
        <p:nvSpPr>
          <p:cNvPr id="11" name="Left Brace 10"/>
          <p:cNvSpPr/>
          <p:nvPr/>
        </p:nvSpPr>
        <p:spPr>
          <a:xfrm rot="16200000">
            <a:off x="3817394" y="2950621"/>
            <a:ext cx="457200" cy="2362200"/>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2" name="Left Brace 11"/>
          <p:cNvSpPr/>
          <p:nvPr/>
        </p:nvSpPr>
        <p:spPr>
          <a:xfrm rot="16200000">
            <a:off x="6578134" y="2552080"/>
            <a:ext cx="457200" cy="3159280"/>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4" name="TextBox 13"/>
          <p:cNvSpPr txBox="1"/>
          <p:nvPr/>
        </p:nvSpPr>
        <p:spPr>
          <a:xfrm>
            <a:off x="3093494" y="4360321"/>
            <a:ext cx="1295400" cy="707886"/>
          </a:xfrm>
          <a:prstGeom prst="rect">
            <a:avLst/>
          </a:prstGeom>
          <a:noFill/>
        </p:spPr>
        <p:txBody>
          <a:bodyPr wrap="square" rtlCol="0">
            <a:spAutoFit/>
          </a:bodyPr>
          <a:lstStyle/>
          <a:p>
            <a:pPr algn="ctr"/>
            <a:r>
              <a:rPr lang="lv-LV" sz="2000" b="1" dirty="0">
                <a:latin typeface="Arial Rounded MT Bold" panose="020F0704030504030204" pitchFamily="34" charset="0"/>
              </a:rPr>
              <a:t>14 dienas</a:t>
            </a:r>
          </a:p>
        </p:txBody>
      </p:sp>
      <p:sp>
        <p:nvSpPr>
          <p:cNvPr id="16" name="TextBox 15"/>
          <p:cNvSpPr txBox="1"/>
          <p:nvPr/>
        </p:nvSpPr>
        <p:spPr>
          <a:xfrm>
            <a:off x="7655258" y="4360322"/>
            <a:ext cx="1295400" cy="1323439"/>
          </a:xfrm>
          <a:prstGeom prst="rect">
            <a:avLst/>
          </a:prstGeom>
          <a:noFill/>
        </p:spPr>
        <p:txBody>
          <a:bodyPr wrap="square" rtlCol="0">
            <a:spAutoFit/>
          </a:bodyPr>
          <a:lstStyle/>
          <a:p>
            <a:pPr algn="ctr"/>
            <a:r>
              <a:rPr lang="lv-LV" sz="2000" b="1" dirty="0">
                <a:latin typeface="Arial Rounded MT Bold" panose="020F0704030504030204" pitchFamily="34" charset="0"/>
              </a:rPr>
              <a:t>14 dienas</a:t>
            </a:r>
          </a:p>
          <a:p>
            <a:pPr algn="ctr"/>
            <a:r>
              <a:rPr lang="lv-LV" sz="2000" b="1" dirty="0">
                <a:latin typeface="Arial Rounded MT Bold" panose="020F0704030504030204" pitchFamily="34" charset="0"/>
              </a:rPr>
              <a:t>BNL 21.pants</a:t>
            </a:r>
          </a:p>
        </p:txBody>
      </p:sp>
      <p:sp>
        <p:nvSpPr>
          <p:cNvPr id="18" name="TextBox 17"/>
          <p:cNvSpPr txBox="1"/>
          <p:nvPr/>
        </p:nvSpPr>
        <p:spPr>
          <a:xfrm>
            <a:off x="2112277" y="2590033"/>
            <a:ext cx="1475664" cy="646331"/>
          </a:xfrm>
          <a:prstGeom prst="rect">
            <a:avLst/>
          </a:prstGeom>
          <a:noFill/>
        </p:spPr>
        <p:txBody>
          <a:bodyPr wrap="square" rtlCol="0">
            <a:spAutoFit/>
          </a:bodyPr>
          <a:lstStyle/>
          <a:p>
            <a:pPr algn="ctr"/>
            <a:r>
              <a:rPr lang="lv-LV" b="1" dirty="0"/>
              <a:t>2. mats SASAUKŠANA</a:t>
            </a:r>
          </a:p>
        </p:txBody>
      </p:sp>
      <p:sp>
        <p:nvSpPr>
          <p:cNvPr id="19" name="TextBox 18"/>
          <p:cNvSpPr txBox="1"/>
          <p:nvPr/>
        </p:nvSpPr>
        <p:spPr>
          <a:xfrm>
            <a:off x="7572342" y="2558524"/>
            <a:ext cx="1628064" cy="646331"/>
          </a:xfrm>
          <a:prstGeom prst="rect">
            <a:avLst/>
          </a:prstGeom>
          <a:noFill/>
        </p:spPr>
        <p:txBody>
          <a:bodyPr wrap="square" rtlCol="0">
            <a:spAutoFit/>
          </a:bodyPr>
          <a:lstStyle/>
          <a:p>
            <a:pPr algn="ctr"/>
            <a:r>
              <a:rPr lang="lv-LV" b="1" dirty="0"/>
              <a:t>Ziņu iesniegšana UR</a:t>
            </a:r>
          </a:p>
        </p:txBody>
      </p:sp>
      <p:cxnSp>
        <p:nvCxnSpPr>
          <p:cNvPr id="24" name="Straight Connector 23"/>
          <p:cNvCxnSpPr/>
          <p:nvPr/>
        </p:nvCxnSpPr>
        <p:spPr>
          <a:xfrm>
            <a:off x="5227095" y="3696437"/>
            <a:ext cx="0" cy="18288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27094" y="5395416"/>
            <a:ext cx="2133598" cy="1200329"/>
          </a:xfrm>
          <a:prstGeom prst="rect">
            <a:avLst/>
          </a:prstGeom>
          <a:noFill/>
        </p:spPr>
        <p:txBody>
          <a:bodyPr wrap="square" rtlCol="0">
            <a:spAutoFit/>
          </a:bodyPr>
          <a:lstStyle/>
          <a:p>
            <a:pPr marL="285750" indent="-285750">
              <a:buFont typeface="Wingdings" panose="05000000000000000000" pitchFamily="2" charset="2"/>
              <a:buChar char="q"/>
            </a:pPr>
            <a:r>
              <a:rPr lang="lv-LV" dirty="0"/>
              <a:t>Balsu skaitīšanas komisija;</a:t>
            </a:r>
          </a:p>
          <a:p>
            <a:pPr marL="285750" indent="-285750">
              <a:buFont typeface="Wingdings" panose="05000000000000000000" pitchFamily="2" charset="2"/>
              <a:buChar char="q"/>
            </a:pPr>
            <a:r>
              <a:rPr lang="lv-LV" dirty="0"/>
              <a:t>Vēlēšanas;</a:t>
            </a:r>
          </a:p>
          <a:p>
            <a:pPr marL="285750" indent="-285750">
              <a:buFont typeface="Wingdings" panose="05000000000000000000" pitchFamily="2" charset="2"/>
              <a:buChar char="q"/>
            </a:pPr>
            <a:r>
              <a:rPr lang="lv-LV" dirty="0"/>
              <a:t>Protokolēšana.</a:t>
            </a:r>
          </a:p>
        </p:txBody>
      </p:sp>
      <p:cxnSp>
        <p:nvCxnSpPr>
          <p:cNvPr id="30" name="Straight Connector 29"/>
          <p:cNvCxnSpPr/>
          <p:nvPr/>
        </p:nvCxnSpPr>
        <p:spPr>
          <a:xfrm>
            <a:off x="1701422" y="3867296"/>
            <a:ext cx="6684952" cy="0"/>
          </a:xfrm>
          <a:prstGeom prst="line">
            <a:avLst/>
          </a:prstGeom>
          <a:ln w="57150">
            <a:solidFill>
              <a:srgbClr val="FFC000"/>
            </a:solidFill>
            <a:prstDash val="lg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686637" y="3718453"/>
            <a:ext cx="1163472" cy="369332"/>
          </a:xfrm>
          <a:prstGeom prst="rect">
            <a:avLst/>
          </a:prstGeom>
          <a:noFill/>
        </p:spPr>
        <p:txBody>
          <a:bodyPr wrap="square" rtlCol="0">
            <a:spAutoFit/>
          </a:bodyPr>
          <a:lstStyle/>
          <a:p>
            <a:r>
              <a:rPr lang="lv-LV" dirty="0"/>
              <a:t>piekrišana</a:t>
            </a:r>
          </a:p>
        </p:txBody>
      </p:sp>
      <p:sp>
        <p:nvSpPr>
          <p:cNvPr id="33" name="TextBox 32"/>
          <p:cNvSpPr txBox="1"/>
          <p:nvPr/>
        </p:nvSpPr>
        <p:spPr>
          <a:xfrm>
            <a:off x="670560" y="169051"/>
            <a:ext cx="10454640" cy="2246769"/>
          </a:xfrm>
          <a:prstGeom prst="rect">
            <a:avLst/>
          </a:prstGeom>
          <a:noFill/>
        </p:spPr>
        <p:txBody>
          <a:bodyPr wrap="square" rtlCol="0">
            <a:spAutoFit/>
          </a:bodyPr>
          <a:lstStyle/>
          <a:p>
            <a:pPr marL="285750" indent="-285750">
              <a:buFont typeface="Arial" panose="020B0604020202020204" pitchFamily="34" charset="0"/>
              <a:buChar char="•"/>
            </a:pPr>
            <a:r>
              <a:rPr lang="lv-LV" sz="2000" dirty="0"/>
              <a:t>Valdes locekļa ievēlēšana vai pilnvaru izbeigšanās piesakāma ierakstīšanai UR. Iesniedzamie dokumenti:</a:t>
            </a:r>
          </a:p>
          <a:p>
            <a:pPr marL="285750" indent="-285750">
              <a:buFont typeface="Arial" panose="020B0604020202020204" pitchFamily="34" charset="0"/>
              <a:buChar char="•"/>
            </a:pPr>
            <a:r>
              <a:rPr lang="lv-LV" sz="2000" dirty="0"/>
              <a:t>pieteikums;</a:t>
            </a:r>
          </a:p>
          <a:p>
            <a:pPr marL="285750" indent="-285750">
              <a:buFont typeface="Arial" panose="020B0604020202020204" pitchFamily="34" charset="0"/>
              <a:buChar char="•"/>
            </a:pPr>
            <a:r>
              <a:rPr lang="lv-LV" sz="2000" dirty="0"/>
              <a:t>biedru sapulces vai citas statūtos noteiktās institūcijas protokola izraksts ar lēmumu par valdes locekļa ievēlēšanu;</a:t>
            </a:r>
          </a:p>
          <a:p>
            <a:pPr marL="285750" indent="-285750">
              <a:buFont typeface="Arial" panose="020B0604020202020204" pitchFamily="34" charset="0"/>
              <a:buChar char="•"/>
            </a:pPr>
            <a:r>
              <a:rPr lang="lv-LV" sz="2000" dirty="0"/>
              <a:t>valdes locekļa rakstveida piekrišanu;</a:t>
            </a:r>
          </a:p>
          <a:p>
            <a:pPr marL="285750" indent="-285750">
              <a:buFont typeface="Arial" panose="020B0604020202020204" pitchFamily="34" charset="0"/>
              <a:buChar char="•"/>
            </a:pPr>
            <a:r>
              <a:rPr lang="lv-LV" sz="2000" dirty="0"/>
              <a:t>lēmumu par valdes locekļa atsaukšanu.</a:t>
            </a:r>
          </a:p>
        </p:txBody>
      </p:sp>
    </p:spTree>
    <p:extLst>
      <p:ext uri="{BB962C8B-B14F-4D97-AF65-F5344CB8AC3E}">
        <p14:creationId xmlns:p14="http://schemas.microsoft.com/office/powerpoint/2010/main" val="297865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par>
                                <p:cTn id="9" presetID="21" presetClass="entr" presetSubtype="1"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1)">
                                      <p:cBhvr>
                                        <p:cTn id="11" dur="2000"/>
                                        <p:tgtEl>
                                          <p:spTgt spid="4"/>
                                        </p:tgtEl>
                                      </p:cBhvr>
                                    </p:animEffect>
                                  </p:childTnLst>
                                </p:cTn>
                              </p:par>
                              <p:par>
                                <p:cTn id="12" presetID="21" presetClass="entr" presetSubtype="1"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2000"/>
                                        <p:tgtEl>
                                          <p:spTgt spid="8"/>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heel(1)">
                                      <p:cBhvr>
                                        <p:cTn id="20" dur="2000"/>
                                        <p:tgtEl>
                                          <p:spTgt spid="18"/>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1)">
                                      <p:cBhvr>
                                        <p:cTn id="23" dur="2000"/>
                                        <p:tgtEl>
                                          <p:spTgt spid="10"/>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1)">
                                      <p:cBhvr>
                                        <p:cTn id="26" dur="2000"/>
                                        <p:tgtEl>
                                          <p:spTgt spid="11"/>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heel(1)">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circle(in)">
                                      <p:cBhvr>
                                        <p:cTn id="34" dur="2000"/>
                                        <p:tgtEl>
                                          <p:spTgt spid="24"/>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circle(in)">
                                      <p:cBhvr>
                                        <p:cTn id="37" dur="20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down)">
                                      <p:cBhvr>
                                        <p:cTn id="52" dur="580">
                                          <p:stCondLst>
                                            <p:cond delay="0"/>
                                          </p:stCondLst>
                                        </p:cTn>
                                        <p:tgtEl>
                                          <p:spTgt spid="30"/>
                                        </p:tgtEl>
                                      </p:cBhvr>
                                    </p:animEffect>
                                    <p:anim calcmode="lin" valueType="num">
                                      <p:cBhvr>
                                        <p:cTn id="53"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58" dur="26">
                                          <p:stCondLst>
                                            <p:cond delay="650"/>
                                          </p:stCondLst>
                                        </p:cTn>
                                        <p:tgtEl>
                                          <p:spTgt spid="30"/>
                                        </p:tgtEl>
                                      </p:cBhvr>
                                      <p:to x="100000" y="60000"/>
                                    </p:animScale>
                                    <p:animScale>
                                      <p:cBhvr>
                                        <p:cTn id="59" dur="166" decel="50000">
                                          <p:stCondLst>
                                            <p:cond delay="676"/>
                                          </p:stCondLst>
                                        </p:cTn>
                                        <p:tgtEl>
                                          <p:spTgt spid="30"/>
                                        </p:tgtEl>
                                      </p:cBhvr>
                                      <p:to x="100000" y="100000"/>
                                    </p:animScale>
                                    <p:animScale>
                                      <p:cBhvr>
                                        <p:cTn id="60" dur="26">
                                          <p:stCondLst>
                                            <p:cond delay="1312"/>
                                          </p:stCondLst>
                                        </p:cTn>
                                        <p:tgtEl>
                                          <p:spTgt spid="30"/>
                                        </p:tgtEl>
                                      </p:cBhvr>
                                      <p:to x="100000" y="80000"/>
                                    </p:animScale>
                                    <p:animScale>
                                      <p:cBhvr>
                                        <p:cTn id="61" dur="166" decel="50000">
                                          <p:stCondLst>
                                            <p:cond delay="1338"/>
                                          </p:stCondLst>
                                        </p:cTn>
                                        <p:tgtEl>
                                          <p:spTgt spid="30"/>
                                        </p:tgtEl>
                                      </p:cBhvr>
                                      <p:to x="100000" y="100000"/>
                                    </p:animScale>
                                    <p:animScale>
                                      <p:cBhvr>
                                        <p:cTn id="62" dur="26">
                                          <p:stCondLst>
                                            <p:cond delay="1642"/>
                                          </p:stCondLst>
                                        </p:cTn>
                                        <p:tgtEl>
                                          <p:spTgt spid="30"/>
                                        </p:tgtEl>
                                      </p:cBhvr>
                                      <p:to x="100000" y="90000"/>
                                    </p:animScale>
                                    <p:animScale>
                                      <p:cBhvr>
                                        <p:cTn id="63" dur="166" decel="50000">
                                          <p:stCondLst>
                                            <p:cond delay="1668"/>
                                          </p:stCondLst>
                                        </p:cTn>
                                        <p:tgtEl>
                                          <p:spTgt spid="30"/>
                                        </p:tgtEl>
                                      </p:cBhvr>
                                      <p:to x="100000" y="100000"/>
                                    </p:animScale>
                                    <p:animScale>
                                      <p:cBhvr>
                                        <p:cTn id="64" dur="26">
                                          <p:stCondLst>
                                            <p:cond delay="1808"/>
                                          </p:stCondLst>
                                        </p:cTn>
                                        <p:tgtEl>
                                          <p:spTgt spid="30"/>
                                        </p:tgtEl>
                                      </p:cBhvr>
                                      <p:to x="100000" y="95000"/>
                                    </p:animScale>
                                    <p:animScale>
                                      <p:cBhvr>
                                        <p:cTn id="65" dur="166" decel="50000">
                                          <p:stCondLst>
                                            <p:cond delay="1834"/>
                                          </p:stCondLst>
                                        </p:cTn>
                                        <p:tgtEl>
                                          <p:spTgt spid="30"/>
                                        </p:tgtEl>
                                      </p:cBhvr>
                                      <p:to x="100000" y="100000"/>
                                    </p:animScale>
                                  </p:childTnLst>
                                </p:cTn>
                              </p:par>
                              <p:par>
                                <p:cTn id="66" presetID="26" presetClass="entr" presetSubtype="0"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down)">
                                      <p:cBhvr>
                                        <p:cTn id="68" dur="580">
                                          <p:stCondLst>
                                            <p:cond delay="0"/>
                                          </p:stCondLst>
                                        </p:cTn>
                                        <p:tgtEl>
                                          <p:spTgt spid="32"/>
                                        </p:tgtEl>
                                      </p:cBhvr>
                                    </p:animEffect>
                                    <p:anim calcmode="lin" valueType="num">
                                      <p:cBhvr>
                                        <p:cTn id="69"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74" dur="26">
                                          <p:stCondLst>
                                            <p:cond delay="650"/>
                                          </p:stCondLst>
                                        </p:cTn>
                                        <p:tgtEl>
                                          <p:spTgt spid="32"/>
                                        </p:tgtEl>
                                      </p:cBhvr>
                                      <p:to x="100000" y="60000"/>
                                    </p:animScale>
                                    <p:animScale>
                                      <p:cBhvr>
                                        <p:cTn id="75" dur="166" decel="50000">
                                          <p:stCondLst>
                                            <p:cond delay="676"/>
                                          </p:stCondLst>
                                        </p:cTn>
                                        <p:tgtEl>
                                          <p:spTgt spid="32"/>
                                        </p:tgtEl>
                                      </p:cBhvr>
                                      <p:to x="100000" y="100000"/>
                                    </p:animScale>
                                    <p:animScale>
                                      <p:cBhvr>
                                        <p:cTn id="76" dur="26">
                                          <p:stCondLst>
                                            <p:cond delay="1312"/>
                                          </p:stCondLst>
                                        </p:cTn>
                                        <p:tgtEl>
                                          <p:spTgt spid="32"/>
                                        </p:tgtEl>
                                      </p:cBhvr>
                                      <p:to x="100000" y="80000"/>
                                    </p:animScale>
                                    <p:animScale>
                                      <p:cBhvr>
                                        <p:cTn id="77" dur="166" decel="50000">
                                          <p:stCondLst>
                                            <p:cond delay="1338"/>
                                          </p:stCondLst>
                                        </p:cTn>
                                        <p:tgtEl>
                                          <p:spTgt spid="32"/>
                                        </p:tgtEl>
                                      </p:cBhvr>
                                      <p:to x="100000" y="100000"/>
                                    </p:animScale>
                                    <p:animScale>
                                      <p:cBhvr>
                                        <p:cTn id="78" dur="26">
                                          <p:stCondLst>
                                            <p:cond delay="1642"/>
                                          </p:stCondLst>
                                        </p:cTn>
                                        <p:tgtEl>
                                          <p:spTgt spid="32"/>
                                        </p:tgtEl>
                                      </p:cBhvr>
                                      <p:to x="100000" y="90000"/>
                                    </p:animScale>
                                    <p:animScale>
                                      <p:cBhvr>
                                        <p:cTn id="79" dur="166" decel="50000">
                                          <p:stCondLst>
                                            <p:cond delay="1668"/>
                                          </p:stCondLst>
                                        </p:cTn>
                                        <p:tgtEl>
                                          <p:spTgt spid="32"/>
                                        </p:tgtEl>
                                      </p:cBhvr>
                                      <p:to x="100000" y="100000"/>
                                    </p:animScale>
                                    <p:animScale>
                                      <p:cBhvr>
                                        <p:cTn id="80" dur="26">
                                          <p:stCondLst>
                                            <p:cond delay="1808"/>
                                          </p:stCondLst>
                                        </p:cTn>
                                        <p:tgtEl>
                                          <p:spTgt spid="32"/>
                                        </p:tgtEl>
                                      </p:cBhvr>
                                      <p:to x="100000" y="95000"/>
                                    </p:animScale>
                                    <p:animScale>
                                      <p:cBhvr>
                                        <p:cTn id="81" dur="166" decel="50000">
                                          <p:stCondLst>
                                            <p:cond delay="1834"/>
                                          </p:stCondLst>
                                        </p:cTn>
                                        <p:tgtEl>
                                          <p:spTgt spid="3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p:bldP spid="11" grpId="0" animBg="1"/>
      <p:bldP spid="12" grpId="0" animBg="1"/>
      <p:bldP spid="14" grpId="0"/>
      <p:bldP spid="16" grpId="0"/>
      <p:bldP spid="18" grpId="0"/>
      <p:bldP spid="19" grpId="0"/>
      <p:bldP spid="28" grpId="0"/>
      <p:bldP spid="32" grpId="0"/>
      <p:bldP spid="3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E5AE-22BB-4184-8755-C03A5479AC98}"/>
              </a:ext>
            </a:extLst>
          </p:cNvPr>
          <p:cNvSpPr>
            <a:spLocks noGrp="1"/>
          </p:cNvSpPr>
          <p:nvPr>
            <p:ph type="title"/>
          </p:nvPr>
        </p:nvSpPr>
        <p:spPr>
          <a:xfrm>
            <a:off x="838200" y="2399987"/>
            <a:ext cx="10515600" cy="1325563"/>
          </a:xfrm>
        </p:spPr>
        <p:txBody>
          <a:bodyPr>
            <a:normAutofit fontScale="90000"/>
          </a:bodyPr>
          <a:lstStyle/>
          <a:p>
            <a:r>
              <a:rPr lang="lv-LV" b="1" dirty="0">
                <a:solidFill>
                  <a:srgbClr val="FF0000"/>
                </a:solidFill>
                <a:latin typeface="Times New Roman" panose="02020603050405020304" pitchFamily="18" charset="0"/>
                <a:cs typeface="Times New Roman" panose="02020603050405020304" pitchFamily="18" charset="0"/>
              </a:rPr>
              <a:t>1. </a:t>
            </a:r>
            <a:r>
              <a:rPr lang="en-US" b="1" dirty="0">
                <a:solidFill>
                  <a:srgbClr val="FF0000"/>
                </a:solidFill>
                <a:latin typeface="Times New Roman" panose="02020603050405020304" pitchFamily="18" charset="0"/>
                <a:cs typeface="Times New Roman" panose="02020603050405020304" pitchFamily="18" charset="0"/>
              </a:rPr>
              <a:t>Ja </a:t>
            </a:r>
            <a:r>
              <a:rPr lang="en-US" b="1" dirty="0" err="1">
                <a:solidFill>
                  <a:srgbClr val="FF0000"/>
                </a:solidFill>
                <a:latin typeface="Times New Roman" panose="02020603050405020304" pitchFamily="18" charset="0"/>
                <a:cs typeface="Times New Roman" panose="02020603050405020304" pitchFamily="18" charset="0"/>
              </a:rPr>
              <a:t>sapulcē</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tiek</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uzņemti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jauni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biedri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vai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viņi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pēc</a:t>
            </a:r>
            <a:r>
              <a:rPr lang="en-US" b="1" dirty="0">
                <a:solidFill>
                  <a:srgbClr val="FF0000"/>
                </a:solidFill>
                <a:latin typeface="Times New Roman" panose="02020603050405020304" pitchFamily="18" charset="0"/>
                <a:cs typeface="Times New Roman" panose="02020603050405020304" pitchFamily="18" charset="0"/>
              </a:rPr>
              <a:t> tam - </a:t>
            </a:r>
            <a:r>
              <a:rPr lang="en-US" b="1" dirty="0" err="1">
                <a:solidFill>
                  <a:srgbClr val="FF0000"/>
                </a:solidFill>
                <a:latin typeface="Times New Roman" panose="02020603050405020304" pitchFamily="18" charset="0"/>
                <a:cs typeface="Times New Roman" panose="02020603050405020304" pitchFamily="18" charset="0"/>
              </a:rPr>
              <a:t>tajā</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pašā</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sapulcē</a:t>
            </a:r>
            <a:r>
              <a:rPr lang="en-US" b="1" dirty="0">
                <a:solidFill>
                  <a:srgbClr val="FF0000"/>
                </a:solidFill>
                <a:latin typeface="Times New Roman" panose="02020603050405020304" pitchFamily="18" charset="0"/>
                <a:cs typeface="Times New Roman" panose="02020603050405020304" pitchFamily="18" charset="0"/>
              </a:rPr>
              <a:t> - var </a:t>
            </a:r>
            <a:r>
              <a:rPr lang="en-US" b="1" dirty="0" err="1">
                <a:solidFill>
                  <a:srgbClr val="FF0000"/>
                </a:solidFill>
                <a:latin typeface="Times New Roman" panose="02020603050405020304" pitchFamily="18" charset="0"/>
                <a:cs typeface="Times New Roman" panose="02020603050405020304" pitchFamily="18" charset="0"/>
              </a:rPr>
              <a:t>balsot</a:t>
            </a:r>
            <a:r>
              <a:rPr lang="en-US" b="1" dirty="0">
                <a:solidFill>
                  <a:srgbClr val="FF0000"/>
                </a:solidFill>
                <a:latin typeface="Times New Roman" panose="02020603050405020304" pitchFamily="18" charset="0"/>
                <a:cs typeface="Times New Roman" panose="02020603050405020304" pitchFamily="18" charset="0"/>
              </a:rPr>
              <a:t> par </a:t>
            </a:r>
            <a:r>
              <a:rPr lang="en-US" b="1" dirty="0" err="1">
                <a:solidFill>
                  <a:srgbClr val="FF0000"/>
                </a:solidFill>
                <a:latin typeface="Times New Roman" panose="02020603050405020304" pitchFamily="18" charset="0"/>
                <a:cs typeface="Times New Roman" panose="02020603050405020304" pitchFamily="18" charset="0"/>
              </a:rPr>
              <a:t>valdes</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iecelšanu</a:t>
            </a:r>
            <a:r>
              <a:rPr lang="en-US" b="1" dirty="0">
                <a:solidFill>
                  <a:srgbClr val="FF0000"/>
                </a:solidFill>
                <a:latin typeface="Times New Roman" panose="02020603050405020304" pitchFamily="18" charset="0"/>
                <a:cs typeface="Times New Roman" panose="02020603050405020304" pitchFamily="18" charset="0"/>
              </a:rPr>
              <a:t> u. c. </a:t>
            </a:r>
            <a:r>
              <a:rPr lang="en-US" b="1" dirty="0" err="1">
                <a:solidFill>
                  <a:srgbClr val="FF0000"/>
                </a:solidFill>
                <a:latin typeface="Times New Roman" panose="02020603050405020304" pitchFamily="18" charset="0"/>
                <a:cs typeface="Times New Roman" panose="02020603050405020304" pitchFamily="18" charset="0"/>
              </a:rPr>
              <a:t>jautājumiem</a:t>
            </a:r>
            <a:r>
              <a:rPr lang="en-US" b="1" dirty="0">
                <a:solidFill>
                  <a:srgbClr val="FF0000"/>
                </a:solidFill>
                <a:latin typeface="Times New Roman" panose="02020603050405020304" pitchFamily="18" charset="0"/>
                <a:cs typeface="Times New Roman" panose="02020603050405020304" pitchFamily="18" charset="0"/>
              </a:rPr>
              <a:t>? </a:t>
            </a:r>
            <a:br>
              <a:rPr lang="lv-LV" b="1" dirty="0">
                <a:solidFill>
                  <a:srgbClr val="FF0000"/>
                </a:solidFill>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Ar lēmuma pieņemšanas brīdi jaunie biedri ir pilntiesīgi balsotāji</a:t>
            </a:r>
            <a:br>
              <a:rPr lang="lv-LV" b="1" dirty="0">
                <a:solidFill>
                  <a:srgbClr val="FF0000"/>
                </a:solidFill>
                <a:latin typeface="Times New Roman" panose="02020603050405020304" pitchFamily="18" charset="0"/>
                <a:cs typeface="Times New Roman" panose="02020603050405020304" pitchFamily="18" charset="0"/>
              </a:rPr>
            </a:br>
            <a:r>
              <a:rPr lang="lv-LV" b="1" dirty="0">
                <a:solidFill>
                  <a:srgbClr val="FF0000"/>
                </a:solidFill>
                <a:latin typeface="Times New Roman" panose="02020603050405020304" pitchFamily="18" charset="0"/>
                <a:cs typeface="Times New Roman" panose="02020603050405020304" pitchFamily="18" charset="0"/>
              </a:rPr>
              <a:t>2. </a:t>
            </a:r>
            <a:r>
              <a:rPr lang="en-US" b="1" dirty="0" err="1">
                <a:solidFill>
                  <a:srgbClr val="FF0000"/>
                </a:solidFill>
                <a:latin typeface="Times New Roman" panose="02020603050405020304" pitchFamily="18" charset="0"/>
                <a:cs typeface="Times New Roman" panose="02020603050405020304" pitchFamily="18" charset="0"/>
              </a:rPr>
              <a:t>Vai</a:t>
            </a:r>
            <a:r>
              <a:rPr lang="en-US" b="1" dirty="0">
                <a:solidFill>
                  <a:srgbClr val="FF0000"/>
                </a:solidFill>
                <a:latin typeface="Times New Roman" panose="02020603050405020304" pitchFamily="18" charset="0"/>
                <a:cs typeface="Times New Roman" panose="02020603050405020304" pitchFamily="18" charset="0"/>
              </a:rPr>
              <a:t> pats par </a:t>
            </a:r>
            <a:r>
              <a:rPr lang="en-US" b="1" dirty="0" err="1">
                <a:solidFill>
                  <a:srgbClr val="FF0000"/>
                </a:solidFill>
                <a:latin typeface="Times New Roman" panose="02020603050405020304" pitchFamily="18" charset="0"/>
                <a:cs typeface="Times New Roman" panose="02020603050405020304" pitchFamily="18" charset="0"/>
              </a:rPr>
              <a:t>sevi</a:t>
            </a:r>
            <a:r>
              <a:rPr lang="en-US" b="1" dirty="0">
                <a:solidFill>
                  <a:srgbClr val="FF0000"/>
                </a:solidFill>
                <a:latin typeface="Times New Roman" panose="02020603050405020304" pitchFamily="18" charset="0"/>
                <a:cs typeface="Times New Roman" panose="02020603050405020304" pitchFamily="18" charset="0"/>
              </a:rPr>
              <a:t> var </a:t>
            </a:r>
            <a:r>
              <a:rPr lang="en-US" b="1" dirty="0" err="1">
                <a:solidFill>
                  <a:srgbClr val="FF0000"/>
                </a:solidFill>
                <a:latin typeface="Times New Roman" panose="02020603050405020304" pitchFamily="18" charset="0"/>
                <a:cs typeface="Times New Roman" panose="02020603050405020304" pitchFamily="18" charset="0"/>
              </a:rPr>
              <a:t>balsot</a:t>
            </a:r>
            <a:r>
              <a:rPr lang="en-US" b="1" dirty="0">
                <a:solidFill>
                  <a:srgbClr val="FF0000"/>
                </a:solidFill>
                <a:latin typeface="Times New Roman" panose="02020603050405020304" pitchFamily="18" charset="0"/>
                <a:cs typeface="Times New Roman" panose="02020603050405020304" pitchFamily="18" charset="0"/>
              </a:rPr>
              <a:t>?</a:t>
            </a:r>
            <a:br>
              <a:rPr lang="lv-LV" b="1" dirty="0">
                <a:solidFill>
                  <a:srgbClr val="FF0000"/>
                </a:solidFill>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Jā, var. izņēmums būs, ja likumā vai statūtos būs noteikts, ka par sevi nevar balsot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3324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83EB0-9311-45B9-B84F-79490EB92B72}"/>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6. Attālinātas sapulces organizēšana un lēmumu fiksēšana</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777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3A851-3378-44F2-AC56-E1979A58E0BD}"/>
              </a:ext>
            </a:extLst>
          </p:cNvPr>
          <p:cNvSpPr>
            <a:spLocks noGrp="1"/>
          </p:cNvSpPr>
          <p:nvPr>
            <p:ph type="title"/>
          </p:nvPr>
        </p:nvSpPr>
        <p:spPr/>
        <p:txBody>
          <a:bodyPr/>
          <a:lstStyle/>
          <a:p>
            <a:pPr algn="ctr"/>
            <a:r>
              <a:rPr lang="lv-LV" b="1" dirty="0">
                <a:latin typeface="Times New Roman" panose="02020603050405020304" pitchFamily="18" charset="0"/>
                <a:cs typeface="Times New Roman" panose="02020603050405020304" pitchFamily="18" charset="0"/>
              </a:rPr>
              <a:t>Aktualitātes COVID-19 laikā</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2E3F05B-CA97-4573-BD30-07274044E25C}"/>
              </a:ext>
            </a:extLst>
          </p:cNvPr>
          <p:cNvSpPr>
            <a:spLocks noGrp="1"/>
          </p:cNvSpPr>
          <p:nvPr>
            <p:ph idx="1"/>
          </p:nvPr>
        </p:nvSpPr>
        <p:spPr/>
        <p:txBody>
          <a:bodyPr/>
          <a:lstStyle/>
          <a:p>
            <a:r>
              <a:rPr lang="lv-LV" dirty="0"/>
              <a:t>Vispirms normatīvie akti, kas noderīgi BN:</a:t>
            </a:r>
          </a:p>
          <a:p>
            <a:r>
              <a:rPr lang="lv-LV" dirty="0"/>
              <a:t>Ministru kabineta rīkojums </a:t>
            </a:r>
            <a:r>
              <a:rPr lang="en-GB" b="1" i="1" dirty="0">
                <a:solidFill>
                  <a:srgbClr val="414142"/>
                </a:solidFill>
                <a:effectLst/>
                <a:latin typeface="Arial" panose="020B0604020202020204" pitchFamily="34" charset="0"/>
              </a:rPr>
              <a:t>Par </a:t>
            </a:r>
            <a:r>
              <a:rPr lang="en-GB" b="1" i="1" dirty="0" err="1">
                <a:solidFill>
                  <a:srgbClr val="414142"/>
                </a:solidFill>
                <a:effectLst/>
                <a:latin typeface="Arial" panose="020B0604020202020204" pitchFamily="34" charset="0"/>
              </a:rPr>
              <a:t>ārkārtējās</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situācijas</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izsludināšanu</a:t>
            </a:r>
            <a:r>
              <a:rPr lang="lv-LV" b="1" i="1" dirty="0">
                <a:solidFill>
                  <a:srgbClr val="414142"/>
                </a:solidFill>
                <a:effectLst/>
                <a:latin typeface="Arial" panose="020B0604020202020204" pitchFamily="34" charset="0"/>
              </a:rPr>
              <a:t> </a:t>
            </a:r>
            <a:r>
              <a:rPr lang="lv-LV" dirty="0">
                <a:solidFill>
                  <a:srgbClr val="414142"/>
                </a:solidFill>
                <a:effectLst/>
                <a:latin typeface="Arial" panose="020B0604020202020204" pitchFamily="34" charset="0"/>
                <a:hlinkClick r:id="rId2"/>
              </a:rPr>
              <a:t>https://likumi.lv/ta/id/326729-par-arkartejas-situacijas-izsludinasanu</a:t>
            </a:r>
            <a:r>
              <a:rPr lang="lv-LV" dirty="0">
                <a:solidFill>
                  <a:srgbClr val="414142"/>
                </a:solidFill>
                <a:effectLst/>
                <a:latin typeface="Arial" panose="020B0604020202020204" pitchFamily="34" charset="0"/>
              </a:rPr>
              <a:t> </a:t>
            </a:r>
          </a:p>
          <a:p>
            <a:r>
              <a:rPr lang="en-GB" b="1" i="1" dirty="0">
                <a:solidFill>
                  <a:srgbClr val="414142"/>
                </a:solidFill>
                <a:effectLst/>
                <a:latin typeface="Arial" panose="020B0604020202020204" pitchFamily="34" charset="0"/>
              </a:rPr>
              <a:t>Covid-19 </a:t>
            </a:r>
            <a:r>
              <a:rPr lang="en-GB" b="1" i="1" dirty="0" err="1">
                <a:solidFill>
                  <a:srgbClr val="414142"/>
                </a:solidFill>
                <a:effectLst/>
                <a:latin typeface="Arial" panose="020B0604020202020204" pitchFamily="34" charset="0"/>
              </a:rPr>
              <a:t>infekcijas</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izplatības</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seku</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pārvarēšanas</a:t>
            </a:r>
            <a:r>
              <a:rPr lang="en-GB" b="1" i="1" dirty="0">
                <a:solidFill>
                  <a:srgbClr val="414142"/>
                </a:solidFill>
                <a:effectLst/>
                <a:latin typeface="Arial" panose="020B0604020202020204" pitchFamily="34" charset="0"/>
              </a:rPr>
              <a:t> </a:t>
            </a:r>
            <a:r>
              <a:rPr lang="en-GB" b="1" i="1" dirty="0" err="1">
                <a:solidFill>
                  <a:srgbClr val="414142"/>
                </a:solidFill>
                <a:effectLst/>
                <a:latin typeface="Arial" panose="020B0604020202020204" pitchFamily="34" charset="0"/>
              </a:rPr>
              <a:t>likums</a:t>
            </a:r>
            <a:r>
              <a:rPr lang="lv-LV" b="1" i="1" dirty="0">
                <a:solidFill>
                  <a:srgbClr val="414142"/>
                </a:solidFill>
                <a:effectLst/>
                <a:latin typeface="Arial" panose="020B0604020202020204" pitchFamily="34" charset="0"/>
              </a:rPr>
              <a:t> </a:t>
            </a:r>
            <a:r>
              <a:rPr lang="lv-LV" dirty="0">
                <a:solidFill>
                  <a:srgbClr val="414142"/>
                </a:solidFill>
                <a:effectLst/>
                <a:latin typeface="Arial" panose="020B0604020202020204" pitchFamily="34" charset="0"/>
                <a:hlinkClick r:id="rId3"/>
              </a:rPr>
              <a:t>https://likumi.lv/ta/id/315287-covid-19-infekcijas-izplatibas-seku-parvaresanas-likums</a:t>
            </a:r>
            <a:r>
              <a:rPr lang="lv-LV" dirty="0">
                <a:solidFill>
                  <a:srgbClr val="414142"/>
                </a:solidFill>
                <a:effectLst/>
                <a:latin typeface="Arial" panose="020B0604020202020204" pitchFamily="34" charset="0"/>
              </a:rPr>
              <a:t> </a:t>
            </a:r>
            <a:endParaRPr lang="en-GB" dirty="0"/>
          </a:p>
        </p:txBody>
      </p:sp>
    </p:spTree>
    <p:extLst>
      <p:ext uri="{BB962C8B-B14F-4D97-AF65-F5344CB8AC3E}">
        <p14:creationId xmlns:p14="http://schemas.microsoft.com/office/powerpoint/2010/main" val="28503110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91DE67-A008-4B4C-9A82-B0177D3272CD}"/>
              </a:ext>
            </a:extLst>
          </p:cNvPr>
          <p:cNvSpPr>
            <a:spLocks noGrp="1"/>
          </p:cNvSpPr>
          <p:nvPr>
            <p:ph idx="1"/>
          </p:nvPr>
        </p:nvSpPr>
        <p:spPr>
          <a:xfrm>
            <a:off x="838200" y="400962"/>
            <a:ext cx="10515600" cy="5486400"/>
          </a:xfrm>
        </p:spPr>
        <p:txBody>
          <a:bodyPr>
            <a:normAutofit/>
          </a:bodyPr>
          <a:lstStyle/>
          <a:p>
            <a:r>
              <a:rPr lang="lv-LV" b="0" i="0" dirty="0">
                <a:solidFill>
                  <a:srgbClr val="414142"/>
                </a:solidFill>
                <a:effectLst/>
                <a:latin typeface="Arial" panose="020B0604020202020204" pitchFamily="34" charset="0"/>
              </a:rPr>
              <a:t>Likumā:</a:t>
            </a:r>
          </a:p>
          <a:p>
            <a:r>
              <a:rPr lang="lv-LV" b="0" i="0" dirty="0">
                <a:solidFill>
                  <a:srgbClr val="414142"/>
                </a:solidFill>
                <a:effectLst/>
                <a:latin typeface="Arial" panose="020B0604020202020204" pitchFamily="34" charset="0"/>
              </a:rPr>
              <a:t>23. panta otrajā daļā: Biedrība vai nodibinājums, kas gada pārskatu iesniedz termiņā, kurš pārsniedz </a:t>
            </a:r>
            <a:r>
              <a:rPr lang="lv-LV" b="0" i="0" u="none" strike="noStrike" dirty="0">
                <a:solidFill>
                  <a:srgbClr val="16497B"/>
                </a:solidFill>
                <a:effectLst/>
                <a:latin typeface="Arial" panose="020B0604020202020204" pitchFamily="34" charset="0"/>
                <a:hlinkClick r:id="rId2"/>
              </a:rPr>
              <a:t>Biedrību un nodibinājumu likuma</a:t>
            </a:r>
            <a:r>
              <a:rPr lang="lv-LV" b="0" i="0" dirty="0">
                <a:solidFill>
                  <a:srgbClr val="414142"/>
                </a:solidFill>
                <a:effectLst/>
                <a:latin typeface="Arial" panose="020B0604020202020204" pitchFamily="34" charset="0"/>
              </a:rPr>
              <a:t> </a:t>
            </a:r>
            <a:r>
              <a:rPr lang="lv-LV" b="0" i="0" u="none" strike="noStrike" dirty="0">
                <a:solidFill>
                  <a:srgbClr val="16497B"/>
                </a:solidFill>
                <a:effectLst/>
                <a:latin typeface="Arial" panose="020B0604020202020204" pitchFamily="34" charset="0"/>
                <a:hlinkClick r:id="rId3"/>
              </a:rPr>
              <a:t>52.</a:t>
            </a:r>
            <a:r>
              <a:rPr lang="lv-LV" b="0" i="0" dirty="0">
                <a:solidFill>
                  <a:srgbClr val="414142"/>
                </a:solidFill>
                <a:effectLst/>
                <a:latin typeface="Arial" panose="020B0604020202020204" pitchFamily="34" charset="0"/>
              </a:rPr>
              <a:t> panta trešajā daļā un </a:t>
            </a:r>
            <a:r>
              <a:rPr lang="lv-LV" b="0" i="0" u="none" strike="noStrike" dirty="0">
                <a:solidFill>
                  <a:srgbClr val="16497B"/>
                </a:solidFill>
                <a:effectLst/>
                <a:latin typeface="Arial" panose="020B0604020202020204" pitchFamily="34" charset="0"/>
                <a:hlinkClick r:id="rId4"/>
              </a:rPr>
              <a:t>102.</a:t>
            </a:r>
            <a:r>
              <a:rPr lang="lv-LV" b="0" i="0" dirty="0">
                <a:solidFill>
                  <a:srgbClr val="414142"/>
                </a:solidFill>
                <a:effectLst/>
                <a:latin typeface="Arial" panose="020B0604020202020204" pitchFamily="34" charset="0"/>
              </a:rPr>
              <a:t> pantā noteikto gada pārskata iesniegšanas termiņu, ir tiesīgi iesniegt Valsts ieņēmumu dienestam gada pārskatu vai tā daļu par 2019., 2020. un 2021. gadu attiecīgi līdz 2020. gada 31. jūlijam, 2021. gada 30. jūnijam un </a:t>
            </a:r>
            <a:r>
              <a:rPr lang="lv-LV" b="1" i="0" dirty="0">
                <a:solidFill>
                  <a:srgbClr val="FF0000"/>
                </a:solidFill>
                <a:effectLst/>
                <a:latin typeface="Arial" panose="020B0604020202020204" pitchFamily="34" charset="0"/>
              </a:rPr>
              <a:t>2022. gada 30. jūnijam</a:t>
            </a:r>
            <a:r>
              <a:rPr lang="lv-LV" b="0" i="0" dirty="0">
                <a:solidFill>
                  <a:srgbClr val="414142"/>
                </a:solidFill>
                <a:effectLst/>
                <a:latin typeface="Arial" panose="020B0604020202020204" pitchFamily="34" charset="0"/>
              </a:rPr>
              <a:t>.</a:t>
            </a:r>
            <a:endParaRPr lang="en-GB" dirty="0"/>
          </a:p>
        </p:txBody>
      </p:sp>
      <p:sp>
        <p:nvSpPr>
          <p:cNvPr id="2" name="Oval 1">
            <a:extLst>
              <a:ext uri="{FF2B5EF4-FFF2-40B4-BE49-F238E27FC236}">
                <a16:creationId xmlns:a16="http://schemas.microsoft.com/office/drawing/2014/main" id="{80512E22-20DF-45A1-B8C0-2FB932B3BD34}"/>
              </a:ext>
            </a:extLst>
          </p:cNvPr>
          <p:cNvSpPr/>
          <p:nvPr/>
        </p:nvSpPr>
        <p:spPr>
          <a:xfrm>
            <a:off x="2337516" y="4359498"/>
            <a:ext cx="7398912" cy="173220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solidFill>
                  <a:srgbClr val="FF0000"/>
                </a:solidFill>
              </a:rPr>
              <a:t>2024. gadā nav paredzēts pagarinājums. Tātad – līdz 31. martam</a:t>
            </a:r>
            <a:endParaRPr lang="en-US" sz="2800" dirty="0">
              <a:solidFill>
                <a:srgbClr val="FF0000"/>
              </a:solidFill>
            </a:endParaRPr>
          </a:p>
        </p:txBody>
      </p:sp>
    </p:spTree>
    <p:extLst>
      <p:ext uri="{BB962C8B-B14F-4D97-AF65-F5344CB8AC3E}">
        <p14:creationId xmlns:p14="http://schemas.microsoft.com/office/powerpoint/2010/main" val="41607481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A773-7DE1-4A75-8AFE-23FDA48F16FB}"/>
              </a:ext>
            </a:extLst>
          </p:cNvPr>
          <p:cNvSpPr>
            <a:spLocks noGrp="1"/>
          </p:cNvSpPr>
          <p:nvPr>
            <p:ph type="title"/>
          </p:nvPr>
        </p:nvSpPr>
        <p:spPr>
          <a:xfrm>
            <a:off x="838200" y="365125"/>
            <a:ext cx="10515600" cy="1057275"/>
          </a:xfrm>
        </p:spPr>
        <p:txBody>
          <a:bodyPr/>
          <a:lstStyle/>
          <a:p>
            <a:r>
              <a:rPr lang="lv-LV" b="1" dirty="0">
                <a:latin typeface="Times New Roman" panose="02020603050405020304" pitchFamily="18" charset="0"/>
                <a:cs typeface="Times New Roman" panose="02020603050405020304" pitchFamily="18" charset="0"/>
              </a:rPr>
              <a:t>Likuma 37. pants:</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B5C8937-117E-42DD-8F73-613AA640A23C}"/>
              </a:ext>
            </a:extLst>
          </p:cNvPr>
          <p:cNvSpPr>
            <a:spLocks noGrp="1"/>
          </p:cNvSpPr>
          <p:nvPr>
            <p:ph idx="1"/>
          </p:nvPr>
        </p:nvSpPr>
        <p:spPr>
          <a:xfrm>
            <a:off x="386080" y="1422400"/>
            <a:ext cx="10967720" cy="5262880"/>
          </a:xfrm>
        </p:spPr>
        <p:txBody>
          <a:bodyPr>
            <a:normAutofit/>
          </a:bodyPr>
          <a:lstStyle/>
          <a:p>
            <a:pPr marL="0" indent="0" algn="just">
              <a:buNone/>
            </a:pPr>
            <a:r>
              <a:rPr lang="lv-LV" b="0" i="0" dirty="0">
                <a:solidFill>
                  <a:srgbClr val="414142"/>
                </a:solidFill>
                <a:effectLst/>
                <a:latin typeface="Arial" panose="020B0604020202020204" pitchFamily="34" charset="0"/>
              </a:rPr>
              <a:t>(1) Biedrības vai kooperatīvās sabiedrības biedram </a:t>
            </a:r>
            <a:r>
              <a:rPr lang="lv-LV" b="1" i="0" dirty="0">
                <a:solidFill>
                  <a:srgbClr val="FF0000"/>
                </a:solidFill>
                <a:effectLst/>
                <a:latin typeface="Arial" panose="020B0604020202020204" pitchFamily="34" charset="0"/>
              </a:rPr>
              <a:t>ir tiesības </a:t>
            </a:r>
            <a:r>
              <a:rPr lang="lv-LV" b="0" i="0" dirty="0">
                <a:solidFill>
                  <a:srgbClr val="414142"/>
                </a:solidFill>
                <a:effectLst/>
                <a:latin typeface="Arial" panose="020B0604020202020204" pitchFamily="34" charset="0"/>
              </a:rPr>
              <a:t>piedalīties un </a:t>
            </a:r>
            <a:r>
              <a:rPr lang="lv-LV" b="1" i="0" dirty="0">
                <a:solidFill>
                  <a:srgbClr val="FF0000"/>
                </a:solidFill>
                <a:effectLst/>
                <a:latin typeface="Arial" panose="020B0604020202020204" pitchFamily="34" charset="0"/>
              </a:rPr>
              <a:t>balsot</a:t>
            </a:r>
            <a:r>
              <a:rPr lang="lv-LV" b="0" i="0" dirty="0">
                <a:solidFill>
                  <a:srgbClr val="414142"/>
                </a:solidFill>
                <a:effectLst/>
                <a:latin typeface="Arial" panose="020B0604020202020204" pitchFamily="34" charset="0"/>
              </a:rPr>
              <a:t> biedru </a:t>
            </a:r>
            <a:r>
              <a:rPr lang="lv-LV" b="1" i="0" dirty="0">
                <a:solidFill>
                  <a:srgbClr val="FF0000"/>
                </a:solidFill>
                <a:effectLst/>
                <a:latin typeface="Arial" panose="020B0604020202020204" pitchFamily="34" charset="0"/>
              </a:rPr>
              <a:t>kopsapulcē attālināti</a:t>
            </a:r>
            <a:r>
              <a:rPr lang="lv-LV" b="0" i="0" dirty="0">
                <a:solidFill>
                  <a:srgbClr val="414142"/>
                </a:solidFill>
                <a:effectLst/>
                <a:latin typeface="Arial" panose="020B0604020202020204" pitchFamily="34" charset="0"/>
              </a:rPr>
              <a:t>.</a:t>
            </a:r>
          </a:p>
          <a:p>
            <a:pPr marL="0" indent="0" algn="just">
              <a:buNone/>
            </a:pPr>
            <a:r>
              <a:rPr lang="lv-LV" b="0" i="0" dirty="0">
                <a:solidFill>
                  <a:srgbClr val="414142"/>
                </a:solidFill>
                <a:effectLst/>
                <a:latin typeface="Arial" panose="020B0604020202020204" pitchFamily="34" charset="0"/>
              </a:rPr>
              <a:t>(2) Paziņojumā par biedru kopsapulces sasaukšanu norāda kārtību un termiņus, kādos biedri var izmantot tiesības balsot pirms biedru kopsapulces vai piedalīties un balsot biedru kopsapulcē, izmantojot elektroniskos saziņas līdzekļus.</a:t>
            </a:r>
          </a:p>
          <a:p>
            <a:pPr marL="0" indent="0" algn="just">
              <a:buNone/>
            </a:pPr>
            <a:r>
              <a:rPr lang="lv-LV" b="0" i="0" dirty="0">
                <a:solidFill>
                  <a:srgbClr val="414142"/>
                </a:solidFill>
                <a:effectLst/>
                <a:latin typeface="Arial" panose="020B0604020202020204" pitchFamily="34" charset="0"/>
              </a:rPr>
              <a:t>(3) Biedram ir tiesības rakstveidā (tai skaitā izmantojot elektroniskos saziņas līdzekļus) balsot pirms biedru kopsapulces, ja ir izpildīti šādi nosacījumi:</a:t>
            </a:r>
          </a:p>
          <a:p>
            <a:pPr marL="457200" lvl="1" indent="0" algn="just">
              <a:buNone/>
            </a:pPr>
            <a:r>
              <a:rPr lang="lv-LV" b="0" i="0" dirty="0">
                <a:solidFill>
                  <a:srgbClr val="414142"/>
                </a:solidFill>
                <a:effectLst/>
                <a:latin typeface="Arial" panose="020B0604020202020204" pitchFamily="34" charset="0"/>
              </a:rPr>
              <a:t>1) balsojums tiek nodots tādā veidā, kas ļauj biedrībai vai kooperatīvajai sabiedrībai biedru identificēt;</a:t>
            </a:r>
          </a:p>
          <a:p>
            <a:pPr marL="457200" lvl="1" indent="0" algn="just">
              <a:buNone/>
            </a:pPr>
            <a:r>
              <a:rPr lang="lv-LV" b="0" i="0" dirty="0">
                <a:solidFill>
                  <a:srgbClr val="414142"/>
                </a:solidFill>
                <a:effectLst/>
                <a:latin typeface="Arial" panose="020B0604020202020204" pitchFamily="34" charset="0"/>
              </a:rPr>
              <a:t>2) balsojums tiek biedrībai vai kooperatīvajai sabiedrībai nodots vismaz iepriekšējā dienā pirms biedru kopsapulces norises dienas.</a:t>
            </a:r>
          </a:p>
        </p:txBody>
      </p:sp>
    </p:spTree>
    <p:extLst>
      <p:ext uri="{BB962C8B-B14F-4D97-AF65-F5344CB8AC3E}">
        <p14:creationId xmlns:p14="http://schemas.microsoft.com/office/powerpoint/2010/main" val="6130129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018984-9675-4E32-8BFF-2E2B36BDAF43}"/>
              </a:ext>
            </a:extLst>
          </p:cNvPr>
          <p:cNvSpPr>
            <a:spLocks noGrp="1"/>
          </p:cNvSpPr>
          <p:nvPr>
            <p:ph idx="1"/>
          </p:nvPr>
        </p:nvSpPr>
        <p:spPr>
          <a:xfrm>
            <a:off x="548640" y="447040"/>
            <a:ext cx="10805160" cy="5729923"/>
          </a:xfrm>
        </p:spPr>
        <p:txBody>
          <a:bodyPr>
            <a:noAutofit/>
          </a:bodyPr>
          <a:lstStyle/>
          <a:p>
            <a:pPr marL="0" indent="0" algn="just">
              <a:buNone/>
            </a:pPr>
            <a:r>
              <a:rPr lang="lv-LV" b="0" i="0" dirty="0">
                <a:solidFill>
                  <a:srgbClr val="414142"/>
                </a:solidFill>
                <a:effectLst/>
                <a:latin typeface="Arial" panose="020B0604020202020204" pitchFamily="34" charset="0"/>
              </a:rPr>
              <a:t>(4) Biedrs, kurš balsojis pirms biedru kopsapulces, var lūgt biedrību vai kooperatīvo sabiedrību apstiprināt balsojuma saņemšanu. Biedrība vai kooperatīvā sabiedrība pēc biedra balsojuma saņemšanas nekavējoties nosūta biedram apstiprinājumu, bet pēc balsošanas beigām publisko visu biedru balsojumus.</a:t>
            </a:r>
          </a:p>
          <a:p>
            <a:pPr marL="0" indent="0" algn="just">
              <a:buNone/>
            </a:pPr>
            <a:r>
              <a:rPr lang="lv-LV" b="0" i="0" dirty="0">
                <a:solidFill>
                  <a:srgbClr val="414142"/>
                </a:solidFill>
                <a:effectLst/>
                <a:latin typeface="Arial" panose="020B0604020202020204" pitchFamily="34" charset="0"/>
              </a:rPr>
              <a:t>(5) </a:t>
            </a:r>
            <a:r>
              <a:rPr lang="lv-LV" b="0" i="0" dirty="0">
                <a:solidFill>
                  <a:srgbClr val="FF0000"/>
                </a:solidFill>
                <a:effectLst/>
                <a:latin typeface="Arial" panose="020B0604020202020204" pitchFamily="34" charset="0"/>
              </a:rPr>
              <a:t>Valde pēc savas iniciatīvas </a:t>
            </a:r>
            <a:r>
              <a:rPr lang="lv-LV" b="0" i="0" dirty="0">
                <a:solidFill>
                  <a:srgbClr val="414142"/>
                </a:solidFill>
                <a:effectLst/>
                <a:latin typeface="Arial" panose="020B0604020202020204" pitchFamily="34" charset="0"/>
              </a:rPr>
              <a:t>vai pēc to biedru pieprasījuma, kuri kopā pārstāv vismaz 20 procentus no biedrības vai kooperatīvās sabiedrības biedru skaita, </a:t>
            </a:r>
            <a:r>
              <a:rPr lang="lv-LV" b="0" i="0" dirty="0">
                <a:solidFill>
                  <a:srgbClr val="FF0000"/>
                </a:solidFill>
                <a:effectLst/>
                <a:latin typeface="Arial" panose="020B0604020202020204" pitchFamily="34" charset="0"/>
              </a:rPr>
              <a:t>nodrošina biedram tiesības piedalīties un balsot biedru kopsapulcē, izmantojot elektroniskos saziņas līdzekļus. </a:t>
            </a:r>
            <a:r>
              <a:rPr lang="lv-LV" b="0" i="0" dirty="0">
                <a:solidFill>
                  <a:srgbClr val="414142"/>
                </a:solidFill>
                <a:effectLst/>
                <a:latin typeface="Arial" panose="020B0604020202020204" pitchFamily="34" charset="0"/>
              </a:rPr>
              <a:t>Šādā gadījumā valde nosaka prasības attiecībā uz biedru identifikāciju un kārtību, kādā biedri var šīs tiesības izmantot.</a:t>
            </a:r>
          </a:p>
          <a:p>
            <a:pPr marL="0" indent="0" algn="just">
              <a:buNone/>
            </a:pPr>
            <a:r>
              <a:rPr lang="lv-LV" b="0" i="0" dirty="0">
                <a:solidFill>
                  <a:srgbClr val="414142"/>
                </a:solidFill>
                <a:effectLst/>
                <a:latin typeface="Arial" panose="020B0604020202020204" pitchFamily="34" charset="0"/>
              </a:rPr>
              <a:t>(6) Biedra tiesības piedalīties un balsot biedru kopsapulcē, izmantojot elektroniskos saziņas līdzekļus, neierobežo biedra tiesības piedalīties un balsot biedru kopsapulcē klātienē.</a:t>
            </a:r>
          </a:p>
        </p:txBody>
      </p:sp>
    </p:spTree>
    <p:extLst>
      <p:ext uri="{BB962C8B-B14F-4D97-AF65-F5344CB8AC3E}">
        <p14:creationId xmlns:p14="http://schemas.microsoft.com/office/powerpoint/2010/main" val="10468614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7BC9E-0C22-44AA-8860-57AACA4A83BF}"/>
              </a:ext>
            </a:extLst>
          </p:cNvPr>
          <p:cNvSpPr>
            <a:spLocks noGrp="1"/>
          </p:cNvSpPr>
          <p:nvPr>
            <p:ph idx="1"/>
          </p:nvPr>
        </p:nvSpPr>
        <p:spPr>
          <a:xfrm>
            <a:off x="838200" y="254000"/>
            <a:ext cx="10515600" cy="6360160"/>
          </a:xfrm>
        </p:spPr>
        <p:txBody>
          <a:bodyPr>
            <a:normAutofit fontScale="92500" lnSpcReduction="10000"/>
          </a:bodyPr>
          <a:lstStyle/>
          <a:p>
            <a:pPr marL="0" indent="0" algn="just">
              <a:buNone/>
            </a:pPr>
            <a:r>
              <a:rPr lang="lv-LV" b="0" i="0" dirty="0">
                <a:solidFill>
                  <a:srgbClr val="414142"/>
                </a:solidFill>
                <a:effectLst/>
                <a:latin typeface="Arial" panose="020B0604020202020204" pitchFamily="34" charset="0"/>
              </a:rPr>
              <a:t>(6</a:t>
            </a:r>
            <a:r>
              <a:rPr lang="lv-LV" b="0" i="0" baseline="30000" dirty="0">
                <a:solidFill>
                  <a:srgbClr val="414142"/>
                </a:solidFill>
                <a:effectLst/>
                <a:latin typeface="Arial" panose="020B0604020202020204" pitchFamily="34" charset="0"/>
              </a:rPr>
              <a:t>1</a:t>
            </a:r>
            <a:r>
              <a:rPr lang="lv-LV" b="0" i="0" dirty="0">
                <a:solidFill>
                  <a:srgbClr val="414142"/>
                </a:solidFill>
                <a:effectLst/>
                <a:latin typeface="Arial" panose="020B0604020202020204" pitchFamily="34" charset="0"/>
              </a:rPr>
              <a:t>) Valdei pēc savas iniciatīvas vai pēc to biedru pieprasījuma, kuri kopā pārstāv vismaz 20 procentus no biedrības vai kooperatīvās sabiedrības biedru skaita, </a:t>
            </a:r>
            <a:r>
              <a:rPr lang="lv-LV" b="1" i="0" dirty="0">
                <a:solidFill>
                  <a:srgbClr val="FF0000"/>
                </a:solidFill>
                <a:effectLst/>
                <a:latin typeface="Arial" panose="020B0604020202020204" pitchFamily="34" charset="0"/>
              </a:rPr>
              <a:t>ir tiesības noteikt</a:t>
            </a:r>
            <a:r>
              <a:rPr lang="lv-LV" b="0" i="0" dirty="0">
                <a:solidFill>
                  <a:srgbClr val="414142"/>
                </a:solidFill>
                <a:effectLst/>
                <a:latin typeface="Arial" panose="020B0604020202020204" pitchFamily="34" charset="0"/>
              </a:rPr>
              <a:t>, ka biedru kopsapulce notiek tikai elektroniski un biedri piedalās un balso, izmantojot elektroniskos saziņas līdzekļus. Šādā gadījumā </a:t>
            </a:r>
            <a:r>
              <a:rPr lang="lv-LV" b="0" i="0" u="sng" dirty="0">
                <a:solidFill>
                  <a:srgbClr val="414142"/>
                </a:solidFill>
                <a:effectLst/>
                <a:latin typeface="Arial" panose="020B0604020202020204" pitchFamily="34" charset="0"/>
              </a:rPr>
              <a:t>valde nosaka prasības attiecībā uz biedru identifikāciju un kārtību, kādā biedri piedalās un balso biedru kopsapulcē</a:t>
            </a:r>
            <a:r>
              <a:rPr lang="lv-LV" b="0" i="0" dirty="0">
                <a:solidFill>
                  <a:srgbClr val="414142"/>
                </a:solidFill>
                <a:effectLst/>
                <a:latin typeface="Arial" panose="020B0604020202020204" pitchFamily="34" charset="0"/>
              </a:rPr>
              <a:t>.</a:t>
            </a:r>
          </a:p>
          <a:p>
            <a:pPr marL="0" indent="0" algn="just">
              <a:buNone/>
            </a:pPr>
            <a:r>
              <a:rPr lang="lv-LV" b="0" i="0" dirty="0">
                <a:solidFill>
                  <a:srgbClr val="414142"/>
                </a:solidFill>
                <a:effectLst/>
                <a:latin typeface="Arial" panose="020B0604020202020204" pitchFamily="34" charset="0"/>
              </a:rPr>
              <a:t>(7) </a:t>
            </a:r>
            <a:r>
              <a:rPr lang="lv-LV" b="0" i="0" dirty="0">
                <a:solidFill>
                  <a:srgbClr val="FF0000"/>
                </a:solidFill>
                <a:effectLst/>
                <a:latin typeface="Arial" panose="020B0604020202020204" pitchFamily="34" charset="0"/>
              </a:rPr>
              <a:t>Biedrs</a:t>
            </a:r>
            <a:r>
              <a:rPr lang="lv-LV" b="0" i="0" dirty="0">
                <a:solidFill>
                  <a:srgbClr val="414142"/>
                </a:solidFill>
                <a:effectLst/>
                <a:latin typeface="Arial" panose="020B0604020202020204" pitchFamily="34" charset="0"/>
              </a:rPr>
              <a:t>, kurš balso pirms biedru kopsapulces vai piedalās un balso biedru kopsapulcē, izmantojot elektroniskos saziņas līdzekļus, </a:t>
            </a:r>
            <a:r>
              <a:rPr lang="lv-LV" b="0" i="0" dirty="0">
                <a:solidFill>
                  <a:srgbClr val="FF0000"/>
                </a:solidFill>
                <a:effectLst/>
                <a:latin typeface="Arial" panose="020B0604020202020204" pitchFamily="34" charset="0"/>
              </a:rPr>
              <a:t>ir uzskatāms par biedru kopsapulcē </a:t>
            </a:r>
            <a:r>
              <a:rPr lang="lv-LV" b="0" i="0" dirty="0" err="1">
                <a:solidFill>
                  <a:srgbClr val="FF0000"/>
                </a:solidFill>
                <a:effectLst/>
                <a:latin typeface="Arial" panose="020B0604020202020204" pitchFamily="34" charset="0"/>
              </a:rPr>
              <a:t>klātesošu</a:t>
            </a:r>
            <a:r>
              <a:rPr lang="lv-LV" b="0" i="0" dirty="0">
                <a:solidFill>
                  <a:srgbClr val="FF0000"/>
                </a:solidFill>
                <a:effectLst/>
                <a:latin typeface="Arial" panose="020B0604020202020204" pitchFamily="34" charset="0"/>
              </a:rPr>
              <a:t> </a:t>
            </a:r>
            <a:r>
              <a:rPr lang="lv-LV" b="0" i="0" dirty="0">
                <a:solidFill>
                  <a:srgbClr val="414142"/>
                </a:solidFill>
                <a:effectLst/>
                <a:latin typeface="Arial" panose="020B0604020202020204" pitchFamily="34" charset="0"/>
              </a:rPr>
              <a:t>un ierakstāms klātesošo biedru sarakstā.</a:t>
            </a:r>
          </a:p>
          <a:p>
            <a:pPr marL="0" indent="0" algn="just">
              <a:buNone/>
            </a:pPr>
            <a:r>
              <a:rPr lang="lv-LV" b="0" i="0" dirty="0">
                <a:solidFill>
                  <a:srgbClr val="414142"/>
                </a:solidFill>
                <a:effectLst/>
                <a:latin typeface="Arial" panose="020B0604020202020204" pitchFamily="34" charset="0"/>
              </a:rPr>
              <a:t>(8) Ja biedrs piedalās un balso biedru kopsapulcē, izmantojot elektroniskos saziņas līdzekļus, </a:t>
            </a:r>
            <a:r>
              <a:rPr lang="lv-LV" b="0" i="0" dirty="0">
                <a:solidFill>
                  <a:srgbClr val="FF0000"/>
                </a:solidFill>
                <a:effectLst/>
                <a:latin typeface="Arial" panose="020B0604020202020204" pitchFamily="34" charset="0"/>
              </a:rPr>
              <a:t>biedrība</a:t>
            </a:r>
            <a:r>
              <a:rPr lang="lv-LV" b="0" i="0" dirty="0">
                <a:solidFill>
                  <a:srgbClr val="414142"/>
                </a:solidFill>
                <a:effectLst/>
                <a:latin typeface="Arial" panose="020B0604020202020204" pitchFamily="34" charset="0"/>
              </a:rPr>
              <a:t> vai kooperatīvā sabiedrība </a:t>
            </a:r>
            <a:r>
              <a:rPr lang="lv-LV" b="1" i="0" dirty="0">
                <a:solidFill>
                  <a:srgbClr val="FF0000"/>
                </a:solidFill>
                <a:effectLst/>
                <a:latin typeface="Arial" panose="020B0604020202020204" pitchFamily="34" charset="0"/>
              </a:rPr>
              <a:t>nodrošina biedru kopsapulces gaitas ierakstīšanu un fiksēšanu datu nesējos un attiecīgo sapulces materiālu glabāšanu</a:t>
            </a:r>
            <a:r>
              <a:rPr lang="lv-LV" b="0" i="0" dirty="0">
                <a:solidFill>
                  <a:srgbClr val="414142"/>
                </a:solidFill>
                <a:effectLst/>
                <a:latin typeface="Arial" panose="020B0604020202020204" pitchFamily="34" charset="0"/>
              </a:rPr>
              <a:t>. Tiesības iepazīties ar sapulces materiāliem ir biedriem, valdes un padomes locekļiem, revidentam un kompetentajām institūcijām.</a:t>
            </a:r>
          </a:p>
        </p:txBody>
      </p:sp>
    </p:spTree>
    <p:extLst>
      <p:ext uri="{BB962C8B-B14F-4D97-AF65-F5344CB8AC3E}">
        <p14:creationId xmlns:p14="http://schemas.microsoft.com/office/powerpoint/2010/main" val="40418369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FB85B-96CB-4A8D-AE2B-3ACCE99721A3}"/>
              </a:ext>
            </a:extLst>
          </p:cNvPr>
          <p:cNvSpPr>
            <a:spLocks noGrp="1"/>
          </p:cNvSpPr>
          <p:nvPr>
            <p:ph type="title"/>
          </p:nvPr>
        </p:nvSpPr>
        <p:spPr>
          <a:xfrm>
            <a:off x="2306391" y="194475"/>
            <a:ext cx="8003147" cy="839050"/>
          </a:xfrm>
        </p:spPr>
        <p:txBody>
          <a:bodyPr/>
          <a:lstStyle/>
          <a:p>
            <a:r>
              <a:rPr lang="lv-LV" b="1" dirty="0">
                <a:latin typeface="Times New Roman" panose="02020603050405020304" pitchFamily="18" charset="0"/>
                <a:cs typeface="Times New Roman" panose="02020603050405020304" pitchFamily="18" charset="0"/>
              </a:rPr>
              <a:t>Attālinātās sapulces norise</a:t>
            </a:r>
            <a:endParaRPr lang="en-US" b="1" dirty="0">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0D2D5135-FD92-4E39-933E-3C982AA6FF89}"/>
              </a:ext>
            </a:extLst>
          </p:cNvPr>
          <p:cNvSpPr/>
          <p:nvPr/>
        </p:nvSpPr>
        <p:spPr>
          <a:xfrm>
            <a:off x="721217" y="1329742"/>
            <a:ext cx="3805707" cy="19318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Izsludinot biedru sapulci, VALDE paziņo par biedru tiesībām balsot un piedalīties sapulcē attālināt</a:t>
            </a:r>
            <a:endParaRPr lang="en-US" b="1" dirty="0">
              <a:solidFill>
                <a:srgbClr val="FF0000"/>
              </a:solidFill>
            </a:endParaRPr>
          </a:p>
        </p:txBody>
      </p:sp>
      <p:sp>
        <p:nvSpPr>
          <p:cNvPr id="5" name="Rectangle: Rounded Corners 4">
            <a:extLst>
              <a:ext uri="{FF2B5EF4-FFF2-40B4-BE49-F238E27FC236}">
                <a16:creationId xmlns:a16="http://schemas.microsoft.com/office/drawing/2014/main" id="{00B219AD-E4F1-4327-9AD4-A79054249144}"/>
              </a:ext>
            </a:extLst>
          </p:cNvPr>
          <p:cNvSpPr/>
          <p:nvPr/>
        </p:nvSpPr>
        <p:spPr>
          <a:xfrm>
            <a:off x="721217" y="4562342"/>
            <a:ext cx="3805707" cy="19318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VALDE nodrošina attālinātās sapulces ierakstu fiksēšanu un glabāšanu</a:t>
            </a:r>
            <a:endParaRPr lang="en-US" b="1" dirty="0">
              <a:solidFill>
                <a:srgbClr val="FF0000"/>
              </a:solidFill>
            </a:endParaRPr>
          </a:p>
        </p:txBody>
      </p:sp>
      <p:sp>
        <p:nvSpPr>
          <p:cNvPr id="6" name="Oval 5">
            <a:extLst>
              <a:ext uri="{FF2B5EF4-FFF2-40B4-BE49-F238E27FC236}">
                <a16:creationId xmlns:a16="http://schemas.microsoft.com/office/drawing/2014/main" id="{554CAB15-A6CA-49E5-A79C-06F8D34B5402}"/>
              </a:ext>
            </a:extLst>
          </p:cNvPr>
          <p:cNvSpPr/>
          <p:nvPr/>
        </p:nvSpPr>
        <p:spPr>
          <a:xfrm>
            <a:off x="5383369" y="1683909"/>
            <a:ext cx="4752305" cy="15422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VALDE nodrošina iepriekšēju balsošanu, kas jāiesniedz vismaz dienu pirms sapulces norises</a:t>
            </a:r>
            <a:endParaRPr lang="en-US" dirty="0"/>
          </a:p>
        </p:txBody>
      </p:sp>
      <p:sp>
        <p:nvSpPr>
          <p:cNvPr id="7" name="Oval 6">
            <a:extLst>
              <a:ext uri="{FF2B5EF4-FFF2-40B4-BE49-F238E27FC236}">
                <a16:creationId xmlns:a16="http://schemas.microsoft.com/office/drawing/2014/main" id="{9F041976-5F12-48F8-8D69-09B7D6163028}"/>
              </a:ext>
            </a:extLst>
          </p:cNvPr>
          <p:cNvSpPr/>
          <p:nvPr/>
        </p:nvSpPr>
        <p:spPr>
          <a:xfrm>
            <a:off x="7373155" y="3358167"/>
            <a:ext cx="4752305" cy="15422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VALDE nodrošina attālināto biedru un balsojuma identificēšanu</a:t>
            </a:r>
            <a:endParaRPr lang="en-US" dirty="0"/>
          </a:p>
        </p:txBody>
      </p:sp>
    </p:spTree>
    <p:extLst>
      <p:ext uri="{BB962C8B-B14F-4D97-AF65-F5344CB8AC3E}">
        <p14:creationId xmlns:p14="http://schemas.microsoft.com/office/powerpoint/2010/main" val="40524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9B5B6-16CB-4C53-B512-80BDF3D6937C}"/>
              </a:ext>
            </a:extLst>
          </p:cNvPr>
          <p:cNvSpPr>
            <a:spLocks noGrp="1"/>
          </p:cNvSpPr>
          <p:nvPr>
            <p:ph idx="1"/>
          </p:nvPr>
        </p:nvSpPr>
        <p:spPr>
          <a:xfrm>
            <a:off x="838200" y="1825625"/>
            <a:ext cx="10515600" cy="698634"/>
          </a:xfrm>
        </p:spPr>
        <p:txBody>
          <a:bodyPr>
            <a:noAutofit/>
          </a:bodyPr>
          <a:lstStyle/>
          <a:p>
            <a:pPr marL="0" indent="0" algn="ctr">
              <a:buNone/>
            </a:pPr>
            <a:r>
              <a:rPr lang="lv-LV" sz="5400" b="1" dirty="0">
                <a:latin typeface="Times New Roman" panose="02020603050405020304" pitchFamily="18" charset="0"/>
                <a:cs typeface="Times New Roman" panose="02020603050405020304" pitchFamily="18" charset="0"/>
              </a:rPr>
              <a:t>1. NVO dibināšana un ieraksta izdarīšana Uzņēmumu reģistrā</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8261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4C30-4060-487F-B338-331DEC1E0105}"/>
              </a:ext>
            </a:extLst>
          </p:cNvPr>
          <p:cNvSpPr>
            <a:spLocks noGrp="1"/>
          </p:cNvSpPr>
          <p:nvPr>
            <p:ph type="title"/>
          </p:nvPr>
        </p:nvSpPr>
        <p:spPr/>
        <p:txBody>
          <a:bodyPr>
            <a:normAutofit/>
          </a:bodyPr>
          <a:lstStyle/>
          <a:p>
            <a:r>
              <a:rPr lang="lv-LV" b="1" dirty="0">
                <a:solidFill>
                  <a:srgbClr val="FF0000"/>
                </a:solidFill>
              </a:rPr>
              <a:t>?</a:t>
            </a:r>
            <a:r>
              <a:rPr lang="en-US" b="1" dirty="0" err="1">
                <a:solidFill>
                  <a:srgbClr val="FF0000"/>
                </a:solidFill>
              </a:rPr>
              <a:t>Kā</a:t>
            </a:r>
            <a:r>
              <a:rPr lang="en-US" b="1" dirty="0">
                <a:solidFill>
                  <a:srgbClr val="FF0000"/>
                </a:solidFill>
              </a:rPr>
              <a:t> </a:t>
            </a:r>
            <a:r>
              <a:rPr lang="en-US" b="1" dirty="0" err="1">
                <a:solidFill>
                  <a:srgbClr val="FF0000"/>
                </a:solidFill>
              </a:rPr>
              <a:t>noformēt</a:t>
            </a:r>
            <a:r>
              <a:rPr lang="en-US" b="1" dirty="0">
                <a:solidFill>
                  <a:srgbClr val="FF0000"/>
                </a:solidFill>
              </a:rPr>
              <a:t> </a:t>
            </a:r>
            <a:r>
              <a:rPr lang="en-US" b="1" dirty="0" err="1">
                <a:solidFill>
                  <a:srgbClr val="FF0000"/>
                </a:solidFill>
              </a:rPr>
              <a:t>kopsapulces</a:t>
            </a:r>
            <a:r>
              <a:rPr lang="en-US" b="1" dirty="0">
                <a:solidFill>
                  <a:srgbClr val="FF0000"/>
                </a:solidFill>
              </a:rPr>
              <a:t> </a:t>
            </a:r>
            <a:r>
              <a:rPr lang="en-US" b="1" dirty="0" err="1">
                <a:solidFill>
                  <a:srgbClr val="FF0000"/>
                </a:solidFill>
              </a:rPr>
              <a:t>lēmumus</a:t>
            </a:r>
            <a:r>
              <a:rPr lang="en-US" b="1" dirty="0">
                <a:solidFill>
                  <a:srgbClr val="FF0000"/>
                </a:solidFill>
              </a:rPr>
              <a:t>, ja </a:t>
            </a:r>
            <a:r>
              <a:rPr lang="en-US" b="1" dirty="0" err="1">
                <a:solidFill>
                  <a:srgbClr val="FF0000"/>
                </a:solidFill>
              </a:rPr>
              <a:t>vairums</a:t>
            </a:r>
            <a:r>
              <a:rPr lang="en-US" b="1" dirty="0">
                <a:solidFill>
                  <a:srgbClr val="FF0000"/>
                </a:solidFill>
              </a:rPr>
              <a:t> </a:t>
            </a:r>
            <a:r>
              <a:rPr lang="en-US" b="1" dirty="0" err="1">
                <a:solidFill>
                  <a:srgbClr val="FF0000"/>
                </a:solidFill>
              </a:rPr>
              <a:t>biedru</a:t>
            </a:r>
            <a:r>
              <a:rPr lang="en-US" b="1" dirty="0">
                <a:solidFill>
                  <a:srgbClr val="FF0000"/>
                </a:solidFill>
              </a:rPr>
              <a:t> </a:t>
            </a:r>
            <a:r>
              <a:rPr lang="en-US" b="1" dirty="0" err="1">
                <a:solidFill>
                  <a:srgbClr val="FF0000"/>
                </a:solidFill>
              </a:rPr>
              <a:t>pieslēdzas</a:t>
            </a:r>
            <a:r>
              <a:rPr lang="en-US" b="1" dirty="0">
                <a:solidFill>
                  <a:srgbClr val="FF0000"/>
                </a:solidFill>
              </a:rPr>
              <a:t> </a:t>
            </a:r>
            <a:r>
              <a:rPr lang="en-US" b="1" dirty="0" err="1">
                <a:solidFill>
                  <a:srgbClr val="FF0000"/>
                </a:solidFill>
              </a:rPr>
              <a:t>attālināti</a:t>
            </a:r>
            <a:r>
              <a:rPr lang="en-US" b="1" dirty="0">
                <a:solidFill>
                  <a:srgbClr val="FF0000"/>
                </a:solidFill>
              </a:rPr>
              <a:t>?</a:t>
            </a:r>
          </a:p>
        </p:txBody>
      </p:sp>
      <p:sp>
        <p:nvSpPr>
          <p:cNvPr id="3" name="Content Placeholder 2">
            <a:extLst>
              <a:ext uri="{FF2B5EF4-FFF2-40B4-BE49-F238E27FC236}">
                <a16:creationId xmlns:a16="http://schemas.microsoft.com/office/drawing/2014/main" id="{369FE360-053A-4B12-B4F0-88B8CF98EB3E}"/>
              </a:ext>
            </a:extLst>
          </p:cNvPr>
          <p:cNvSpPr>
            <a:spLocks noGrp="1"/>
          </p:cNvSpPr>
          <p:nvPr>
            <p:ph idx="1"/>
          </p:nvPr>
        </p:nvSpPr>
        <p:spPr/>
        <p:txBody>
          <a:bodyPr/>
          <a:lstStyle/>
          <a:p>
            <a:r>
              <a:rPr lang="lv-LV" dirty="0"/>
              <a:t>Protokolā pirms sapulces fiksē – cik biedri ir klātienē, cik attālināti, cik ar pilnvarojumu, cik iepriekš nodotie balsojumi</a:t>
            </a:r>
          </a:p>
          <a:p>
            <a:r>
              <a:rPr lang="lv-LV" dirty="0"/>
              <a:t>Visi šie biedri tiek uzskatīti kā klātesoši biedru sapulcē</a:t>
            </a:r>
          </a:p>
          <a:p>
            <a:r>
              <a:rPr lang="lv-LV" dirty="0"/>
              <a:t>Nav obligāti katram lēmumam izdalīt attālinātos vai klātesošos biedrus. Protokolā ir svarīgs balsu sadalījums «PAR» un «PRET»</a:t>
            </a:r>
          </a:p>
          <a:p>
            <a:r>
              <a:rPr lang="lv-LV" dirty="0"/>
              <a:t>NO PIEREDZES: grūti saskaitīt šādi dalītas balsis, īpaši, ja ir pilnvarojums. Risinājums – balsu skaitīšanas komisija, kura tad fiksē katra dalības veida balsojumu un tad skaita kopā.</a:t>
            </a:r>
            <a:endParaRPr lang="en-US" dirty="0"/>
          </a:p>
        </p:txBody>
      </p:sp>
    </p:spTree>
    <p:extLst>
      <p:ext uri="{BB962C8B-B14F-4D97-AF65-F5344CB8AC3E}">
        <p14:creationId xmlns:p14="http://schemas.microsoft.com/office/powerpoint/2010/main" val="21085492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2DF17-E918-4463-B814-2B87CE682787}"/>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6. Citas izmaiņas NVO un to reģistrēšana Uzņēmumu reģistrā</a:t>
            </a:r>
            <a:br>
              <a:rPr lang="lv-LV" sz="5400" b="1" dirty="0">
                <a:latin typeface="Times New Roman" panose="02020603050405020304" pitchFamily="18" charset="0"/>
                <a:cs typeface="Times New Roman" panose="02020603050405020304" pitchFamily="18" charset="0"/>
              </a:rPr>
            </a:br>
            <a:r>
              <a:rPr lang="lv-LV" sz="5400" b="1" dirty="0">
                <a:latin typeface="Times New Roman" panose="02020603050405020304" pitchFamily="18" charset="0"/>
                <a:cs typeface="Times New Roman" panose="02020603050405020304" pitchFamily="18" charset="0"/>
              </a:rPr>
              <a:t>​</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7555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4000" b="1" dirty="0">
                <a:latin typeface="Times New Roman" panose="02020603050405020304" pitchFamily="18" charset="0"/>
                <a:cs typeface="Times New Roman" panose="02020603050405020304" pitchFamily="18" charset="0"/>
              </a:rPr>
              <a:t>Citas iespējamās izmaiņas, kuras jāreģistrē UR</a:t>
            </a:r>
          </a:p>
        </p:txBody>
      </p:sp>
      <p:sp>
        <p:nvSpPr>
          <p:cNvPr id="3" name="Content Placeholder 2"/>
          <p:cNvSpPr>
            <a:spLocks noGrp="1"/>
          </p:cNvSpPr>
          <p:nvPr>
            <p:ph idx="1"/>
          </p:nvPr>
        </p:nvSpPr>
        <p:spPr>
          <a:xfrm>
            <a:off x="447040" y="2458719"/>
            <a:ext cx="11490960" cy="4414975"/>
          </a:xfrm>
        </p:spPr>
        <p:txBody>
          <a:bodyPr>
            <a:normAutofit/>
          </a:bodyPr>
          <a:lstStyle/>
          <a:p>
            <a:r>
              <a:rPr lang="lv-LV" dirty="0"/>
              <a:t>Tiek piemērota vienkāršota sasaukšanas kārtība – obligāti nevajag ievērot 14 dienu sasaukšanas termiņu;</a:t>
            </a:r>
          </a:p>
          <a:p>
            <a:r>
              <a:rPr lang="lv-LV" dirty="0"/>
              <a:t>Sapulci sasauc Valde statūtu noteiktajā kārtībā, izsūtot arī darba kārtību;</a:t>
            </a:r>
          </a:p>
          <a:p>
            <a:r>
              <a:rPr lang="lv-LV" dirty="0"/>
              <a:t>Sapulcē tiek lemti darba kārtībā noteiktie jautājumi, piemēram:</a:t>
            </a:r>
          </a:p>
          <a:p>
            <a:pPr>
              <a:buFontTx/>
              <a:buChar char="-"/>
            </a:pPr>
            <a:r>
              <a:rPr lang="lv-LV" dirty="0"/>
              <a:t>biedrības juridiskās adreses maiņu;</a:t>
            </a:r>
          </a:p>
          <a:p>
            <a:pPr>
              <a:buFontTx/>
              <a:buChar char="-"/>
            </a:pPr>
            <a:r>
              <a:rPr lang="lv-LV" b="1" dirty="0">
                <a:solidFill>
                  <a:srgbClr val="FF0000"/>
                </a:solidFill>
              </a:rPr>
              <a:t>biedrības nosaukuma maiņu;</a:t>
            </a:r>
          </a:p>
          <a:p>
            <a:pPr>
              <a:buFontTx/>
              <a:buChar char="-"/>
            </a:pPr>
            <a:r>
              <a:rPr lang="lv-LV" dirty="0"/>
              <a:t>biedrības mērķa maiņu u.c.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
        <p:nvSpPr>
          <p:cNvPr id="5" name="Oval 4">
            <a:extLst>
              <a:ext uri="{FF2B5EF4-FFF2-40B4-BE49-F238E27FC236}">
                <a16:creationId xmlns:a16="http://schemas.microsoft.com/office/drawing/2014/main" id="{23A620D8-AF08-41CD-8267-1D2FBEDE17F2}"/>
              </a:ext>
            </a:extLst>
          </p:cNvPr>
          <p:cNvSpPr/>
          <p:nvPr/>
        </p:nvSpPr>
        <p:spPr>
          <a:xfrm>
            <a:off x="6004560" y="4754880"/>
            <a:ext cx="4714240" cy="934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latin typeface="Times New Roman" panose="02020603050405020304" pitchFamily="18" charset="0"/>
                <a:cs typeface="Times New Roman" panose="02020603050405020304" pitchFamily="18" charset="0"/>
              </a:rPr>
              <a:t>B3 veidlapa, izraksts no biedrības kopsapulces protokola</a:t>
            </a:r>
            <a:endParaRPr lang="en-GB"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01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10693400" cy="5638800"/>
          </a:xfrm>
        </p:spPr>
        <p:txBody>
          <a:bodyPr>
            <a:normAutofit/>
          </a:bodyPr>
          <a:lstStyle/>
          <a:p>
            <a:pPr marL="285750" indent="-285750"/>
            <a:r>
              <a:rPr lang="lv-LV" sz="4000" dirty="0"/>
              <a:t>visu šo procesu protokolē.</a:t>
            </a:r>
          </a:p>
          <a:p>
            <a:pPr marL="285750" indent="-285750"/>
            <a:r>
              <a:rPr lang="lv-LV" sz="4000" dirty="0"/>
              <a:t>Izmaiņas piesakāmas ierakstīšanai UR. Iesniedzamie dokumenti:</a:t>
            </a:r>
          </a:p>
          <a:p>
            <a:pPr marL="285750" indent="-285750"/>
            <a:r>
              <a:rPr lang="lv-LV" sz="4000" dirty="0"/>
              <a:t>Pieteikums </a:t>
            </a:r>
            <a:r>
              <a:rPr lang="lv-LV" sz="4000" b="1" dirty="0">
                <a:solidFill>
                  <a:srgbClr val="FF0000"/>
                </a:solidFill>
              </a:rPr>
              <a:t>B3</a:t>
            </a:r>
            <a:r>
              <a:rPr lang="lv-LV" sz="4000" dirty="0"/>
              <a:t> veidlapa;</a:t>
            </a:r>
          </a:p>
          <a:p>
            <a:pPr marL="285750" indent="-285750"/>
            <a:r>
              <a:rPr lang="lv-LV" sz="4000" u="sng" dirty="0"/>
              <a:t>ne vienmēr</a:t>
            </a:r>
            <a:r>
              <a:rPr lang="lv-LV" sz="4000" dirty="0"/>
              <a:t>*– biedru sapulces protokola izraksts ar lēmumu par attiecīgajām izmaiņām</a:t>
            </a:r>
          </a:p>
          <a:p>
            <a:pPr marL="0" indent="0">
              <a:buNone/>
            </a:pPr>
            <a:r>
              <a:rPr lang="lv-LV" sz="4000" i="1" dirty="0"/>
              <a:t>* Ja jautājumu tiesīga izlemt valde, tad nebūs izraksta no biedru sapulces protokola.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Tree>
    <p:extLst>
      <p:ext uri="{BB962C8B-B14F-4D97-AF65-F5344CB8AC3E}">
        <p14:creationId xmlns:p14="http://schemas.microsoft.com/office/powerpoint/2010/main" val="219333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Baskerville Old Face" panose="02020602080505020303" pitchFamily="18" charset="0"/>
              </a:rPr>
              <a:t>BN juridiskā adrese</a:t>
            </a:r>
          </a:p>
        </p:txBody>
      </p:sp>
      <p:sp>
        <p:nvSpPr>
          <p:cNvPr id="3" name="Content Placeholder 2"/>
          <p:cNvSpPr>
            <a:spLocks noGrp="1"/>
          </p:cNvSpPr>
          <p:nvPr>
            <p:ph idx="1"/>
          </p:nvPr>
        </p:nvSpPr>
        <p:spPr/>
        <p:txBody>
          <a:bodyPr>
            <a:normAutofit/>
          </a:bodyPr>
          <a:lstStyle/>
          <a:p>
            <a:r>
              <a:rPr lang="lv-LV" b="1" dirty="0">
                <a:solidFill>
                  <a:srgbClr val="FF0000"/>
                </a:solidFill>
              </a:rPr>
              <a:t>Oficiālai saziņai </a:t>
            </a:r>
            <a:r>
              <a:rPr lang="lv-LV" dirty="0"/>
              <a:t>un ziņu nodošanai/ saņemšanai BN likums paredz juridiskās adreses reģistrāciju UR;</a:t>
            </a:r>
          </a:p>
          <a:p>
            <a:r>
              <a:rPr lang="lv-LV" dirty="0"/>
              <a:t>Juridiskās adreses </a:t>
            </a:r>
            <a:r>
              <a:rPr lang="lv-LV" u="sng" dirty="0"/>
              <a:t>maiņa</a:t>
            </a:r>
            <a:r>
              <a:rPr lang="lv-LV" dirty="0"/>
              <a:t> ir piesakāma reģistra iestādei [BN likums 5.pants pirmā daļa];</a:t>
            </a:r>
          </a:p>
          <a:p>
            <a:r>
              <a:rPr lang="lv-LV" dirty="0"/>
              <a:t>Nosūtītās ziņas uz juridisko adresi tiek uzskatītas par saņemtām </a:t>
            </a:r>
            <a:r>
              <a:rPr lang="lv-LV" b="1" dirty="0">
                <a:solidFill>
                  <a:srgbClr val="FF0000"/>
                </a:solidFill>
              </a:rPr>
              <a:t>septītajā dienā</a:t>
            </a:r>
            <a:r>
              <a:rPr lang="lv-LV" dirty="0"/>
              <a:t>, ja nosūtītājs pierādījis, ka šāda nosūtīšana veikta [BN likums 5.pants otrā daļa].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dirty="0"/>
          </a:p>
        </p:txBody>
      </p:sp>
    </p:spTree>
    <p:extLst>
      <p:ext uri="{BB962C8B-B14F-4D97-AF65-F5344CB8AC3E}">
        <p14:creationId xmlns:p14="http://schemas.microsoft.com/office/powerpoint/2010/main" val="150787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Juridiskās adreses maiņa</a:t>
            </a:r>
          </a:p>
        </p:txBody>
      </p:sp>
      <p:sp>
        <p:nvSpPr>
          <p:cNvPr id="3" name="Content Placeholder 2"/>
          <p:cNvSpPr>
            <a:spLocks noGrp="1"/>
          </p:cNvSpPr>
          <p:nvPr>
            <p:ph idx="1"/>
          </p:nvPr>
        </p:nvSpPr>
        <p:spPr/>
        <p:txBody>
          <a:bodyPr/>
          <a:lstStyle/>
          <a:p>
            <a:r>
              <a:rPr lang="lv-LV" b="1" dirty="0"/>
              <a:t>Lēmumu pieņem Valde, ja statūtos nav noteikta cita kārtība</a:t>
            </a:r>
          </a:p>
          <a:p>
            <a:r>
              <a:rPr lang="lv-LV" i="1" dirty="0"/>
              <a:t>Ja Jūsu iesniegtajos dokumentos tiks norādīta adrese, kas nav reģistrēta </a:t>
            </a:r>
            <a:r>
              <a:rPr lang="lv-LV" b="1" i="1" u="sng" dirty="0">
                <a:solidFill>
                  <a:srgbClr val="FF0000"/>
                </a:solidFill>
                <a:effectLst>
                  <a:outerShdw blurRad="38100" dist="38100" dir="2700000" algn="tl">
                    <a:srgbClr val="000000">
                      <a:alpha val="43137"/>
                    </a:srgbClr>
                  </a:outerShdw>
                </a:effectLst>
              </a:rPr>
              <a:t>Valsts adrešu reģistrā</a:t>
            </a:r>
            <a:r>
              <a:rPr lang="lv-LV" i="1" dirty="0"/>
              <a:t>, Uzņēmumu reģistra valsts notārs atliks lēmuma pieņemšanu līdz trūkumu novēršanas brīdim </a:t>
            </a:r>
            <a:r>
              <a:rPr lang="lv-LV" b="1" dirty="0">
                <a:hlinkClick r:id="rId2"/>
              </a:rPr>
              <a:t>https://www.kadastrs.lv/#</a:t>
            </a:r>
            <a:r>
              <a:rPr lang="lv-LV" b="1" dirty="0"/>
              <a:t> </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dirty="0"/>
          </a:p>
        </p:txBody>
      </p:sp>
    </p:spTree>
    <p:extLst>
      <p:ext uri="{BB962C8B-B14F-4D97-AF65-F5344CB8AC3E}">
        <p14:creationId xmlns:p14="http://schemas.microsoft.com/office/powerpoint/2010/main" val="58804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Valsts adrešu reģistrs</a:t>
            </a:r>
          </a:p>
        </p:txBody>
      </p:sp>
      <p:sp>
        <p:nvSpPr>
          <p:cNvPr id="3" name="Content Placeholder 2"/>
          <p:cNvSpPr>
            <a:spLocks noGrp="1"/>
          </p:cNvSpPr>
          <p:nvPr>
            <p:ph idx="1"/>
          </p:nvPr>
        </p:nvSpPr>
        <p:spPr/>
        <p:txBody>
          <a:bodyPr/>
          <a:lstStyle/>
          <a:p>
            <a:r>
              <a:rPr lang="lv-LV" dirty="0"/>
              <a:t>Valsts zemes dienesta uzturēta datu bāze</a:t>
            </a:r>
          </a:p>
          <a:p>
            <a:r>
              <a:rPr lang="lv-LV" dirty="0" err="1">
                <a:hlinkClick r:id="rId2"/>
              </a:rPr>
              <a:t>www.kadastrs.lv</a:t>
            </a:r>
            <a:endParaRPr lang="lv-LV" dirty="0"/>
          </a:p>
          <a:p>
            <a:r>
              <a:rPr lang="lv-LV" dirty="0"/>
              <a:t>Valsts adrešu reģistrs </a:t>
            </a:r>
            <a:r>
              <a:rPr lang="lv-LV" dirty="0">
                <a:hlinkClick r:id="rId3"/>
              </a:rPr>
              <a:t>https://www.kadastrs.lv/#</a:t>
            </a:r>
            <a:r>
              <a:rPr lang="lv-LV"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extLst>
      <p:ext uri="{BB962C8B-B14F-4D97-AF65-F5344CB8AC3E}">
        <p14:creationId xmlns:p14="http://schemas.microsoft.com/office/powerpoint/2010/main" val="10462482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endParaRPr lang="lv-LV"/>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663" r="32344" b="12127"/>
          <a:stretch/>
        </p:blipFill>
        <p:spPr bwMode="auto">
          <a:xfrm>
            <a:off x="1676400" y="367352"/>
            <a:ext cx="8802806" cy="6086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3548418" y="152401"/>
            <a:ext cx="2514600" cy="89620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Oval 7"/>
          <p:cNvSpPr/>
          <p:nvPr/>
        </p:nvSpPr>
        <p:spPr>
          <a:xfrm>
            <a:off x="1514901" y="2520288"/>
            <a:ext cx="2514600" cy="89620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9140506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DCDD-341C-421F-B6F3-6A0524D1A0C9}"/>
              </a:ext>
            </a:extLst>
          </p:cNvPr>
          <p:cNvSpPr>
            <a:spLocks noGrp="1"/>
          </p:cNvSpPr>
          <p:nvPr>
            <p:ph type="title"/>
          </p:nvPr>
        </p:nvSpPr>
        <p:spPr/>
        <p:txBody>
          <a:bodyPr/>
          <a:lstStyle/>
          <a:p>
            <a:pPr algn="ctr"/>
            <a:r>
              <a:rPr lang="lv-LV" b="1" dirty="0">
                <a:latin typeface="Times New Roman" panose="02020603050405020304" pitchFamily="18" charset="0"/>
                <a:cs typeface="Times New Roman" panose="02020603050405020304" pitchFamily="18" charset="0"/>
              </a:rPr>
              <a:t>Sakarā ar administratīvi </a:t>
            </a:r>
            <a:br>
              <a:rPr lang="lv-LV" b="1" dirty="0">
                <a:latin typeface="Times New Roman" panose="02020603050405020304" pitchFamily="18" charset="0"/>
                <a:cs typeface="Times New Roman" panose="02020603050405020304" pitchFamily="18" charset="0"/>
              </a:rPr>
            </a:br>
            <a:r>
              <a:rPr lang="lv-LV" b="1" dirty="0">
                <a:latin typeface="Times New Roman" panose="02020603050405020304" pitchFamily="18" charset="0"/>
                <a:cs typeface="Times New Roman" panose="02020603050405020304" pitchFamily="18" charset="0"/>
              </a:rPr>
              <a:t>teritoriālo reformu:</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D8D72A-7151-494C-B174-E2D9612A9432}"/>
              </a:ext>
            </a:extLst>
          </p:cNvPr>
          <p:cNvSpPr>
            <a:spLocks noGrp="1"/>
          </p:cNvSpPr>
          <p:nvPr>
            <p:ph idx="1"/>
          </p:nvPr>
        </p:nvSpPr>
        <p:spPr>
          <a:xfrm>
            <a:off x="838200" y="2144331"/>
            <a:ext cx="10515600" cy="4032631"/>
          </a:xfrm>
        </p:spPr>
        <p:txBody>
          <a:bodyPr/>
          <a:lstStyle/>
          <a:p>
            <a:r>
              <a:rPr lang="lv-LV" dirty="0"/>
              <a:t>Obligāti pārliecināties, vai BN adrese nemainās!!!</a:t>
            </a:r>
          </a:p>
          <a:p>
            <a:r>
              <a:rPr lang="lv-LV" dirty="0"/>
              <a:t>Skatīt Apdzīvoto vietu un administratīvo teritoriju likumu </a:t>
            </a:r>
            <a:r>
              <a:rPr lang="lv-LV" dirty="0">
                <a:hlinkClick r:id="rId2"/>
              </a:rPr>
              <a:t>https://likumi.lv/ta/id/315654-administrativo-teritoriju-un-apdzivoto-vietu-likums</a:t>
            </a:r>
            <a:endParaRPr lang="lv-LV" dirty="0"/>
          </a:p>
          <a:p>
            <a:r>
              <a:rPr lang="lv-LV" b="1" dirty="0">
                <a:solidFill>
                  <a:srgbClr val="FF0000"/>
                </a:solidFill>
              </a:rPr>
              <a:t>Izmaiņas JĀREĢISTRĒ UZŅĒMUMA REĢISTRĀ!!!</a:t>
            </a:r>
            <a:endParaRPr lang="en-GB" b="1" dirty="0">
              <a:solidFill>
                <a:srgbClr val="FF0000"/>
              </a:solidFill>
            </a:endParaRPr>
          </a:p>
        </p:txBody>
      </p:sp>
    </p:spTree>
    <p:extLst>
      <p:ext uri="{BB962C8B-B14F-4D97-AF65-F5344CB8AC3E}">
        <p14:creationId xmlns:p14="http://schemas.microsoft.com/office/powerpoint/2010/main" val="23822254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875"/>
          </a:xfrm>
        </p:spPr>
        <p:txBody>
          <a:bodyPr>
            <a:normAutofit/>
          </a:bodyPr>
          <a:lstStyle/>
          <a:p>
            <a:pPr algn="ctr"/>
            <a:r>
              <a:rPr lang="lv-LV" b="1" dirty="0">
                <a:latin typeface="Baskerville Old Face" panose="02020602080505020303" pitchFamily="18" charset="0"/>
              </a:rPr>
              <a:t>Ieraksta izdarīšana UR</a:t>
            </a:r>
          </a:p>
        </p:txBody>
      </p:sp>
      <p:sp>
        <p:nvSpPr>
          <p:cNvPr id="3" name="Content Placeholder 2"/>
          <p:cNvSpPr>
            <a:spLocks noGrp="1"/>
          </p:cNvSpPr>
          <p:nvPr>
            <p:ph idx="1"/>
          </p:nvPr>
        </p:nvSpPr>
        <p:spPr>
          <a:xfrm>
            <a:off x="589280" y="1371600"/>
            <a:ext cx="10764520" cy="5334000"/>
          </a:xfrm>
        </p:spPr>
        <p:txBody>
          <a:bodyPr>
            <a:normAutofit lnSpcReduction="10000"/>
          </a:bodyPr>
          <a:lstStyle/>
          <a:p>
            <a:r>
              <a:rPr lang="lv-LV" dirty="0"/>
              <a:t>Izmaiņas UR izdara uz </a:t>
            </a:r>
            <a:r>
              <a:rPr lang="lv-LV" b="1" dirty="0">
                <a:solidFill>
                  <a:srgbClr val="FF0000"/>
                </a:solidFill>
              </a:rPr>
              <a:t>pieteikuma</a:t>
            </a:r>
            <a:r>
              <a:rPr lang="lv-LV" dirty="0"/>
              <a:t> vai tiesas lēmuma pamata;</a:t>
            </a:r>
          </a:p>
          <a:p>
            <a:r>
              <a:rPr lang="lv-LV" dirty="0"/>
              <a:t>Nepieciešamie dokumenti:</a:t>
            </a:r>
          </a:p>
          <a:p>
            <a:pPr>
              <a:buFontTx/>
              <a:buChar char="-"/>
            </a:pPr>
            <a:r>
              <a:rPr lang="lv-LV" dirty="0"/>
              <a:t>Pieteikums </a:t>
            </a:r>
            <a:r>
              <a:rPr lang="lv-LV" b="1" dirty="0">
                <a:solidFill>
                  <a:srgbClr val="FF0000"/>
                </a:solidFill>
              </a:rPr>
              <a:t>B3 veidlapa</a:t>
            </a:r>
            <a:r>
              <a:rPr lang="lv-LV" dirty="0"/>
              <a:t>;</a:t>
            </a:r>
          </a:p>
          <a:p>
            <a:pPr>
              <a:buFontTx/>
              <a:buChar char="-"/>
            </a:pPr>
            <a:r>
              <a:rPr lang="lv-LV" dirty="0"/>
              <a:t>Izraksts no protokola;</a:t>
            </a:r>
          </a:p>
          <a:p>
            <a:r>
              <a:rPr lang="lv-LV" dirty="0"/>
              <a:t>biedru sapulces protokols kalpo kā rakstisks apliecinājums biedru sapulcē pieņemto lēmumu tiesiskumam, tāpēc likums nosaka konkrētu informācijas saturu, kas jāietver biedru sapulces protokolā. </a:t>
            </a:r>
            <a:br>
              <a:rPr lang="lv-LV" dirty="0"/>
            </a:br>
            <a:r>
              <a:rPr lang="lv-LV" dirty="0"/>
              <a:t>Ja Uzņēmumu reģistrā tiek iesniegts sapulces protokola izraksts, tad to paraksta persona, kura saskaņā ar statūtiem ir tiesīga pārstāvēt biedrību atsevišķi vai kolektīvās pārstāvniecības tiesību ietvaros.</a:t>
            </a:r>
          </a:p>
          <a:p>
            <a:pPr>
              <a:buFontTx/>
              <a:buChar char="-"/>
            </a:pPr>
            <a:r>
              <a:rPr lang="lv-LV" dirty="0"/>
              <a:t>B3 veidlapa,</a:t>
            </a:r>
          </a:p>
          <a:p>
            <a:pPr>
              <a:buFontTx/>
              <a:buChar char="-"/>
            </a:pPr>
            <a:r>
              <a:rPr lang="lv-LV" dirty="0"/>
              <a:t>Valsts nodevas samaksa.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Tree>
    <p:extLst>
      <p:ext uri="{BB962C8B-B14F-4D97-AF65-F5344CB8AC3E}">
        <p14:creationId xmlns:p14="http://schemas.microsoft.com/office/powerpoint/2010/main" val="245647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Times New Roman" panose="02020603050405020304" pitchFamily="18" charset="0"/>
                <a:cs typeface="Times New Roman" panose="02020603050405020304" pitchFamily="18" charset="0"/>
              </a:rPr>
              <a:t>BN statuss un tā grozīšana</a:t>
            </a:r>
          </a:p>
        </p:txBody>
      </p:sp>
      <p:sp>
        <p:nvSpPr>
          <p:cNvPr id="3" name="Content Placeholder 2"/>
          <p:cNvSpPr>
            <a:spLocks noGrp="1"/>
          </p:cNvSpPr>
          <p:nvPr>
            <p:ph idx="1"/>
          </p:nvPr>
        </p:nvSpPr>
        <p:spPr>
          <a:xfrm>
            <a:off x="558800" y="2092960"/>
            <a:ext cx="10922000" cy="4384040"/>
          </a:xfrm>
        </p:spPr>
        <p:txBody>
          <a:bodyPr>
            <a:normAutofit/>
          </a:bodyPr>
          <a:lstStyle/>
          <a:p>
            <a:r>
              <a:rPr lang="lv-LV" dirty="0"/>
              <a:t>Cik personas var dibināt biedrību?</a:t>
            </a:r>
          </a:p>
          <a:p>
            <a:pPr marL="0" indent="0">
              <a:buNone/>
            </a:pPr>
            <a:r>
              <a:rPr lang="lv-LV" dirty="0">
                <a:solidFill>
                  <a:srgbClr val="FF0000"/>
                </a:solidFill>
              </a:rPr>
              <a:t>Dibinātāju skaits nedrīkst būt mazāks par diviem [BN likums 23.pants otrā daļa]</a:t>
            </a:r>
          </a:p>
          <a:p>
            <a:r>
              <a:rPr lang="lv-LV" i="1" dirty="0"/>
              <a:t>BN iegūst juridiskās personas statusu ar brīdi, kad tie ierakstīti biedrību un nodibinājumu reģistrā </a:t>
            </a:r>
            <a:r>
              <a:rPr lang="lv-LV" dirty="0"/>
              <a:t>[BN likums 3.pants].</a:t>
            </a:r>
          </a:p>
          <a:p>
            <a:pPr marL="0" indent="0">
              <a:buNone/>
            </a:pPr>
            <a:r>
              <a:rPr lang="lv-LV" b="1" dirty="0">
                <a:solidFill>
                  <a:srgbClr val="FF0000"/>
                </a:solidFill>
              </a:rPr>
              <a:t>Secinājums:</a:t>
            </a:r>
            <a:r>
              <a:rPr lang="lv-LV" dirty="0"/>
              <a:t> biedrību var dibināt un tā būs tiesībspējīga, bet tā OBLIGĀTI jāreģistrē, lai iegūtu rīcībspēju!</a:t>
            </a:r>
          </a:p>
          <a:p>
            <a:r>
              <a:rPr lang="lv-LV" dirty="0"/>
              <a:t>Grozījumi, kas notikuši BN, arī ir jāpiereģistrē UR.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9567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latin typeface="Baskerville Old Face" panose="02020602080505020303" pitchFamily="18" charset="0"/>
              </a:rPr>
              <a:t>Ziņu sniegšana UR [BNL 21., 22.pants]</a:t>
            </a:r>
          </a:p>
        </p:txBody>
      </p:sp>
      <p:sp>
        <p:nvSpPr>
          <p:cNvPr id="3" name="Content Placeholder 2"/>
          <p:cNvSpPr>
            <a:spLocks noGrp="1"/>
          </p:cNvSpPr>
          <p:nvPr>
            <p:ph idx="1"/>
          </p:nvPr>
        </p:nvSpPr>
        <p:spPr/>
        <p:txBody>
          <a:bodyPr/>
          <a:lstStyle/>
          <a:p>
            <a:r>
              <a:rPr lang="lv-LV" dirty="0"/>
              <a:t>Ziņas, uz kuru pamata izdarāmi jauni ieraksti UR, kā arī likumā noteiktie dokumenti iesniedzami UR </a:t>
            </a:r>
            <a:r>
              <a:rPr lang="lv-LV" b="1" dirty="0">
                <a:solidFill>
                  <a:srgbClr val="FF0000"/>
                </a:solidFill>
              </a:rPr>
              <a:t>14 dienu laikā no attiecīgā lēmuma pieņemšanas</a:t>
            </a:r>
            <a:r>
              <a:rPr lang="lv-LV" dirty="0"/>
              <a:t> dienas, ja BNL nav noteikts citādi;</a:t>
            </a:r>
          </a:p>
          <a:p>
            <a:r>
              <a:rPr lang="lv-LV" dirty="0"/>
              <a:t>Par nepatiesu ziņu sniegšanu iestādei attiecīgās personas saucamas pie likumā paredzētās atbildības.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extLst>
      <p:ext uri="{BB962C8B-B14F-4D97-AF65-F5344CB8AC3E}">
        <p14:creationId xmlns:p14="http://schemas.microsoft.com/office/powerpoint/2010/main" val="148738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1ADE-BBD4-4475-82C1-3F5B30475647}"/>
              </a:ext>
            </a:extLst>
          </p:cNvPr>
          <p:cNvSpPr>
            <a:spLocks noGrp="1"/>
          </p:cNvSpPr>
          <p:nvPr>
            <p:ph type="title"/>
          </p:nvPr>
        </p:nvSpPr>
        <p:spPr/>
        <p:txBody>
          <a:bodyPr>
            <a:normAutofit/>
          </a:bodyPr>
          <a:lstStyle/>
          <a:p>
            <a:r>
              <a:rPr lang="lv-LV" b="1" dirty="0">
                <a:latin typeface="Comic Sans MS" panose="030F0702030302020204" pitchFamily="66" charset="0"/>
              </a:rPr>
              <a:t>Izmaiņu iesniegšana UR</a:t>
            </a:r>
            <a:endParaRPr lang="en-GB"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B3D034D-9051-4B47-A1CB-DB82E84FA5A1}"/>
              </a:ext>
            </a:extLst>
          </p:cNvPr>
          <p:cNvSpPr>
            <a:spLocks noGrp="1"/>
          </p:cNvSpPr>
          <p:nvPr>
            <p:ph idx="1"/>
          </p:nvPr>
        </p:nvSpPr>
        <p:spPr>
          <a:xfrm>
            <a:off x="843280" y="2028825"/>
            <a:ext cx="10515600" cy="4351338"/>
          </a:xfrm>
        </p:spPr>
        <p:txBody>
          <a:bodyPr>
            <a:normAutofit fontScale="92500"/>
          </a:bodyPr>
          <a:lstStyle/>
          <a:p>
            <a:r>
              <a:rPr lang="en-GB" dirty="0">
                <a:hlinkClick r:id="rId2"/>
              </a:rPr>
              <a:t>https://www.ur.gov.lv/lv/kontakti/ka-iesniegt-dokumentus-elektroniski/</a:t>
            </a:r>
            <a:endParaRPr lang="lv-LV" dirty="0"/>
          </a:p>
          <a:p>
            <a:r>
              <a:rPr lang="lv-LV" b="1" i="0" dirty="0">
                <a:solidFill>
                  <a:srgbClr val="A32E72"/>
                </a:solidFill>
                <a:effectLst/>
                <a:latin typeface="PT Serif" panose="020A0603040505020204" pitchFamily="18" charset="0"/>
              </a:rPr>
              <a:t>Svarīgi!</a:t>
            </a:r>
            <a:r>
              <a:rPr lang="lv-LV" b="1" i="0" dirty="0">
                <a:solidFill>
                  <a:srgbClr val="3D3D3D"/>
                </a:solidFill>
                <a:effectLst/>
                <a:latin typeface="PT Serif" panose="020A0603040505020204" pitchFamily="18" charset="0"/>
              </a:rPr>
              <a:t> </a:t>
            </a:r>
            <a:r>
              <a:rPr lang="lv-LV" b="0" i="0" dirty="0">
                <a:solidFill>
                  <a:srgbClr val="3D3D3D"/>
                </a:solidFill>
                <a:effectLst/>
                <a:latin typeface="PT Serif" panose="020A0603040505020204" pitchFamily="18" charset="0"/>
              </a:rPr>
              <a:t>Katram dokumentam jābūt parakstītam atsevišķi ar drošu </a:t>
            </a:r>
            <a:r>
              <a:rPr lang="lv-LV" b="0" i="0" u="none" strike="noStrike" dirty="0">
                <a:solidFill>
                  <a:srgbClr val="556B9D"/>
                </a:solidFill>
                <a:effectLst/>
                <a:latin typeface="PT Serif" panose="020A0603040505020204" pitchFamily="18" charset="0"/>
                <a:hlinkClick r:id="rId3"/>
              </a:rPr>
              <a:t>elektronisko parakstu</a:t>
            </a:r>
            <a:r>
              <a:rPr lang="lv-LV" b="0" i="0" dirty="0">
                <a:solidFill>
                  <a:srgbClr val="3D3D3D"/>
                </a:solidFill>
                <a:effectLst/>
                <a:latin typeface="PT Serif" panose="020A0603040505020204" pitchFamily="18" charset="0"/>
              </a:rPr>
              <a:t>, kas satur laika zīmogu. Ja dokuments jāparaksta vairākām personām, elektroniski to var sniegt tikai tad, ja visiem parakstītājiem ir elektroniskais paraksts.</a:t>
            </a:r>
          </a:p>
          <a:p>
            <a:r>
              <a:rPr lang="lv-LV" dirty="0">
                <a:solidFill>
                  <a:srgbClr val="3D3D3D"/>
                </a:solidFill>
                <a:latin typeface="PT Serif" panose="020A0603040505020204" pitchFamily="18" charset="0"/>
              </a:rPr>
              <a:t>Iesniegt var:</a:t>
            </a:r>
          </a:p>
          <a:p>
            <a:pPr marL="514350" indent="-514350">
              <a:buAutoNum type="arabicParenR"/>
            </a:pPr>
            <a:r>
              <a:rPr lang="lv-LV" dirty="0">
                <a:solidFill>
                  <a:srgbClr val="3D3D3D"/>
                </a:solidFill>
                <a:latin typeface="PT Serif" panose="020A0603040505020204" pitchFamily="18" charset="0"/>
              </a:rPr>
              <a:t>Pa pastu;</a:t>
            </a:r>
          </a:p>
          <a:p>
            <a:pPr marL="514350" indent="-514350">
              <a:buAutoNum type="arabicParenR"/>
            </a:pPr>
            <a:r>
              <a:rPr lang="lv-LV" dirty="0">
                <a:solidFill>
                  <a:srgbClr val="3D3D3D"/>
                </a:solidFill>
                <a:latin typeface="PT Serif" panose="020A0603040505020204" pitchFamily="18" charset="0"/>
              </a:rPr>
              <a:t>Pa e-pastu;</a:t>
            </a:r>
          </a:p>
          <a:p>
            <a:pPr marL="514350" indent="-514350">
              <a:buAutoNum type="arabicParenR"/>
            </a:pPr>
            <a:r>
              <a:rPr lang="lv-LV" dirty="0">
                <a:solidFill>
                  <a:srgbClr val="3D3D3D"/>
                </a:solidFill>
                <a:latin typeface="PT Serif" panose="020A0603040505020204" pitchFamily="18" charset="0"/>
              </a:rPr>
              <a:t>Vietnē </a:t>
            </a:r>
            <a:r>
              <a:rPr lang="lv-LV" dirty="0">
                <a:solidFill>
                  <a:srgbClr val="3D3D3D"/>
                </a:solidFill>
                <a:latin typeface="PT Serif" panose="020A0603040505020204" pitchFamily="18" charset="0"/>
                <a:hlinkClick r:id="rId4"/>
              </a:rPr>
              <a:t>www.latvija.lv</a:t>
            </a:r>
            <a:endParaRPr lang="lv-LV" dirty="0">
              <a:solidFill>
                <a:srgbClr val="3D3D3D"/>
              </a:solidFill>
              <a:latin typeface="PT Serif" panose="020A0603040505020204" pitchFamily="18" charset="0"/>
            </a:endParaRPr>
          </a:p>
        </p:txBody>
      </p:sp>
    </p:spTree>
    <p:extLst>
      <p:ext uri="{BB962C8B-B14F-4D97-AF65-F5344CB8AC3E}">
        <p14:creationId xmlns:p14="http://schemas.microsoft.com/office/powerpoint/2010/main" val="9602330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0"/>
            <a:ext cx="8229600" cy="1143000"/>
          </a:xfrm>
        </p:spPr>
        <p:txBody>
          <a:bodyPr>
            <a:noAutofit/>
          </a:bodyPr>
          <a:lstStyle/>
          <a:p>
            <a:pPr algn="ctr"/>
            <a:r>
              <a:rPr lang="lv-LV" sz="8000" b="1" dirty="0">
                <a:latin typeface="Times New Roman" panose="02020603050405020304" pitchFamily="18" charset="0"/>
                <a:cs typeface="Times New Roman" panose="02020603050405020304" pitchFamily="18" charset="0"/>
              </a:rPr>
              <a:t>B3 veidlapa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92</a:t>
            </a:fld>
            <a:endParaRPr lang="en-US"/>
          </a:p>
        </p:txBody>
      </p:sp>
    </p:spTree>
    <p:extLst>
      <p:ext uri="{BB962C8B-B14F-4D97-AF65-F5344CB8AC3E}">
        <p14:creationId xmlns:p14="http://schemas.microsoft.com/office/powerpoint/2010/main" val="16120470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lv-LV" b="1" dirty="0">
                <a:latin typeface="Comic Sans MS" panose="030F0702030302020204" pitchFamily="66" charset="0"/>
              </a:rPr>
              <a:t>Tipiskākās kļūdas</a:t>
            </a:r>
          </a:p>
        </p:txBody>
      </p:sp>
      <p:sp>
        <p:nvSpPr>
          <p:cNvPr id="3" name="Content Placeholder 2"/>
          <p:cNvSpPr>
            <a:spLocks noGrp="1"/>
          </p:cNvSpPr>
          <p:nvPr>
            <p:ph idx="1"/>
          </p:nvPr>
        </p:nvSpPr>
        <p:spPr>
          <a:xfrm>
            <a:off x="924560" y="1371600"/>
            <a:ext cx="10657840" cy="5349875"/>
          </a:xfrm>
        </p:spPr>
        <p:txBody>
          <a:bodyPr>
            <a:normAutofit/>
          </a:bodyPr>
          <a:lstStyle/>
          <a:p>
            <a:pPr marL="0" indent="0">
              <a:buNone/>
            </a:pPr>
            <a:r>
              <a:rPr lang="lv-LV" dirty="0"/>
              <a:t>1. Nosaukums atšķiras no statūtos norādītā</a:t>
            </a:r>
          </a:p>
          <a:p>
            <a:pPr marL="0" indent="0">
              <a:buNone/>
            </a:pPr>
            <a:r>
              <a:rPr lang="lv-LV" dirty="0"/>
              <a:t>2. Nepareizi atzīmē nepieciešamo lodziņu 2. punktā</a:t>
            </a:r>
          </a:p>
          <a:p>
            <a:pPr marL="0" indent="0">
              <a:buNone/>
            </a:pPr>
            <a:r>
              <a:rPr lang="lv-LV" dirty="0"/>
              <a:t>3. Adrese nav pārbaudīta Valsts adrešu reģistrā 2.2. punktā</a:t>
            </a:r>
          </a:p>
          <a:p>
            <a:pPr marL="0" indent="0">
              <a:buNone/>
            </a:pPr>
            <a:r>
              <a:rPr lang="lv-LV" dirty="0"/>
              <a:t>4. Valdes locekļu izmaiņas gadījumā, jāatzīmē ar x </a:t>
            </a:r>
            <a:r>
              <a:rPr lang="lv-LV" i="1" dirty="0"/>
              <a:t>sācis veikt pienākumus 2.4. punktā</a:t>
            </a:r>
            <a:endParaRPr lang="lv-LV" dirty="0"/>
          </a:p>
          <a:p>
            <a:pPr marL="0" indent="0">
              <a:buNone/>
            </a:pPr>
            <a:r>
              <a:rPr lang="lv-LV" dirty="0"/>
              <a:t>5. «Tiesības pārstāvēt» x kā noteikts statūtos par valdes locekļu pilnvarojumu</a:t>
            </a:r>
          </a:p>
          <a:p>
            <a:pPr marL="0" indent="0">
              <a:buNone/>
            </a:pPr>
            <a:r>
              <a:rPr lang="lv-LV" dirty="0"/>
              <a:t>6. Problēmas ar patiesā labuma guvēju 2.6.punktā</a:t>
            </a:r>
          </a:p>
          <a:p>
            <a:pPr marL="0" indent="0">
              <a:buNone/>
            </a:pPr>
            <a:r>
              <a:rPr lang="lv-LV" dirty="0"/>
              <a:t>3. Dokumenti tiek pieprasīti ar vienas puses </a:t>
            </a:r>
            <a:r>
              <a:rPr lang="lv-LV" dirty="0" err="1"/>
              <a:t>apdruku</a:t>
            </a:r>
            <a:r>
              <a:rPr lang="lv-LV" dirty="0"/>
              <a:t> LP 3.1.-3.4. punktā.</a:t>
            </a:r>
          </a:p>
          <a:p>
            <a:pPr marL="0" indent="0">
              <a:buNone/>
            </a:pPr>
            <a:r>
              <a:rPr lang="lv-LV" dirty="0"/>
              <a:t>4. Apliecinājums un paraksti. Ja valdes priekšsēdētājs pārstāv biedrību vienpersoniski, tad pietiek ar tā parakstu.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extLst>
      <p:ext uri="{BB962C8B-B14F-4D97-AF65-F5344CB8AC3E}">
        <p14:creationId xmlns:p14="http://schemas.microsoft.com/office/powerpoint/2010/main" val="25652620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Baskerville Old Face" panose="02020602080505020303" pitchFamily="18" charset="0"/>
              </a:rPr>
              <a:t>Pieejamie materiāli</a:t>
            </a:r>
          </a:p>
        </p:txBody>
      </p:sp>
      <p:sp>
        <p:nvSpPr>
          <p:cNvPr id="3" name="Content Placeholder 2"/>
          <p:cNvSpPr>
            <a:spLocks noGrp="1"/>
          </p:cNvSpPr>
          <p:nvPr>
            <p:ph idx="1"/>
          </p:nvPr>
        </p:nvSpPr>
        <p:spPr>
          <a:xfrm>
            <a:off x="838200" y="1825624"/>
            <a:ext cx="10515600" cy="4808855"/>
          </a:xfrm>
        </p:spPr>
        <p:txBody>
          <a:bodyPr>
            <a:normAutofit lnSpcReduction="10000"/>
          </a:bodyPr>
          <a:lstStyle/>
          <a:p>
            <a:r>
              <a:rPr lang="lv-LV" dirty="0"/>
              <a:t>Noteikumi par valsts nodevu ieraksta izdarīšanai biedrību un nodibinājumu reģistrā </a:t>
            </a:r>
            <a:r>
              <a:rPr lang="lv-LV" dirty="0">
                <a:hlinkClick r:id="rId2"/>
              </a:rPr>
              <a:t>https://likumi.lv/ta/id/87233-noteikumi-par-valsts-nodevu-ieraksta-izdarisanai-biedribu-un-nodibinajumu-registra</a:t>
            </a:r>
            <a:r>
              <a:rPr lang="lv-LV" dirty="0"/>
              <a:t> </a:t>
            </a:r>
          </a:p>
          <a:p>
            <a:r>
              <a:rPr lang="lv-LV" dirty="0"/>
              <a:t>2.</a:t>
            </a:r>
            <a:r>
              <a:rPr lang="lv-LV" baseline="30000" dirty="0"/>
              <a:t>1</a:t>
            </a:r>
            <a:r>
              <a:rPr lang="lv-LV" dirty="0"/>
              <a:t> Ja pieteicējs pieteikumu iesniedz elektroniski, izmantojot Uzņēmumu reģistra pārziņā esošo speciālo tiešsaistes formu, un izsaka vēlēšanos valsts notāra lēmumu saņemt, izmantojot Uzņēmumu reģistra pārziņā esošo speciālo tiešsaistes formu vai ar elektroniskā pasta starpniecību, izmantojot drošu elektronisko parakstu, valsts nodevu maksā 90 procentu apmērā no šajos noteikumos minētajām valsts nodevas likmēm.</a:t>
            </a:r>
            <a:endParaRPr lang="lv-LV" b="1" dirty="0"/>
          </a:p>
          <a:p>
            <a:r>
              <a:rPr lang="lv-LV" dirty="0"/>
              <a:t>Patiesā labuma guvējs </a:t>
            </a:r>
            <a:r>
              <a:rPr lang="en-GB" dirty="0">
                <a:hlinkClick r:id="rId3"/>
              </a:rPr>
              <a:t>https://www.ur.gov.lv/lv/patieso-labuma-guveju-skaidrojums/biedribas-arodbiedribas-politiskas-partijas/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extLst>
      <p:ext uri="{BB962C8B-B14F-4D97-AF65-F5344CB8AC3E}">
        <p14:creationId xmlns:p14="http://schemas.microsoft.com/office/powerpoint/2010/main" val="239278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811742" y="1143000"/>
          <a:ext cx="8458199" cy="3581396"/>
        </p:xfrm>
        <a:graphic>
          <a:graphicData uri="http://schemas.openxmlformats.org/drawingml/2006/table">
            <a:tbl>
              <a:tblPr firstRow="1" firstCol="1" bandRow="1">
                <a:tableStyleId>{5C22544A-7EE6-4342-B048-85BDC9FD1C3A}</a:tableStyleId>
              </a:tblPr>
              <a:tblGrid>
                <a:gridCol w="741294">
                  <a:extLst>
                    <a:ext uri="{9D8B030D-6E8A-4147-A177-3AD203B41FA5}">
                      <a16:colId xmlns:a16="http://schemas.microsoft.com/office/drawing/2014/main" val="20000"/>
                    </a:ext>
                  </a:extLst>
                </a:gridCol>
                <a:gridCol w="5219005">
                  <a:extLst>
                    <a:ext uri="{9D8B030D-6E8A-4147-A177-3AD203B41FA5}">
                      <a16:colId xmlns:a16="http://schemas.microsoft.com/office/drawing/2014/main" val="20001"/>
                    </a:ext>
                  </a:extLst>
                </a:gridCol>
                <a:gridCol w="2497900">
                  <a:extLst>
                    <a:ext uri="{9D8B030D-6E8A-4147-A177-3AD203B41FA5}">
                      <a16:colId xmlns:a16="http://schemas.microsoft.com/office/drawing/2014/main" val="20002"/>
                    </a:ext>
                  </a:extLst>
                </a:gridCol>
              </a:tblGrid>
              <a:tr h="511628">
                <a:tc>
                  <a:txBody>
                    <a:bodyPr/>
                    <a:lstStyle/>
                    <a:p>
                      <a:pPr>
                        <a:lnSpc>
                          <a:spcPct val="115000"/>
                        </a:lnSpc>
                        <a:spcAft>
                          <a:spcPts val="0"/>
                        </a:spcAft>
                      </a:pPr>
                      <a:r>
                        <a:rPr lang="lv-LV" sz="1600" dirty="0">
                          <a:effectLst/>
                        </a:rPr>
                        <a:t>Nr.</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Nodevas veids</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Nodevas apjoms</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11628">
                <a:tc>
                  <a:txBody>
                    <a:bodyPr/>
                    <a:lstStyle/>
                    <a:p>
                      <a:pPr>
                        <a:lnSpc>
                          <a:spcPct val="115000"/>
                        </a:lnSpc>
                        <a:spcAft>
                          <a:spcPts val="0"/>
                        </a:spcAft>
                      </a:pPr>
                      <a:r>
                        <a:rPr lang="lv-LV" sz="1600" dirty="0">
                          <a:effectLst/>
                        </a:rPr>
                        <a:t>1.</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Biedrības reģistrācija</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11,38 EUR</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11628">
                <a:tc>
                  <a:txBody>
                    <a:bodyPr/>
                    <a:lstStyle/>
                    <a:p>
                      <a:pPr>
                        <a:lnSpc>
                          <a:spcPct val="115000"/>
                        </a:lnSpc>
                        <a:spcAft>
                          <a:spcPts val="0"/>
                        </a:spcAft>
                      </a:pPr>
                      <a:r>
                        <a:rPr lang="lv-LV" sz="1600" dirty="0">
                          <a:effectLst/>
                        </a:rPr>
                        <a:t>2.</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Statūtu grozījumu reģistrācija</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8,54 EUR</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11628">
                <a:tc>
                  <a:txBody>
                    <a:bodyPr/>
                    <a:lstStyle/>
                    <a:p>
                      <a:pPr>
                        <a:lnSpc>
                          <a:spcPct val="115000"/>
                        </a:lnSpc>
                        <a:spcAft>
                          <a:spcPts val="0"/>
                        </a:spcAft>
                      </a:pPr>
                      <a:r>
                        <a:rPr lang="lv-LV" sz="1600" dirty="0">
                          <a:effectLst/>
                        </a:rPr>
                        <a:t>3.</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Biedrības reorganizācijas reģistrēšana, ja rodas jauna biedrība</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11,38 EUR par katru vienību</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11628">
                <a:tc>
                  <a:txBody>
                    <a:bodyPr/>
                    <a:lstStyle/>
                    <a:p>
                      <a:pPr>
                        <a:lnSpc>
                          <a:spcPct val="115000"/>
                        </a:lnSpc>
                        <a:spcAft>
                          <a:spcPts val="0"/>
                        </a:spcAft>
                      </a:pPr>
                      <a:r>
                        <a:rPr lang="lv-LV" sz="1600" dirty="0">
                          <a:effectLst/>
                        </a:rPr>
                        <a:t>4.</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Biedrības reorganizācijas reģistrēšana pārējos gadījumos</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8,54 EUR</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11628">
                <a:tc>
                  <a:txBody>
                    <a:bodyPr/>
                    <a:lstStyle/>
                    <a:p>
                      <a:pPr>
                        <a:lnSpc>
                          <a:spcPct val="115000"/>
                        </a:lnSpc>
                        <a:spcAft>
                          <a:spcPts val="0"/>
                        </a:spcAft>
                      </a:pPr>
                      <a:r>
                        <a:rPr lang="lv-LV" sz="1600" dirty="0">
                          <a:effectLst/>
                        </a:rPr>
                        <a:t>5.</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Citu ierakstu reģistrācija</a:t>
                      </a:r>
                      <a:endParaRPr lang="lv-LV" sz="1600"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dirty="0">
                          <a:effectLst/>
                        </a:rPr>
                        <a:t>5,69 EUR</a:t>
                      </a:r>
                      <a:endParaRPr lang="lv-LV"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11628">
                <a:tc>
                  <a:txBody>
                    <a:bodyPr/>
                    <a:lstStyle/>
                    <a:p>
                      <a:pPr>
                        <a:lnSpc>
                          <a:spcPct val="115000"/>
                        </a:lnSpc>
                        <a:spcAft>
                          <a:spcPts val="0"/>
                        </a:spcAft>
                      </a:pPr>
                      <a:r>
                        <a:rPr lang="lv-LV" sz="1600" strike="sngStrike" dirty="0">
                          <a:effectLst/>
                        </a:rPr>
                        <a:t>6.</a:t>
                      </a:r>
                      <a:endParaRPr lang="lv-LV" sz="1600" strike="sngStrike"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strike="sngStrike" dirty="0">
                          <a:effectLst/>
                        </a:rPr>
                        <a:t>Reģistrācijas apliecības dublikāta izsniegšana</a:t>
                      </a:r>
                      <a:endParaRPr lang="lv-LV" sz="1600" strike="sngStrike" dirty="0">
                        <a:effectLst/>
                        <a:latin typeface="Calibri"/>
                        <a:ea typeface="Calibri"/>
                        <a:cs typeface="Times New Roman"/>
                      </a:endParaRPr>
                    </a:p>
                  </a:txBody>
                  <a:tcPr marL="68580" marR="68580" marT="0" marB="0"/>
                </a:tc>
                <a:tc>
                  <a:txBody>
                    <a:bodyPr/>
                    <a:lstStyle/>
                    <a:p>
                      <a:pPr>
                        <a:lnSpc>
                          <a:spcPct val="115000"/>
                        </a:lnSpc>
                        <a:spcAft>
                          <a:spcPts val="0"/>
                        </a:spcAft>
                      </a:pPr>
                      <a:r>
                        <a:rPr lang="lv-LV" sz="1600" strike="sngStrike" dirty="0">
                          <a:effectLst/>
                        </a:rPr>
                        <a:t>2,85 EUR</a:t>
                      </a:r>
                      <a:endParaRPr lang="lv-LV" sz="1600" strike="sngStrike"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6" name="TextBox 5"/>
          <p:cNvSpPr txBox="1"/>
          <p:nvPr/>
        </p:nvSpPr>
        <p:spPr>
          <a:xfrm>
            <a:off x="609600" y="4953000"/>
            <a:ext cx="11206480" cy="1754326"/>
          </a:xfrm>
          <a:prstGeom prst="rect">
            <a:avLst/>
          </a:prstGeom>
          <a:noFill/>
        </p:spPr>
        <p:txBody>
          <a:bodyPr wrap="square" rtlCol="0">
            <a:spAutoFit/>
          </a:bodyPr>
          <a:lstStyle/>
          <a:p>
            <a:pPr algn="ctr"/>
            <a:r>
              <a:rPr lang="lv-LV" b="1" dirty="0"/>
              <a:t>No valsts nodevas maksas atbrīvotas:</a:t>
            </a:r>
          </a:p>
          <a:p>
            <a:r>
              <a:rPr lang="lv-LV" dirty="0"/>
              <a:t>1. ja biedrībā apvienoti invalīdi, bāreņi vai daudzbērnu ģimenes;</a:t>
            </a:r>
          </a:p>
          <a:p>
            <a:r>
              <a:rPr lang="lv-LV" dirty="0"/>
              <a:t>2. ja biedrības mērķis ir bērnu un skolēnu sporta pasākumu organizēšana;</a:t>
            </a:r>
          </a:p>
          <a:p>
            <a:r>
              <a:rPr lang="lv-LV" b="1" dirty="0">
                <a:solidFill>
                  <a:srgbClr val="FF0000"/>
                </a:solidFill>
              </a:rPr>
              <a:t>3. ja ieraksts ir saistīts ar administratīvo teritoriju pārveidošanu, robežu vai nosaukuma maiņu, kā arī ielas nosaukuma vai ēkas numerācijas maiņu;</a:t>
            </a:r>
          </a:p>
          <a:p>
            <a:r>
              <a:rPr lang="lv-LV" dirty="0"/>
              <a:t>4. ja ieraksts izdarāms, pamatojoties uz valsts iestādes lēmumu vai tiesas nolēmumu</a:t>
            </a:r>
          </a:p>
        </p:txBody>
      </p:sp>
      <p:sp>
        <p:nvSpPr>
          <p:cNvPr id="7" name="Title 6"/>
          <p:cNvSpPr>
            <a:spLocks noGrp="1"/>
          </p:cNvSpPr>
          <p:nvPr>
            <p:ph type="title"/>
          </p:nvPr>
        </p:nvSpPr>
        <p:spPr>
          <a:xfrm>
            <a:off x="1981200" y="116632"/>
            <a:ext cx="8229600" cy="1008112"/>
          </a:xfrm>
        </p:spPr>
        <p:txBody>
          <a:bodyPr/>
          <a:lstStyle/>
          <a:p>
            <a:r>
              <a:rPr lang="lv-LV" b="1" dirty="0"/>
              <a:t>Valsts nodevas apmērs</a:t>
            </a:r>
          </a:p>
        </p:txBody>
      </p:sp>
      <p:sp>
        <p:nvSpPr>
          <p:cNvPr id="2" name="Slide Number Placeholder 1"/>
          <p:cNvSpPr>
            <a:spLocks noGrp="1"/>
          </p:cNvSpPr>
          <p:nvPr>
            <p:ph type="sldNum" sz="quarter" idx="12"/>
          </p:nvPr>
        </p:nvSpPr>
        <p:spPr/>
        <p:txBody>
          <a:bodyPr/>
          <a:lstStyle/>
          <a:p>
            <a:fld id="{B6F15528-21DE-4FAA-801E-634DDDAF4B2B}" type="slidenum">
              <a:rPr lang="en-US" smtClean="0"/>
              <a:pPr/>
              <a:t>95</a:t>
            </a:fld>
            <a:endParaRPr lang="en-US" dirty="0"/>
          </a:p>
        </p:txBody>
      </p:sp>
    </p:spTree>
    <p:extLst>
      <p:ext uri="{BB962C8B-B14F-4D97-AF65-F5344CB8AC3E}">
        <p14:creationId xmlns:p14="http://schemas.microsoft.com/office/powerpoint/2010/main" val="196366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EA376-4256-4F18-9F69-275395BAE804}"/>
              </a:ext>
            </a:extLst>
          </p:cNvPr>
          <p:cNvSpPr>
            <a:spLocks noGrp="1"/>
          </p:cNvSpPr>
          <p:nvPr>
            <p:ph idx="1"/>
          </p:nvPr>
        </p:nvSpPr>
        <p:spPr/>
        <p:txBody>
          <a:bodyPr>
            <a:normAutofit/>
          </a:bodyPr>
          <a:lstStyle/>
          <a:p>
            <a:pPr marL="0" indent="0" algn="ctr">
              <a:buNone/>
            </a:pPr>
            <a:r>
              <a:rPr lang="lv-LV" sz="5400" b="1" dirty="0">
                <a:latin typeface="Times New Roman" panose="02020603050405020304" pitchFamily="18" charset="0"/>
                <a:cs typeface="Times New Roman" panose="02020603050405020304" pitchFamily="18" charset="0"/>
              </a:rPr>
              <a:t>8. Atbildes uz jautājumiem</a:t>
            </a:r>
          </a:p>
        </p:txBody>
      </p:sp>
    </p:spTree>
    <p:extLst>
      <p:ext uri="{BB962C8B-B14F-4D97-AF65-F5344CB8AC3E}">
        <p14:creationId xmlns:p14="http://schemas.microsoft.com/office/powerpoint/2010/main" val="16955628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057400"/>
            <a:ext cx="8229600" cy="1143000"/>
          </a:xfrm>
        </p:spPr>
        <p:txBody>
          <a:bodyPr>
            <a:noAutofit/>
          </a:bodyPr>
          <a:lstStyle/>
          <a:p>
            <a:r>
              <a:rPr lang="lv-LV" sz="6000" b="1" dirty="0">
                <a:latin typeface="Times New Roman" panose="02020603050405020304" pitchFamily="18" charset="0"/>
                <a:cs typeface="Times New Roman" panose="02020603050405020304" pitchFamily="18" charset="0"/>
              </a:rPr>
              <a:t>Jautājumi? Novēlējumi?</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97</a:t>
            </a:fld>
            <a:endParaRPr lang="en-US" dirty="0"/>
          </a:p>
        </p:txBody>
      </p:sp>
      <p:sp>
        <p:nvSpPr>
          <p:cNvPr id="4" name="TextBox 3"/>
          <p:cNvSpPr txBox="1"/>
          <p:nvPr/>
        </p:nvSpPr>
        <p:spPr>
          <a:xfrm>
            <a:off x="3276600" y="3505200"/>
            <a:ext cx="5486400" cy="707886"/>
          </a:xfrm>
          <a:prstGeom prst="rect">
            <a:avLst/>
          </a:prstGeom>
          <a:noFill/>
        </p:spPr>
        <p:txBody>
          <a:bodyPr wrap="square" rtlCol="0">
            <a:spAutoFit/>
          </a:bodyPr>
          <a:lstStyle/>
          <a:p>
            <a:pPr algn="ctr"/>
            <a:r>
              <a:rPr lang="lv-LV" sz="4000" b="1" dirty="0" err="1">
                <a:hlinkClick r:id="rId2"/>
              </a:rPr>
              <a:t>bitija@inbox.lv</a:t>
            </a:r>
            <a:r>
              <a:rPr lang="lv-LV" sz="4000" b="1" dirty="0"/>
              <a:t> </a:t>
            </a:r>
          </a:p>
        </p:txBody>
      </p:sp>
    </p:spTree>
    <p:extLst>
      <p:ext uri="{BB962C8B-B14F-4D97-AF65-F5344CB8AC3E}">
        <p14:creationId xmlns:p14="http://schemas.microsoft.com/office/powerpoint/2010/main" val="216226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752</TotalTime>
  <Words>5909</Words>
  <Application>Microsoft Office PowerPoint</Application>
  <PresentationFormat>Widescreen</PresentationFormat>
  <Paragraphs>580</Paragraphs>
  <Slides>97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97</vt:i4>
      </vt:variant>
    </vt:vector>
  </HeadingPairs>
  <TitlesOfParts>
    <vt:vector size="112" baseType="lpstr">
      <vt:lpstr>맑은 고딕</vt:lpstr>
      <vt:lpstr>Arial</vt:lpstr>
      <vt:lpstr>Arial Rounded MT Bold</vt:lpstr>
      <vt:lpstr>Baskerville Old Face</vt:lpstr>
      <vt:lpstr>Calibri</vt:lpstr>
      <vt:lpstr>Calibri Light</vt:lpstr>
      <vt:lpstr>Comic Sans MS</vt:lpstr>
      <vt:lpstr>PT Serif</vt:lpstr>
      <vt:lpstr>Times New Roman</vt:lpstr>
      <vt:lpstr>Trebuchet MS</vt:lpstr>
      <vt:lpstr>Verdana</vt:lpstr>
      <vt:lpstr>Wingdings</vt:lpstr>
      <vt:lpstr>Wingdings 3</vt:lpstr>
      <vt:lpstr>Office Theme</vt:lpstr>
      <vt:lpstr>Facet</vt:lpstr>
      <vt:lpstr>Izmaiņas NVO un to pārreģistrācija Uzņēmumu reģistrā</vt:lpstr>
      <vt:lpstr>Izskatāmie jautājumi:</vt:lpstr>
      <vt:lpstr>Normatīvais regulējums biedrībām un nodibinājumiem</vt:lpstr>
      <vt:lpstr>Tiesiskais regulējums</vt:lpstr>
      <vt:lpstr>PowerPoint Presentation</vt:lpstr>
      <vt:lpstr>Papildu informācijas iegūšana</vt:lpstr>
      <vt:lpstr>Saistītie raksti:</vt:lpstr>
      <vt:lpstr>PowerPoint Presentation</vt:lpstr>
      <vt:lpstr>BN statuss un tā grozīšana</vt:lpstr>
      <vt:lpstr>Tiesībspēja = tiesību un pienākumu kopums</vt:lpstr>
      <vt:lpstr>Reģistra iestāde</vt:lpstr>
      <vt:lpstr>BNL 3.pants</vt:lpstr>
      <vt:lpstr>BN reģistrs</vt:lpstr>
      <vt:lpstr>Tiesības saņemt ziņas no UR  [BNL 14.pants]</vt:lpstr>
      <vt:lpstr>PowerPoint Presentation</vt:lpstr>
      <vt:lpstr>Reģistrā izdarāmie ieraksti</vt:lpstr>
      <vt:lpstr>Reģistra iestādes ieraksti</vt:lpstr>
      <vt:lpstr>Ideja par NVO dibināšanu</vt:lpstr>
      <vt:lpstr>Lēmums par biedrības dibināšanu</vt:lpstr>
      <vt:lpstr>Lēmumā par biedrības dibināšanu norāda [BNL 24. pants]:</vt:lpstr>
      <vt:lpstr>PowerPoint Presentation</vt:lpstr>
      <vt:lpstr>PowerPoint Presentation</vt:lpstr>
      <vt:lpstr>BNL 3.pants</vt:lpstr>
      <vt:lpstr>Statūtu noformēšana un reģistrēšana</vt:lpstr>
      <vt:lpstr>Statūti </vt:lpstr>
      <vt:lpstr>Kāpēc statūti jāfiksē rakstiski?</vt:lpstr>
      <vt:lpstr>Statūtos obligāti norāda [BNL 25. pants]:</vt:lpstr>
      <vt:lpstr>PowerPoint Presentation</vt:lpstr>
      <vt:lpstr>BNL 25. panta otrās daļas 9. punkts paredzēja, ka revīzijas institūcijas kompetenci nosaka biedrības statūtos.  Kopš 01.07.2022., kad spēkā stājās Noteikumi par biedrību, nodibinājumu un arodbiedrību gada pārskatiem un grāmatvedības kārtošanu vienkāršā ieraksta sistēmā  104. punkts «Ja organizācijas gada pārskatu pārbauda Biedrību un nodibinājumu likumā noteiktā finansiālās darbības revīzijas institūcija, tad vismaz vienam šīs revīzijas institūcijas loceklim ir jābūt kompetentam grāmatvedības vai revīzijas jautājumos.» revīzijas komisijas vismaz vienam loceklim jābūt ar izglītību  vai pieredzi, kā to paredz Grāmatvedības likums</vt:lpstr>
      <vt:lpstr>PowerPoint Presentation</vt:lpstr>
      <vt:lpstr>UR ierakstāmās ziņas par BN  [BNL 15.pants]</vt:lpstr>
      <vt:lpstr>Pieteikuma reģistrēšana UR</vt:lpstr>
      <vt:lpstr>B2 veidlapa</vt:lpstr>
      <vt:lpstr>UR iesniedzamie dokumenti  [BNL 16.pants]</vt:lpstr>
      <vt:lpstr>Biedrības dibināšana</vt:lpstr>
      <vt:lpstr>PowerPoint Presentation</vt:lpstr>
      <vt:lpstr>Jautājumi par patiesā labuma guvēju [PLG]</vt:lpstr>
      <vt:lpstr>Patiesā labuma guvējs</vt:lpstr>
      <vt:lpstr>PowerPoint Presentation</vt:lpstr>
      <vt:lpstr>Variants kā norādīt, ka PLG nav iespējams noskaidrot:</vt:lpstr>
      <vt:lpstr>Pēdējā versija, ko iesniegt B2/B3  veidlapā. Aizgāja</vt:lpstr>
      <vt:lpstr>Ziņas, ko UR reģistrējis, ir ieraksti par BN tās dibināšanas brīdī, bet ziņas var tikt grozītas</vt:lpstr>
      <vt:lpstr>PowerPoint Presentation</vt:lpstr>
      <vt:lpstr>PowerPoint Presentation</vt:lpstr>
      <vt:lpstr>Biedru sapulces sasaukšana [BNL 36.pants]</vt:lpstr>
      <vt:lpstr>[..] likumā vai statūtos noteikto kārtību [..]</vt:lpstr>
      <vt:lpstr>Sapulces sasaukšana biedru interesēs:</vt:lpstr>
      <vt:lpstr>Ja valde nesasauc biedru sapulci:</vt:lpstr>
      <vt:lpstr>Biedru sapulces kompetence  [BNL 35.pants]</vt:lpstr>
      <vt:lpstr>Sapulces sasaukšanas īpašā kārtība</vt:lpstr>
      <vt:lpstr>Biedru sapulces norise</vt:lpstr>
      <vt:lpstr>Darba kārtība, ko izziņo kopā ar aicinājumu uz biedru sapulci</vt:lpstr>
      <vt:lpstr>Biedru balsstiesības [BNL 34. panta otrā daļa un 38. panta trešā daļa]</vt:lpstr>
      <vt:lpstr>Biedru sapulces norise [BNL 37.pants]</vt:lpstr>
      <vt:lpstr>Sapulces vadītājs [BNL 37. panta ceturtā daļa]</vt:lpstr>
      <vt:lpstr>Ja sapulcē nav kvoruma</vt:lpstr>
      <vt:lpstr>PowerPoint Presentation</vt:lpstr>
      <vt:lpstr>? Vai un kā protokolē biedru un valdes locekļu sapulces?</vt:lpstr>
      <vt:lpstr>Sapulcē pieņemto lēmumu fiksēšana</vt:lpstr>
      <vt:lpstr>Protokolā norāda šādas ziņas:</vt:lpstr>
      <vt:lpstr>PowerPoint Presentation</vt:lpstr>
      <vt:lpstr>Sapulces lēmumu tiesiskums</vt:lpstr>
      <vt:lpstr>PowerPoint Presentation</vt:lpstr>
      <vt:lpstr>Statūtu grozīšana [BNL 37.pants pirmā daļa]</vt:lpstr>
      <vt:lpstr>Biedrību un nodibinājumu statūtu grozījumi [BNL 39.pants]</vt:lpstr>
      <vt:lpstr>PowerPoint Presentation</vt:lpstr>
      <vt:lpstr>PowerPoint Presentation</vt:lpstr>
      <vt:lpstr>Biedrības/nodibinājuma struktūra</vt:lpstr>
      <vt:lpstr>Biedrību un nodibinājumu valdes pārvēlēšana [BNL 45.pants]</vt:lpstr>
      <vt:lpstr>Valdes pārvēlēšana</vt:lpstr>
      <vt:lpstr>PowerPoint Presentation</vt:lpstr>
      <vt:lpstr>1. Ja sapulcē tiek uzņemti jauni biedri, vai viņi pēc tam - tajā pašā sapulcē - var balsot par valdes iecelšanu u. c. jautājumiem?  Ar lēmuma pieņemšanas brīdi jaunie biedri ir pilntiesīgi balsotāji 2. Vai pats par sevi var balsot? Jā, var. izņēmums būs, ja likumā vai statūtos būs noteikts, ka par sevi nevar balsot</vt:lpstr>
      <vt:lpstr>PowerPoint Presentation</vt:lpstr>
      <vt:lpstr>Aktualitātes COVID-19 laikā</vt:lpstr>
      <vt:lpstr>PowerPoint Presentation</vt:lpstr>
      <vt:lpstr>Likuma 37. pants:</vt:lpstr>
      <vt:lpstr>PowerPoint Presentation</vt:lpstr>
      <vt:lpstr>PowerPoint Presentation</vt:lpstr>
      <vt:lpstr>Attālinātās sapulces norise</vt:lpstr>
      <vt:lpstr>?Kā noformēt kopsapulces lēmumus, ja vairums biedru pieslēdzas attālināti?</vt:lpstr>
      <vt:lpstr>PowerPoint Presentation</vt:lpstr>
      <vt:lpstr>Citas iespējamās izmaiņas, kuras jāreģistrē UR</vt:lpstr>
      <vt:lpstr>PowerPoint Presentation</vt:lpstr>
      <vt:lpstr>BN juridiskā adrese</vt:lpstr>
      <vt:lpstr>Juridiskās adreses maiņa</vt:lpstr>
      <vt:lpstr>Valsts adrešu reģistrs</vt:lpstr>
      <vt:lpstr>PowerPoint Presentation</vt:lpstr>
      <vt:lpstr>Sakarā ar administratīvi  teritoriālo reformu:</vt:lpstr>
      <vt:lpstr>Ieraksta izdarīšana UR</vt:lpstr>
      <vt:lpstr>Ziņu sniegšana UR [BNL 21., 22.pants]</vt:lpstr>
      <vt:lpstr>Izmaiņu iesniegšana UR</vt:lpstr>
      <vt:lpstr>B3 veidlapa</vt:lpstr>
      <vt:lpstr>Tipiskākās kļūdas</vt:lpstr>
      <vt:lpstr>Pieejamie materiāli</vt:lpstr>
      <vt:lpstr>Valsts nodevas apmērs</vt:lpstr>
      <vt:lpstr>PowerPoint Presentation</vt:lpstr>
      <vt:lpstr>Jautājumi? Novēlējumi?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Izmaiņas NVO un to pārreģistrācija Uzņēmumu reģistrā</dc:title>
  <dc:creator>Kitija Bite</dc:creator>
  <cp:lastModifiedBy>Kitija Bite</cp:lastModifiedBy>
  <cp:revision>29</cp:revision>
  <dcterms:created xsi:type="dcterms:W3CDTF">2023-03-14T09:35:56Z</dcterms:created>
  <dcterms:modified xsi:type="dcterms:W3CDTF">2024-03-12T15:02:05Z</dcterms:modified>
</cp:coreProperties>
</file>