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sldIdLst>
    <p:sldId id="267" r:id="rId2"/>
    <p:sldId id="392" r:id="rId3"/>
    <p:sldId id="385" r:id="rId4"/>
    <p:sldId id="384" r:id="rId5"/>
    <p:sldId id="387" r:id="rId6"/>
    <p:sldId id="388" r:id="rId7"/>
    <p:sldId id="389" r:id="rId8"/>
    <p:sldId id="390" r:id="rId9"/>
    <p:sldId id="391" r:id="rId10"/>
    <p:sldId id="372" r:id="rId11"/>
    <p:sldId id="376" r:id="rId12"/>
    <p:sldId id="350" r:id="rId13"/>
    <p:sldId id="352" r:id="rId14"/>
    <p:sldId id="348" r:id="rId15"/>
    <p:sldId id="382" r:id="rId16"/>
    <p:sldId id="358" r:id="rId17"/>
    <p:sldId id="364" r:id="rId18"/>
    <p:sldId id="356" r:id="rId19"/>
    <p:sldId id="365" r:id="rId20"/>
    <p:sldId id="386" r:id="rId21"/>
    <p:sldId id="363" r:id="rId22"/>
  </p:sldIdLst>
  <p:sldSz cx="24384000" cy="13716000"/>
  <p:notesSz cx="6735763" cy="9866313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ka Barone" initials="MB" lastIdx="14" clrIdx="0">
    <p:extLst>
      <p:ext uri="{19B8F6BF-5375-455C-9EA6-DF929625EA0E}">
        <p15:presenceInfo xmlns:p15="http://schemas.microsoft.com/office/powerpoint/2012/main" userId="S::marika.barone@riga.lv::c2ab7613-9882-4b73-8e84-cb0d811c5de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99" autoAdjust="0"/>
    <p:restoredTop sz="94660"/>
  </p:normalViewPr>
  <p:slideViewPr>
    <p:cSldViewPr snapToGrid="0">
      <p:cViewPr varScale="1">
        <p:scale>
          <a:sx n="55" d="100"/>
          <a:sy n="55" d="100"/>
        </p:scale>
        <p:origin x="7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1" name="Shape 171"/>
          <p:cNvSpPr>
            <a:spLocks noGrp="1"/>
          </p:cNvSpPr>
          <p:nvPr>
            <p:ph type="body" sz="quarter" idx="1"/>
          </p:nvPr>
        </p:nvSpPr>
        <p:spPr>
          <a:xfrm>
            <a:off x="898102" y="4686499"/>
            <a:ext cx="4939560" cy="4439841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Author and Date</a:t>
            </a:r>
          </a:p>
        </p:txBody>
      </p:sp>
      <p:sp>
        <p:nvSpPr>
          <p:cNvPr id="1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Presentation Title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Statement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Fact informa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Fact information</a:t>
            </a:r>
          </a:p>
        </p:txBody>
      </p:sp>
      <p:sp>
        <p:nvSpPr>
          <p:cNvPr id="10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Attribution</a:t>
            </a:r>
          </a:p>
        </p:txBody>
      </p:sp>
      <p:sp>
        <p:nvSpPr>
          <p:cNvPr id="116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“Notable Quote”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Bowl of salad with fried rice, boiled eggs and chopsticks"/>
          <p:cNvSpPr>
            <a:spLocks noGrp="1"/>
          </p:cNvSpPr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Bowl with salmon cakes, salad and houmous "/>
          <p:cNvSpPr>
            <a:spLocks noGrp="1"/>
          </p:cNvSpPr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Bowl of pappardelle pasta with parsley butter, roasted hazelnuts and shaved parmesan cheese"/>
          <p:cNvSpPr>
            <a:spLocks noGrp="1"/>
          </p:cNvSpPr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bowl of salad with fried rice, boiled eggs and chopsticks"/>
          <p:cNvSpPr>
            <a:spLocks noGrp="1"/>
          </p:cNvSpPr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 b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24520" y="816967"/>
            <a:ext cx="403988" cy="447676"/>
          </a:xfrm>
          <a:prstGeom prst="rect">
            <a:avLst/>
          </a:prstGeom>
        </p:spPr>
        <p:txBody>
          <a:bodyPr lIns="71437" tIns="71437" rIns="71437" bIns="71437" anchor="t"/>
          <a:lstStyle>
            <a:lvl1pPr algn="l">
              <a:defRPr sz="2000">
                <a:solidFill>
                  <a:srgbClr val="66645C"/>
                </a:solidFill>
                <a:latin typeface="Apercu Pro"/>
                <a:ea typeface="Apercu Pro"/>
                <a:cs typeface="Apercu Pro"/>
                <a:sym typeface="Apercu Pro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slow"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24520" y="816967"/>
            <a:ext cx="442342" cy="460376"/>
          </a:xfrm>
          <a:prstGeom prst="rect">
            <a:avLst/>
          </a:prstGeom>
        </p:spPr>
        <p:txBody>
          <a:bodyPr lIns="71437" tIns="71437" rIns="71437" bIns="71437" anchor="t"/>
          <a:lstStyle>
            <a:lvl1pPr algn="l">
              <a:defRPr sz="2000">
                <a:solidFill>
                  <a:srgbClr val="071923"/>
                </a:solidFill>
                <a:latin typeface="Formular"/>
                <a:ea typeface="Formular"/>
                <a:cs typeface="Formular"/>
                <a:sym typeface="Formular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57" name="Rīgas satiksme — Elektrobusu krāsu risinājums"/>
          <p:cNvSpPr txBox="1"/>
          <p:nvPr/>
        </p:nvSpPr>
        <p:spPr>
          <a:xfrm>
            <a:off x="1476144" y="816967"/>
            <a:ext cx="5821300" cy="460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7" tIns="71437" rIns="71437" bIns="71437">
            <a:spAutoFit/>
          </a:bodyPr>
          <a:lstStyle>
            <a:lvl1pPr algn="l" defTabSz="584200">
              <a:defRPr sz="2000">
                <a:solidFill>
                  <a:srgbClr val="071923"/>
                </a:solidFill>
                <a:latin typeface="Formular"/>
                <a:ea typeface="Formular"/>
                <a:cs typeface="Formular"/>
                <a:sym typeface="Formular"/>
              </a:defRPr>
            </a:lvl1pPr>
          </a:lstStyle>
          <a:p>
            <a:r>
              <a:t>Rīgas satiksme — Elektrobusu krāsu risinājums</a:t>
            </a:r>
          </a:p>
        </p:txBody>
      </p:sp>
    </p:spTree>
  </p:cSld>
  <p:clrMapOvr>
    <a:masterClrMapping/>
  </p:clrMapOvr>
  <p:transition spd="slow">
    <p:push dir="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medi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24520" y="816967"/>
            <a:ext cx="413665" cy="422276"/>
          </a:xfrm>
          <a:prstGeom prst="rect">
            <a:avLst/>
          </a:prstGeom>
        </p:spPr>
        <p:txBody>
          <a:bodyPr lIns="71437" tIns="71437" rIns="71437" bIns="71437" anchor="t"/>
          <a:lstStyle>
            <a:lvl1pPr algn="l">
              <a:defRPr>
                <a:solidFill>
                  <a:srgbClr val="D5D5D5"/>
                </a:solidFill>
                <a:latin typeface="Formular"/>
                <a:ea typeface="Formular"/>
                <a:cs typeface="Formular"/>
                <a:sym typeface="Formular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slow">
    <p:push dir="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art - Table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390649" y="2393951"/>
            <a:ext cx="10837863" cy="3386916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r>
              <a:rPr dirty="0"/>
              <a:t>Title</a:t>
            </a:r>
          </a:p>
        </p:txBody>
      </p:sp>
      <p:sp>
        <p:nvSpPr>
          <p:cNvPr id="4" name="Author and Date">
            <a:extLst>
              <a:ext uri="{FF2B5EF4-FFF2-40B4-BE49-F238E27FC236}">
                <a16:creationId xmlns:a16="http://schemas.microsoft.com/office/drawing/2014/main" id="{870B44A4-C241-72C0-DA06-D8BF18E6576F}"/>
              </a:ext>
            </a:extLst>
          </p:cNvPr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390650" y="1169989"/>
            <a:ext cx="10837863" cy="64203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2200" b="1" spc="220" baseline="0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8" name="Chart Placeholder 2">
            <a:extLst>
              <a:ext uri="{FF2B5EF4-FFF2-40B4-BE49-F238E27FC236}">
                <a16:creationId xmlns:a16="http://schemas.microsoft.com/office/drawing/2014/main" id="{E6C49BE4-23C2-3CE7-9E8B-434D873DD3CD}"/>
              </a:ext>
            </a:extLst>
          </p:cNvPr>
          <p:cNvSpPr>
            <a:spLocks noGrp="1"/>
          </p:cNvSpPr>
          <p:nvPr>
            <p:ph type="chart" sz="quarter" idx="24" hasCustomPrompt="1"/>
          </p:nvPr>
        </p:nvSpPr>
        <p:spPr>
          <a:xfrm>
            <a:off x="1390650" y="6858000"/>
            <a:ext cx="21602700" cy="5688013"/>
          </a:xfrm>
        </p:spPr>
        <p:txBody>
          <a:bodyPr/>
          <a:lstStyle/>
          <a:p>
            <a:r>
              <a:rPr lang="en-LV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60798227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vocados and limes"/>
          <p:cNvSpPr>
            <a:spLocks noGrp="1"/>
          </p:cNvSpPr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Presentation Title</a:t>
            </a:r>
          </a:p>
        </p:txBody>
      </p:sp>
      <p:sp>
        <p:nvSpPr>
          <p:cNvPr id="23" name="Author and Dat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Author and Date</a:t>
            </a:r>
          </a:p>
        </p:txBody>
      </p:sp>
      <p:sp>
        <p:nvSpPr>
          <p:cNvPr id="2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Bowl with salmon cakes, salad and houmous"/>
          <p:cNvSpPr>
            <a:spLocks noGrp="1"/>
          </p:cNvSpPr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r>
              <a:t>Slide Title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43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44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61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Bowl of pappardelle pasta with parsley butter, roasted hazelnuts and shaved parmesan cheese"/>
          <p:cNvSpPr>
            <a:spLocks noGrp="1"/>
          </p:cNvSpPr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Section Title</a:t>
            </a:r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8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Agenda Title</a:t>
            </a:r>
          </a:p>
        </p:txBody>
      </p:sp>
      <p:sp>
        <p:nvSpPr>
          <p:cNvPr id="89" name="Agenda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Agenda Subtitle</a:t>
            </a:r>
          </a:p>
        </p:txBody>
      </p:sp>
      <p:sp>
        <p:nvSpPr>
          <p:cNvPr id="90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5pPr>
          </a:lstStyle>
          <a:p>
            <a:r>
              <a:t>Agenda Topics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2CF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Title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</p:sldLayoutIdLst>
  <p:transition spd="slow">
    <p:push dir="u"/>
  </p:transition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apkaimes.lv/integracija/par-nvo-namu/telpu-lietosana/#top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pkaimes.lv/konkurss/projektu-konkurss-atbalsta-nodrosinasana-ukrainas-civiliedzivotaju-integracijai/2025-2/" TargetMode="External"/><Relationship Id="rId2" Type="http://schemas.openxmlformats.org/officeDocument/2006/relationships/hyperlink" Target="https://apkaimes.lv/konkurss/projektu-konkurss-atbalsta-nodrosinasana-ukrainas-civiliedzivotaju-integracijai/2024-2/" TargetMode="Externa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1.png"/><Relationship Id="rId4" Type="http://schemas.openxmlformats.org/officeDocument/2006/relationships/hyperlink" Target="https://www.riga.lv/lv/konkursi/projektu-konkursu-atbalsta-nodrosinasana-ukrainas-civiliedzivotaju-integracijai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Vieta īsam tēmas…"/>
          <p:cNvSpPr txBox="1"/>
          <p:nvPr/>
        </p:nvSpPr>
        <p:spPr>
          <a:xfrm>
            <a:off x="14437469" y="5992646"/>
            <a:ext cx="10606019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lvl="1" indent="228600" algn="l" defTabSz="584200">
              <a:lnSpc>
                <a:spcPct val="90000"/>
              </a:lnSpc>
              <a:defRPr sz="6000" spc="119">
                <a:solidFill>
                  <a:srgbClr val="020B3D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pPr>
            <a:endParaRPr dirty="0"/>
          </a:p>
        </p:txBody>
      </p:sp>
      <p:sp>
        <p:nvSpPr>
          <p:cNvPr id="292" name="Detalizētāks ieskats galvenajos argumentu punktos un plašāks tēmas pārskats"/>
          <p:cNvSpPr txBox="1"/>
          <p:nvPr/>
        </p:nvSpPr>
        <p:spPr>
          <a:xfrm>
            <a:off x="14616723" y="9856632"/>
            <a:ext cx="6428436" cy="22642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>
            <a:lvl1pPr algn="l" defTabSz="584200">
              <a:lnSpc>
                <a:spcPct val="120000"/>
              </a:lnSpc>
              <a:defRPr sz="2200" spc="66">
                <a:solidFill>
                  <a:srgbClr val="020B3D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endParaRPr dirty="0"/>
          </a:p>
        </p:txBody>
      </p:sp>
      <p:pic>
        <p:nvPicPr>
          <p:cNvPr id="6" name="Image" descr="Image">
            <a:extLst>
              <a:ext uri="{FF2B5EF4-FFF2-40B4-BE49-F238E27FC236}">
                <a16:creationId xmlns:a16="http://schemas.microsoft.com/office/drawing/2014/main" id="{89587634-0ABA-4A21-BFCD-4452B3EB8A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6183" y="11111944"/>
            <a:ext cx="1394532" cy="1339654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Image" descr="Image">
            <a:extLst>
              <a:ext uri="{FF2B5EF4-FFF2-40B4-BE49-F238E27FC236}">
                <a16:creationId xmlns:a16="http://schemas.microsoft.com/office/drawing/2014/main" id="{154D6549-3EDA-4D52-B02C-C41A9E533B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5067" y="-5746517"/>
            <a:ext cx="24483312" cy="22196259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D010D78-1710-42FE-AACA-36B7E19832FE}"/>
              </a:ext>
            </a:extLst>
          </p:cNvPr>
          <p:cNvSpPr txBox="1"/>
          <p:nvPr/>
        </p:nvSpPr>
        <p:spPr>
          <a:xfrm>
            <a:off x="12912435" y="1747565"/>
            <a:ext cx="9538855" cy="379731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lv-LV" sz="2400" b="0" i="0" u="none" strike="noStrike" cap="none" spc="0" normalizeH="0" baseline="0" dirty="0">
              <a:ln>
                <a:noFill/>
              </a:ln>
              <a:solidFill>
                <a:srgbClr val="5E5E5E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25F7438-04F7-46BD-A319-C57E895ED96B}"/>
              </a:ext>
            </a:extLst>
          </p:cNvPr>
          <p:cNvSpPr txBox="1"/>
          <p:nvPr/>
        </p:nvSpPr>
        <p:spPr>
          <a:xfrm>
            <a:off x="13107578" y="1971448"/>
            <a:ext cx="9538855" cy="379731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lv-LV" sz="2400" b="0" i="0" u="none" strike="noStrike" cap="none" spc="0" normalizeH="0" baseline="0" dirty="0">
              <a:ln>
                <a:noFill/>
              </a:ln>
              <a:solidFill>
                <a:srgbClr val="5E5E5E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5B65FA-A5E5-4FAF-9995-7190C09E8AC7}"/>
              </a:ext>
            </a:extLst>
          </p:cNvPr>
          <p:cNvSpPr txBox="1"/>
          <p:nvPr/>
        </p:nvSpPr>
        <p:spPr>
          <a:xfrm>
            <a:off x="12622578" y="517160"/>
            <a:ext cx="10701849" cy="625812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lvl="0">
              <a:defRPr/>
            </a:pPr>
            <a:r>
              <a:rPr lang="lv-LV" sz="8000" b="1" spc="119" dirty="0">
                <a:solidFill>
                  <a:srgbClr val="002060"/>
                </a:solidFill>
                <a:latin typeface="Gilroy Semibold"/>
              </a:rPr>
              <a:t>Projektu konkurss “Atbalsta nodrošināšana Ukrainas civiliedzīvotāju integrācijai”</a:t>
            </a:r>
            <a:endParaRPr kumimoji="0" lang="lv-LV" sz="8000" b="1" i="0" u="none" strike="noStrike" kern="0" cap="none" spc="119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Gilroy Semibold"/>
              <a:sym typeface="Helvetica Neue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2CF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Rezultāts"/>
          <p:cNvSpPr txBox="1"/>
          <p:nvPr/>
        </p:nvSpPr>
        <p:spPr>
          <a:xfrm>
            <a:off x="13998382" y="7109921"/>
            <a:ext cx="10606020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 defTabSz="584200">
              <a:lnSpc>
                <a:spcPct val="90000"/>
              </a:lnSpc>
              <a:defRPr sz="6000" spc="119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endParaRPr lang="lv-LV" dirty="0"/>
          </a:p>
        </p:txBody>
      </p:sp>
      <p:sp>
        <p:nvSpPr>
          <p:cNvPr id="203" name="Secinājumi"/>
          <p:cNvSpPr txBox="1"/>
          <p:nvPr/>
        </p:nvSpPr>
        <p:spPr>
          <a:xfrm>
            <a:off x="12953153" y="8485101"/>
            <a:ext cx="10606020" cy="6093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 defTabSz="584200">
              <a:lnSpc>
                <a:spcPct val="90000"/>
              </a:lnSpc>
              <a:defRPr sz="6000" spc="119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endParaRPr lang="lv-LV" sz="4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4" name="2-24"/>
          <p:cNvSpPr txBox="1"/>
          <p:nvPr/>
        </p:nvSpPr>
        <p:spPr>
          <a:xfrm>
            <a:off x="13998382" y="3401454"/>
            <a:ext cx="2399158" cy="515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/>
          <a:lstStyle>
            <a:lvl1pPr algn="l" defTabSz="584200">
              <a:lnSpc>
                <a:spcPct val="120000"/>
              </a:lnSpc>
              <a:defRPr sz="2200" spc="66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endParaRPr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5" name="24-48"/>
          <p:cNvSpPr txBox="1"/>
          <p:nvPr/>
        </p:nvSpPr>
        <p:spPr>
          <a:xfrm>
            <a:off x="13998382" y="5835750"/>
            <a:ext cx="2399158" cy="515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/>
          <a:lstStyle>
            <a:lvl1pPr algn="l" defTabSz="584200">
              <a:lnSpc>
                <a:spcPct val="120000"/>
              </a:lnSpc>
              <a:defRPr sz="2200" spc="66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r>
              <a:rPr lang="lv-LV" sz="36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6" name="48-72"/>
          <p:cNvSpPr txBox="1"/>
          <p:nvPr/>
        </p:nvSpPr>
        <p:spPr>
          <a:xfrm>
            <a:off x="13998382" y="6278712"/>
            <a:ext cx="2399158" cy="5153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/>
          <a:lstStyle>
            <a:lvl1pPr algn="l" defTabSz="584200">
              <a:lnSpc>
                <a:spcPct val="120000"/>
              </a:lnSpc>
              <a:defRPr sz="2200" spc="66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endParaRPr lang="lv-LV" dirty="0"/>
          </a:p>
          <a:p>
            <a:endParaRPr lang="lv-LV" sz="3600" b="1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lv-LV" sz="36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7" name="72-96"/>
          <p:cNvSpPr txBox="1"/>
          <p:nvPr/>
        </p:nvSpPr>
        <p:spPr>
          <a:xfrm>
            <a:off x="13998382" y="7940918"/>
            <a:ext cx="2399158" cy="515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/>
          <a:lstStyle>
            <a:lvl1pPr algn="l" defTabSz="584200">
              <a:lnSpc>
                <a:spcPct val="120000"/>
              </a:lnSpc>
              <a:defRPr sz="2200" spc="66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endParaRPr lang="lv-LV" dirty="0"/>
          </a:p>
          <a:p>
            <a:endParaRPr lang="lv-LV" dirty="0"/>
          </a:p>
          <a:p>
            <a:endParaRPr lang="lv-LV" sz="3600" b="1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lv-LV" sz="36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8" name="RĪGAS BUDŽETS 2022"/>
          <p:cNvSpPr txBox="1"/>
          <p:nvPr/>
        </p:nvSpPr>
        <p:spPr>
          <a:xfrm>
            <a:off x="1376182" y="1029094"/>
            <a:ext cx="12309337" cy="24929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algn="l">
              <a:defRPr sz="9000" b="1">
                <a:solidFill>
                  <a:schemeClr val="bg2">
                    <a:lumMod val="10000"/>
                  </a:schemeClr>
                </a:solidFill>
                <a:latin typeface="Gilroy Semibold"/>
              </a:defRPr>
            </a:lvl1pPr>
            <a:lvl2pPr algn="l">
              <a:lnSpc>
                <a:spcPct val="80000"/>
              </a:lnSpc>
              <a:defRPr sz="8500" b="1" spc="-170">
                <a:solidFill>
                  <a:srgbClr val="000000"/>
                </a:solidFill>
              </a:defRPr>
            </a:lvl2pPr>
            <a:lvl3pPr algn="l">
              <a:lnSpc>
                <a:spcPct val="80000"/>
              </a:lnSpc>
              <a:defRPr sz="8500" b="1" spc="-170">
                <a:solidFill>
                  <a:srgbClr val="000000"/>
                </a:solidFill>
              </a:defRPr>
            </a:lvl3pPr>
            <a:lvl4pPr algn="l">
              <a:lnSpc>
                <a:spcPct val="80000"/>
              </a:lnSpc>
              <a:defRPr sz="8500" b="1" spc="-170">
                <a:solidFill>
                  <a:srgbClr val="000000"/>
                </a:solidFill>
              </a:defRPr>
            </a:lvl4pPr>
            <a:lvl5pPr algn="l">
              <a:lnSpc>
                <a:spcPct val="80000"/>
              </a:lnSpc>
              <a:defRPr sz="8500" b="1" spc="-170">
                <a:solidFill>
                  <a:srgbClr val="000000"/>
                </a:solidFill>
              </a:defRPr>
            </a:lvl5pPr>
            <a:lvl6pPr algn="l">
              <a:lnSpc>
                <a:spcPct val="80000"/>
              </a:lnSpc>
              <a:defRPr sz="8500" b="1" spc="-170">
                <a:solidFill>
                  <a:srgbClr val="000000"/>
                </a:solidFill>
              </a:defRPr>
            </a:lvl6pPr>
            <a:lvl7pPr algn="l">
              <a:lnSpc>
                <a:spcPct val="80000"/>
              </a:lnSpc>
              <a:defRPr sz="8500" b="1" spc="-170">
                <a:solidFill>
                  <a:srgbClr val="000000"/>
                </a:solidFill>
              </a:defRPr>
            </a:lvl7pPr>
            <a:lvl8pPr algn="l">
              <a:lnSpc>
                <a:spcPct val="80000"/>
              </a:lnSpc>
              <a:defRPr sz="8500" b="1" spc="-170">
                <a:solidFill>
                  <a:srgbClr val="000000"/>
                </a:solidFill>
              </a:defRPr>
            </a:lvl8pPr>
            <a:lvl9pPr algn="l">
              <a:lnSpc>
                <a:spcPct val="80000"/>
              </a:lnSpc>
              <a:defRPr sz="8500" b="1" spc="-170">
                <a:solidFill>
                  <a:srgbClr val="000000"/>
                </a:solidFill>
              </a:defRPr>
            </a:lvl9pPr>
          </a:lstStyle>
          <a:p>
            <a:pPr>
              <a:lnSpc>
                <a:spcPct val="90000"/>
              </a:lnSpc>
            </a:pPr>
            <a:r>
              <a:rPr lang="lv-LV" dirty="0"/>
              <a:t>Projekta </a:t>
            </a:r>
          </a:p>
          <a:p>
            <a:pPr>
              <a:lnSpc>
                <a:spcPct val="90000"/>
              </a:lnSpc>
            </a:pPr>
            <a:r>
              <a:rPr lang="lv-LV" dirty="0"/>
              <a:t>atbilstība</a:t>
            </a:r>
            <a:endParaRPr lang="lv-LV" sz="5400" spc="-170" dirty="0"/>
          </a:p>
        </p:txBody>
      </p:sp>
      <p:pic>
        <p:nvPicPr>
          <p:cNvPr id="209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6183" y="11111944"/>
            <a:ext cx="1394532" cy="1339654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Vieta argumentam…">
            <a:extLst>
              <a:ext uri="{FF2B5EF4-FFF2-40B4-BE49-F238E27FC236}">
                <a16:creationId xmlns:a16="http://schemas.microsoft.com/office/drawing/2014/main" id="{01E03909-C715-E598-1528-CF635B8DCE67}"/>
              </a:ext>
            </a:extLst>
          </p:cNvPr>
          <p:cNvSpPr txBox="1"/>
          <p:nvPr/>
        </p:nvSpPr>
        <p:spPr>
          <a:xfrm>
            <a:off x="1444261" y="4171419"/>
            <a:ext cx="21434789" cy="60939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685800" lvl="0" indent="-685800" algn="l" hangingPunct="1">
              <a:lnSpc>
                <a:spcPct val="90000"/>
              </a:lnSpc>
              <a:spcBef>
                <a:spcPts val="1200"/>
              </a:spcBef>
              <a:buSzPct val="123000"/>
              <a:buFont typeface="Arial" panose="020B0604020202020204" pitchFamily="34" charset="0"/>
              <a:buChar char="•"/>
              <a:defRPr sz="5400">
                <a:solidFill>
                  <a:schemeClr val="bg2">
                    <a:lumMod val="10000"/>
                  </a:schemeClr>
                </a:solidFill>
                <a:latin typeface="Gilroy Semibold"/>
              </a:defRPr>
            </a:lvl1pPr>
          </a:lstStyle>
          <a:p>
            <a:pPr marL="0" indent="0">
              <a:spcBef>
                <a:spcPts val="0"/>
              </a:spcBef>
              <a:buNone/>
            </a:pPr>
            <a:r>
              <a:rPr lang="lv-LV" sz="4400" b="1" dirty="0"/>
              <a:t>Līdzfinansējumu var piešķirt projektam, kas atbilst vismaz 3 nosacījumiem (SN 52. p.):</a:t>
            </a:r>
          </a:p>
          <a:p>
            <a:pPr>
              <a:spcBef>
                <a:spcPts val="0"/>
              </a:spcBef>
            </a:pPr>
            <a:r>
              <a:rPr lang="lv-LV" sz="4400" dirty="0"/>
              <a:t>ir unikāls organizētāja </a:t>
            </a:r>
            <a:r>
              <a:rPr lang="lv-LV" sz="4400" dirty="0" err="1"/>
              <a:t>autorprojekts</a:t>
            </a:r>
            <a:r>
              <a:rPr lang="lv-LV" sz="4400" dirty="0"/>
              <a:t>;</a:t>
            </a:r>
          </a:p>
          <a:p>
            <a:pPr>
              <a:spcBef>
                <a:spcPts val="0"/>
              </a:spcBef>
            </a:pPr>
            <a:r>
              <a:rPr lang="lv-LV" sz="4400" dirty="0"/>
              <a:t>tā īstenošanā ir iesaistīti eksperti un nozares profesionāļi;</a:t>
            </a:r>
          </a:p>
          <a:p>
            <a:pPr>
              <a:spcBef>
                <a:spcPts val="0"/>
              </a:spcBef>
            </a:pPr>
            <a:r>
              <a:rPr lang="lv-LV" sz="4400" dirty="0"/>
              <a:t>ir būtiska pozitīva ietekme uz vairākām sabiedrības integrācijas jomām;</a:t>
            </a:r>
          </a:p>
          <a:p>
            <a:pPr>
              <a:spcBef>
                <a:spcPts val="0"/>
              </a:spcBef>
            </a:pPr>
            <a:r>
              <a:rPr lang="lv-LV" sz="4400" dirty="0"/>
              <a:t>paredzēts personām ar īpašām vajadzībām vai ir vērsts uz specifisku mērķa/riska grupu iesaisti;</a:t>
            </a:r>
          </a:p>
          <a:p>
            <a:pPr>
              <a:spcBef>
                <a:spcPts val="0"/>
              </a:spcBef>
            </a:pPr>
            <a:r>
              <a:rPr lang="lv-LV" sz="4400" dirty="0"/>
              <a:t>nodrošina organizācija, kurai ir specifiskas zināšanas, pieredze un resursi atbilstošas darbības nodrošināšanai vai darbam ar konkrēto mērķa/riska grupu;</a:t>
            </a:r>
          </a:p>
          <a:p>
            <a:pPr>
              <a:spcBef>
                <a:spcPts val="0"/>
              </a:spcBef>
            </a:pPr>
            <a:r>
              <a:rPr lang="lv-LV" sz="4400" dirty="0"/>
              <a:t>ir bijis veiksmīgi īstenots vismaz trīs reizes pēdējo piecu gadu laikā;</a:t>
            </a:r>
          </a:p>
          <a:p>
            <a:pPr>
              <a:spcBef>
                <a:spcPts val="0"/>
              </a:spcBef>
            </a:pPr>
            <a:r>
              <a:rPr lang="lv-LV" sz="4400" dirty="0"/>
              <a:t>tā rezultāti būs publiski pieejami un izmantojami ārpus projekta ietvariem.</a:t>
            </a:r>
          </a:p>
        </p:txBody>
      </p:sp>
    </p:spTree>
    <p:extLst>
      <p:ext uri="{BB962C8B-B14F-4D97-AF65-F5344CB8AC3E}">
        <p14:creationId xmlns:p14="http://schemas.microsoft.com/office/powerpoint/2010/main" val="13459779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Rezultāts"/>
          <p:cNvSpPr txBox="1"/>
          <p:nvPr/>
        </p:nvSpPr>
        <p:spPr>
          <a:xfrm>
            <a:off x="14078569" y="7118306"/>
            <a:ext cx="10606020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 defTabSz="584200">
              <a:lnSpc>
                <a:spcPct val="90000"/>
              </a:lnSpc>
              <a:defRPr sz="6000" spc="119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endParaRPr lang="lv-LV" dirty="0"/>
          </a:p>
        </p:txBody>
      </p:sp>
      <p:sp>
        <p:nvSpPr>
          <p:cNvPr id="205" name="24-48"/>
          <p:cNvSpPr txBox="1"/>
          <p:nvPr/>
        </p:nvSpPr>
        <p:spPr>
          <a:xfrm>
            <a:off x="13998382" y="5835750"/>
            <a:ext cx="2399158" cy="515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/>
          <a:lstStyle>
            <a:lvl1pPr algn="l" defTabSz="584200">
              <a:lnSpc>
                <a:spcPct val="120000"/>
              </a:lnSpc>
              <a:defRPr sz="2200" spc="66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r>
              <a:rPr lang="lv-LV" sz="36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6" name="48-72"/>
          <p:cNvSpPr txBox="1"/>
          <p:nvPr/>
        </p:nvSpPr>
        <p:spPr>
          <a:xfrm>
            <a:off x="13998382" y="6278712"/>
            <a:ext cx="2399158" cy="5153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/>
          <a:lstStyle>
            <a:lvl1pPr algn="l" defTabSz="584200">
              <a:lnSpc>
                <a:spcPct val="120000"/>
              </a:lnSpc>
              <a:defRPr sz="2200" spc="66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endParaRPr lang="lv-LV" dirty="0"/>
          </a:p>
          <a:p>
            <a:endParaRPr lang="lv-LV" sz="3600" b="1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lv-LV" sz="36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7" name="72-96"/>
          <p:cNvSpPr txBox="1"/>
          <p:nvPr/>
        </p:nvSpPr>
        <p:spPr>
          <a:xfrm>
            <a:off x="13998382" y="7940918"/>
            <a:ext cx="2399158" cy="515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/>
          <a:lstStyle>
            <a:lvl1pPr algn="l" defTabSz="584200">
              <a:lnSpc>
                <a:spcPct val="120000"/>
              </a:lnSpc>
              <a:defRPr sz="2200" spc="66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endParaRPr lang="lv-LV" dirty="0"/>
          </a:p>
          <a:p>
            <a:endParaRPr lang="lv-LV" dirty="0"/>
          </a:p>
          <a:p>
            <a:endParaRPr lang="lv-LV" sz="3600" b="1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lv-LV" sz="36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8" name="RĪGAS BUDŽETS 2022"/>
          <p:cNvSpPr txBox="1"/>
          <p:nvPr/>
        </p:nvSpPr>
        <p:spPr>
          <a:xfrm>
            <a:off x="1376182" y="938206"/>
            <a:ext cx="9009437" cy="24929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algn="l">
              <a:defRPr sz="9000" b="1">
                <a:solidFill>
                  <a:schemeClr val="bg2">
                    <a:lumMod val="10000"/>
                  </a:schemeClr>
                </a:solidFill>
                <a:latin typeface="Gilroy Semibold"/>
              </a:defRPr>
            </a:lvl1pPr>
            <a:lvl2pPr algn="l">
              <a:lnSpc>
                <a:spcPct val="80000"/>
              </a:lnSpc>
              <a:defRPr sz="8500" b="1" spc="-170">
                <a:solidFill>
                  <a:srgbClr val="000000"/>
                </a:solidFill>
              </a:defRPr>
            </a:lvl2pPr>
            <a:lvl3pPr algn="l">
              <a:lnSpc>
                <a:spcPct val="80000"/>
              </a:lnSpc>
              <a:defRPr sz="8500" b="1" spc="-170">
                <a:solidFill>
                  <a:srgbClr val="000000"/>
                </a:solidFill>
              </a:defRPr>
            </a:lvl3pPr>
            <a:lvl4pPr algn="l">
              <a:lnSpc>
                <a:spcPct val="80000"/>
              </a:lnSpc>
              <a:defRPr sz="8500" b="1" spc="-170">
                <a:solidFill>
                  <a:srgbClr val="000000"/>
                </a:solidFill>
              </a:defRPr>
            </a:lvl4pPr>
            <a:lvl5pPr algn="l">
              <a:lnSpc>
                <a:spcPct val="80000"/>
              </a:lnSpc>
              <a:defRPr sz="8500" b="1" spc="-170">
                <a:solidFill>
                  <a:srgbClr val="000000"/>
                </a:solidFill>
              </a:defRPr>
            </a:lvl5pPr>
            <a:lvl6pPr algn="l">
              <a:lnSpc>
                <a:spcPct val="80000"/>
              </a:lnSpc>
              <a:defRPr sz="8500" b="1" spc="-170">
                <a:solidFill>
                  <a:srgbClr val="000000"/>
                </a:solidFill>
              </a:defRPr>
            </a:lvl6pPr>
            <a:lvl7pPr algn="l">
              <a:lnSpc>
                <a:spcPct val="80000"/>
              </a:lnSpc>
              <a:defRPr sz="8500" b="1" spc="-170">
                <a:solidFill>
                  <a:srgbClr val="000000"/>
                </a:solidFill>
              </a:defRPr>
            </a:lvl7pPr>
            <a:lvl8pPr algn="l">
              <a:lnSpc>
                <a:spcPct val="80000"/>
              </a:lnSpc>
              <a:defRPr sz="8500" b="1" spc="-170">
                <a:solidFill>
                  <a:srgbClr val="000000"/>
                </a:solidFill>
              </a:defRPr>
            </a:lvl8pPr>
            <a:lvl9pPr algn="l">
              <a:lnSpc>
                <a:spcPct val="80000"/>
              </a:lnSpc>
              <a:defRPr sz="8500" b="1" spc="-170">
                <a:solidFill>
                  <a:srgbClr val="000000"/>
                </a:solidFill>
              </a:defRPr>
            </a:lvl9pPr>
          </a:lstStyle>
          <a:p>
            <a:pPr>
              <a:lnSpc>
                <a:spcPct val="90000"/>
              </a:lnSpc>
            </a:pPr>
            <a:r>
              <a:rPr lang="lv-LV" dirty="0"/>
              <a:t>Atbalstāmie pasākumi</a:t>
            </a:r>
            <a:endParaRPr lang="lv-LV" sz="5400" spc="-170" dirty="0"/>
          </a:p>
        </p:txBody>
      </p:sp>
      <p:pic>
        <p:nvPicPr>
          <p:cNvPr id="209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6183" y="11111944"/>
            <a:ext cx="1394532" cy="1339654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EF3A659-2465-57F2-038A-776C4CC4BB4C}"/>
              </a:ext>
            </a:extLst>
          </p:cNvPr>
          <p:cNvSpPr txBox="1"/>
          <p:nvPr/>
        </p:nvSpPr>
        <p:spPr>
          <a:xfrm>
            <a:off x="1376182" y="3799173"/>
            <a:ext cx="22763978" cy="6398675"/>
          </a:xfrm>
          <a:prstGeom prst="rect">
            <a:avLst/>
          </a:prstGeom>
          <a:ln w="12700">
            <a:miter lim="400000"/>
          </a:ln>
        </p:spPr>
        <p:txBody>
          <a:bodyPr wrap="square" lIns="0" tIns="0" rIns="0" bIns="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685800" lvl="0" indent="-685800" algn="l" hangingPunct="1">
              <a:lnSpc>
                <a:spcPct val="90000"/>
              </a:lnSpc>
              <a:buSzPct val="123000"/>
              <a:buFont typeface="Arial" panose="020B0604020202020204" pitchFamily="34" charset="0"/>
              <a:buChar char="•"/>
              <a:defRPr sz="5200">
                <a:solidFill>
                  <a:schemeClr val="bg2">
                    <a:lumMod val="10000"/>
                  </a:schemeClr>
                </a:solidFill>
                <a:latin typeface="Gilroy Semibold"/>
              </a:defRPr>
            </a:lvl1pPr>
          </a:lstStyle>
          <a:p>
            <a:r>
              <a:rPr lang="lv-LV" sz="4200" b="1" dirty="0"/>
              <a:t>sociālā iekļaušanās sabiedrībā </a:t>
            </a:r>
            <a:r>
              <a:rPr lang="lv-LV" sz="4200" dirty="0"/>
              <a:t>(radošas un lietderīgas brīvā laika aktivitātes savstarpējās mijiedarbības veicināšanai starp Rīgas iedzīvotājiem un Ukrainas civiliedzīvotājiem, aktivitātes sociāli psiholoģiskā atbalsta nodrošināšanai, prasmju paaugstināšanai un iekļaušanai sabiedrībā u. c.);</a:t>
            </a:r>
          </a:p>
          <a:p>
            <a:r>
              <a:rPr lang="lv-LV" sz="4200" b="1" dirty="0"/>
              <a:t>brīvā laika un neformālās izglītības aktivitātes bērniem un jauniešiem, </a:t>
            </a:r>
          </a:p>
          <a:p>
            <a:pPr marL="0" indent="0">
              <a:buNone/>
            </a:pPr>
            <a:r>
              <a:rPr lang="lv-LV" sz="4200" b="1" dirty="0"/>
              <a:t>      lai veicinātu viņu iekļaušanos sabiedrībā; </a:t>
            </a:r>
          </a:p>
          <a:p>
            <a:r>
              <a:rPr lang="lv-LV" sz="4200" b="1" dirty="0"/>
              <a:t>iekļaušanās darba tirgū </a:t>
            </a:r>
            <a:r>
              <a:rPr lang="lv-LV" sz="4200" dirty="0"/>
              <a:t>(apmācības uzņēmējdarbības jautājumos, konsultācijas, </a:t>
            </a:r>
            <a:r>
              <a:rPr lang="lv-LV" sz="4200" dirty="0" err="1"/>
              <a:t>mentora</a:t>
            </a:r>
            <a:r>
              <a:rPr lang="lv-LV" sz="4200" dirty="0"/>
              <a:t> pakalpojumi u. c.);</a:t>
            </a:r>
          </a:p>
          <a:p>
            <a:r>
              <a:rPr lang="lv-LV" sz="4200" b="1" dirty="0"/>
              <a:t>jebkādas diskriminācijas novēršana </a:t>
            </a:r>
            <a:r>
              <a:rPr lang="lv-LV" sz="4200" dirty="0"/>
              <a:t>(aktivitātes </a:t>
            </a:r>
            <a:r>
              <a:rPr lang="lv-LV" sz="4200" dirty="0" err="1"/>
              <a:t>starpkultūru</a:t>
            </a:r>
            <a:r>
              <a:rPr lang="lv-LV" sz="4200" dirty="0"/>
              <a:t> dialoga veicināšanai, </a:t>
            </a:r>
          </a:p>
          <a:p>
            <a:pPr marL="0" indent="0">
              <a:buNone/>
            </a:pPr>
            <a:r>
              <a:rPr lang="lv-LV" sz="4200" dirty="0"/>
              <a:t>      sabiedrībā valdošo stereotipu izskaušanai u. c.);</a:t>
            </a:r>
          </a:p>
          <a:p>
            <a:r>
              <a:rPr lang="lv-LV" sz="4200" b="1" dirty="0"/>
              <a:t>interešu aizstāvības nodrošināšana </a:t>
            </a:r>
            <a:r>
              <a:rPr lang="lv-LV" sz="4200" dirty="0"/>
              <a:t>(juridiskās konsultācijas, interešu pārstāvniecība, </a:t>
            </a:r>
          </a:p>
          <a:p>
            <a:pPr marL="0" indent="0">
              <a:buNone/>
            </a:pPr>
            <a:r>
              <a:rPr lang="lv-LV" sz="4200" dirty="0"/>
              <a:t>      apmācības u. c.). </a:t>
            </a:r>
          </a:p>
        </p:txBody>
      </p:sp>
    </p:spTree>
    <p:extLst>
      <p:ext uri="{BB962C8B-B14F-4D97-AF65-F5344CB8AC3E}">
        <p14:creationId xmlns:p14="http://schemas.microsoft.com/office/powerpoint/2010/main" val="3765104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ecinājumi"/>
          <p:cNvSpPr txBox="1"/>
          <p:nvPr/>
        </p:nvSpPr>
        <p:spPr>
          <a:xfrm>
            <a:off x="12601460" y="8880055"/>
            <a:ext cx="10437911" cy="664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 algn="l" defTabSz="584200">
              <a:lnSpc>
                <a:spcPct val="90000"/>
              </a:lnSpc>
              <a:defRPr sz="6000" spc="119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pPr marR="0" rtl="0"/>
            <a:endParaRPr lang="lv-LV" sz="4800" b="0" i="0" u="none" strike="noStrike" baseline="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4" name="2-24"/>
          <p:cNvSpPr txBox="1"/>
          <p:nvPr/>
        </p:nvSpPr>
        <p:spPr>
          <a:xfrm>
            <a:off x="12433352" y="3569966"/>
            <a:ext cx="2399158" cy="515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>
            <a:lvl1pPr algn="l" defTabSz="584200">
              <a:lnSpc>
                <a:spcPct val="120000"/>
              </a:lnSpc>
              <a:defRPr sz="2200" spc="66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r>
              <a:rPr lang="lv-LV" sz="3600" b="1" dirty="0">
                <a:solidFill>
                  <a:schemeClr val="bg2">
                    <a:lumMod val="10000"/>
                  </a:schemeClr>
                </a:solidFill>
              </a:rPr>
              <a:t>  </a:t>
            </a:r>
            <a:endParaRPr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5" name="24-48"/>
          <p:cNvSpPr txBox="1"/>
          <p:nvPr/>
        </p:nvSpPr>
        <p:spPr>
          <a:xfrm>
            <a:off x="13998382" y="5835750"/>
            <a:ext cx="2399158" cy="515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>
            <a:lvl1pPr algn="l" defTabSz="584200">
              <a:lnSpc>
                <a:spcPct val="120000"/>
              </a:lnSpc>
              <a:defRPr sz="2200" spc="66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r>
              <a:rPr lang="lv-LV" sz="36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6" name="48-72"/>
          <p:cNvSpPr txBox="1"/>
          <p:nvPr/>
        </p:nvSpPr>
        <p:spPr>
          <a:xfrm>
            <a:off x="13998382" y="6278712"/>
            <a:ext cx="2399158" cy="5153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>
            <a:lvl1pPr algn="l" defTabSz="584200">
              <a:lnSpc>
                <a:spcPct val="120000"/>
              </a:lnSpc>
              <a:defRPr sz="2200" spc="66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endParaRPr lang="lv-LV" dirty="0"/>
          </a:p>
          <a:p>
            <a:endParaRPr lang="lv-LV" sz="3600" b="1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lv-LV" sz="36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7" name="72-96"/>
          <p:cNvSpPr txBox="1"/>
          <p:nvPr/>
        </p:nvSpPr>
        <p:spPr>
          <a:xfrm>
            <a:off x="13998382" y="7940918"/>
            <a:ext cx="2399158" cy="515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>
            <a:lvl1pPr algn="l" defTabSz="584200">
              <a:lnSpc>
                <a:spcPct val="120000"/>
              </a:lnSpc>
              <a:defRPr sz="2200" spc="66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endParaRPr lang="lv-LV" dirty="0"/>
          </a:p>
          <a:p>
            <a:endParaRPr lang="lv-LV" dirty="0"/>
          </a:p>
          <a:p>
            <a:endParaRPr lang="lv-LV" sz="3600" b="1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lv-LV" sz="36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8" name="RĪGAS BUDŽETS 2022"/>
          <p:cNvSpPr txBox="1"/>
          <p:nvPr/>
        </p:nvSpPr>
        <p:spPr>
          <a:xfrm>
            <a:off x="1335784" y="1060126"/>
            <a:ext cx="9880856" cy="2769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algn="l">
              <a:defRPr sz="9000" b="1">
                <a:solidFill>
                  <a:schemeClr val="bg2">
                    <a:lumMod val="10000"/>
                  </a:schemeClr>
                </a:solidFill>
                <a:latin typeface="Gilroy Semibold"/>
              </a:defRPr>
            </a:lvl1pPr>
            <a:lvl2pPr algn="l">
              <a:lnSpc>
                <a:spcPct val="80000"/>
              </a:lnSpc>
              <a:defRPr sz="8500" b="1" spc="-170">
                <a:solidFill>
                  <a:srgbClr val="000000"/>
                </a:solidFill>
              </a:defRPr>
            </a:lvl2pPr>
            <a:lvl3pPr algn="l">
              <a:lnSpc>
                <a:spcPct val="80000"/>
              </a:lnSpc>
              <a:defRPr sz="8500" b="1" spc="-170">
                <a:solidFill>
                  <a:srgbClr val="000000"/>
                </a:solidFill>
              </a:defRPr>
            </a:lvl3pPr>
            <a:lvl4pPr algn="l">
              <a:lnSpc>
                <a:spcPct val="80000"/>
              </a:lnSpc>
              <a:defRPr sz="8500" b="1" spc="-170">
                <a:solidFill>
                  <a:srgbClr val="000000"/>
                </a:solidFill>
              </a:defRPr>
            </a:lvl4pPr>
            <a:lvl5pPr algn="l">
              <a:lnSpc>
                <a:spcPct val="80000"/>
              </a:lnSpc>
              <a:defRPr sz="8500" b="1" spc="-170">
                <a:solidFill>
                  <a:srgbClr val="000000"/>
                </a:solidFill>
              </a:defRPr>
            </a:lvl5pPr>
            <a:lvl6pPr algn="l">
              <a:lnSpc>
                <a:spcPct val="80000"/>
              </a:lnSpc>
              <a:defRPr sz="8500" b="1" spc="-170">
                <a:solidFill>
                  <a:srgbClr val="000000"/>
                </a:solidFill>
              </a:defRPr>
            </a:lvl6pPr>
            <a:lvl7pPr algn="l">
              <a:lnSpc>
                <a:spcPct val="80000"/>
              </a:lnSpc>
              <a:defRPr sz="8500" b="1" spc="-170">
                <a:solidFill>
                  <a:srgbClr val="000000"/>
                </a:solidFill>
              </a:defRPr>
            </a:lvl7pPr>
            <a:lvl8pPr algn="l">
              <a:lnSpc>
                <a:spcPct val="80000"/>
              </a:lnSpc>
              <a:defRPr sz="8500" b="1" spc="-170">
                <a:solidFill>
                  <a:srgbClr val="000000"/>
                </a:solidFill>
              </a:defRPr>
            </a:lvl8pPr>
            <a:lvl9pPr algn="l">
              <a:lnSpc>
                <a:spcPct val="80000"/>
              </a:lnSpc>
              <a:defRPr sz="8500" b="1" spc="-170">
                <a:solidFill>
                  <a:srgbClr val="000000"/>
                </a:solidFill>
              </a:defRPr>
            </a:lvl9pPr>
          </a:lstStyle>
          <a:p>
            <a:r>
              <a:rPr lang="lv-LV" dirty="0"/>
              <a:t>Projekta finansējums </a:t>
            </a:r>
            <a:r>
              <a:rPr lang="lv-LV" sz="5400" spc="-170" dirty="0"/>
              <a:t> </a:t>
            </a:r>
          </a:p>
        </p:txBody>
      </p:sp>
      <p:pic>
        <p:nvPicPr>
          <p:cNvPr id="209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6183" y="11111944"/>
            <a:ext cx="1394532" cy="1339654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Vieta tēmas…">
            <a:extLst>
              <a:ext uri="{FF2B5EF4-FFF2-40B4-BE49-F238E27FC236}">
                <a16:creationId xmlns:a16="http://schemas.microsoft.com/office/drawing/2014/main" id="{777916BB-F396-C46F-41F3-8A005F3825B0}"/>
              </a:ext>
            </a:extLst>
          </p:cNvPr>
          <p:cNvSpPr txBox="1"/>
          <p:nvPr/>
        </p:nvSpPr>
        <p:spPr>
          <a:xfrm>
            <a:off x="10562253" y="4400255"/>
            <a:ext cx="12526347" cy="14957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685800" lvl="0" indent="-685800" algn="l" hangingPunct="1">
              <a:lnSpc>
                <a:spcPct val="90000"/>
              </a:lnSpc>
              <a:spcBef>
                <a:spcPts val="1200"/>
              </a:spcBef>
              <a:buSzPct val="123000"/>
              <a:buFont typeface="Arial" panose="020B0604020202020204" pitchFamily="34" charset="0"/>
              <a:buChar char="•"/>
              <a:defRPr sz="5400">
                <a:solidFill>
                  <a:schemeClr val="bg2">
                    <a:lumMod val="10000"/>
                  </a:schemeClr>
                </a:solidFill>
                <a:latin typeface="Gilroy Semibold"/>
              </a:defRPr>
            </a:lvl1pPr>
          </a:lstStyle>
          <a:p>
            <a:pPr marL="0" indent="0">
              <a:spcBef>
                <a:spcPts val="0"/>
              </a:spcBef>
              <a:buNone/>
            </a:pPr>
            <a:r>
              <a:rPr lang="lv-LV" dirty="0"/>
              <a:t>Vienam projektam var piešķirt līdzfinansējumu līdz </a:t>
            </a:r>
            <a:r>
              <a:rPr lang="lv-LV" b="1" dirty="0"/>
              <a:t>9999,99</a:t>
            </a:r>
            <a:r>
              <a:rPr lang="lv-LV" dirty="0"/>
              <a:t> </a:t>
            </a:r>
            <a:r>
              <a:rPr lang="lv-LV" i="1" dirty="0" err="1"/>
              <a:t>euro</a:t>
            </a:r>
            <a:endParaRPr lang="lv-LV" i="1" dirty="0"/>
          </a:p>
        </p:txBody>
      </p:sp>
      <p:sp>
        <p:nvSpPr>
          <p:cNvPr id="3" name="Vieta tēmas…">
            <a:extLst>
              <a:ext uri="{FF2B5EF4-FFF2-40B4-BE49-F238E27FC236}">
                <a16:creationId xmlns:a16="http://schemas.microsoft.com/office/drawing/2014/main" id="{6F6D64B7-FB27-6EC8-2CED-28ED60904E9F}"/>
              </a:ext>
            </a:extLst>
          </p:cNvPr>
          <p:cNvSpPr txBox="1"/>
          <p:nvPr/>
        </p:nvSpPr>
        <p:spPr>
          <a:xfrm>
            <a:off x="10562254" y="6789179"/>
            <a:ext cx="12526346" cy="50413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685800" lvl="0" indent="-685800" algn="l" hangingPunct="1">
              <a:lnSpc>
                <a:spcPct val="90000"/>
              </a:lnSpc>
              <a:spcBef>
                <a:spcPts val="1200"/>
              </a:spcBef>
              <a:buSzPct val="123000"/>
              <a:buFont typeface="Arial" panose="020B0604020202020204" pitchFamily="34" charset="0"/>
              <a:buChar char="•"/>
              <a:defRPr sz="5400">
                <a:solidFill>
                  <a:schemeClr val="bg2">
                    <a:lumMod val="10000"/>
                  </a:schemeClr>
                </a:solidFill>
                <a:latin typeface="Gilroy Semibold"/>
              </a:defRPr>
            </a:lvl1pPr>
          </a:lstStyle>
          <a:p>
            <a:pPr marL="0" indent="0">
              <a:spcBef>
                <a:spcPts val="0"/>
              </a:spcBef>
              <a:buNone/>
            </a:pPr>
            <a:r>
              <a:rPr lang="lv-LV" sz="5200" b="1" dirty="0"/>
              <a:t>Pašvaldības piešķirtais līdzfinansējums </a:t>
            </a:r>
            <a:r>
              <a:rPr lang="lv-LV" sz="5200" dirty="0"/>
              <a:t>ir </a:t>
            </a:r>
          </a:p>
          <a:p>
            <a:pPr marL="0" indent="0">
              <a:spcBef>
                <a:spcPts val="0"/>
              </a:spcBef>
              <a:buNone/>
            </a:pPr>
            <a:r>
              <a:rPr lang="lv-LV" sz="5200" b="1" dirty="0"/>
              <a:t>90 %</a:t>
            </a:r>
            <a:r>
              <a:rPr lang="lv-LV" sz="5200" dirty="0"/>
              <a:t> no projekta kopējās tāmes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lv-LV" sz="52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lv-LV" sz="5200" dirty="0"/>
              <a:t>Projekta</a:t>
            </a:r>
            <a:r>
              <a:rPr lang="lv-LV" sz="5200" b="1" dirty="0"/>
              <a:t> pieteicējam jānodrošina līdzfinansējums ne mazāks kā 10 %</a:t>
            </a:r>
            <a:r>
              <a:rPr lang="lv-LV" sz="5200" dirty="0"/>
              <a:t> no projekta kopējās tāmes </a:t>
            </a:r>
          </a:p>
          <a:p>
            <a:pPr>
              <a:spcBef>
                <a:spcPts val="0"/>
              </a:spcBef>
            </a:pPr>
            <a:endParaRPr sz="5200" dirty="0"/>
          </a:p>
        </p:txBody>
      </p:sp>
    </p:spTree>
    <p:extLst>
      <p:ext uri="{BB962C8B-B14F-4D97-AF65-F5344CB8AC3E}">
        <p14:creationId xmlns:p14="http://schemas.microsoft.com/office/powerpoint/2010/main" val="153719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Izaicinājums"/>
          <p:cNvSpPr txBox="1"/>
          <p:nvPr/>
        </p:nvSpPr>
        <p:spPr>
          <a:xfrm>
            <a:off x="11308702" y="2786095"/>
            <a:ext cx="12039456" cy="30746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l" defTabSz="584200">
              <a:lnSpc>
                <a:spcPct val="90000"/>
              </a:lnSpc>
              <a:defRPr sz="6000" spc="119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pPr marR="0" rtl="0"/>
            <a:endParaRPr lang="lv-LV" sz="5400" dirty="0">
              <a:solidFill>
                <a:schemeClr val="bg2">
                  <a:lumMod val="10000"/>
                </a:schemeClr>
              </a:solidFill>
            </a:endParaRPr>
          </a:p>
          <a:p>
            <a:pPr marR="0" rtl="0"/>
            <a:r>
              <a:rPr lang="lv-LV" b="1" dirty="0">
                <a:solidFill>
                  <a:schemeClr val="bg2">
                    <a:lumMod val="10000"/>
                  </a:schemeClr>
                </a:solidFill>
              </a:rPr>
              <a:t>Projekta īstenotājam tiek veikts avansa un noslēguma maksājums:</a:t>
            </a:r>
            <a:endParaRPr lang="lv-LV" b="1" u="none" strike="noStrike" baseline="0" dirty="0">
              <a:solidFill>
                <a:schemeClr val="bg2">
                  <a:lumMod val="10000"/>
                </a:schemeClr>
              </a:solidFill>
            </a:endParaRPr>
          </a:p>
          <a:p>
            <a:endParaRPr sz="48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1" name="Risinājums"/>
          <p:cNvSpPr txBox="1"/>
          <p:nvPr/>
        </p:nvSpPr>
        <p:spPr>
          <a:xfrm>
            <a:off x="11308702" y="4403465"/>
            <a:ext cx="12039456" cy="54845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l" defTabSz="584200">
              <a:lnSpc>
                <a:spcPct val="90000"/>
              </a:lnSpc>
              <a:defRPr sz="6000" spc="119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pPr marL="571500" marR="0" indent="-571500" rtl="0">
              <a:buFont typeface="Arial" panose="020B0604020202020204" pitchFamily="34" charset="0"/>
              <a:buChar char="•"/>
            </a:pPr>
            <a:endParaRPr lang="lv-LV" sz="4400" b="1" i="0" u="none" strike="noStrike" baseline="0" dirty="0">
              <a:solidFill>
                <a:schemeClr val="bg2">
                  <a:lumMod val="10000"/>
                </a:schemeClr>
              </a:solidFill>
            </a:endParaRPr>
          </a:p>
          <a:p>
            <a:pPr marL="571500" marR="0" indent="-571500" rtl="0">
              <a:buFont typeface="Arial" panose="020B0604020202020204" pitchFamily="34" charset="0"/>
              <a:buChar char="•"/>
            </a:pPr>
            <a:endParaRPr lang="lv-LV" sz="4400" b="1" i="0" u="none" strike="noStrike" baseline="0" dirty="0">
              <a:solidFill>
                <a:schemeClr val="bg2">
                  <a:lumMod val="10000"/>
                </a:schemeClr>
              </a:solidFill>
            </a:endParaRPr>
          </a:p>
          <a:p>
            <a:pPr marL="571500" marR="0" indent="-571500" rtl="0">
              <a:buFont typeface="Arial" panose="020B0604020202020204" pitchFamily="34" charset="0"/>
              <a:buChar char="•"/>
            </a:pPr>
            <a:endParaRPr lang="lv-LV" sz="4400" b="1" i="0" u="none" strike="noStrike" baseline="0" dirty="0">
              <a:solidFill>
                <a:schemeClr val="bg2">
                  <a:lumMod val="10000"/>
                </a:schemeClr>
              </a:solidFill>
            </a:endParaRPr>
          </a:p>
          <a:p>
            <a:pPr marR="0" rtl="0"/>
            <a:endParaRPr lang="lv-LV" sz="4800" b="1" i="0" u="none" strike="noStrike" baseline="0" dirty="0">
              <a:solidFill>
                <a:schemeClr val="bg2">
                  <a:lumMod val="10000"/>
                </a:schemeClr>
              </a:solidFill>
            </a:endParaRPr>
          </a:p>
          <a:p>
            <a:pPr marR="0" rtl="0"/>
            <a:endParaRPr lang="lv-LV" sz="4800" b="1" i="0" u="none" strike="noStrike" baseline="0" dirty="0">
              <a:solidFill>
                <a:schemeClr val="bg2">
                  <a:lumMod val="10000"/>
                </a:schemeClr>
              </a:solidFill>
            </a:endParaRPr>
          </a:p>
          <a:p>
            <a:pPr marR="0" rtl="0"/>
            <a:endParaRPr lang="lv-LV" sz="4800" b="1" i="0" u="none" strike="noStrike" baseline="0" dirty="0">
              <a:solidFill>
                <a:schemeClr val="bg2">
                  <a:lumMod val="10000"/>
                </a:schemeClr>
              </a:solidFill>
            </a:endParaRPr>
          </a:p>
          <a:p>
            <a:pPr marR="0" rtl="0"/>
            <a:r>
              <a:rPr lang="lv-LV" b="1" i="0" u="none" strike="noStrike" baseline="0" dirty="0">
                <a:solidFill>
                  <a:schemeClr val="bg2">
                    <a:lumMod val="10000"/>
                  </a:schemeClr>
                </a:solidFill>
              </a:rPr>
              <a:t>Noslēguma maksājums – 10 % </a:t>
            </a:r>
            <a:r>
              <a:rPr lang="lv-LV" i="0" u="none" strike="noStrike" baseline="0" dirty="0">
                <a:solidFill>
                  <a:schemeClr val="bg2">
                    <a:lumMod val="10000"/>
                  </a:schemeClr>
                </a:solidFill>
              </a:rPr>
              <a:t>no piešķirtā līdzfinansējuma summas</a:t>
            </a:r>
          </a:p>
        </p:txBody>
      </p:sp>
      <p:sp>
        <p:nvSpPr>
          <p:cNvPr id="203" name="Secinājumi"/>
          <p:cNvSpPr txBox="1"/>
          <p:nvPr/>
        </p:nvSpPr>
        <p:spPr>
          <a:xfrm>
            <a:off x="11308702" y="5835750"/>
            <a:ext cx="12039456" cy="16619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l" defTabSz="584200">
              <a:lnSpc>
                <a:spcPct val="90000"/>
              </a:lnSpc>
              <a:defRPr sz="6000" spc="119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pPr marR="0" rtl="0"/>
            <a:r>
              <a:rPr lang="lv-LV" b="1" u="none" strike="noStrike" baseline="0" dirty="0">
                <a:solidFill>
                  <a:schemeClr val="bg2">
                    <a:lumMod val="10000"/>
                  </a:schemeClr>
                </a:solidFill>
              </a:rPr>
              <a:t>Avansa maksājums – 90 % </a:t>
            </a:r>
            <a:r>
              <a:rPr lang="lv-LV" u="none" strike="noStrike" baseline="0" dirty="0">
                <a:solidFill>
                  <a:schemeClr val="bg2">
                    <a:lumMod val="10000"/>
                  </a:schemeClr>
                </a:solidFill>
              </a:rPr>
              <a:t>no piešķirtā līdzfinansējuma summas</a:t>
            </a:r>
          </a:p>
        </p:txBody>
      </p:sp>
      <p:sp>
        <p:nvSpPr>
          <p:cNvPr id="204" name="2-24"/>
          <p:cNvSpPr txBox="1"/>
          <p:nvPr/>
        </p:nvSpPr>
        <p:spPr>
          <a:xfrm>
            <a:off x="12433352" y="3569966"/>
            <a:ext cx="2399158" cy="515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/>
          <a:lstStyle>
            <a:lvl1pPr algn="l" defTabSz="584200">
              <a:lnSpc>
                <a:spcPct val="120000"/>
              </a:lnSpc>
              <a:defRPr sz="2200" spc="66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r>
              <a:rPr lang="lv-LV" sz="3600" b="1" dirty="0">
                <a:solidFill>
                  <a:schemeClr val="bg2">
                    <a:lumMod val="10000"/>
                  </a:schemeClr>
                </a:solidFill>
              </a:rPr>
              <a:t>  </a:t>
            </a:r>
            <a:endParaRPr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5" name="24-48"/>
          <p:cNvSpPr txBox="1"/>
          <p:nvPr/>
        </p:nvSpPr>
        <p:spPr>
          <a:xfrm>
            <a:off x="13998382" y="5835750"/>
            <a:ext cx="2399158" cy="515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/>
          <a:lstStyle>
            <a:lvl1pPr algn="l" defTabSz="584200">
              <a:lnSpc>
                <a:spcPct val="120000"/>
              </a:lnSpc>
              <a:defRPr sz="2200" spc="66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r>
              <a:rPr lang="lv-LV" sz="36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6" name="48-72"/>
          <p:cNvSpPr txBox="1"/>
          <p:nvPr/>
        </p:nvSpPr>
        <p:spPr>
          <a:xfrm>
            <a:off x="13998382" y="6278712"/>
            <a:ext cx="2399158" cy="5153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/>
          <a:lstStyle>
            <a:lvl1pPr algn="l" defTabSz="584200">
              <a:lnSpc>
                <a:spcPct val="120000"/>
              </a:lnSpc>
              <a:defRPr sz="2200" spc="66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endParaRPr lang="lv-LV" dirty="0"/>
          </a:p>
          <a:p>
            <a:endParaRPr lang="lv-LV" sz="3600" b="1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lv-LV" sz="36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7" name="72-96"/>
          <p:cNvSpPr txBox="1"/>
          <p:nvPr/>
        </p:nvSpPr>
        <p:spPr>
          <a:xfrm>
            <a:off x="13998382" y="7940918"/>
            <a:ext cx="2399158" cy="515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/>
          <a:lstStyle>
            <a:lvl1pPr algn="l" defTabSz="584200">
              <a:lnSpc>
                <a:spcPct val="120000"/>
              </a:lnSpc>
              <a:defRPr sz="2200" spc="66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endParaRPr lang="lv-LV" dirty="0"/>
          </a:p>
          <a:p>
            <a:endParaRPr lang="lv-LV" dirty="0"/>
          </a:p>
          <a:p>
            <a:endParaRPr lang="lv-LV" sz="3600" b="1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lv-LV" sz="36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8" name="RĪGAS BUDŽETS 2022"/>
          <p:cNvSpPr txBox="1"/>
          <p:nvPr/>
        </p:nvSpPr>
        <p:spPr>
          <a:xfrm>
            <a:off x="1335784" y="1060127"/>
            <a:ext cx="6949800" cy="93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/>
          <a:lstStyle>
            <a:lvl1pPr algn="l" defTabSz="584200">
              <a:lnSpc>
                <a:spcPct val="120000"/>
              </a:lnSpc>
              <a:defRPr sz="2200" spc="220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pPr>
              <a:lnSpc>
                <a:spcPct val="90000"/>
              </a:lnSpc>
            </a:pPr>
            <a:r>
              <a:rPr lang="lv-LV" sz="9000" b="1" dirty="0">
                <a:solidFill>
                  <a:schemeClr val="bg2">
                    <a:lumMod val="10000"/>
                  </a:schemeClr>
                </a:solidFill>
              </a:rPr>
              <a:t>Projekta finansējums</a:t>
            </a:r>
          </a:p>
        </p:txBody>
      </p:sp>
      <p:pic>
        <p:nvPicPr>
          <p:cNvPr id="209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6183" y="11111944"/>
            <a:ext cx="1394532" cy="133965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540169737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2-24"/>
          <p:cNvSpPr txBox="1"/>
          <p:nvPr/>
        </p:nvSpPr>
        <p:spPr>
          <a:xfrm>
            <a:off x="13066398" y="3497376"/>
            <a:ext cx="2399158" cy="515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>
            <a:lvl1pPr algn="l" defTabSz="584200">
              <a:lnSpc>
                <a:spcPct val="120000"/>
              </a:lnSpc>
              <a:defRPr sz="2200" spc="66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pPr marL="0" marR="0" lvl="0" indent="0" algn="l" defTabSz="5842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3600" b="1" i="0" u="none" strike="noStrike" kern="0" cap="none" spc="66" normalizeH="0" baseline="0" noProof="0" dirty="0">
                <a:ln>
                  <a:noFill/>
                </a:ln>
                <a:solidFill>
                  <a:srgbClr val="D5D5D5">
                    <a:lumMod val="10000"/>
                  </a:srgbClr>
                </a:solidFill>
                <a:effectLst/>
                <a:uLnTx/>
                <a:uFillTx/>
                <a:latin typeface="Gilroy Semibold"/>
                <a:sym typeface="Gilroy Semibold"/>
              </a:rPr>
              <a:t>  </a:t>
            </a:r>
            <a:endParaRPr kumimoji="0" sz="2200" b="1" i="0" u="none" strike="noStrike" kern="0" cap="none" spc="66" normalizeH="0" baseline="0" noProof="0" dirty="0">
              <a:ln>
                <a:noFill/>
              </a:ln>
              <a:solidFill>
                <a:srgbClr val="D5D5D5">
                  <a:lumMod val="10000"/>
                </a:srgbClr>
              </a:solidFill>
              <a:effectLst/>
              <a:uLnTx/>
              <a:uFillTx/>
              <a:latin typeface="Gilroy Semibold"/>
              <a:sym typeface="Gilroy Semibold"/>
            </a:endParaRPr>
          </a:p>
        </p:txBody>
      </p:sp>
      <p:sp>
        <p:nvSpPr>
          <p:cNvPr id="205" name="24-48"/>
          <p:cNvSpPr txBox="1"/>
          <p:nvPr/>
        </p:nvSpPr>
        <p:spPr>
          <a:xfrm>
            <a:off x="13998382" y="5835750"/>
            <a:ext cx="2399158" cy="515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>
            <a:lvl1pPr algn="l" defTabSz="584200">
              <a:lnSpc>
                <a:spcPct val="120000"/>
              </a:lnSpc>
              <a:defRPr sz="2200" spc="66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pPr marL="0" marR="0" lvl="0" indent="0" algn="l" defTabSz="5842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3600" b="1" i="0" u="none" strike="noStrike" kern="0" cap="none" spc="66" normalizeH="0" baseline="0" noProof="0" dirty="0">
                <a:ln>
                  <a:noFill/>
                </a:ln>
                <a:solidFill>
                  <a:srgbClr val="D5D5D5">
                    <a:lumMod val="10000"/>
                  </a:srgbClr>
                </a:solidFill>
                <a:effectLst/>
                <a:uLnTx/>
                <a:uFillTx/>
                <a:latin typeface="Gilroy Semibold"/>
                <a:sym typeface="Gilroy Semibold"/>
              </a:rPr>
              <a:t> </a:t>
            </a:r>
            <a:endParaRPr kumimoji="0" sz="3600" b="1" i="0" u="none" strike="noStrike" kern="0" cap="none" spc="66" normalizeH="0" baseline="0" noProof="0" dirty="0">
              <a:ln>
                <a:noFill/>
              </a:ln>
              <a:solidFill>
                <a:srgbClr val="D5D5D5">
                  <a:lumMod val="10000"/>
                </a:srgbClr>
              </a:solidFill>
              <a:effectLst/>
              <a:uLnTx/>
              <a:uFillTx/>
              <a:latin typeface="Gilroy Semibold"/>
              <a:sym typeface="Gilroy Semibold"/>
            </a:endParaRPr>
          </a:p>
        </p:txBody>
      </p:sp>
      <p:sp>
        <p:nvSpPr>
          <p:cNvPr id="206" name="48-72"/>
          <p:cNvSpPr txBox="1"/>
          <p:nvPr/>
        </p:nvSpPr>
        <p:spPr>
          <a:xfrm>
            <a:off x="13998382" y="6278712"/>
            <a:ext cx="2399158" cy="5153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>
            <a:lvl1pPr algn="l" defTabSz="584200">
              <a:lnSpc>
                <a:spcPct val="120000"/>
              </a:lnSpc>
              <a:defRPr sz="2200" spc="66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pPr marL="0" marR="0" lvl="0" indent="0" algn="l" defTabSz="5842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2200" b="0" i="0" u="none" strike="noStrike" kern="0" cap="none" spc="66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roy Semibold"/>
              <a:sym typeface="Gilroy Semibold"/>
            </a:endParaRPr>
          </a:p>
          <a:p>
            <a:pPr marL="0" marR="0" lvl="0" indent="0" algn="l" defTabSz="5842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3600" b="1" i="0" u="none" strike="noStrike" kern="0" cap="none" spc="66" normalizeH="0" baseline="0" noProof="0" dirty="0">
              <a:ln>
                <a:noFill/>
              </a:ln>
              <a:solidFill>
                <a:srgbClr val="D5D5D5">
                  <a:lumMod val="10000"/>
                </a:srgbClr>
              </a:solidFill>
              <a:effectLst/>
              <a:uLnTx/>
              <a:uFillTx/>
              <a:latin typeface="Gilroy Semibold"/>
              <a:sym typeface="Gilroy Semibold"/>
            </a:endParaRPr>
          </a:p>
          <a:p>
            <a:pPr marL="0" marR="0" lvl="0" indent="0" algn="l" defTabSz="5842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3600" b="1" i="0" u="none" strike="noStrike" kern="0" cap="none" spc="66" normalizeH="0" baseline="0" noProof="0" dirty="0">
                <a:ln>
                  <a:noFill/>
                </a:ln>
                <a:solidFill>
                  <a:srgbClr val="D5D5D5">
                    <a:lumMod val="10000"/>
                  </a:srgbClr>
                </a:solidFill>
                <a:effectLst/>
                <a:uLnTx/>
                <a:uFillTx/>
                <a:latin typeface="Gilroy Semibold"/>
                <a:sym typeface="Gilroy Semibold"/>
              </a:rPr>
              <a:t> </a:t>
            </a:r>
            <a:endParaRPr kumimoji="0" sz="3600" b="1" i="0" u="none" strike="noStrike" kern="0" cap="none" spc="66" normalizeH="0" baseline="0" noProof="0" dirty="0">
              <a:ln>
                <a:noFill/>
              </a:ln>
              <a:solidFill>
                <a:srgbClr val="D5D5D5">
                  <a:lumMod val="10000"/>
                </a:srgbClr>
              </a:solidFill>
              <a:effectLst/>
              <a:uLnTx/>
              <a:uFillTx/>
              <a:latin typeface="Gilroy Semibold"/>
              <a:sym typeface="Gilroy Semibold"/>
            </a:endParaRPr>
          </a:p>
        </p:txBody>
      </p:sp>
      <p:sp>
        <p:nvSpPr>
          <p:cNvPr id="208" name="RĪGAS BUDŽETS 2022"/>
          <p:cNvSpPr txBox="1"/>
          <p:nvPr/>
        </p:nvSpPr>
        <p:spPr>
          <a:xfrm>
            <a:off x="1335784" y="1060127"/>
            <a:ext cx="8082536" cy="24929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algn="l">
              <a:defRPr sz="9000" b="1">
                <a:solidFill>
                  <a:schemeClr val="bg2">
                    <a:lumMod val="10000"/>
                  </a:schemeClr>
                </a:solidFill>
                <a:latin typeface="Gilroy Semibold"/>
              </a:defRPr>
            </a:lvl1pPr>
            <a:lvl2pPr algn="l">
              <a:lnSpc>
                <a:spcPct val="80000"/>
              </a:lnSpc>
              <a:defRPr sz="8500" b="1" spc="-170">
                <a:solidFill>
                  <a:srgbClr val="000000"/>
                </a:solidFill>
              </a:defRPr>
            </a:lvl2pPr>
            <a:lvl3pPr algn="l">
              <a:lnSpc>
                <a:spcPct val="80000"/>
              </a:lnSpc>
              <a:defRPr sz="8500" b="1" spc="-170">
                <a:solidFill>
                  <a:srgbClr val="000000"/>
                </a:solidFill>
              </a:defRPr>
            </a:lvl3pPr>
            <a:lvl4pPr algn="l">
              <a:lnSpc>
                <a:spcPct val="80000"/>
              </a:lnSpc>
              <a:defRPr sz="8500" b="1" spc="-170">
                <a:solidFill>
                  <a:srgbClr val="000000"/>
                </a:solidFill>
              </a:defRPr>
            </a:lvl4pPr>
            <a:lvl5pPr algn="l">
              <a:lnSpc>
                <a:spcPct val="80000"/>
              </a:lnSpc>
              <a:defRPr sz="8500" b="1" spc="-170">
                <a:solidFill>
                  <a:srgbClr val="000000"/>
                </a:solidFill>
              </a:defRPr>
            </a:lvl5pPr>
            <a:lvl6pPr algn="l">
              <a:lnSpc>
                <a:spcPct val="80000"/>
              </a:lnSpc>
              <a:defRPr sz="8500" b="1" spc="-170">
                <a:solidFill>
                  <a:srgbClr val="000000"/>
                </a:solidFill>
              </a:defRPr>
            </a:lvl6pPr>
            <a:lvl7pPr algn="l">
              <a:lnSpc>
                <a:spcPct val="80000"/>
              </a:lnSpc>
              <a:defRPr sz="8500" b="1" spc="-170">
                <a:solidFill>
                  <a:srgbClr val="000000"/>
                </a:solidFill>
              </a:defRPr>
            </a:lvl7pPr>
            <a:lvl8pPr algn="l">
              <a:lnSpc>
                <a:spcPct val="80000"/>
              </a:lnSpc>
              <a:defRPr sz="8500" b="1" spc="-170">
                <a:solidFill>
                  <a:srgbClr val="000000"/>
                </a:solidFill>
              </a:defRPr>
            </a:lvl8pPr>
            <a:lvl9pPr algn="l">
              <a:lnSpc>
                <a:spcPct val="80000"/>
              </a:lnSpc>
              <a:defRPr sz="8500" b="1" spc="-170">
                <a:solidFill>
                  <a:srgbClr val="000000"/>
                </a:solidFill>
              </a:defRPr>
            </a:lvl9pPr>
          </a:lstStyle>
          <a:p>
            <a:pPr>
              <a:lnSpc>
                <a:spcPct val="90000"/>
              </a:lnSpc>
            </a:pPr>
            <a:r>
              <a:rPr lang="lv-LV" dirty="0">
                <a:sym typeface="Gilroy Semibold"/>
              </a:rPr>
              <a:t>Atbalstāmās izmaksas</a:t>
            </a:r>
            <a:endParaRPr lang="lv-LV" sz="5400" spc="-170" dirty="0">
              <a:sym typeface="Gilroy Semibold"/>
            </a:endParaRPr>
          </a:p>
        </p:txBody>
      </p:sp>
      <p:pic>
        <p:nvPicPr>
          <p:cNvPr id="209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6183" y="11111944"/>
            <a:ext cx="1394532" cy="1339654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Vieta tēmas…">
            <a:extLst>
              <a:ext uri="{FF2B5EF4-FFF2-40B4-BE49-F238E27FC236}">
                <a16:creationId xmlns:a16="http://schemas.microsoft.com/office/drawing/2014/main" id="{588D62CE-2C73-7D61-3C32-FF9F5E06CA11}"/>
              </a:ext>
            </a:extLst>
          </p:cNvPr>
          <p:cNvSpPr txBox="1"/>
          <p:nvPr/>
        </p:nvSpPr>
        <p:spPr>
          <a:xfrm>
            <a:off x="10095722" y="4344614"/>
            <a:ext cx="13129769" cy="33239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lvl="0" algn="l" hangingPunct="1">
              <a:lnSpc>
                <a:spcPct val="90000"/>
              </a:lnSpc>
              <a:buSzPct val="123000"/>
              <a:defRPr/>
            </a:pPr>
            <a:r>
              <a:rPr lang="lv-LV" sz="6000" b="1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Administratīvās izmaksas </a:t>
            </a:r>
            <a:r>
              <a:rPr lang="lv-LV" sz="6000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(projekta vadītājs, grāmatvedis, sakaru pakalpojumi u. c.) - </a:t>
            </a:r>
            <a:r>
              <a:rPr lang="lv-LV" sz="6000" b="1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ne vairāk kā 10 % no projekta kopējām izmaksām</a:t>
            </a:r>
            <a:endParaRPr sz="6000" b="1" dirty="0">
              <a:solidFill>
                <a:schemeClr val="bg2">
                  <a:lumMod val="10000"/>
                </a:schemeClr>
              </a:solidFill>
              <a:latin typeface="Gilroy Semibold"/>
            </a:endParaRPr>
          </a:p>
        </p:txBody>
      </p:sp>
      <p:sp>
        <p:nvSpPr>
          <p:cNvPr id="3" name="Vieta tēmas…">
            <a:extLst>
              <a:ext uri="{FF2B5EF4-FFF2-40B4-BE49-F238E27FC236}">
                <a16:creationId xmlns:a16="http://schemas.microsoft.com/office/drawing/2014/main" id="{CE452EA6-901B-1F72-1717-8A98A7D0CD26}"/>
              </a:ext>
            </a:extLst>
          </p:cNvPr>
          <p:cNvSpPr txBox="1"/>
          <p:nvPr/>
        </p:nvSpPr>
        <p:spPr>
          <a:xfrm>
            <a:off x="10095722" y="7293895"/>
            <a:ext cx="13129769" cy="31023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marL="723900" lvl="0" indent="-723900" algn="l" hangingPunct="1">
              <a:lnSpc>
                <a:spcPct val="90000"/>
              </a:lnSpc>
              <a:buSzPct val="123000"/>
              <a:buFont typeface="Arial" panose="020B0604020202020204" pitchFamily="34" charset="0"/>
              <a:buChar char="•"/>
              <a:defRPr/>
            </a:pPr>
            <a:endParaRPr lang="lv-LV" sz="5200" dirty="0">
              <a:solidFill>
                <a:schemeClr val="bg2">
                  <a:lumMod val="10000"/>
                </a:schemeClr>
              </a:solidFill>
              <a:latin typeface="Gilroy Semibold"/>
            </a:endParaRPr>
          </a:p>
          <a:p>
            <a:pPr marL="723900" lvl="0" indent="-723900" algn="l" hangingPunct="1">
              <a:lnSpc>
                <a:spcPct val="90000"/>
              </a:lnSpc>
              <a:buSzPct val="123000"/>
              <a:buFont typeface="Arial" panose="020B0604020202020204" pitchFamily="34" charset="0"/>
              <a:buChar char="•"/>
              <a:defRPr/>
            </a:pPr>
            <a:endParaRPr lang="lv-LV" sz="5200" dirty="0">
              <a:solidFill>
                <a:schemeClr val="bg2">
                  <a:lumMod val="10000"/>
                </a:schemeClr>
              </a:solidFill>
              <a:latin typeface="Gilroy Semibold"/>
            </a:endParaRPr>
          </a:p>
          <a:p>
            <a:pPr lvl="0" algn="l" hangingPunct="1">
              <a:lnSpc>
                <a:spcPct val="90000"/>
              </a:lnSpc>
              <a:buSzPct val="123000"/>
              <a:defRPr/>
            </a:pPr>
            <a:r>
              <a:rPr lang="lv-LV" sz="6000" b="1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Projekta aktivitāšu īstenošanai nepieciešamās izmaksas</a:t>
            </a:r>
          </a:p>
        </p:txBody>
      </p:sp>
    </p:spTree>
    <p:extLst>
      <p:ext uri="{BB962C8B-B14F-4D97-AF65-F5344CB8AC3E}">
        <p14:creationId xmlns:p14="http://schemas.microsoft.com/office/powerpoint/2010/main" val="3865443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2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4261" y="11070524"/>
            <a:ext cx="1394533" cy="1339654"/>
          </a:xfrm>
          <a:prstGeom prst="rect">
            <a:avLst/>
          </a:prstGeom>
          <a:ln w="12700">
            <a:miter lim="400000"/>
          </a:ln>
        </p:spPr>
      </p:pic>
      <p:sp>
        <p:nvSpPr>
          <p:cNvPr id="306" name="Vieta tēmas…"/>
          <p:cNvSpPr txBox="1"/>
          <p:nvPr/>
        </p:nvSpPr>
        <p:spPr>
          <a:xfrm>
            <a:off x="7508632" y="4344614"/>
            <a:ext cx="16424030" cy="33239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algn="l" hangingPunct="1">
              <a:lnSpc>
                <a:spcPct val="90000"/>
              </a:lnSpc>
              <a:buSzPct val="123000"/>
              <a:defRPr/>
            </a:pPr>
            <a:r>
              <a:rPr lang="lv-LV" sz="4800" b="1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Rīgas atbalsta centrs Ukrainas iedzīvotājiem </a:t>
            </a:r>
          </a:p>
          <a:p>
            <a:pPr lvl="0" algn="l" hangingPunct="1">
              <a:lnSpc>
                <a:spcPct val="90000"/>
              </a:lnSpc>
              <a:buSzPct val="123000"/>
              <a:defRPr/>
            </a:pPr>
            <a:r>
              <a:rPr lang="lv-LV" sz="4800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Pāles ielā 9, Rīgā </a:t>
            </a:r>
          </a:p>
          <a:p>
            <a:pPr lvl="0" algn="l" hangingPunct="1">
              <a:lnSpc>
                <a:spcPct val="90000"/>
              </a:lnSpc>
              <a:buSzPct val="123000"/>
              <a:defRPr/>
            </a:pPr>
            <a:r>
              <a:rPr lang="lv-LV" sz="4800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Kontaktpersona: </a:t>
            </a:r>
          </a:p>
          <a:p>
            <a:pPr lvl="0" algn="l" hangingPunct="1">
              <a:lnSpc>
                <a:spcPct val="90000"/>
              </a:lnSpc>
              <a:buSzPct val="123000"/>
              <a:defRPr/>
            </a:pPr>
            <a:r>
              <a:rPr lang="lv-LV" sz="4800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Jana Mihailova tālr.: 29186844 </a:t>
            </a:r>
          </a:p>
          <a:p>
            <a:pPr lvl="0" algn="l" hangingPunct="1">
              <a:lnSpc>
                <a:spcPct val="90000"/>
              </a:lnSpc>
              <a:buSzPct val="123000"/>
              <a:defRPr/>
            </a:pPr>
            <a:r>
              <a:rPr lang="lv-LV" sz="4800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E-pasts: jana.mihailova@riga.lv</a:t>
            </a:r>
            <a:endParaRPr sz="4800" dirty="0">
              <a:solidFill>
                <a:schemeClr val="bg2">
                  <a:lumMod val="10000"/>
                </a:schemeClr>
              </a:solidFill>
              <a:latin typeface="Gilroy Semibold"/>
            </a:endParaRPr>
          </a:p>
        </p:txBody>
      </p:sp>
      <p:sp>
        <p:nvSpPr>
          <p:cNvPr id="307" name="Laika plāns…"/>
          <p:cNvSpPr txBox="1"/>
          <p:nvPr/>
        </p:nvSpPr>
        <p:spPr>
          <a:xfrm>
            <a:off x="1444260" y="692007"/>
            <a:ext cx="11730563" cy="33239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algn="l">
              <a:lnSpc>
                <a:spcPct val="90000"/>
              </a:lnSpc>
            </a:pPr>
            <a:r>
              <a:rPr lang="lv-LV" sz="8000" b="1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Bezmaksas telpu nodrošinājums projekta aktivitātēm</a:t>
            </a:r>
            <a:endParaRPr sz="8000" b="1" spc="-170" dirty="0">
              <a:solidFill>
                <a:schemeClr val="bg2">
                  <a:lumMod val="10000"/>
                </a:schemeClr>
              </a:solidFill>
              <a:latin typeface="Gilroy Semibold"/>
            </a:endParaRPr>
          </a:p>
        </p:txBody>
      </p:sp>
      <p:sp>
        <p:nvSpPr>
          <p:cNvPr id="308" name="Vieta tēmas…"/>
          <p:cNvSpPr txBox="1"/>
          <p:nvPr/>
        </p:nvSpPr>
        <p:spPr>
          <a:xfrm>
            <a:off x="7508632" y="8160830"/>
            <a:ext cx="15419384" cy="33793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algn="l" hangingPunct="1">
              <a:lnSpc>
                <a:spcPct val="90000"/>
              </a:lnSpc>
              <a:buSzPct val="123000"/>
              <a:defRPr/>
            </a:pPr>
            <a:r>
              <a:rPr lang="lv-LV" sz="4800" b="1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Pašvaldības bezmaksas telpas nevalstiskajām organizācijām</a:t>
            </a:r>
          </a:p>
          <a:p>
            <a:pPr lvl="0" algn="l" hangingPunct="1">
              <a:lnSpc>
                <a:spcPct val="90000"/>
              </a:lnSpc>
              <a:buSzPct val="123000"/>
              <a:defRPr/>
            </a:pPr>
            <a:r>
              <a:rPr lang="lv-LV" sz="4800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Kontakti: </a:t>
            </a:r>
            <a:r>
              <a:rPr lang="pt-BR" sz="4800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tālr</a:t>
            </a:r>
            <a:r>
              <a:rPr lang="lv-LV" sz="4800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.:</a:t>
            </a:r>
            <a:r>
              <a:rPr lang="pt-BR" sz="4800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 67848902</a:t>
            </a:r>
            <a:r>
              <a:rPr lang="lv-LV" sz="4800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,</a:t>
            </a:r>
            <a:r>
              <a:rPr lang="pt-BR" sz="4800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 e-pasts</a:t>
            </a:r>
            <a:r>
              <a:rPr lang="lv-LV" sz="4800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:</a:t>
            </a:r>
            <a:r>
              <a:rPr lang="pt-BR" sz="4800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 nvonams@riga.lv</a:t>
            </a:r>
            <a:endParaRPr lang="lv-LV" sz="4800" dirty="0">
              <a:solidFill>
                <a:schemeClr val="bg2">
                  <a:lumMod val="10000"/>
                </a:schemeClr>
              </a:solidFill>
              <a:latin typeface="Gilroy Semibold"/>
            </a:endParaRPr>
          </a:p>
          <a:p>
            <a:pPr lvl="0" algn="l" hangingPunct="1">
              <a:lnSpc>
                <a:spcPct val="90000"/>
              </a:lnSpc>
              <a:buSzPct val="123000"/>
              <a:defRPr/>
            </a:pPr>
            <a:r>
              <a:rPr lang="it-IT" sz="4800" dirty="0">
                <a:solidFill>
                  <a:schemeClr val="bg2">
                    <a:lumMod val="10000"/>
                  </a:schemeClr>
                </a:solidFill>
                <a:latin typeface="Gilroy Semibold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https://apkaimes.lv/integracija/par-nvo-namu/telpu-lietosana/#top</a:t>
            </a:r>
            <a:endParaRPr lang="lv-LV" sz="4800" dirty="0">
              <a:solidFill>
                <a:schemeClr val="bg2">
                  <a:lumMod val="10000"/>
                </a:schemeClr>
              </a:solidFill>
              <a:latin typeface="Gilroy Semibold"/>
            </a:endParaRPr>
          </a:p>
          <a:p>
            <a:pPr lvl="0" algn="l" hangingPunct="1">
              <a:lnSpc>
                <a:spcPct val="90000"/>
              </a:lnSpc>
              <a:buSzPct val="123000"/>
              <a:defRPr/>
            </a:pPr>
            <a:endParaRPr lang="it-IT" sz="5200" dirty="0">
              <a:solidFill>
                <a:schemeClr val="bg2">
                  <a:lumMod val="10000"/>
                </a:schemeClr>
              </a:solidFill>
              <a:latin typeface="Gilroy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3871883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2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4261" y="11070524"/>
            <a:ext cx="1394533" cy="1339654"/>
          </a:xfrm>
          <a:prstGeom prst="rect">
            <a:avLst/>
          </a:prstGeom>
          <a:ln w="12700">
            <a:miter lim="400000"/>
          </a:ln>
        </p:spPr>
      </p:pic>
      <p:sp>
        <p:nvSpPr>
          <p:cNvPr id="306" name="Vieta tēmas…"/>
          <p:cNvSpPr txBox="1"/>
          <p:nvPr/>
        </p:nvSpPr>
        <p:spPr>
          <a:xfrm>
            <a:off x="10058400" y="3716131"/>
            <a:ext cx="13101073" cy="75005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algn="l" hangingPunct="1">
              <a:lnSpc>
                <a:spcPct val="90000"/>
              </a:lnSpc>
              <a:spcBef>
                <a:spcPts val="1200"/>
              </a:spcBef>
              <a:buSzPct val="123000"/>
              <a:defRPr/>
            </a:pPr>
            <a:r>
              <a:rPr lang="lv-LV" sz="5400" i="0" u="none" strike="noStrike" baseline="0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Projekta sagatavošanas izmaksas</a:t>
            </a:r>
          </a:p>
          <a:p>
            <a:pPr algn="l" hangingPunct="1">
              <a:lnSpc>
                <a:spcPct val="90000"/>
              </a:lnSpc>
              <a:spcBef>
                <a:spcPts val="1200"/>
              </a:spcBef>
              <a:buSzPct val="123000"/>
              <a:defRPr/>
            </a:pPr>
            <a:r>
              <a:rPr lang="lv-LV" sz="5400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P</a:t>
            </a:r>
            <a:r>
              <a:rPr lang="lv-LV" sz="5400" i="0" u="none" strike="noStrike" baseline="0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amatlīdzekļu iegāde</a:t>
            </a:r>
          </a:p>
          <a:p>
            <a:pPr algn="l" hangingPunct="1">
              <a:lnSpc>
                <a:spcPct val="90000"/>
              </a:lnSpc>
              <a:spcBef>
                <a:spcPts val="1200"/>
              </a:spcBef>
              <a:buSzPct val="123000"/>
              <a:defRPr/>
            </a:pPr>
            <a:r>
              <a:rPr lang="lv-LV" sz="5400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P</a:t>
            </a:r>
            <a:r>
              <a:rPr lang="lv-LV" sz="5400" i="0" u="none" strike="noStrike" baseline="0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rēmijas, dāvinājumi, dāvanu kartes un citi materiāli stimulējoši pasākumi</a:t>
            </a:r>
          </a:p>
          <a:p>
            <a:pPr algn="l" hangingPunct="1">
              <a:lnSpc>
                <a:spcPct val="90000"/>
              </a:lnSpc>
              <a:spcBef>
                <a:spcPts val="1200"/>
              </a:spcBef>
              <a:buSzPct val="123000"/>
              <a:defRPr/>
            </a:pPr>
            <a:r>
              <a:rPr lang="lv-LV" sz="5400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N</a:t>
            </a:r>
            <a:r>
              <a:rPr lang="lv-LV" sz="5400" i="0" u="none" strike="noStrike" baseline="0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audas sodu, līgumsodu, kavējuma procentu apmaksa</a:t>
            </a:r>
          </a:p>
          <a:p>
            <a:pPr algn="l" hangingPunct="1">
              <a:lnSpc>
                <a:spcPct val="90000"/>
              </a:lnSpc>
              <a:spcBef>
                <a:spcPts val="1200"/>
              </a:spcBef>
              <a:buSzPct val="123000"/>
              <a:defRPr/>
            </a:pPr>
            <a:r>
              <a:rPr lang="lv-LV" sz="5400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I</a:t>
            </a:r>
            <a:r>
              <a:rPr lang="lv-LV" sz="5400" i="0" u="none" strike="noStrike" baseline="0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zmaksas, kas neatbilst projekta mērķa sasniegšanai</a:t>
            </a:r>
          </a:p>
          <a:p>
            <a:pPr marL="685800" indent="-685800" algn="l" hangingPunct="1">
              <a:lnSpc>
                <a:spcPct val="90000"/>
              </a:lnSpc>
              <a:spcBef>
                <a:spcPts val="1200"/>
              </a:spcBef>
              <a:buSzPct val="123000"/>
              <a:buFont typeface="Arial" panose="020B0604020202020204" pitchFamily="34" charset="0"/>
              <a:buChar char="•"/>
              <a:defRPr/>
            </a:pPr>
            <a:endParaRPr lang="lv-LV" sz="5400" b="0" i="0" u="none" strike="noStrike" baseline="0" dirty="0">
              <a:solidFill>
                <a:schemeClr val="bg2">
                  <a:lumMod val="10000"/>
                </a:schemeClr>
              </a:solidFill>
              <a:latin typeface="Gilroy Semibold"/>
            </a:endParaRPr>
          </a:p>
        </p:txBody>
      </p:sp>
      <p:sp>
        <p:nvSpPr>
          <p:cNvPr id="307" name="Laika plāns…"/>
          <p:cNvSpPr txBox="1"/>
          <p:nvPr/>
        </p:nvSpPr>
        <p:spPr>
          <a:xfrm>
            <a:off x="1444261" y="653907"/>
            <a:ext cx="10606020" cy="47089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0" marR="0" lvl="0" indent="0" algn="l" defTabSz="2438338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9000" b="1" i="0" u="none" strike="noStrike" kern="0" cap="none" spc="0" normalizeH="0" baseline="0" noProof="0" dirty="0">
                <a:ln>
                  <a:noFill/>
                </a:ln>
                <a:solidFill>
                  <a:srgbClr val="D5D5D5">
                    <a:lumMod val="10000"/>
                  </a:srgbClr>
                </a:solidFill>
                <a:effectLst/>
                <a:uLnTx/>
                <a:uFillTx/>
                <a:latin typeface="Gilroy Semibold"/>
                <a:sym typeface="Helvetica Neue"/>
              </a:rPr>
              <a:t>Neatbalstāmās izmaksas</a:t>
            </a:r>
          </a:p>
          <a:p>
            <a:pPr marL="0" marR="0" lvl="0" indent="0" algn="l" defTabSz="2438338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9000" b="1" i="0" u="none" strike="noStrike" kern="0" cap="none" spc="0" normalizeH="0" baseline="0" noProof="0" dirty="0">
              <a:ln>
                <a:noFill/>
              </a:ln>
              <a:solidFill>
                <a:srgbClr val="D5D5D5">
                  <a:lumMod val="10000"/>
                </a:srgbClr>
              </a:solidFill>
              <a:effectLst/>
              <a:uLnTx/>
              <a:uFillTx/>
              <a:latin typeface="Gilroy Semibold"/>
              <a:sym typeface="Helvetica Neue"/>
            </a:endParaRPr>
          </a:p>
          <a:p>
            <a:pPr marL="0" marR="0" lvl="0" indent="0" algn="l" defTabSz="5842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spc="119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pPr>
            <a:endParaRPr kumimoji="0" sz="6000" b="0" i="0" u="none" strike="noStrike" kern="0" cap="none" spc="119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roy Semibold"/>
              <a:sym typeface="Gilroy Semibold"/>
            </a:endParaRPr>
          </a:p>
        </p:txBody>
      </p:sp>
      <p:sp>
        <p:nvSpPr>
          <p:cNvPr id="308" name="Vieta tēmas…"/>
          <p:cNvSpPr txBox="1"/>
          <p:nvPr/>
        </p:nvSpPr>
        <p:spPr>
          <a:xfrm>
            <a:off x="12050281" y="7466389"/>
            <a:ext cx="10606020" cy="25514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marL="457200" marR="0" lvl="0" indent="-457200" algn="l" defTabSz="2438338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Pct val="123000"/>
              <a:buFont typeface="Arial" panose="020B0604020202020204" pitchFamily="34" charset="0"/>
              <a:buChar char="•"/>
              <a:tabLst/>
              <a:defRPr/>
            </a:pPr>
            <a:endParaRPr kumimoji="0" lang="lv-LV" sz="5400" b="0" i="0" u="none" strike="noStrike" kern="0" cap="none" spc="0" normalizeH="0" baseline="0" noProof="0" dirty="0">
              <a:ln>
                <a:noFill/>
              </a:ln>
              <a:solidFill>
                <a:srgbClr val="D5D5D5">
                  <a:lumMod val="10000"/>
                </a:srgbClr>
              </a:solidFill>
              <a:effectLst/>
              <a:uLnTx/>
              <a:uFillTx/>
              <a:latin typeface="Gilroy Semibold"/>
              <a:sym typeface="Helvetica Neue"/>
            </a:endParaRPr>
          </a:p>
          <a:p>
            <a:pPr marR="0" lvl="0" algn="l" defTabSz="2438338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Pct val="123000"/>
              <a:tabLst/>
              <a:defRPr/>
            </a:pPr>
            <a:r>
              <a:rPr kumimoji="0" lang="lv-LV" sz="5400" b="0" i="0" u="none" strike="noStrike" kern="0" cap="none" spc="0" normalizeH="0" baseline="0" noProof="0" dirty="0">
                <a:ln>
                  <a:noFill/>
                </a:ln>
                <a:solidFill>
                  <a:srgbClr val="D5D5D5">
                    <a:lumMod val="10000"/>
                  </a:srgbClr>
                </a:solidFill>
                <a:effectLst/>
                <a:uLnTx/>
                <a:uFillTx/>
                <a:latin typeface="Gilroy Semibold"/>
                <a:sym typeface="Helvetica Neue"/>
              </a:rPr>
              <a:t> </a:t>
            </a:r>
          </a:p>
          <a:p>
            <a:pPr marR="0" lvl="0" algn="l" defTabSz="2438338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Pct val="123000"/>
              <a:tabLst/>
              <a:defRPr/>
            </a:pPr>
            <a:endParaRPr kumimoji="0" lang="lv-LV" sz="5400" b="0" i="0" u="none" strike="noStrike" kern="0" cap="none" spc="0" normalizeH="0" baseline="0" noProof="0" dirty="0">
              <a:ln>
                <a:noFill/>
              </a:ln>
              <a:solidFill>
                <a:srgbClr val="D5D5D5">
                  <a:lumMod val="10000"/>
                </a:srgbClr>
              </a:solidFill>
              <a:effectLst/>
              <a:uLnTx/>
              <a:uFillTx/>
              <a:latin typeface="Gilroy Semibold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462175376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2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4261" y="11070524"/>
            <a:ext cx="1394533" cy="1339654"/>
          </a:xfrm>
          <a:prstGeom prst="rect">
            <a:avLst/>
          </a:prstGeom>
          <a:ln w="12700">
            <a:miter lim="400000"/>
          </a:ln>
        </p:spPr>
      </p:pic>
      <p:sp>
        <p:nvSpPr>
          <p:cNvPr id="306" name="Vieta tēmas…"/>
          <p:cNvSpPr txBox="1"/>
          <p:nvPr/>
        </p:nvSpPr>
        <p:spPr>
          <a:xfrm>
            <a:off x="12050281" y="3249850"/>
            <a:ext cx="11165176" cy="806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marL="685800" marR="0" lvl="0" indent="-685800" algn="l" defTabSz="2438338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Pct val="123000"/>
              <a:buFont typeface="Arial" panose="020B0604020202020204" pitchFamily="34" charset="0"/>
              <a:buChar char="•"/>
              <a:tabLst/>
              <a:defRPr/>
            </a:pPr>
            <a:endParaRPr kumimoji="0" lang="lv-LV" sz="4800" b="0" i="0" u="none" strike="noStrike" kern="0" cap="none" spc="0" normalizeH="0" baseline="0" noProof="0" dirty="0">
              <a:ln>
                <a:noFill/>
              </a:ln>
              <a:solidFill>
                <a:srgbClr val="D5D5D5">
                  <a:lumMod val="10000"/>
                </a:srgbClr>
              </a:solidFill>
              <a:effectLst/>
              <a:uLnTx/>
              <a:uFillTx/>
              <a:latin typeface="Gilroy Semibold"/>
              <a:sym typeface="Helvetica Neue"/>
            </a:endParaRPr>
          </a:p>
          <a:p>
            <a:pPr marR="0" lvl="0" algn="l" defTabSz="2438338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Pct val="123000"/>
              <a:tabLst/>
              <a:defRPr/>
            </a:pPr>
            <a:r>
              <a:rPr kumimoji="0" lang="lv-LV" sz="6000" b="1" i="0" u="none" strike="noStrike" kern="0" cap="none" spc="0" normalizeH="0" baseline="0" noProof="0" dirty="0">
                <a:ln>
                  <a:noFill/>
                </a:ln>
                <a:solidFill>
                  <a:srgbClr val="D5D5D5">
                    <a:lumMod val="10000"/>
                  </a:srgbClr>
                </a:solidFill>
                <a:effectLst/>
                <a:uLnTx/>
                <a:uFillTx/>
                <a:latin typeface="Gilroy Semibold"/>
                <a:sym typeface="Helvetica Neue"/>
              </a:rPr>
              <a:t>Aktivitātes veiktas pilnā apmērā</a:t>
            </a:r>
          </a:p>
          <a:p>
            <a:pPr marL="685800" marR="0" lvl="0" indent="-685800" algn="l" defTabSz="2438338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Pct val="123000"/>
              <a:buFont typeface="Arial" panose="020B0604020202020204" pitchFamily="34" charset="0"/>
              <a:buChar char="•"/>
              <a:tabLst/>
              <a:defRPr/>
            </a:pPr>
            <a:endParaRPr kumimoji="0" lang="lv-LV" sz="6000" b="1" i="0" u="none" strike="noStrike" kern="0" cap="none" spc="0" normalizeH="0" baseline="0" noProof="0" dirty="0">
              <a:ln>
                <a:noFill/>
              </a:ln>
              <a:solidFill>
                <a:srgbClr val="D5D5D5">
                  <a:lumMod val="10000"/>
                </a:srgbClr>
              </a:solidFill>
              <a:effectLst/>
              <a:uLnTx/>
              <a:uFillTx/>
              <a:latin typeface="Gilroy Semibold"/>
              <a:sym typeface="Helvetica Neue"/>
            </a:endParaRPr>
          </a:p>
          <a:p>
            <a:pPr marR="0" lvl="0" algn="l" defTabSz="2438338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Pct val="123000"/>
              <a:tabLst/>
              <a:defRPr/>
            </a:pPr>
            <a:r>
              <a:rPr lang="lv-LV" sz="6000" b="1" dirty="0">
                <a:solidFill>
                  <a:srgbClr val="D5D5D5">
                    <a:lumMod val="10000"/>
                  </a:srgbClr>
                </a:solidFill>
                <a:latin typeface="Gilroy Semibold"/>
              </a:rPr>
              <a:t>Plānotā mērķauditorija iesaistīta vismaz 80 % apmērā</a:t>
            </a:r>
          </a:p>
          <a:p>
            <a:pPr marR="0" lvl="0" algn="l" defTabSz="2438338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Pct val="123000"/>
              <a:tabLst/>
              <a:defRPr/>
            </a:pPr>
            <a:endParaRPr kumimoji="0" lang="lv-LV" sz="6000" b="1" i="0" u="none" strike="noStrike" kern="0" cap="none" spc="0" normalizeH="0" baseline="0" noProof="0" dirty="0">
              <a:ln>
                <a:noFill/>
              </a:ln>
              <a:solidFill>
                <a:srgbClr val="D5D5D5">
                  <a:lumMod val="10000"/>
                </a:srgbClr>
              </a:solidFill>
              <a:effectLst/>
              <a:uLnTx/>
              <a:uFillTx/>
              <a:latin typeface="Gilroy Semibold"/>
              <a:sym typeface="Helvetica Neue"/>
            </a:endParaRPr>
          </a:p>
          <a:p>
            <a:pPr marR="0" lvl="0" algn="l" defTabSz="2438338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Pct val="123000"/>
              <a:tabLst/>
              <a:defRPr/>
            </a:pPr>
            <a:r>
              <a:rPr lang="lv-LV" sz="6000" b="1" dirty="0">
                <a:solidFill>
                  <a:srgbClr val="D5D5D5">
                    <a:lumMod val="10000"/>
                  </a:srgbClr>
                </a:solidFill>
                <a:latin typeface="Gilroy Semibold"/>
              </a:rPr>
              <a:t>P</a:t>
            </a:r>
            <a:r>
              <a:rPr kumimoji="0" lang="lv-LV" sz="6000" b="1" i="0" u="none" strike="noStrike" kern="0" cap="none" spc="0" normalizeH="0" baseline="0" noProof="0" dirty="0" err="1">
                <a:ln>
                  <a:noFill/>
                </a:ln>
                <a:solidFill>
                  <a:srgbClr val="D5D5D5">
                    <a:lumMod val="10000"/>
                  </a:srgbClr>
                </a:solidFill>
                <a:effectLst/>
                <a:uLnTx/>
                <a:uFillTx/>
                <a:latin typeface="Gilroy Semibold"/>
                <a:sym typeface="Helvetica Neue"/>
              </a:rPr>
              <a:t>lānotie</a:t>
            </a:r>
            <a:r>
              <a:rPr kumimoji="0" lang="lv-LV" sz="6000" b="1" i="0" u="none" strike="noStrike" kern="0" cap="none" spc="0" normalizeH="0" baseline="0" noProof="0" dirty="0">
                <a:ln>
                  <a:noFill/>
                </a:ln>
                <a:solidFill>
                  <a:srgbClr val="D5D5D5">
                    <a:lumMod val="10000"/>
                  </a:srgbClr>
                </a:solidFill>
                <a:effectLst/>
                <a:uLnTx/>
                <a:uFillTx/>
                <a:latin typeface="Gilroy Semibold"/>
                <a:sym typeface="Helvetica Neue"/>
              </a:rPr>
              <a:t> rezultāti sasniegti pilnā apmērā</a:t>
            </a:r>
          </a:p>
          <a:p>
            <a:pPr marL="685800" indent="-685800" algn="l" hangingPunct="1">
              <a:lnSpc>
                <a:spcPct val="90000"/>
              </a:lnSpc>
              <a:spcBef>
                <a:spcPts val="1200"/>
              </a:spcBef>
              <a:buSzPct val="123000"/>
              <a:buFont typeface="Arial" panose="020B0604020202020204" pitchFamily="34" charset="0"/>
              <a:buChar char="•"/>
              <a:defRPr/>
            </a:pPr>
            <a:endParaRPr kumimoji="0" sz="4800" b="0" i="0" u="none" strike="noStrike" kern="0" cap="none" spc="0" normalizeH="0" baseline="0" noProof="0" dirty="0">
              <a:ln>
                <a:noFill/>
              </a:ln>
              <a:solidFill>
                <a:srgbClr val="D5D5D5">
                  <a:lumMod val="10000"/>
                </a:srgbClr>
              </a:solidFill>
              <a:effectLst/>
              <a:uLnTx/>
              <a:uFillTx/>
              <a:latin typeface="Gilroy Semibold"/>
              <a:sym typeface="Helvetica Neue"/>
            </a:endParaRPr>
          </a:p>
        </p:txBody>
      </p:sp>
      <p:sp>
        <p:nvSpPr>
          <p:cNvPr id="307" name="Laika plāns…"/>
          <p:cNvSpPr txBox="1"/>
          <p:nvPr/>
        </p:nvSpPr>
        <p:spPr>
          <a:xfrm>
            <a:off x="1444261" y="653907"/>
            <a:ext cx="10606020" cy="47089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0" marR="0" lvl="0" indent="0" algn="l" defTabSz="2438338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9000" b="1" i="0" u="none" strike="noStrike" kern="0" cap="none" spc="0" normalizeH="0" baseline="0" noProof="0" dirty="0">
                <a:ln>
                  <a:noFill/>
                </a:ln>
                <a:solidFill>
                  <a:srgbClr val="D5D5D5">
                    <a:lumMod val="10000"/>
                  </a:srgbClr>
                </a:solidFill>
                <a:effectLst/>
                <a:uLnTx/>
                <a:uFillTx/>
                <a:latin typeface="Gilroy Semibold"/>
                <a:sym typeface="Helvetica Neue"/>
              </a:rPr>
              <a:t>Projektu izpildes nosacījumi</a:t>
            </a:r>
          </a:p>
          <a:p>
            <a:pPr marL="0" marR="0" lvl="0" indent="0" algn="l" defTabSz="2438338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9000" b="1" i="0" u="none" strike="noStrike" kern="0" cap="none" spc="0" normalizeH="0" baseline="0" noProof="0" dirty="0">
              <a:ln>
                <a:noFill/>
              </a:ln>
              <a:solidFill>
                <a:srgbClr val="D5D5D5">
                  <a:lumMod val="10000"/>
                </a:srgbClr>
              </a:solidFill>
              <a:effectLst/>
              <a:uLnTx/>
              <a:uFillTx/>
              <a:latin typeface="Gilroy Semibold"/>
              <a:sym typeface="Helvetica Neue"/>
            </a:endParaRPr>
          </a:p>
          <a:p>
            <a:pPr marL="0" marR="0" lvl="0" indent="0" algn="l" defTabSz="5842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spc="119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pPr>
            <a:endParaRPr kumimoji="0" sz="6000" b="0" i="0" u="none" strike="noStrike" kern="0" cap="none" spc="119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roy Semibold"/>
              <a:sym typeface="Gilroy Semibold"/>
            </a:endParaRPr>
          </a:p>
        </p:txBody>
      </p:sp>
      <p:sp>
        <p:nvSpPr>
          <p:cNvPr id="308" name="Vieta tēmas…"/>
          <p:cNvSpPr txBox="1"/>
          <p:nvPr/>
        </p:nvSpPr>
        <p:spPr>
          <a:xfrm>
            <a:off x="12050281" y="7466389"/>
            <a:ext cx="10606020" cy="25514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marL="457200" marR="0" lvl="0" indent="-457200" algn="l" defTabSz="2438338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Pct val="123000"/>
              <a:buFont typeface="Arial" panose="020B0604020202020204" pitchFamily="34" charset="0"/>
              <a:buChar char="•"/>
              <a:tabLst/>
              <a:defRPr/>
            </a:pPr>
            <a:endParaRPr kumimoji="0" lang="lv-LV" sz="5400" b="0" i="0" u="none" strike="noStrike" kern="0" cap="none" spc="0" normalizeH="0" baseline="0" noProof="0" dirty="0">
              <a:ln>
                <a:noFill/>
              </a:ln>
              <a:solidFill>
                <a:srgbClr val="D5D5D5">
                  <a:lumMod val="10000"/>
                </a:srgbClr>
              </a:solidFill>
              <a:effectLst/>
              <a:uLnTx/>
              <a:uFillTx/>
              <a:latin typeface="Gilroy Semibold"/>
              <a:sym typeface="Helvetica Neue"/>
            </a:endParaRPr>
          </a:p>
          <a:p>
            <a:pPr marR="0" lvl="0" algn="l" defTabSz="2438338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Pct val="123000"/>
              <a:tabLst/>
              <a:defRPr/>
            </a:pPr>
            <a:endParaRPr kumimoji="0" lang="lv-LV" sz="5400" b="0" i="0" u="none" strike="noStrike" kern="0" cap="none" spc="0" normalizeH="0" baseline="0" noProof="0" dirty="0">
              <a:ln>
                <a:noFill/>
              </a:ln>
              <a:solidFill>
                <a:srgbClr val="D5D5D5">
                  <a:lumMod val="10000"/>
                </a:srgbClr>
              </a:solidFill>
              <a:effectLst/>
              <a:uLnTx/>
              <a:uFillTx/>
              <a:latin typeface="Gilroy Semibold"/>
              <a:sym typeface="Helvetica Neue"/>
            </a:endParaRPr>
          </a:p>
          <a:p>
            <a:pPr marR="0" lvl="0" algn="l" defTabSz="2438338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Pct val="123000"/>
              <a:tabLst/>
              <a:defRPr/>
            </a:pPr>
            <a:endParaRPr kumimoji="0" lang="lv-LV" sz="5400" b="0" i="0" u="none" strike="noStrike" kern="0" cap="none" spc="0" normalizeH="0" baseline="0" noProof="0" dirty="0">
              <a:ln>
                <a:noFill/>
              </a:ln>
              <a:solidFill>
                <a:srgbClr val="D5D5D5">
                  <a:lumMod val="10000"/>
                </a:srgbClr>
              </a:solidFill>
              <a:effectLst/>
              <a:uLnTx/>
              <a:uFillTx/>
              <a:latin typeface="Gilroy Semibold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99523353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2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4261" y="11070524"/>
            <a:ext cx="1394533" cy="1339654"/>
          </a:xfrm>
          <a:prstGeom prst="rect">
            <a:avLst/>
          </a:prstGeom>
          <a:ln w="12700">
            <a:miter lim="400000"/>
          </a:ln>
        </p:spPr>
      </p:pic>
      <p:sp>
        <p:nvSpPr>
          <p:cNvPr id="306" name="Vieta tēmas…"/>
          <p:cNvSpPr txBox="1"/>
          <p:nvPr/>
        </p:nvSpPr>
        <p:spPr>
          <a:xfrm>
            <a:off x="10338318" y="3249850"/>
            <a:ext cx="12877139" cy="28007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marR="0" lvl="0" algn="l" defTabSz="2438338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Pct val="123000"/>
              <a:tabLst/>
              <a:defRPr/>
            </a:pPr>
            <a:r>
              <a:rPr kumimoji="0" lang="lv-LV" sz="6000" b="1" i="0" u="none" strike="noStrike" kern="0" cap="none" spc="0" normalizeH="0" baseline="0" noProof="0" dirty="0">
                <a:ln>
                  <a:noFill/>
                </a:ln>
                <a:solidFill>
                  <a:srgbClr val="D5D5D5">
                    <a:lumMod val="10000"/>
                  </a:srgbClr>
                </a:solidFill>
                <a:effectLst/>
                <a:uLnTx/>
                <a:uFillTx/>
                <a:latin typeface="Gilroy Semibold"/>
                <a:sym typeface="Helvetica Neue"/>
              </a:rPr>
              <a:t>Projekta pieteikuma veidlapa </a:t>
            </a:r>
          </a:p>
          <a:p>
            <a:pPr marR="0" lvl="0" algn="l" defTabSz="2438338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Pct val="123000"/>
              <a:tabLst/>
              <a:defRPr/>
            </a:pPr>
            <a:r>
              <a:rPr lang="lv-LV" sz="6000" dirty="0">
                <a:solidFill>
                  <a:srgbClr val="D5D5D5">
                    <a:lumMod val="10000"/>
                  </a:srgbClr>
                </a:solidFill>
                <a:latin typeface="Gilroy Semibold"/>
              </a:rPr>
              <a:t>(1. nolikuma pielikums)</a:t>
            </a:r>
          </a:p>
          <a:p>
            <a:pPr marR="0" lvl="0" algn="l" defTabSz="2438338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Pct val="123000"/>
              <a:tabLst/>
              <a:defRPr/>
            </a:pPr>
            <a:r>
              <a:rPr kumimoji="0" lang="lv-LV" sz="6000" b="1" i="0" u="none" strike="noStrike" kern="0" cap="none" spc="0" normalizeH="0" baseline="0" noProof="0" dirty="0">
                <a:ln>
                  <a:noFill/>
                </a:ln>
                <a:solidFill>
                  <a:srgbClr val="D5D5D5">
                    <a:lumMod val="10000"/>
                  </a:srgbClr>
                </a:solidFill>
                <a:effectLst/>
                <a:uLnTx/>
                <a:uFillTx/>
                <a:latin typeface="Gilroy Semibold"/>
                <a:sym typeface="Helvetica Neue"/>
              </a:rPr>
              <a:t>Projekta izdevumu tāme </a:t>
            </a:r>
            <a:endParaRPr kumimoji="0" sz="6000" b="1" i="0" u="none" strike="noStrike" kern="0" cap="none" spc="0" normalizeH="0" baseline="0" noProof="0" dirty="0">
              <a:ln>
                <a:noFill/>
              </a:ln>
              <a:solidFill>
                <a:srgbClr val="D5D5D5">
                  <a:lumMod val="10000"/>
                </a:srgbClr>
              </a:solidFill>
              <a:effectLst/>
              <a:uLnTx/>
              <a:uFillTx/>
              <a:latin typeface="Gilroy Semibold"/>
              <a:sym typeface="Helvetica Neue"/>
            </a:endParaRPr>
          </a:p>
        </p:txBody>
      </p:sp>
      <p:sp>
        <p:nvSpPr>
          <p:cNvPr id="307" name="Laika plāns…"/>
          <p:cNvSpPr txBox="1"/>
          <p:nvPr/>
        </p:nvSpPr>
        <p:spPr>
          <a:xfrm>
            <a:off x="1444261" y="653907"/>
            <a:ext cx="10606020" cy="47089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0" marR="0" lvl="0" indent="0" algn="l" defTabSz="2438338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9000" b="1" i="0" u="none" strike="noStrike" kern="0" cap="none" spc="0" normalizeH="0" baseline="0" noProof="0" dirty="0">
                <a:ln>
                  <a:noFill/>
                </a:ln>
                <a:solidFill>
                  <a:srgbClr val="D5D5D5">
                    <a:lumMod val="10000"/>
                  </a:srgbClr>
                </a:solidFill>
                <a:effectLst/>
                <a:uLnTx/>
                <a:uFillTx/>
                <a:latin typeface="Gilroy Semibold"/>
                <a:sym typeface="Helvetica Neue"/>
              </a:rPr>
              <a:t>Iesniedzamie dokumenti</a:t>
            </a:r>
          </a:p>
          <a:p>
            <a:pPr marL="0" marR="0" lvl="0" indent="0" algn="l" defTabSz="2438338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9000" b="1" i="0" u="none" strike="noStrike" kern="0" cap="none" spc="0" normalizeH="0" baseline="0" noProof="0" dirty="0">
              <a:ln>
                <a:noFill/>
              </a:ln>
              <a:solidFill>
                <a:srgbClr val="D5D5D5">
                  <a:lumMod val="10000"/>
                </a:srgbClr>
              </a:solidFill>
              <a:effectLst/>
              <a:uLnTx/>
              <a:uFillTx/>
              <a:latin typeface="Gilroy Semibold"/>
              <a:sym typeface="Helvetica Neue"/>
            </a:endParaRPr>
          </a:p>
          <a:p>
            <a:pPr marL="0" marR="0" lvl="0" indent="0" algn="l" defTabSz="5842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spc="119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pPr>
            <a:endParaRPr kumimoji="0" sz="6000" b="0" i="0" u="none" strike="noStrike" kern="0" cap="none" spc="119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roy Semibold"/>
              <a:sym typeface="Gilroy Semibold"/>
            </a:endParaRPr>
          </a:p>
        </p:txBody>
      </p:sp>
      <p:sp>
        <p:nvSpPr>
          <p:cNvPr id="308" name="Vieta tēmas…"/>
          <p:cNvSpPr txBox="1"/>
          <p:nvPr/>
        </p:nvSpPr>
        <p:spPr>
          <a:xfrm>
            <a:off x="10338318" y="6050617"/>
            <a:ext cx="12317983" cy="46166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marR="0" lvl="0" algn="l" defTabSz="2438338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Pct val="123000"/>
              <a:tabLst/>
              <a:defRPr/>
            </a:pPr>
            <a:r>
              <a:rPr lang="lv-LV" sz="6000" dirty="0">
                <a:solidFill>
                  <a:srgbClr val="D5D5D5">
                    <a:lumMod val="10000"/>
                  </a:srgbClr>
                </a:solidFill>
                <a:latin typeface="Gilroy Semibold"/>
              </a:rPr>
              <a:t>(2. nolikuma pielikums)</a:t>
            </a:r>
          </a:p>
          <a:p>
            <a:pPr marR="0" lvl="0" algn="l" defTabSz="2438338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Pct val="123000"/>
              <a:tabLst/>
              <a:defRPr/>
            </a:pPr>
            <a:r>
              <a:rPr kumimoji="0" lang="lv-LV" sz="6000" b="1" i="0" u="none" strike="noStrike" kern="0" cap="none" spc="0" normalizeH="0" baseline="0" noProof="0" dirty="0">
                <a:ln>
                  <a:noFill/>
                </a:ln>
                <a:solidFill>
                  <a:srgbClr val="D5D5D5">
                    <a:lumMod val="10000"/>
                  </a:srgbClr>
                </a:solidFill>
                <a:effectLst/>
                <a:uLnTx/>
                <a:uFillTx/>
                <a:latin typeface="Gilroy Semibold"/>
                <a:sym typeface="Helvetica Neue"/>
              </a:rPr>
              <a:t>Apliecinājums </a:t>
            </a:r>
          </a:p>
          <a:p>
            <a:pPr marR="0" lvl="0" algn="l" defTabSz="2438338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Pct val="123000"/>
              <a:tabLst/>
              <a:defRPr/>
            </a:pPr>
            <a:r>
              <a:rPr kumimoji="0" lang="lv-LV" sz="6000" i="0" u="none" strike="noStrike" kern="0" cap="none" spc="0" normalizeH="0" baseline="0" noProof="0" dirty="0">
                <a:ln>
                  <a:noFill/>
                </a:ln>
                <a:solidFill>
                  <a:srgbClr val="D5D5D5">
                    <a:lumMod val="10000"/>
                  </a:srgbClr>
                </a:solidFill>
                <a:effectLst/>
                <a:uLnTx/>
                <a:uFillTx/>
                <a:latin typeface="Gilroy Semibold"/>
                <a:sym typeface="Helvetica Neue"/>
              </a:rPr>
              <a:t>(3. nolikuma pielikums)</a:t>
            </a:r>
          </a:p>
          <a:p>
            <a:pPr marR="0" lvl="0" algn="l" defTabSz="2438338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Pct val="123000"/>
              <a:tabLst/>
              <a:defRPr/>
            </a:pPr>
            <a:r>
              <a:rPr kumimoji="0" lang="lv-LV" sz="6000" b="1" i="0" u="none" strike="noStrike" kern="0" cap="none" spc="0" normalizeH="0" baseline="0" noProof="0" dirty="0">
                <a:ln>
                  <a:noFill/>
                </a:ln>
                <a:solidFill>
                  <a:srgbClr val="D5D5D5">
                    <a:lumMod val="10000"/>
                  </a:srgbClr>
                </a:solidFill>
                <a:effectLst/>
                <a:uLnTx/>
                <a:uFillTx/>
                <a:latin typeface="Gilroy Semibold"/>
                <a:sym typeface="Helvetica Neue"/>
              </a:rPr>
              <a:t>Citi pieteicēja vai aktivitāšu aprakstoši dokumenti</a:t>
            </a:r>
            <a:endParaRPr kumimoji="0" sz="6000" b="1" i="0" u="none" strike="noStrike" kern="0" cap="none" spc="0" normalizeH="0" baseline="0" noProof="0" dirty="0">
              <a:ln>
                <a:noFill/>
              </a:ln>
              <a:solidFill>
                <a:srgbClr val="D5D5D5">
                  <a:lumMod val="10000"/>
                </a:srgbClr>
              </a:solidFill>
              <a:effectLst/>
              <a:uLnTx/>
              <a:uFillTx/>
              <a:latin typeface="Gilroy Semibold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508724019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2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4261" y="11070524"/>
            <a:ext cx="1394533" cy="1339654"/>
          </a:xfrm>
          <a:prstGeom prst="rect">
            <a:avLst/>
          </a:prstGeom>
          <a:ln w="12700">
            <a:miter lim="400000"/>
          </a:ln>
        </p:spPr>
      </p:pic>
      <p:sp>
        <p:nvSpPr>
          <p:cNvPr id="306" name="Vieta tēmas…"/>
          <p:cNvSpPr txBox="1"/>
          <p:nvPr/>
        </p:nvSpPr>
        <p:spPr>
          <a:xfrm>
            <a:off x="3481754" y="4725108"/>
            <a:ext cx="16846061" cy="49859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hangingPunct="1">
              <a:buSzPct val="123000"/>
              <a:defRPr/>
            </a:pPr>
            <a:r>
              <a:rPr lang="lv-LV" sz="5400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Elektroniska dokumenta veidā, no</a:t>
            </a:r>
            <a:r>
              <a:rPr lang="lv-LV" sz="5400" i="0" u="none" strike="noStrike" baseline="0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sūtot uz elektroniskā pasta adresi integracija@riga.lv vai Rīgas Apkaimju iedzīvotāju centra oficiālo e-adresi ar </a:t>
            </a:r>
            <a:r>
              <a:rPr lang="lv-LV" sz="5400" i="0" u="none" strike="noStrike" baseline="0" dirty="0" err="1">
                <a:solidFill>
                  <a:schemeClr val="bg2">
                    <a:lumMod val="10000"/>
                  </a:schemeClr>
                </a:solidFill>
                <a:latin typeface="Gilroy Semibold"/>
              </a:rPr>
              <a:t>paraksttiesīgās</a:t>
            </a:r>
            <a:r>
              <a:rPr lang="lv-LV" sz="5400" i="0" u="none" strike="noStrike" baseline="0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 personas drošu elektronisko parakstu, kas satur laika zīmogu, .</a:t>
            </a:r>
            <a:r>
              <a:rPr lang="lv-LV" sz="5400" i="0" u="none" strike="noStrike" baseline="0" dirty="0" err="1">
                <a:solidFill>
                  <a:schemeClr val="bg2">
                    <a:lumMod val="10000"/>
                  </a:schemeClr>
                </a:solidFill>
                <a:latin typeface="Gilroy Semibold"/>
              </a:rPr>
              <a:t>edoc</a:t>
            </a:r>
            <a:r>
              <a:rPr lang="lv-LV" sz="5400" i="0" u="none" strike="noStrike" baseline="0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 formāta </a:t>
            </a:r>
            <a:r>
              <a:rPr lang="lv-LV" sz="5400" i="0" u="none" strike="noStrike" baseline="0" dirty="0" err="1">
                <a:solidFill>
                  <a:schemeClr val="bg2">
                    <a:lumMod val="10000"/>
                  </a:schemeClr>
                </a:solidFill>
                <a:latin typeface="Gilroy Semibold"/>
              </a:rPr>
              <a:t>pakotnē</a:t>
            </a:r>
            <a:r>
              <a:rPr lang="lv-LV" sz="5400" i="0" u="none" strike="noStrike" baseline="0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, kuras izmērs nepārsniedz 20 MB</a:t>
            </a:r>
            <a:endParaRPr sz="5400" dirty="0">
              <a:solidFill>
                <a:schemeClr val="bg2">
                  <a:lumMod val="10000"/>
                </a:schemeClr>
              </a:solidFill>
              <a:latin typeface="Gilroy Semibold"/>
            </a:endParaRPr>
          </a:p>
        </p:txBody>
      </p:sp>
      <p:sp>
        <p:nvSpPr>
          <p:cNvPr id="307" name="Laika plāns…"/>
          <p:cNvSpPr txBox="1"/>
          <p:nvPr/>
        </p:nvSpPr>
        <p:spPr>
          <a:xfrm>
            <a:off x="1444261" y="653907"/>
            <a:ext cx="10606020" cy="47089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algn="l">
              <a:lnSpc>
                <a:spcPct val="90000"/>
              </a:lnSpc>
            </a:pPr>
            <a:r>
              <a:rPr lang="lv-LV" sz="9000" b="1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Projektu pieteikumu iesniegšana</a:t>
            </a:r>
          </a:p>
          <a:p>
            <a:pPr algn="l"/>
            <a:endParaRPr lang="lv-LV" sz="9000" b="1" dirty="0">
              <a:solidFill>
                <a:schemeClr val="bg2">
                  <a:lumMod val="10000"/>
                </a:schemeClr>
              </a:solidFill>
              <a:latin typeface="Gilroy Semibold"/>
            </a:endParaRPr>
          </a:p>
          <a:p>
            <a:pPr algn="l" defTabSz="584200">
              <a:lnSpc>
                <a:spcPct val="90000"/>
              </a:lnSpc>
              <a:defRPr sz="6000" spc="119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pPr>
            <a:endParaRPr dirty="0"/>
          </a:p>
        </p:txBody>
      </p:sp>
      <p:sp>
        <p:nvSpPr>
          <p:cNvPr id="308" name="Vieta tēmas…"/>
          <p:cNvSpPr txBox="1"/>
          <p:nvPr/>
        </p:nvSpPr>
        <p:spPr>
          <a:xfrm>
            <a:off x="12908162" y="7622024"/>
            <a:ext cx="10606020" cy="6093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algn="l" hangingPunct="1">
              <a:lnSpc>
                <a:spcPct val="90000"/>
              </a:lnSpc>
              <a:spcBef>
                <a:spcPts val="1200"/>
              </a:spcBef>
              <a:buSzPct val="123000"/>
              <a:defRPr/>
            </a:pPr>
            <a:endParaRPr lang="lv-LV" sz="4400" dirty="0">
              <a:solidFill>
                <a:schemeClr val="bg2">
                  <a:lumMod val="10000"/>
                </a:schemeClr>
              </a:solidFill>
              <a:latin typeface="Gilroy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3314717748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2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4261" y="11070524"/>
            <a:ext cx="1394533" cy="1339654"/>
          </a:xfrm>
          <a:prstGeom prst="rect">
            <a:avLst/>
          </a:prstGeom>
          <a:ln w="12700">
            <a:miter lim="400000"/>
          </a:ln>
        </p:spPr>
      </p:pic>
      <p:sp>
        <p:nvSpPr>
          <p:cNvPr id="306" name="Vieta tēmas…"/>
          <p:cNvSpPr txBox="1"/>
          <p:nvPr/>
        </p:nvSpPr>
        <p:spPr>
          <a:xfrm>
            <a:off x="7626927" y="3146897"/>
            <a:ext cx="16889578" cy="6432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lvl="0" algn="l" hangingPunct="1">
              <a:lnSpc>
                <a:spcPct val="90000"/>
              </a:lnSpc>
              <a:spcBef>
                <a:spcPts val="1200"/>
              </a:spcBef>
              <a:buSzPct val="123000"/>
              <a:defRPr/>
            </a:pPr>
            <a:r>
              <a:rPr lang="lv-LV" sz="6000" b="1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Rīgas domes Saistošie noteikumi </a:t>
            </a:r>
          </a:p>
          <a:p>
            <a:pPr lvl="0" algn="l" hangingPunct="1">
              <a:lnSpc>
                <a:spcPct val="90000"/>
              </a:lnSpc>
              <a:spcBef>
                <a:spcPts val="1200"/>
              </a:spcBef>
              <a:buSzPct val="123000"/>
              <a:defRPr/>
            </a:pPr>
            <a:r>
              <a:rPr lang="lv-LV" sz="6000" b="1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Nr. RD-23-192-sn «Par pašvaldības </a:t>
            </a:r>
          </a:p>
          <a:p>
            <a:pPr lvl="0" algn="l" hangingPunct="1">
              <a:lnSpc>
                <a:spcPct val="90000"/>
              </a:lnSpc>
              <a:spcBef>
                <a:spcPts val="1200"/>
              </a:spcBef>
              <a:buSzPct val="123000"/>
              <a:defRPr/>
            </a:pPr>
            <a:r>
              <a:rPr lang="lv-LV" sz="6000" b="1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atbalstu sabiedrības integrācijas un līdzdalības aktivitāšu īstenošanai Rīgā»</a:t>
            </a:r>
          </a:p>
          <a:p>
            <a:pPr algn="l" hangingPunct="1">
              <a:lnSpc>
                <a:spcPct val="90000"/>
              </a:lnSpc>
              <a:spcBef>
                <a:spcPts val="1200"/>
              </a:spcBef>
              <a:buSzPct val="123000"/>
              <a:defRPr/>
            </a:pPr>
            <a:r>
              <a:rPr lang="lv-LV" sz="6000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(</a:t>
            </a:r>
            <a:r>
              <a:rPr lang="lv-LV" sz="4800" dirty="0">
                <a:solidFill>
                  <a:schemeClr val="bg2">
                    <a:lumMod val="10000"/>
                  </a:schemeClr>
                </a:solidFill>
                <a:effectLst/>
                <a:latin typeface="Gilroy Semibold"/>
                <a:ea typeface="Times New Roman" panose="02020603050405020304" pitchFamily="18" charset="0"/>
                <a:cs typeface="Times New Roman" panose="02020603050405020304" pitchFamily="18" charset="0"/>
              </a:rPr>
              <a:t>2.6. sadaļa -  Līdzfinansējums citu projektu īstenošanai)</a:t>
            </a:r>
            <a:endParaRPr lang="lv-LV" sz="4800" dirty="0">
              <a:solidFill>
                <a:schemeClr val="bg2">
                  <a:lumMod val="10000"/>
                </a:schemeClr>
              </a:solidFill>
              <a:effectLst/>
              <a:latin typeface="Gilroy Semibold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l" hangingPunct="1">
              <a:lnSpc>
                <a:spcPct val="90000"/>
              </a:lnSpc>
              <a:spcBef>
                <a:spcPts val="1200"/>
              </a:spcBef>
              <a:buSzPct val="123000"/>
              <a:defRPr/>
            </a:pPr>
            <a:r>
              <a:rPr lang="lv-LV" sz="6000" b="1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 </a:t>
            </a:r>
          </a:p>
          <a:p>
            <a:pPr algn="l" defTabSz="584200">
              <a:lnSpc>
                <a:spcPct val="90000"/>
              </a:lnSpc>
              <a:defRPr sz="6000" spc="119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pPr>
            <a:endParaRPr dirty="0"/>
          </a:p>
        </p:txBody>
      </p:sp>
      <p:sp>
        <p:nvSpPr>
          <p:cNvPr id="307" name="Laika plāns…"/>
          <p:cNvSpPr txBox="1"/>
          <p:nvPr/>
        </p:nvSpPr>
        <p:spPr>
          <a:xfrm>
            <a:off x="1444261" y="653907"/>
            <a:ext cx="10606020" cy="49859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algn="l"/>
            <a:r>
              <a:rPr lang="lv-LV" sz="9000" b="1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Saistošie </a:t>
            </a:r>
          </a:p>
          <a:p>
            <a:pPr algn="l"/>
            <a:r>
              <a:rPr lang="lv-LV" sz="9000" b="1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dokumenti</a:t>
            </a:r>
          </a:p>
          <a:p>
            <a:pPr algn="l"/>
            <a:endParaRPr lang="lv-LV" sz="9000" b="1" dirty="0">
              <a:solidFill>
                <a:schemeClr val="bg2">
                  <a:lumMod val="10000"/>
                </a:schemeClr>
              </a:solidFill>
              <a:latin typeface="Gilroy Semibold"/>
            </a:endParaRPr>
          </a:p>
          <a:p>
            <a:pPr algn="l" defTabSz="584200">
              <a:lnSpc>
                <a:spcPct val="90000"/>
              </a:lnSpc>
              <a:defRPr sz="6000" spc="119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pPr>
            <a:endParaRPr dirty="0"/>
          </a:p>
        </p:txBody>
      </p:sp>
      <p:sp>
        <p:nvSpPr>
          <p:cNvPr id="308" name="Vieta tēmas…"/>
          <p:cNvSpPr txBox="1"/>
          <p:nvPr/>
        </p:nvSpPr>
        <p:spPr>
          <a:xfrm>
            <a:off x="7626927" y="6849182"/>
            <a:ext cx="16889578" cy="46166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lvl="0" algn="l" hangingPunct="1">
              <a:lnSpc>
                <a:spcPct val="90000"/>
              </a:lnSpc>
              <a:spcBef>
                <a:spcPts val="1200"/>
              </a:spcBef>
              <a:buSzPct val="123000"/>
              <a:defRPr/>
            </a:pPr>
            <a:endParaRPr kumimoji="0" lang="lv-LV" sz="6000" i="0" u="none" strike="noStrike" kern="0" cap="none" spc="119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Gilroy Semibold"/>
              <a:sym typeface="Helvetica Neue"/>
            </a:endParaRPr>
          </a:p>
          <a:p>
            <a:pPr lvl="0" algn="l" hangingPunct="1">
              <a:lnSpc>
                <a:spcPct val="90000"/>
              </a:lnSpc>
              <a:spcBef>
                <a:spcPts val="1200"/>
              </a:spcBef>
              <a:buSzPct val="123000"/>
              <a:defRPr/>
            </a:pPr>
            <a:endParaRPr lang="lv-LV" sz="6000" spc="119" dirty="0">
              <a:solidFill>
                <a:schemeClr val="bg2">
                  <a:lumMod val="10000"/>
                </a:schemeClr>
              </a:solidFill>
              <a:latin typeface="Gilroy Semibold"/>
            </a:endParaRPr>
          </a:p>
          <a:p>
            <a:pPr lvl="0" algn="l" hangingPunct="1">
              <a:lnSpc>
                <a:spcPct val="90000"/>
              </a:lnSpc>
              <a:spcBef>
                <a:spcPts val="1200"/>
              </a:spcBef>
              <a:buSzPct val="123000"/>
              <a:defRPr/>
            </a:pPr>
            <a:r>
              <a:rPr lang="lv-LV" sz="6000" b="1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Projektu konkursa “Atbalsta nodrošināšana </a:t>
            </a:r>
          </a:p>
          <a:p>
            <a:pPr lvl="0" algn="l" hangingPunct="1">
              <a:lnSpc>
                <a:spcPct val="90000"/>
              </a:lnSpc>
              <a:spcBef>
                <a:spcPts val="1200"/>
              </a:spcBef>
              <a:buSzPct val="123000"/>
              <a:defRPr/>
            </a:pPr>
            <a:r>
              <a:rPr lang="lv-LV" sz="6000" b="1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Ukrainas civiliedzīvotāju integrācijai” nolikums </a:t>
            </a:r>
            <a:endParaRPr lang="lv-LV" sz="6000" dirty="0">
              <a:solidFill>
                <a:schemeClr val="bg2">
                  <a:lumMod val="10000"/>
                </a:schemeClr>
              </a:solidFill>
              <a:latin typeface="Gilroy Semibold"/>
            </a:endParaRPr>
          </a:p>
          <a:p>
            <a:pPr algn="l" defTabSz="584200">
              <a:lnSpc>
                <a:spcPct val="90000"/>
              </a:lnSpc>
              <a:defRPr sz="6000" spc="119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92921487"/>
      </p:ext>
    </p:extLst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2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4261" y="11070524"/>
            <a:ext cx="1394533" cy="1339654"/>
          </a:xfrm>
          <a:prstGeom prst="rect">
            <a:avLst/>
          </a:prstGeom>
          <a:ln w="12700">
            <a:miter lim="400000"/>
          </a:ln>
        </p:spPr>
      </p:pic>
      <p:sp>
        <p:nvSpPr>
          <p:cNvPr id="306" name="Vieta tēmas…"/>
          <p:cNvSpPr txBox="1"/>
          <p:nvPr/>
        </p:nvSpPr>
        <p:spPr>
          <a:xfrm>
            <a:off x="10655560" y="3201614"/>
            <a:ext cx="11084768" cy="31454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algn="l" hangingPunct="1">
              <a:lnSpc>
                <a:spcPct val="90000"/>
              </a:lnSpc>
              <a:spcBef>
                <a:spcPts val="1200"/>
              </a:spcBef>
              <a:buSzPct val="123000"/>
              <a:defRPr/>
            </a:pPr>
            <a:endParaRPr lang="lv-LV" sz="5400" b="1" dirty="0">
              <a:solidFill>
                <a:schemeClr val="bg2">
                  <a:lumMod val="10000"/>
                </a:schemeClr>
              </a:solidFill>
              <a:latin typeface="Gilroy Semibold"/>
            </a:endParaRPr>
          </a:p>
          <a:p>
            <a:pPr lvl="0" algn="l" hangingPunct="1">
              <a:lnSpc>
                <a:spcPct val="90000"/>
              </a:lnSpc>
              <a:spcBef>
                <a:spcPts val="1200"/>
              </a:spcBef>
              <a:buSzPct val="123000"/>
              <a:defRPr/>
            </a:pPr>
            <a:r>
              <a:rPr lang="lv-LV" sz="5400" b="1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Lēmuma pieņemšana </a:t>
            </a:r>
            <a:r>
              <a:rPr lang="lv-LV" sz="5400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– </a:t>
            </a:r>
            <a:r>
              <a:rPr lang="lv-LV" sz="5400" b="1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25 darba dienu laikā pēc projektu pieteikumu iesniegšanas termiņa beigām</a:t>
            </a:r>
            <a:endParaRPr sz="5400" b="1" dirty="0">
              <a:solidFill>
                <a:schemeClr val="bg2">
                  <a:lumMod val="10000"/>
                </a:schemeClr>
              </a:solidFill>
              <a:latin typeface="Gilroy Semibold"/>
            </a:endParaRPr>
          </a:p>
        </p:txBody>
      </p:sp>
      <p:sp>
        <p:nvSpPr>
          <p:cNvPr id="307" name="Laika plāns…"/>
          <p:cNvSpPr txBox="1"/>
          <p:nvPr/>
        </p:nvSpPr>
        <p:spPr>
          <a:xfrm>
            <a:off x="1444261" y="653907"/>
            <a:ext cx="10606020" cy="49859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algn="l"/>
            <a:r>
              <a:rPr lang="lv-LV" sz="9000" b="1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Projektu pieteikumu izskatīšana</a:t>
            </a:r>
          </a:p>
          <a:p>
            <a:pPr algn="l"/>
            <a:endParaRPr lang="lv-LV" sz="9000" b="1" dirty="0">
              <a:solidFill>
                <a:schemeClr val="bg2">
                  <a:lumMod val="10000"/>
                </a:schemeClr>
              </a:solidFill>
              <a:latin typeface="Gilroy Semibold"/>
            </a:endParaRPr>
          </a:p>
          <a:p>
            <a:pPr algn="l" defTabSz="584200">
              <a:lnSpc>
                <a:spcPct val="90000"/>
              </a:lnSpc>
              <a:defRPr sz="6000" spc="119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pPr>
            <a:endParaRPr dirty="0"/>
          </a:p>
        </p:txBody>
      </p:sp>
      <p:sp>
        <p:nvSpPr>
          <p:cNvPr id="308" name="Vieta tēmas…"/>
          <p:cNvSpPr txBox="1"/>
          <p:nvPr/>
        </p:nvSpPr>
        <p:spPr>
          <a:xfrm>
            <a:off x="10655560" y="6988978"/>
            <a:ext cx="11084768" cy="22436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algn="l" hangingPunct="1">
              <a:lnSpc>
                <a:spcPct val="90000"/>
              </a:lnSpc>
              <a:spcBef>
                <a:spcPts val="1200"/>
              </a:spcBef>
              <a:buSzPct val="123000"/>
              <a:defRPr/>
            </a:pPr>
            <a:r>
              <a:rPr lang="lv-LV" sz="5400" b="1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Atbildes sniegšana – 10 darba dienu laikā pēc projektu vērtēšanas komisijas lēmuma pieņemšanas</a:t>
            </a:r>
            <a:endParaRPr sz="5400" b="1" dirty="0">
              <a:solidFill>
                <a:schemeClr val="bg2">
                  <a:lumMod val="10000"/>
                </a:schemeClr>
              </a:solidFill>
              <a:latin typeface="Gilroy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670060879"/>
      </p:ext>
    </p:extLst>
  </p:cSld>
  <p:clrMapOvr>
    <a:masterClrMapping/>
  </p:clrMapOvr>
  <p:transition spd="slow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95070AA-0C1A-4297-8D7A-22B41E413BF5}"/>
              </a:ext>
            </a:extLst>
          </p:cNvPr>
          <p:cNvSpPr txBox="1"/>
          <p:nvPr/>
        </p:nvSpPr>
        <p:spPr>
          <a:xfrm>
            <a:off x="1390650" y="2660528"/>
            <a:ext cx="21602700" cy="754052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lv-LV" sz="7200" b="1" dirty="0">
                <a:solidFill>
                  <a:schemeClr val="bg2">
                    <a:lumMod val="10000"/>
                  </a:schemeClr>
                </a:solidFill>
                <a:latin typeface="Gilroy Semibold"/>
                <a:ea typeface="Times New Roman" panose="02020603050405020304" pitchFamily="18" charset="0"/>
              </a:rPr>
              <a:t>Veiksmi projektu pieteikumu sagatavošanā!</a:t>
            </a:r>
          </a:p>
          <a:p>
            <a:endParaRPr lang="lv-LV" sz="7200" b="1" dirty="0">
              <a:solidFill>
                <a:schemeClr val="bg2">
                  <a:lumMod val="10000"/>
                </a:schemeClr>
              </a:solidFill>
              <a:latin typeface="Gilroy Semibold"/>
              <a:ea typeface="Times New Roman" panose="02020603050405020304" pitchFamily="18" charset="0"/>
            </a:endParaRPr>
          </a:p>
          <a:p>
            <a:r>
              <a:rPr lang="lv-LV" sz="5400" b="1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Dace Paegle</a:t>
            </a:r>
          </a:p>
          <a:p>
            <a:r>
              <a:rPr lang="lv-LV" sz="3600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Rīgas Apkaimju iedzīvotāju centra</a:t>
            </a:r>
          </a:p>
          <a:p>
            <a:r>
              <a:rPr lang="lv-LV" sz="3600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Apkaimju attīstības un sabiedrības integrācijas pārvaldes</a:t>
            </a:r>
          </a:p>
          <a:p>
            <a:r>
              <a:rPr lang="lv-LV" sz="3600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Sabiedrības integrācijas un līdzdalības nodaļas projektu vadītāja </a:t>
            </a:r>
          </a:p>
          <a:p>
            <a:endParaRPr lang="lv-LV" sz="3600" dirty="0">
              <a:solidFill>
                <a:schemeClr val="bg2">
                  <a:lumMod val="10000"/>
                </a:schemeClr>
              </a:solidFill>
              <a:latin typeface="Gilroy Semibold"/>
            </a:endParaRPr>
          </a:p>
          <a:p>
            <a:r>
              <a:rPr lang="lv-LV" sz="4400" b="1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tel. nr. 67012614</a:t>
            </a:r>
          </a:p>
          <a:p>
            <a:r>
              <a:rPr lang="lv-LV" sz="4400" b="1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e-pasts integracija@riga.lv</a:t>
            </a:r>
          </a:p>
          <a:p>
            <a:endParaRPr lang="lv-LV" sz="5400" dirty="0">
              <a:solidFill>
                <a:schemeClr val="bg2">
                  <a:lumMod val="10000"/>
                </a:schemeClr>
              </a:solidFill>
              <a:latin typeface="Gilroy Semibold"/>
            </a:endParaRPr>
          </a:p>
        </p:txBody>
      </p:sp>
      <p:pic>
        <p:nvPicPr>
          <p:cNvPr id="8" name="Image" descr="Image">
            <a:extLst>
              <a:ext uri="{FF2B5EF4-FFF2-40B4-BE49-F238E27FC236}">
                <a16:creationId xmlns:a16="http://schemas.microsoft.com/office/drawing/2014/main" id="{A30B39FE-5FC4-4D46-AA96-DD0007450F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4261" y="11070524"/>
            <a:ext cx="1394533" cy="133965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589439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D5DF2-94B3-C97B-E34D-CCAE8500D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0650" y="1264402"/>
            <a:ext cx="10837863" cy="3386916"/>
          </a:xfrm>
        </p:spPr>
        <p:txBody>
          <a:bodyPr>
            <a:normAutofit/>
          </a:bodyPr>
          <a:lstStyle/>
          <a:p>
            <a:r>
              <a:rPr lang="lv-LV" sz="9000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Saistošie </a:t>
            </a:r>
            <a:br>
              <a:rPr lang="lv-LV" sz="9000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</a:br>
            <a:r>
              <a:rPr lang="lv-LV" sz="9000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dokumenti</a:t>
            </a:r>
            <a:endParaRPr lang="en-LV" sz="9000" dirty="0">
              <a:solidFill>
                <a:schemeClr val="bg2">
                  <a:lumMod val="10000"/>
                </a:schemeClr>
              </a:solidFill>
              <a:latin typeface="Gilroy Semibold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D5D1B4-B649-48C6-B611-A1E0D2CD8822}"/>
              </a:ext>
            </a:extLst>
          </p:cNvPr>
          <p:cNvSpPr txBox="1"/>
          <p:nvPr/>
        </p:nvSpPr>
        <p:spPr>
          <a:xfrm>
            <a:off x="1762081" y="4132911"/>
            <a:ext cx="21376044" cy="65248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lvl="0" hangingPunct="1">
              <a:lnSpc>
                <a:spcPct val="90000"/>
              </a:lnSpc>
              <a:spcBef>
                <a:spcPts val="1200"/>
              </a:spcBef>
              <a:buSzPct val="123000"/>
              <a:defRPr/>
            </a:pPr>
            <a:endParaRPr kumimoji="0" lang="lv-LV" sz="6000" b="1" i="0" u="none" strike="noStrike" kern="0" cap="none" spc="119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Gilroy Semibold"/>
              <a:sym typeface="Helvetica Neue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lvl="0" hangingPunct="1">
              <a:lnSpc>
                <a:spcPct val="90000"/>
              </a:lnSpc>
              <a:spcBef>
                <a:spcPts val="1200"/>
              </a:spcBef>
              <a:buSzPct val="123000"/>
              <a:defRPr/>
            </a:pPr>
            <a:r>
              <a:rPr kumimoji="0" lang="lv-LV" sz="6000" b="1" i="0" u="none" strike="noStrike" kern="0" cap="none" spc="119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Gilroy Semibold"/>
                <a:sym typeface="Helvetica Neue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https://apkaimes.lv/konkurss/projektu-konkurss-atbalsta-nodrosinasana-ukrainas-civiliedzivotaju-integracijai/2025-2/</a:t>
            </a:r>
            <a:endParaRPr kumimoji="0" lang="lv-LV" sz="6000" b="1" i="0" u="none" strike="noStrike" kern="0" cap="none" spc="119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Gilroy Semibold"/>
              <a:sym typeface="Helvetica Neue"/>
            </a:endParaRPr>
          </a:p>
          <a:p>
            <a:pPr lvl="0" hangingPunct="1">
              <a:lnSpc>
                <a:spcPct val="90000"/>
              </a:lnSpc>
              <a:spcBef>
                <a:spcPts val="1200"/>
              </a:spcBef>
              <a:buSzPct val="123000"/>
              <a:defRPr/>
            </a:pPr>
            <a:endParaRPr lang="lv-LV" sz="6000" b="1" spc="119" dirty="0">
              <a:solidFill>
                <a:schemeClr val="bg2">
                  <a:lumMod val="10000"/>
                </a:schemeClr>
              </a:solidFill>
              <a:latin typeface="Gilroy Semibold"/>
            </a:endParaRPr>
          </a:p>
          <a:p>
            <a:pPr lvl="0" hangingPunct="1">
              <a:lnSpc>
                <a:spcPct val="90000"/>
              </a:lnSpc>
              <a:spcBef>
                <a:spcPts val="1200"/>
              </a:spcBef>
              <a:buSzPct val="123000"/>
              <a:defRPr/>
            </a:pPr>
            <a:r>
              <a:rPr kumimoji="0" lang="lv-LV" sz="6000" b="1" i="0" u="none" strike="noStrike" kern="0" cap="none" spc="119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Gilroy Semibold"/>
                <a:sym typeface="Helvetica Neue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https://www.riga.lv/lv/konkursi/projektu-konkursu-atbalsta-nodrosinasana-ukrainas-civiliedzivotaju-integracijai</a:t>
            </a:r>
            <a:endParaRPr kumimoji="0" lang="lv-LV" sz="6000" b="1" i="0" u="none" strike="noStrike" kern="0" cap="none" spc="119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Gilroy Semibold"/>
              <a:sym typeface="Helvetica Neue"/>
            </a:endParaRPr>
          </a:p>
          <a:p>
            <a:pPr lvl="0" hangingPunct="1">
              <a:lnSpc>
                <a:spcPct val="90000"/>
              </a:lnSpc>
              <a:spcBef>
                <a:spcPts val="1200"/>
              </a:spcBef>
              <a:buSzPct val="123000"/>
              <a:defRPr/>
            </a:pPr>
            <a:endParaRPr kumimoji="0" lang="lv-LV" sz="6000" b="1" i="0" u="none" strike="noStrike" kern="0" cap="none" spc="119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Gilroy Semibold"/>
              <a:sym typeface="Helvetica Neue"/>
            </a:endParaRPr>
          </a:p>
        </p:txBody>
      </p:sp>
      <p:pic>
        <p:nvPicPr>
          <p:cNvPr id="7" name="Image" descr="Image">
            <a:extLst>
              <a:ext uri="{FF2B5EF4-FFF2-40B4-BE49-F238E27FC236}">
                <a16:creationId xmlns:a16="http://schemas.microsoft.com/office/drawing/2014/main" id="{3B649661-D02D-4084-BA46-839EAB8641F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76183" y="11111944"/>
            <a:ext cx="1394532" cy="133965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918313627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2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4261" y="11070524"/>
            <a:ext cx="1394533" cy="1339654"/>
          </a:xfrm>
          <a:prstGeom prst="rect">
            <a:avLst/>
          </a:prstGeom>
          <a:ln w="12700">
            <a:miter lim="400000"/>
          </a:ln>
        </p:spPr>
      </p:pic>
      <p:sp>
        <p:nvSpPr>
          <p:cNvPr id="306" name="Vieta tēmas…"/>
          <p:cNvSpPr txBox="1"/>
          <p:nvPr/>
        </p:nvSpPr>
        <p:spPr>
          <a:xfrm>
            <a:off x="10655559" y="3146897"/>
            <a:ext cx="13860946" cy="36317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algn="l" hangingPunct="1">
              <a:lnSpc>
                <a:spcPct val="90000"/>
              </a:lnSpc>
              <a:spcBef>
                <a:spcPts val="1200"/>
              </a:spcBef>
              <a:buSzPct val="123000"/>
              <a:defRPr/>
            </a:pPr>
            <a:r>
              <a:rPr lang="lv-LV" sz="6000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Projektu pieteikumu </a:t>
            </a:r>
          </a:p>
          <a:p>
            <a:pPr lvl="0" algn="l" hangingPunct="1">
              <a:lnSpc>
                <a:spcPct val="90000"/>
              </a:lnSpc>
              <a:spcBef>
                <a:spcPts val="1200"/>
              </a:spcBef>
              <a:buSzPct val="123000"/>
              <a:defRPr/>
            </a:pPr>
            <a:r>
              <a:rPr lang="lv-LV" sz="6000" b="1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iesniegšanas termiņš – </a:t>
            </a:r>
          </a:p>
          <a:p>
            <a:pPr lvl="0" algn="l" hangingPunct="1">
              <a:lnSpc>
                <a:spcPct val="90000"/>
              </a:lnSpc>
              <a:spcBef>
                <a:spcPts val="1200"/>
              </a:spcBef>
              <a:buSzPct val="123000"/>
              <a:defRPr/>
            </a:pPr>
            <a:r>
              <a:rPr lang="lv-LV" sz="6000" b="1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2024. gada 21. oktobris plkst. 12.00   </a:t>
            </a:r>
          </a:p>
          <a:p>
            <a:pPr algn="l" defTabSz="584200">
              <a:lnSpc>
                <a:spcPct val="90000"/>
              </a:lnSpc>
              <a:defRPr sz="6000" spc="119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pPr>
            <a:endParaRPr dirty="0"/>
          </a:p>
        </p:txBody>
      </p:sp>
      <p:sp>
        <p:nvSpPr>
          <p:cNvPr id="307" name="Laika plāns…"/>
          <p:cNvSpPr txBox="1"/>
          <p:nvPr/>
        </p:nvSpPr>
        <p:spPr>
          <a:xfrm>
            <a:off x="1444261" y="653907"/>
            <a:ext cx="10606020" cy="49859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algn="l"/>
            <a:r>
              <a:rPr lang="lv-LV" sz="9000" b="1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Konkursa</a:t>
            </a:r>
          </a:p>
          <a:p>
            <a:pPr algn="l"/>
            <a:r>
              <a:rPr lang="lv-LV" sz="9000" b="1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termiņi</a:t>
            </a:r>
          </a:p>
          <a:p>
            <a:pPr algn="l"/>
            <a:endParaRPr lang="lv-LV" sz="9000" b="1" dirty="0">
              <a:solidFill>
                <a:schemeClr val="bg2">
                  <a:lumMod val="10000"/>
                </a:schemeClr>
              </a:solidFill>
              <a:latin typeface="Gilroy Semibold"/>
            </a:endParaRPr>
          </a:p>
          <a:p>
            <a:pPr algn="l" defTabSz="584200">
              <a:lnSpc>
                <a:spcPct val="90000"/>
              </a:lnSpc>
              <a:defRPr sz="6000" spc="119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pPr>
            <a:endParaRPr dirty="0"/>
          </a:p>
        </p:txBody>
      </p:sp>
      <p:sp>
        <p:nvSpPr>
          <p:cNvPr id="308" name="Vieta tēmas…"/>
          <p:cNvSpPr txBox="1"/>
          <p:nvPr/>
        </p:nvSpPr>
        <p:spPr>
          <a:xfrm>
            <a:off x="10655559" y="6849182"/>
            <a:ext cx="13860946" cy="46166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algn="l" hangingPunct="1">
              <a:lnSpc>
                <a:spcPct val="90000"/>
              </a:lnSpc>
              <a:spcBef>
                <a:spcPts val="1200"/>
              </a:spcBef>
              <a:buSzPct val="123000"/>
              <a:defRPr/>
            </a:pPr>
            <a:r>
              <a:rPr kumimoji="0" lang="lv-LV" sz="6000" i="0" u="none" strike="noStrike" kern="0" cap="none" spc="119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Gilroy Semibold"/>
                <a:sym typeface="Helvetica Neue"/>
              </a:rPr>
              <a:t>Projektu </a:t>
            </a:r>
            <a:r>
              <a:rPr kumimoji="0" lang="lv-LV" sz="6000" b="1" i="0" u="none" strike="noStrike" kern="0" cap="none" spc="119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Gilroy Semibold"/>
                <a:sym typeface="Helvetica Neue"/>
              </a:rPr>
              <a:t>īstenošana – </a:t>
            </a:r>
          </a:p>
          <a:p>
            <a:pPr lvl="0" algn="l" hangingPunct="1">
              <a:lnSpc>
                <a:spcPct val="90000"/>
              </a:lnSpc>
              <a:spcBef>
                <a:spcPts val="1200"/>
              </a:spcBef>
              <a:buSzPct val="123000"/>
              <a:defRPr/>
            </a:pPr>
            <a:r>
              <a:rPr kumimoji="0" lang="lv-LV" sz="6000" b="1" i="0" u="none" strike="noStrike" kern="0" cap="none" spc="119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Gilroy Semibold"/>
                <a:sym typeface="Helvetica Neue"/>
              </a:rPr>
              <a:t>2025. gada 2. janvāris-</a:t>
            </a:r>
          </a:p>
          <a:p>
            <a:pPr lvl="0" algn="l" hangingPunct="1">
              <a:lnSpc>
                <a:spcPct val="90000"/>
              </a:lnSpc>
              <a:spcBef>
                <a:spcPts val="1200"/>
              </a:spcBef>
              <a:buSzPct val="123000"/>
              <a:defRPr/>
            </a:pPr>
            <a:r>
              <a:rPr kumimoji="0" lang="lv-LV" sz="6000" b="1" i="0" u="none" strike="noStrike" kern="0" cap="none" spc="119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Gilroy Semibold"/>
                <a:sym typeface="Helvetica Neue"/>
              </a:rPr>
              <a:t>2025. gada </a:t>
            </a:r>
            <a:r>
              <a:rPr lang="lv-LV" sz="6000" b="1" spc="119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31</a:t>
            </a:r>
            <a:r>
              <a:rPr kumimoji="0" lang="lv-LV" sz="6000" b="1" i="0" u="none" strike="noStrike" kern="0" cap="none" spc="119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Gilroy Semibold"/>
                <a:sym typeface="Helvetica Neue"/>
              </a:rPr>
              <a:t>. oktobris (pēdējais </a:t>
            </a:r>
          </a:p>
          <a:p>
            <a:pPr lvl="0" algn="l" hangingPunct="1">
              <a:lnSpc>
                <a:spcPct val="90000"/>
              </a:lnSpc>
              <a:spcBef>
                <a:spcPts val="1200"/>
              </a:spcBef>
              <a:buSzPct val="123000"/>
              <a:defRPr/>
            </a:pPr>
            <a:r>
              <a:rPr kumimoji="0" lang="lv-LV" sz="6000" b="1" i="0" u="none" strike="noStrike" kern="0" cap="none" spc="119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Gilroy Semibold"/>
                <a:sym typeface="Helvetica Neue"/>
              </a:rPr>
              <a:t>datums bez iespējas projektu pagarināt)</a:t>
            </a:r>
          </a:p>
          <a:p>
            <a:pPr algn="l" defTabSz="584200">
              <a:lnSpc>
                <a:spcPct val="90000"/>
              </a:lnSpc>
              <a:defRPr sz="6000" spc="119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pPr>
            <a:endParaRPr dirty="0"/>
          </a:p>
        </p:txBody>
      </p:sp>
    </p:spTree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D5DF2-94B3-C97B-E34D-CCAE8500D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7679" y="1305822"/>
            <a:ext cx="10837863" cy="3386916"/>
          </a:xfrm>
        </p:spPr>
        <p:txBody>
          <a:bodyPr>
            <a:normAutofit/>
          </a:bodyPr>
          <a:lstStyle/>
          <a:p>
            <a:r>
              <a:rPr lang="lv-LV" sz="9000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Konkursa </a:t>
            </a:r>
            <a:br>
              <a:rPr lang="lv-LV" sz="9000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</a:br>
            <a:r>
              <a:rPr lang="lv-LV" sz="9000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mērķis </a:t>
            </a:r>
            <a:endParaRPr lang="en-LV" sz="9000" dirty="0">
              <a:solidFill>
                <a:schemeClr val="bg2">
                  <a:lumMod val="10000"/>
                </a:schemeClr>
              </a:solidFill>
              <a:latin typeface="Gilroy Semibold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5070AA-0C1A-4297-8D7A-22B41E413BF5}"/>
              </a:ext>
            </a:extLst>
          </p:cNvPr>
          <p:cNvSpPr txBox="1"/>
          <p:nvPr/>
        </p:nvSpPr>
        <p:spPr>
          <a:xfrm>
            <a:off x="1510762" y="4951551"/>
            <a:ext cx="21362476" cy="34163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lv-LV" sz="7200" dirty="0">
                <a:solidFill>
                  <a:schemeClr val="bg2">
                    <a:lumMod val="10000"/>
                  </a:schemeClr>
                </a:solidFill>
                <a:latin typeface="Gilroy Semibold"/>
                <a:ea typeface="Times New Roman" panose="02020603050405020304" pitchFamily="18" charset="0"/>
              </a:rPr>
              <a:t> </a:t>
            </a:r>
            <a:r>
              <a:rPr lang="lv-LV" sz="7200" b="1" dirty="0">
                <a:solidFill>
                  <a:schemeClr val="bg2">
                    <a:lumMod val="10000"/>
                  </a:schemeClr>
                </a:solidFill>
                <a:latin typeface="Gilroy Semibold"/>
                <a:ea typeface="Times New Roman" panose="02020603050405020304" pitchFamily="18" charset="0"/>
              </a:rPr>
              <a:t>Konkursa kārtībā atbalstīt projektus, kas nodrošina Ukrainas civiliedzīvotāju iekļaušanos sabiedrībā, t. sk. darba tirgū</a:t>
            </a:r>
            <a:endParaRPr lang="lv-LV" sz="7200" b="1" dirty="0">
              <a:solidFill>
                <a:schemeClr val="bg2">
                  <a:lumMod val="10000"/>
                </a:schemeClr>
              </a:solidFill>
              <a:latin typeface="Gilroy Semibold"/>
            </a:endParaRPr>
          </a:p>
        </p:txBody>
      </p:sp>
      <p:pic>
        <p:nvPicPr>
          <p:cNvPr id="8" name="Image" descr="Image">
            <a:extLst>
              <a:ext uri="{FF2B5EF4-FFF2-40B4-BE49-F238E27FC236}">
                <a16:creationId xmlns:a16="http://schemas.microsoft.com/office/drawing/2014/main" id="{A30B39FE-5FC4-4D46-AA96-DD0007450F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4261" y="11070524"/>
            <a:ext cx="1394533" cy="133965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545252714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D5DF2-94B3-C97B-E34D-CCAE8500D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5212" y="1305822"/>
            <a:ext cx="10837863" cy="3386916"/>
          </a:xfrm>
        </p:spPr>
        <p:txBody>
          <a:bodyPr>
            <a:normAutofit/>
          </a:bodyPr>
          <a:lstStyle/>
          <a:p>
            <a:r>
              <a:rPr lang="lv-LV" sz="9000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Projekta </a:t>
            </a:r>
            <a:br>
              <a:rPr lang="lv-LV" sz="9000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</a:br>
            <a:r>
              <a:rPr lang="lv-LV" sz="9000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pieteicējs</a:t>
            </a:r>
            <a:endParaRPr lang="en-LV" sz="9000" dirty="0">
              <a:solidFill>
                <a:schemeClr val="bg2">
                  <a:lumMod val="10000"/>
                </a:schemeClr>
              </a:solidFill>
              <a:latin typeface="Gilroy Semibold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5070AA-0C1A-4297-8D7A-22B41E413BF5}"/>
              </a:ext>
            </a:extLst>
          </p:cNvPr>
          <p:cNvSpPr txBox="1"/>
          <p:nvPr/>
        </p:nvSpPr>
        <p:spPr>
          <a:xfrm>
            <a:off x="1202959" y="5239917"/>
            <a:ext cx="21602700" cy="34163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lv-LV" sz="7200" b="1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  Biedrība vai nodibinājums, kura darbība saistīta ar sabiedrības saliedētības un integrācijas jautājumiem un kura savu darbību veic Rīgā</a:t>
            </a:r>
          </a:p>
        </p:txBody>
      </p:sp>
      <p:pic>
        <p:nvPicPr>
          <p:cNvPr id="8" name="Image" descr="Image">
            <a:extLst>
              <a:ext uri="{FF2B5EF4-FFF2-40B4-BE49-F238E27FC236}">
                <a16:creationId xmlns:a16="http://schemas.microsoft.com/office/drawing/2014/main" id="{A30B39FE-5FC4-4D46-AA96-DD0007450F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4261" y="11070524"/>
            <a:ext cx="1394533" cy="133965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029877718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Izaicinājums"/>
          <p:cNvSpPr txBox="1"/>
          <p:nvPr/>
        </p:nvSpPr>
        <p:spPr>
          <a:xfrm>
            <a:off x="9267092" y="4019212"/>
            <a:ext cx="14292081" cy="6093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l" defTabSz="584200">
              <a:lnSpc>
                <a:spcPct val="90000"/>
              </a:lnSpc>
              <a:defRPr sz="6000" spc="119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r>
              <a:rPr lang="lv-LV" sz="4400" dirty="0">
                <a:solidFill>
                  <a:schemeClr val="bg2">
                    <a:lumMod val="10000"/>
                  </a:schemeClr>
                </a:solidFill>
              </a:rPr>
              <a:t>J</a:t>
            </a:r>
            <a:r>
              <a:rPr lang="lv-LV" sz="4400" b="0" i="0" u="none" strike="noStrike" baseline="0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uridiskā </a:t>
            </a:r>
            <a:r>
              <a:rPr lang="lv-LV" sz="4400" b="1" i="0" u="none" strike="noStrike" baseline="0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adrese</a:t>
            </a:r>
            <a:r>
              <a:rPr lang="lv-LV" sz="4400" b="0" i="0" u="none" strike="noStrike" baseline="0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 ir </a:t>
            </a:r>
            <a:r>
              <a:rPr lang="lv-LV" sz="4400" b="1" i="0" u="none" strike="noStrike" baseline="0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pašvaldības administratīvajā teritorijā</a:t>
            </a:r>
            <a:endParaRPr sz="4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1" name="Risinājums"/>
          <p:cNvSpPr txBox="1"/>
          <p:nvPr/>
        </p:nvSpPr>
        <p:spPr>
          <a:xfrm>
            <a:off x="9267092" y="5096214"/>
            <a:ext cx="14292081" cy="2437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l" defTabSz="584200">
              <a:lnSpc>
                <a:spcPct val="90000"/>
              </a:lnSpc>
              <a:defRPr sz="6000" spc="119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r>
              <a:rPr lang="lv-LV" sz="4400" b="1" dirty="0">
                <a:solidFill>
                  <a:schemeClr val="bg2">
                    <a:lumMod val="10000"/>
                  </a:schemeClr>
                </a:solidFill>
              </a:rPr>
              <a:t>N</a:t>
            </a:r>
            <a:r>
              <a:rPr lang="lv-LV" sz="4400" b="1" i="0" u="none" strike="noStrike" baseline="0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av nodokļu un citu valsts vai pašvaldību noteikto </a:t>
            </a:r>
            <a:r>
              <a:rPr lang="lv-LV" sz="4400" b="0" i="0" u="none" strike="noStrike" baseline="0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obligāto </a:t>
            </a:r>
            <a:r>
              <a:rPr lang="lv-LV" sz="4400" b="1" i="0" u="none" strike="noStrike" baseline="0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maksājumu parāda</a:t>
            </a:r>
            <a:r>
              <a:rPr lang="lv-LV" sz="4400" b="0" i="0" u="none" strike="noStrike" baseline="0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, kas pārsniedz 150 </a:t>
            </a:r>
            <a:r>
              <a:rPr lang="lv-LV" sz="4400" b="0" i="1" u="none" strike="noStrike" baseline="0" dirty="0" err="1">
                <a:solidFill>
                  <a:schemeClr val="bg2">
                    <a:lumMod val="10000"/>
                  </a:schemeClr>
                </a:solidFill>
                <a:latin typeface="Gilroy Semibold"/>
              </a:rPr>
              <a:t>euro</a:t>
            </a:r>
            <a:r>
              <a:rPr lang="lv-LV" sz="4400" b="0" i="1" u="none" strike="noStrike" baseline="0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 </a:t>
            </a:r>
            <a:r>
              <a:rPr lang="lv-LV" sz="4400" b="1" u="none" strike="noStrike" baseline="0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uz</a:t>
            </a:r>
            <a:r>
              <a:rPr lang="lv-LV" sz="4400" b="0" u="none" strike="noStrike" baseline="0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 projektu </a:t>
            </a:r>
            <a:r>
              <a:rPr lang="lv-LV" sz="4400" b="1" u="none" strike="noStrike" baseline="0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pieteikumu iesniegšanas termiņa pēdējo dienu </a:t>
            </a:r>
            <a:r>
              <a:rPr lang="lv-LV" sz="4400" b="0" u="none" strike="noStrike" baseline="0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un finansēšanas </a:t>
            </a:r>
            <a:r>
              <a:rPr lang="lv-LV" sz="4400" b="1" u="none" strike="noStrike" baseline="0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līguma </a:t>
            </a:r>
            <a:r>
              <a:rPr lang="lv-LV" sz="4400" u="none" strike="noStrike" baseline="0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slēgšanas</a:t>
            </a:r>
            <a:r>
              <a:rPr lang="lv-LV" sz="4400" b="1" u="none" strike="noStrike" baseline="0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 datumu</a:t>
            </a:r>
          </a:p>
        </p:txBody>
      </p:sp>
      <p:sp>
        <p:nvSpPr>
          <p:cNvPr id="202" name="Rezultāts"/>
          <p:cNvSpPr txBox="1"/>
          <p:nvPr/>
        </p:nvSpPr>
        <p:spPr>
          <a:xfrm>
            <a:off x="14078569" y="7118306"/>
            <a:ext cx="10606020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 defTabSz="584200">
              <a:lnSpc>
                <a:spcPct val="90000"/>
              </a:lnSpc>
              <a:defRPr sz="6000" spc="119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endParaRPr lang="lv-LV" dirty="0"/>
          </a:p>
        </p:txBody>
      </p:sp>
      <p:sp>
        <p:nvSpPr>
          <p:cNvPr id="203" name="Secinājumi"/>
          <p:cNvSpPr txBox="1"/>
          <p:nvPr/>
        </p:nvSpPr>
        <p:spPr>
          <a:xfrm>
            <a:off x="9267091" y="7589108"/>
            <a:ext cx="14292082" cy="42657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l" defTabSz="584200">
              <a:lnSpc>
                <a:spcPct val="90000"/>
              </a:lnSpc>
              <a:defRPr sz="6000" spc="119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endParaRPr lang="lv-LV" sz="4400" b="1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lv-LV" sz="4400" b="1" dirty="0">
                <a:solidFill>
                  <a:schemeClr val="bg2">
                    <a:lumMod val="10000"/>
                  </a:schemeClr>
                </a:solidFill>
              </a:rPr>
              <a:t>I</a:t>
            </a:r>
            <a:r>
              <a:rPr lang="lv-LV" sz="4400" b="1" i="0" u="none" strike="noStrike" baseline="0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zpildītas visas līgumsaistības pret pašvaldību</a:t>
            </a:r>
            <a:r>
              <a:rPr lang="lv-LV" sz="4400" b="0" i="0" u="none" strike="noStrike" baseline="0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, kurām iestājies izpildes termiņš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lv-LV" sz="4400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lv-LV" sz="4400" b="1" dirty="0">
                <a:solidFill>
                  <a:schemeClr val="bg2">
                    <a:lumMod val="10000"/>
                  </a:schemeClr>
                </a:solidFill>
              </a:rPr>
              <a:t>N</a:t>
            </a:r>
            <a:r>
              <a:rPr lang="lv-LV" sz="4400" b="1" i="0" u="none" strike="noStrike" baseline="0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av pasludināts maksātnespējas process</a:t>
            </a:r>
            <a:r>
              <a:rPr lang="lv-LV" sz="4400" b="0" i="0" u="none" strike="noStrike" baseline="0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, netiek </a:t>
            </a:r>
            <a:r>
              <a:rPr lang="lv-LV" sz="4400" b="1" i="0" u="none" strike="noStrike" baseline="0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īstenots tiesiskās aizsardzības process </a:t>
            </a:r>
            <a:r>
              <a:rPr lang="lv-LV" sz="4400" b="0" i="0" u="none" strike="noStrike" baseline="0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utt. </a:t>
            </a:r>
          </a:p>
          <a:p>
            <a:r>
              <a:rPr lang="lv-LV" sz="4400" b="0" i="0" u="none" strike="noStrike" baseline="0" dirty="0">
                <a:solidFill>
                  <a:schemeClr val="bg2">
                    <a:lumMod val="10000"/>
                  </a:schemeClr>
                </a:solidFill>
                <a:latin typeface="Gilroy Semibold"/>
              </a:rPr>
              <a:t>(SN 4.4. apakšpunkts)</a:t>
            </a:r>
            <a:endParaRPr lang="lv-LV" sz="4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4" name="2-24"/>
          <p:cNvSpPr txBox="1"/>
          <p:nvPr/>
        </p:nvSpPr>
        <p:spPr>
          <a:xfrm>
            <a:off x="13998382" y="3401454"/>
            <a:ext cx="2399158" cy="515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/>
          <a:lstStyle>
            <a:lvl1pPr algn="l" defTabSz="584200">
              <a:lnSpc>
                <a:spcPct val="120000"/>
              </a:lnSpc>
              <a:defRPr sz="2200" spc="66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endParaRPr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5" name="24-48"/>
          <p:cNvSpPr txBox="1"/>
          <p:nvPr/>
        </p:nvSpPr>
        <p:spPr>
          <a:xfrm>
            <a:off x="13998382" y="5835750"/>
            <a:ext cx="2399158" cy="515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/>
          <a:lstStyle>
            <a:lvl1pPr algn="l" defTabSz="584200">
              <a:lnSpc>
                <a:spcPct val="120000"/>
              </a:lnSpc>
              <a:defRPr sz="2200" spc="66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r>
              <a:rPr lang="lv-LV" sz="36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6" name="48-72"/>
          <p:cNvSpPr txBox="1"/>
          <p:nvPr/>
        </p:nvSpPr>
        <p:spPr>
          <a:xfrm>
            <a:off x="13998382" y="6278712"/>
            <a:ext cx="2399158" cy="5153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/>
          <a:lstStyle>
            <a:lvl1pPr algn="l" defTabSz="584200">
              <a:lnSpc>
                <a:spcPct val="120000"/>
              </a:lnSpc>
              <a:defRPr sz="2200" spc="66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endParaRPr lang="lv-LV" dirty="0"/>
          </a:p>
          <a:p>
            <a:endParaRPr lang="lv-LV" sz="3600" b="1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lv-LV" sz="36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7" name="72-96"/>
          <p:cNvSpPr txBox="1"/>
          <p:nvPr/>
        </p:nvSpPr>
        <p:spPr>
          <a:xfrm>
            <a:off x="13998382" y="7940918"/>
            <a:ext cx="2399158" cy="515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/>
          <a:lstStyle>
            <a:lvl1pPr algn="l" defTabSz="584200">
              <a:lnSpc>
                <a:spcPct val="120000"/>
              </a:lnSpc>
              <a:defRPr sz="2200" spc="66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endParaRPr lang="lv-LV" dirty="0"/>
          </a:p>
          <a:p>
            <a:endParaRPr lang="lv-LV" dirty="0"/>
          </a:p>
          <a:p>
            <a:endParaRPr lang="lv-LV" sz="3600" b="1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lv-LV" sz="36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8" name="RĪGAS BUDŽETS 2022"/>
          <p:cNvSpPr txBox="1"/>
          <p:nvPr/>
        </p:nvSpPr>
        <p:spPr>
          <a:xfrm>
            <a:off x="1335784" y="1060127"/>
            <a:ext cx="6949800" cy="93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/>
          <a:lstStyle>
            <a:lvl1pPr algn="l" defTabSz="584200">
              <a:lnSpc>
                <a:spcPct val="120000"/>
              </a:lnSpc>
              <a:defRPr sz="2200" spc="220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pPr>
              <a:lnSpc>
                <a:spcPct val="90000"/>
              </a:lnSpc>
            </a:pPr>
            <a:r>
              <a:rPr lang="lv-LV" sz="9000" b="1" dirty="0">
                <a:solidFill>
                  <a:schemeClr val="bg2">
                    <a:lumMod val="10000"/>
                  </a:schemeClr>
                </a:solidFill>
              </a:rPr>
              <a:t>Projekta </a:t>
            </a:r>
          </a:p>
          <a:p>
            <a:pPr>
              <a:lnSpc>
                <a:spcPct val="90000"/>
              </a:lnSpc>
            </a:pPr>
            <a:r>
              <a:rPr lang="lv-LV" sz="9000" b="1" dirty="0">
                <a:solidFill>
                  <a:schemeClr val="bg2">
                    <a:lumMod val="10000"/>
                  </a:schemeClr>
                </a:solidFill>
              </a:rPr>
              <a:t>pieteicēja atbilstība</a:t>
            </a:r>
          </a:p>
        </p:txBody>
      </p:sp>
      <p:pic>
        <p:nvPicPr>
          <p:cNvPr id="209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6183" y="11111944"/>
            <a:ext cx="1394532" cy="133965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179044799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Izaicinājums"/>
          <p:cNvSpPr txBox="1"/>
          <p:nvPr/>
        </p:nvSpPr>
        <p:spPr>
          <a:xfrm>
            <a:off x="9217946" y="4139827"/>
            <a:ext cx="14359189" cy="2437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l" defTabSz="584200">
              <a:lnSpc>
                <a:spcPct val="90000"/>
              </a:lnSpc>
              <a:defRPr sz="6000" spc="119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r>
              <a:rPr lang="lv-LV" sz="4400" dirty="0">
                <a:solidFill>
                  <a:schemeClr val="bg2">
                    <a:lumMod val="10000"/>
                  </a:schemeClr>
                </a:solidFill>
              </a:rPr>
              <a:t>Projekta </a:t>
            </a:r>
            <a:r>
              <a:rPr lang="lv-LV" sz="4400" b="1" dirty="0">
                <a:solidFill>
                  <a:schemeClr val="bg2">
                    <a:lumMod val="10000"/>
                  </a:schemeClr>
                </a:solidFill>
              </a:rPr>
              <a:t>labuma saņēmēji </a:t>
            </a:r>
            <a:r>
              <a:rPr lang="lv-LV" sz="4400" dirty="0">
                <a:solidFill>
                  <a:schemeClr val="bg2">
                    <a:lumMod val="10000"/>
                  </a:schemeClr>
                </a:solidFill>
              </a:rPr>
              <a:t>ir Rīgas pilsētā dzīvojošie </a:t>
            </a:r>
            <a:r>
              <a:rPr lang="lv-LV" sz="4400" b="1" dirty="0">
                <a:solidFill>
                  <a:schemeClr val="bg2">
                    <a:lumMod val="10000"/>
                  </a:schemeClr>
                </a:solidFill>
              </a:rPr>
              <a:t>Ukrainas civiliedzīvotāji</a:t>
            </a:r>
            <a:r>
              <a:rPr lang="lv-LV" sz="4400" dirty="0">
                <a:solidFill>
                  <a:schemeClr val="bg2">
                    <a:lumMod val="10000"/>
                  </a:schemeClr>
                </a:solidFill>
              </a:rPr>
              <a:t>, kuri bēg no Krievijas militārās agresijas Ukrainā, paredzot to integrācijas un mijiedarbības iespējas ar vietējiem iedzīvotājiem</a:t>
            </a:r>
          </a:p>
        </p:txBody>
      </p:sp>
      <p:sp>
        <p:nvSpPr>
          <p:cNvPr id="201" name="Risinājums"/>
          <p:cNvSpPr txBox="1"/>
          <p:nvPr/>
        </p:nvSpPr>
        <p:spPr>
          <a:xfrm>
            <a:off x="9217946" y="6370408"/>
            <a:ext cx="14341228" cy="18281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l" defTabSz="584200">
              <a:lnSpc>
                <a:spcPct val="90000"/>
              </a:lnSpc>
              <a:defRPr sz="6000" spc="119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endParaRPr lang="lv-LV" sz="4400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lv-LV" sz="4400" dirty="0">
                <a:solidFill>
                  <a:schemeClr val="bg2">
                    <a:lumMod val="10000"/>
                  </a:schemeClr>
                </a:solidFill>
              </a:rPr>
              <a:t>Projekta </a:t>
            </a:r>
            <a:r>
              <a:rPr lang="lv-LV" sz="4400" b="1" dirty="0">
                <a:solidFill>
                  <a:schemeClr val="bg2">
                    <a:lumMod val="10000"/>
                  </a:schemeClr>
                </a:solidFill>
              </a:rPr>
              <a:t>aktivitātes norisinās Rīgā</a:t>
            </a:r>
            <a:r>
              <a:rPr lang="lv-LV" sz="4400" dirty="0">
                <a:solidFill>
                  <a:schemeClr val="bg2">
                    <a:lumMod val="10000"/>
                  </a:schemeClr>
                </a:solidFill>
              </a:rPr>
              <a:t>, izņemot specifiskas aktivitātes, to atbilstoši pamatojot </a:t>
            </a:r>
          </a:p>
        </p:txBody>
      </p:sp>
      <p:sp>
        <p:nvSpPr>
          <p:cNvPr id="202" name="Rezultāts"/>
          <p:cNvSpPr txBox="1"/>
          <p:nvPr/>
        </p:nvSpPr>
        <p:spPr>
          <a:xfrm>
            <a:off x="14078569" y="7118306"/>
            <a:ext cx="10606020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 defTabSz="584200">
              <a:lnSpc>
                <a:spcPct val="90000"/>
              </a:lnSpc>
              <a:defRPr sz="6000" spc="119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endParaRPr lang="lv-LV" dirty="0"/>
          </a:p>
        </p:txBody>
      </p:sp>
      <p:sp>
        <p:nvSpPr>
          <p:cNvPr id="203" name="Secinājumi"/>
          <p:cNvSpPr txBox="1"/>
          <p:nvPr/>
        </p:nvSpPr>
        <p:spPr>
          <a:xfrm>
            <a:off x="9217946" y="8739490"/>
            <a:ext cx="14341228" cy="18281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l" defTabSz="584200">
              <a:lnSpc>
                <a:spcPct val="90000"/>
              </a:lnSpc>
              <a:defRPr sz="6000" spc="119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r>
              <a:rPr lang="lv-LV" sz="4400" b="1" dirty="0">
                <a:solidFill>
                  <a:schemeClr val="bg2">
                    <a:lumMod val="10000"/>
                  </a:schemeClr>
                </a:solidFill>
              </a:rPr>
              <a:t>Līdzfinansējums netiek piešķirts politisku, militāru</a:t>
            </a:r>
            <a:r>
              <a:rPr lang="lv-LV" sz="4400" dirty="0">
                <a:solidFill>
                  <a:schemeClr val="bg2">
                    <a:lumMod val="10000"/>
                  </a:schemeClr>
                </a:solidFill>
              </a:rPr>
              <a:t> vai </a:t>
            </a:r>
            <a:r>
              <a:rPr lang="lv-LV" sz="4400" b="1" dirty="0">
                <a:solidFill>
                  <a:schemeClr val="bg2">
                    <a:lumMod val="10000"/>
                  </a:schemeClr>
                </a:solidFill>
              </a:rPr>
              <a:t>reliģisku aktivitāšu rīkošanai </a:t>
            </a:r>
            <a:r>
              <a:rPr lang="lv-LV" sz="4400" dirty="0">
                <a:solidFill>
                  <a:schemeClr val="bg2">
                    <a:lumMod val="10000"/>
                  </a:schemeClr>
                </a:solidFill>
              </a:rPr>
              <a:t>vai </a:t>
            </a:r>
            <a:r>
              <a:rPr lang="lv-LV" sz="4400" b="1" dirty="0">
                <a:solidFill>
                  <a:schemeClr val="bg2">
                    <a:lumMod val="10000"/>
                  </a:schemeClr>
                </a:solidFill>
              </a:rPr>
              <a:t>līdzdalībai</a:t>
            </a:r>
            <a:r>
              <a:rPr lang="lv-LV" sz="4400" dirty="0">
                <a:solidFill>
                  <a:schemeClr val="bg2">
                    <a:lumMod val="10000"/>
                  </a:schemeClr>
                </a:solidFill>
              </a:rPr>
              <a:t> tajās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lv-LV" sz="4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4" name="2-24"/>
          <p:cNvSpPr txBox="1"/>
          <p:nvPr/>
        </p:nvSpPr>
        <p:spPr>
          <a:xfrm>
            <a:off x="13998382" y="3401454"/>
            <a:ext cx="2399158" cy="515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/>
          <a:lstStyle>
            <a:lvl1pPr algn="l" defTabSz="584200">
              <a:lnSpc>
                <a:spcPct val="120000"/>
              </a:lnSpc>
              <a:defRPr sz="2200" spc="66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endParaRPr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5" name="24-48"/>
          <p:cNvSpPr txBox="1"/>
          <p:nvPr/>
        </p:nvSpPr>
        <p:spPr>
          <a:xfrm>
            <a:off x="13998382" y="5835750"/>
            <a:ext cx="2399158" cy="515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/>
          <a:lstStyle>
            <a:lvl1pPr algn="l" defTabSz="584200">
              <a:lnSpc>
                <a:spcPct val="120000"/>
              </a:lnSpc>
              <a:defRPr sz="2200" spc="66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r>
              <a:rPr lang="lv-LV" sz="36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6" name="48-72"/>
          <p:cNvSpPr txBox="1"/>
          <p:nvPr/>
        </p:nvSpPr>
        <p:spPr>
          <a:xfrm>
            <a:off x="13998382" y="6278712"/>
            <a:ext cx="2399158" cy="5153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/>
          <a:lstStyle>
            <a:lvl1pPr algn="l" defTabSz="584200">
              <a:lnSpc>
                <a:spcPct val="120000"/>
              </a:lnSpc>
              <a:defRPr sz="2200" spc="66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endParaRPr lang="lv-LV" dirty="0"/>
          </a:p>
          <a:p>
            <a:endParaRPr lang="lv-LV" sz="3600" b="1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lv-LV" sz="36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7" name="72-96"/>
          <p:cNvSpPr txBox="1"/>
          <p:nvPr/>
        </p:nvSpPr>
        <p:spPr>
          <a:xfrm>
            <a:off x="13998382" y="7940918"/>
            <a:ext cx="2399158" cy="515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/>
          <a:lstStyle>
            <a:lvl1pPr algn="l" defTabSz="584200">
              <a:lnSpc>
                <a:spcPct val="120000"/>
              </a:lnSpc>
              <a:defRPr sz="2200" spc="66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endParaRPr lang="lv-LV" dirty="0"/>
          </a:p>
          <a:p>
            <a:endParaRPr lang="lv-LV" dirty="0"/>
          </a:p>
          <a:p>
            <a:endParaRPr lang="lv-LV" sz="3600" b="1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lv-LV" sz="36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8" name="RĪGAS BUDŽETS 2022"/>
          <p:cNvSpPr txBox="1"/>
          <p:nvPr/>
        </p:nvSpPr>
        <p:spPr>
          <a:xfrm>
            <a:off x="1335784" y="1060127"/>
            <a:ext cx="6949800" cy="93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/>
          <a:lstStyle>
            <a:lvl1pPr algn="l" defTabSz="584200">
              <a:lnSpc>
                <a:spcPct val="120000"/>
              </a:lnSpc>
              <a:defRPr sz="2200" spc="220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pPr>
              <a:lnSpc>
                <a:spcPct val="90000"/>
              </a:lnSpc>
            </a:pPr>
            <a:r>
              <a:rPr lang="lv-LV" sz="9000" b="1" dirty="0">
                <a:solidFill>
                  <a:schemeClr val="bg2">
                    <a:lumMod val="10000"/>
                  </a:schemeClr>
                </a:solidFill>
              </a:rPr>
              <a:t>Projekta </a:t>
            </a:r>
          </a:p>
          <a:p>
            <a:pPr>
              <a:lnSpc>
                <a:spcPct val="90000"/>
              </a:lnSpc>
            </a:pPr>
            <a:r>
              <a:rPr lang="lv-LV" sz="9000" b="1" dirty="0">
                <a:solidFill>
                  <a:schemeClr val="bg2">
                    <a:lumMod val="10000"/>
                  </a:schemeClr>
                </a:solidFill>
              </a:rPr>
              <a:t>atbilstība</a:t>
            </a:r>
          </a:p>
        </p:txBody>
      </p:sp>
      <p:pic>
        <p:nvPicPr>
          <p:cNvPr id="209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6183" y="11111944"/>
            <a:ext cx="1394532" cy="133965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04862152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Izaicinājums"/>
          <p:cNvSpPr txBox="1"/>
          <p:nvPr/>
        </p:nvSpPr>
        <p:spPr>
          <a:xfrm>
            <a:off x="8994010" y="3659137"/>
            <a:ext cx="14359189" cy="79221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l" defTabSz="584200">
              <a:lnSpc>
                <a:spcPct val="90000"/>
              </a:lnSpc>
              <a:defRPr sz="6000" spc="119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endParaRPr lang="lv-LV" sz="4400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lv-LV" sz="4400" b="1" dirty="0">
                <a:solidFill>
                  <a:schemeClr val="bg2">
                    <a:lumMod val="10000"/>
                  </a:schemeClr>
                </a:solidFill>
              </a:rPr>
              <a:t>Pretendents iesniedzis vienu projekta pieteikumu </a:t>
            </a:r>
            <a:r>
              <a:rPr lang="lv-LV" sz="4400" dirty="0">
                <a:solidFill>
                  <a:schemeClr val="bg2">
                    <a:lumMod val="10000"/>
                  </a:schemeClr>
                </a:solidFill>
              </a:rPr>
              <a:t>viena konkursa ietvaros </a:t>
            </a:r>
          </a:p>
          <a:p>
            <a:endParaRPr lang="lv-LV" sz="4400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lv-LV" sz="4400" dirty="0">
                <a:solidFill>
                  <a:schemeClr val="bg2">
                    <a:lumMod val="10000"/>
                  </a:schemeClr>
                </a:solidFill>
              </a:rPr>
              <a:t>Projekta </a:t>
            </a:r>
            <a:r>
              <a:rPr lang="lv-LV" sz="4400" b="1" dirty="0">
                <a:solidFill>
                  <a:schemeClr val="bg2">
                    <a:lumMod val="10000"/>
                  </a:schemeClr>
                </a:solidFill>
              </a:rPr>
              <a:t>pieteikumam nav piešķirts cits finansējums </a:t>
            </a:r>
            <a:r>
              <a:rPr lang="lv-LV" sz="4400" dirty="0">
                <a:solidFill>
                  <a:schemeClr val="bg2">
                    <a:lumMod val="10000"/>
                  </a:schemeClr>
                </a:solidFill>
              </a:rPr>
              <a:t>no Rīgas pilsētas pašvaldības budžeta līdzekļiem citu projektu konkursu ietvaros attiecīgā kalendārā gada periodā</a:t>
            </a:r>
          </a:p>
          <a:p>
            <a:endParaRPr lang="lv-LV" sz="4400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lv-LV" sz="4400" dirty="0">
                <a:solidFill>
                  <a:schemeClr val="bg2">
                    <a:lumMod val="10000"/>
                  </a:schemeClr>
                </a:solidFill>
              </a:rPr>
              <a:t>Projektu īstenošanas un pasākumu rīkošanas ietvaros </a:t>
            </a:r>
            <a:r>
              <a:rPr lang="lv-LV" sz="4400" b="1" dirty="0">
                <a:solidFill>
                  <a:schemeClr val="bg2">
                    <a:lumMod val="10000"/>
                  </a:schemeClr>
                </a:solidFill>
              </a:rPr>
              <a:t>nav pieļaujams noteikt dalības maksu vai gūt ienākumus</a:t>
            </a:r>
            <a:r>
              <a:rPr lang="lv-LV" sz="4400" dirty="0">
                <a:solidFill>
                  <a:schemeClr val="bg2">
                    <a:lumMod val="10000"/>
                  </a:schemeClr>
                </a:solidFill>
              </a:rPr>
              <a:t>, kas būtu obligāti projekta/ pasākuma dalībniekiem</a:t>
            </a:r>
          </a:p>
          <a:p>
            <a:endParaRPr lang="lv-LV" sz="4400" dirty="0">
              <a:solidFill>
                <a:schemeClr val="bg2">
                  <a:lumMod val="10000"/>
                </a:schemeClr>
              </a:solidFill>
            </a:endParaRPr>
          </a:p>
          <a:p>
            <a:endParaRPr lang="lv-LV" sz="4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1" name="Risinājums"/>
          <p:cNvSpPr txBox="1"/>
          <p:nvPr/>
        </p:nvSpPr>
        <p:spPr>
          <a:xfrm>
            <a:off x="9703836" y="5889718"/>
            <a:ext cx="13855337" cy="6093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l" defTabSz="584200">
              <a:lnSpc>
                <a:spcPct val="90000"/>
              </a:lnSpc>
              <a:defRPr sz="6000" spc="119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endParaRPr lang="lv-LV" sz="4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2" name="Rezultāts"/>
          <p:cNvSpPr txBox="1"/>
          <p:nvPr/>
        </p:nvSpPr>
        <p:spPr>
          <a:xfrm>
            <a:off x="14078569" y="7118306"/>
            <a:ext cx="10606020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 defTabSz="584200">
              <a:lnSpc>
                <a:spcPct val="90000"/>
              </a:lnSpc>
              <a:defRPr sz="6000" spc="119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endParaRPr lang="lv-LV" dirty="0"/>
          </a:p>
        </p:txBody>
      </p:sp>
      <p:sp>
        <p:nvSpPr>
          <p:cNvPr id="203" name="Secinājumi"/>
          <p:cNvSpPr txBox="1"/>
          <p:nvPr/>
        </p:nvSpPr>
        <p:spPr>
          <a:xfrm>
            <a:off x="9217946" y="8308102"/>
            <a:ext cx="14341228" cy="6093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l" defTabSz="584200">
              <a:lnSpc>
                <a:spcPct val="90000"/>
              </a:lnSpc>
              <a:defRPr sz="6000" spc="119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endParaRPr lang="lv-LV" sz="4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4" name="2-24"/>
          <p:cNvSpPr txBox="1"/>
          <p:nvPr/>
        </p:nvSpPr>
        <p:spPr>
          <a:xfrm>
            <a:off x="13998382" y="3401454"/>
            <a:ext cx="2399158" cy="515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/>
          <a:lstStyle>
            <a:lvl1pPr algn="l" defTabSz="584200">
              <a:lnSpc>
                <a:spcPct val="120000"/>
              </a:lnSpc>
              <a:defRPr sz="2200" spc="66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endParaRPr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5" name="24-48"/>
          <p:cNvSpPr txBox="1"/>
          <p:nvPr/>
        </p:nvSpPr>
        <p:spPr>
          <a:xfrm>
            <a:off x="13998382" y="5835750"/>
            <a:ext cx="2399158" cy="515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/>
          <a:lstStyle>
            <a:lvl1pPr algn="l" defTabSz="584200">
              <a:lnSpc>
                <a:spcPct val="120000"/>
              </a:lnSpc>
              <a:defRPr sz="2200" spc="66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r>
              <a:rPr lang="lv-LV" sz="36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6" name="48-72"/>
          <p:cNvSpPr txBox="1"/>
          <p:nvPr/>
        </p:nvSpPr>
        <p:spPr>
          <a:xfrm>
            <a:off x="13998382" y="6278712"/>
            <a:ext cx="2399158" cy="5153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/>
          <a:lstStyle>
            <a:lvl1pPr algn="l" defTabSz="584200">
              <a:lnSpc>
                <a:spcPct val="120000"/>
              </a:lnSpc>
              <a:defRPr sz="2200" spc="66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endParaRPr lang="lv-LV" dirty="0"/>
          </a:p>
          <a:p>
            <a:endParaRPr lang="lv-LV" sz="3600" b="1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lv-LV" sz="36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7" name="72-96"/>
          <p:cNvSpPr txBox="1"/>
          <p:nvPr/>
        </p:nvSpPr>
        <p:spPr>
          <a:xfrm>
            <a:off x="13998382" y="7940918"/>
            <a:ext cx="2399158" cy="515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/>
          <a:lstStyle>
            <a:lvl1pPr algn="l" defTabSz="584200">
              <a:lnSpc>
                <a:spcPct val="120000"/>
              </a:lnSpc>
              <a:defRPr sz="2200" spc="66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endParaRPr lang="lv-LV" dirty="0"/>
          </a:p>
          <a:p>
            <a:endParaRPr lang="lv-LV" dirty="0"/>
          </a:p>
          <a:p>
            <a:endParaRPr lang="lv-LV" sz="3600" b="1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lv-LV" sz="36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8" name="RĪGAS BUDŽETS 2022"/>
          <p:cNvSpPr txBox="1"/>
          <p:nvPr/>
        </p:nvSpPr>
        <p:spPr>
          <a:xfrm>
            <a:off x="1335784" y="1060127"/>
            <a:ext cx="6949800" cy="93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/>
          <a:lstStyle>
            <a:lvl1pPr algn="l" defTabSz="584200">
              <a:lnSpc>
                <a:spcPct val="120000"/>
              </a:lnSpc>
              <a:defRPr sz="2200" spc="220">
                <a:solidFill>
                  <a:srgbClr val="FFFFFF"/>
                </a:solidFill>
                <a:latin typeface="Gilroy Semibold"/>
                <a:ea typeface="Gilroy Semibold"/>
                <a:cs typeface="Gilroy Semibold"/>
                <a:sym typeface="Gilroy Semibold"/>
              </a:defRPr>
            </a:lvl1pPr>
          </a:lstStyle>
          <a:p>
            <a:pPr>
              <a:lnSpc>
                <a:spcPct val="90000"/>
              </a:lnSpc>
            </a:pPr>
            <a:r>
              <a:rPr lang="lv-LV" sz="9000" b="1" dirty="0">
                <a:solidFill>
                  <a:schemeClr val="bg2">
                    <a:lumMod val="10000"/>
                  </a:schemeClr>
                </a:solidFill>
              </a:rPr>
              <a:t>Projekta </a:t>
            </a:r>
          </a:p>
          <a:p>
            <a:pPr>
              <a:lnSpc>
                <a:spcPct val="90000"/>
              </a:lnSpc>
            </a:pPr>
            <a:r>
              <a:rPr lang="lv-LV" sz="9000" b="1" dirty="0">
                <a:solidFill>
                  <a:schemeClr val="bg2">
                    <a:lumMod val="10000"/>
                  </a:schemeClr>
                </a:solidFill>
              </a:rPr>
              <a:t>atbilstība</a:t>
            </a:r>
          </a:p>
        </p:txBody>
      </p:sp>
      <p:pic>
        <p:nvPicPr>
          <p:cNvPr id="209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6183" y="11111944"/>
            <a:ext cx="1394532" cy="133965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917992924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Override1.xml><?xml version="1.0" encoding="utf-8"?>
<a:themeOverride xmlns:a="http://schemas.openxmlformats.org/drawingml/2006/main">
  <a:clrScheme name="21_BasicWhite">
    <a:dk1>
      <a:srgbClr val="5E5E5E"/>
    </a:dk1>
    <a:lt1>
      <a:srgbClr val="FFFFFF"/>
    </a:lt1>
    <a:dk2>
      <a:srgbClr val="5E5E5E"/>
    </a:dk2>
    <a:lt2>
      <a:srgbClr val="D5D5D5"/>
    </a:lt2>
    <a:accent1>
      <a:srgbClr val="00A2FF"/>
    </a:accent1>
    <a:accent2>
      <a:srgbClr val="16E7CF"/>
    </a:accent2>
    <a:accent3>
      <a:srgbClr val="61D836"/>
    </a:accent3>
    <a:accent4>
      <a:srgbClr val="FFD932"/>
    </a:accent4>
    <a:accent5>
      <a:srgbClr val="FF644E"/>
    </a:accent5>
    <a:accent6>
      <a:srgbClr val="FF42A1"/>
    </a:accent6>
    <a:hlink>
      <a:srgbClr val="0000FF"/>
    </a:hlink>
    <a:folHlink>
      <a:srgbClr val="FF00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8702</TotalTime>
  <Words>920</Words>
  <Application>Microsoft Office PowerPoint</Application>
  <PresentationFormat>Pielāgots</PresentationFormat>
  <Paragraphs>205</Paragraphs>
  <Slides>21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6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21</vt:i4>
      </vt:variant>
    </vt:vector>
  </HeadingPairs>
  <TitlesOfParts>
    <vt:vector size="28" baseType="lpstr">
      <vt:lpstr>Apercu Pro</vt:lpstr>
      <vt:lpstr>Arial</vt:lpstr>
      <vt:lpstr>Formular</vt:lpstr>
      <vt:lpstr>Gilroy Semibold</vt:lpstr>
      <vt:lpstr>Helvetica Neue</vt:lpstr>
      <vt:lpstr>Helvetica Neue Medium</vt:lpstr>
      <vt:lpstr>21_BasicWhite</vt:lpstr>
      <vt:lpstr>PowerPoint prezentācija</vt:lpstr>
      <vt:lpstr>PowerPoint prezentācija</vt:lpstr>
      <vt:lpstr>Saistošie  dokumenti</vt:lpstr>
      <vt:lpstr>PowerPoint prezentācija</vt:lpstr>
      <vt:lpstr>Konkursa  mērķis </vt:lpstr>
      <vt:lpstr>Projekta  pieteicējs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prezentācija</dc:title>
  <dc:creator>Marika Barone</dc:creator>
  <cp:lastModifiedBy>Dace Paegle</cp:lastModifiedBy>
  <cp:revision>191</cp:revision>
  <cp:lastPrinted>2023-08-03T06:25:41Z</cp:lastPrinted>
  <dcterms:modified xsi:type="dcterms:W3CDTF">2024-10-07T11:01:56Z</dcterms:modified>
</cp:coreProperties>
</file>